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31"/>
    <p:restoredTop sz="96148"/>
  </p:normalViewPr>
  <p:slideViewPr>
    <p:cSldViewPr snapToGrid="0">
      <p:cViewPr varScale="1">
        <p:scale>
          <a:sx n="122" d="100"/>
          <a:sy n="122" d="100"/>
        </p:scale>
        <p:origin x="216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BCDA9-46F4-1448-BD30-DC1419B1ABA8}" type="datetimeFigureOut">
              <a:rPr lang="ru-UA" smtClean="0"/>
              <a:t>28.04.2026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85247-0058-C74A-B73D-E01D9EE8AB3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9842170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BCDA9-46F4-1448-BD30-DC1419B1ABA8}" type="datetimeFigureOut">
              <a:rPr lang="ru-UA" smtClean="0"/>
              <a:t>28.04.2026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85247-0058-C74A-B73D-E01D9EE8AB3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668450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BCDA9-46F4-1448-BD30-DC1419B1ABA8}" type="datetimeFigureOut">
              <a:rPr lang="ru-UA" smtClean="0"/>
              <a:t>28.04.2026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85247-0058-C74A-B73D-E01D9EE8AB3C}" type="slidenum">
              <a:rPr lang="ru-UA" smtClean="0"/>
              <a:t>‹#›</a:t>
            </a:fld>
            <a:endParaRPr lang="ru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361286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BCDA9-46F4-1448-BD30-DC1419B1ABA8}" type="datetimeFigureOut">
              <a:rPr lang="ru-UA" smtClean="0"/>
              <a:t>28.04.2026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85247-0058-C74A-B73D-E01D9EE8AB3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4964135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BCDA9-46F4-1448-BD30-DC1419B1ABA8}" type="datetimeFigureOut">
              <a:rPr lang="ru-UA" smtClean="0"/>
              <a:t>28.04.2026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85247-0058-C74A-B73D-E01D9EE8AB3C}" type="slidenum">
              <a:rPr lang="ru-UA" smtClean="0"/>
              <a:t>‹#›</a:t>
            </a:fld>
            <a:endParaRPr lang="ru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504886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BCDA9-46F4-1448-BD30-DC1419B1ABA8}" type="datetimeFigureOut">
              <a:rPr lang="ru-UA" smtClean="0"/>
              <a:t>28.04.2026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85247-0058-C74A-B73D-E01D9EE8AB3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708361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BCDA9-46F4-1448-BD30-DC1419B1ABA8}" type="datetimeFigureOut">
              <a:rPr lang="ru-UA" smtClean="0"/>
              <a:t>28.04.2026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85247-0058-C74A-B73D-E01D9EE8AB3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8387111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BCDA9-46F4-1448-BD30-DC1419B1ABA8}" type="datetimeFigureOut">
              <a:rPr lang="ru-UA" smtClean="0"/>
              <a:t>28.04.2026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85247-0058-C74A-B73D-E01D9EE8AB3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902208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BCDA9-46F4-1448-BD30-DC1419B1ABA8}" type="datetimeFigureOut">
              <a:rPr lang="ru-UA" smtClean="0"/>
              <a:t>28.04.2026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85247-0058-C74A-B73D-E01D9EE8AB3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279141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BCDA9-46F4-1448-BD30-DC1419B1ABA8}" type="datetimeFigureOut">
              <a:rPr lang="ru-UA" smtClean="0"/>
              <a:t>28.04.2026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85247-0058-C74A-B73D-E01D9EE8AB3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441424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BCDA9-46F4-1448-BD30-DC1419B1ABA8}" type="datetimeFigureOut">
              <a:rPr lang="ru-UA" smtClean="0"/>
              <a:t>28.04.2026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85247-0058-C74A-B73D-E01D9EE8AB3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762994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BCDA9-46F4-1448-BD30-DC1419B1ABA8}" type="datetimeFigureOut">
              <a:rPr lang="ru-UA" smtClean="0"/>
              <a:t>28.04.2026</a:t>
            </a:fld>
            <a:endParaRPr lang="ru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85247-0058-C74A-B73D-E01D9EE8AB3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258170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BCDA9-46F4-1448-BD30-DC1419B1ABA8}" type="datetimeFigureOut">
              <a:rPr lang="ru-UA" smtClean="0"/>
              <a:t>28.04.2026</a:t>
            </a:fld>
            <a:endParaRPr lang="ru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85247-0058-C74A-B73D-E01D9EE8AB3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260550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BCDA9-46F4-1448-BD30-DC1419B1ABA8}" type="datetimeFigureOut">
              <a:rPr lang="ru-UA" smtClean="0"/>
              <a:t>28.04.2026</a:t>
            </a:fld>
            <a:endParaRPr lang="ru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85247-0058-C74A-B73D-E01D9EE8AB3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066019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BCDA9-46F4-1448-BD30-DC1419B1ABA8}" type="datetimeFigureOut">
              <a:rPr lang="ru-UA" smtClean="0"/>
              <a:t>28.04.2026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85247-0058-C74A-B73D-E01D9EE8AB3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380511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BCDA9-46F4-1448-BD30-DC1419B1ABA8}" type="datetimeFigureOut">
              <a:rPr lang="ru-UA" smtClean="0"/>
              <a:t>28.04.2026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85247-0058-C74A-B73D-E01D9EE8AB3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8905264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FBCDA9-46F4-1448-BD30-DC1419B1ABA8}" type="datetimeFigureOut">
              <a:rPr lang="ru-UA" smtClean="0"/>
              <a:t>28.04.2026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4885247-0058-C74A-B73D-E01D9EE8AB3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073833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723933-63E2-1715-FBC6-7DF8C83A86F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2400" dirty="0" err="1"/>
              <a:t>Технології</a:t>
            </a:r>
            <a:r>
              <a:rPr lang="ru-RU" sz="2400" dirty="0"/>
              <a:t> </a:t>
            </a:r>
            <a:r>
              <a:rPr lang="ru-RU" sz="2400" dirty="0" err="1"/>
              <a:t>імпрешн</a:t>
            </a:r>
            <a:r>
              <a:rPr lang="ru-RU" sz="2400" dirty="0"/>
              <a:t>-менеджменту</a:t>
            </a:r>
            <a:endParaRPr sz="24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FBEF1BB-702C-3C0C-B8F6-1BA2B7C8B7F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129097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6403BCB-3BC0-80AE-F9EA-7D4484C0A2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557" y="286439"/>
            <a:ext cx="11336356" cy="575492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Креативність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нестандартному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підході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презентування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охоплює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наочність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матеріалів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змогу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дещо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розважити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аудиторію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зняти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напругу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перед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дискусією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Актуальність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наданні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суб’єктивної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цінності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слухачами. Актуальною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володіння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якою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людині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змогу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відповісти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важливі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неї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теорії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практики. </a:t>
            </a:r>
          </a:p>
          <a:p>
            <a:pPr algn="just"/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Акценти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грамотно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розставлені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промовцем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сприяють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кращому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сприйманню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запам’ятовуванню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аудиторією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Структурованість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аудиторії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підстави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промові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пріоритети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Питання-критерії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промови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дають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змогу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досягнута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мета 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реалізовані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полягала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сформульована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промовцем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мета в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інформуванні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виявив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промовець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креативність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своїх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ідей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вдалося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доповідачеві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довіру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себе як до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продемонстрував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доповідач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актуальність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промови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цілям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змісту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зрозуміло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викладені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ключові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тези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промови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виступ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ефективним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algn="just"/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Переконуюча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промова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меті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зміну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певних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настанов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спонукання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аудиторії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певної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endParaRPr lang="ru-RU" dirty="0">
              <a:solidFill>
                <a:schemeClr val="tx1"/>
              </a:solidFill>
              <a:highlight>
                <a:srgbClr val="00FFFF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701176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30FA7E3-7A4B-028B-3DD3-020406B399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657" y="143219"/>
            <a:ext cx="11369407" cy="6378767"/>
          </a:xfrm>
        </p:spPr>
        <p:txBody>
          <a:bodyPr/>
          <a:lstStyle/>
          <a:p>
            <a:pPr algn="just"/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переконання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Чітко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сформульована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кон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кретна мета. 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Розуміння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установок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слухачів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того,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доповідь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суджень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опір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слухачів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натомість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думок, з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якими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погодитись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Вагомі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докази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підтверджують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думку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доповідача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сформувати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слухачів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сумнів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їхніх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настановах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Такими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доказами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апелювання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визнаних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аудиторією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авторитетів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статистичних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упевнена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доповідача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наведені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докази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Для того,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організувати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підвести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певних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висновків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наведення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оратором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доказів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викладення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власного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погляду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розв’язання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акцентування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очевидних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запропонованого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ним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можливими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способами. 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Довіра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Мотивування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певних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акцентування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уваги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тому, як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запропонував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промовець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сприятиме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 кожного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слухачів</a:t>
            </a:r>
            <a:endParaRPr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0694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0D0A0F1-153E-9F9F-6C99-DF257D4A14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692" y="286439"/>
            <a:ext cx="11380424" cy="5772838"/>
          </a:xfrm>
        </p:spPr>
        <p:txBody>
          <a:bodyPr/>
          <a:lstStyle/>
          <a:p>
            <a:pPr algn="just"/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Питання-критерії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переконуючої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промови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дають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підстави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досягнута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мета 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реалізовані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сформульована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конкретна мета,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полягала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установок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мотивуванні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переконливими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докази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промовця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схема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організування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промови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поставленій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переконувального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виступу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мовлення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оратора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зрозумілим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жвавим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виразним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емоційним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промовець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етичні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мотивування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вдалось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ораторові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себе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довіру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виступ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ефективним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виступу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(за Р. та К.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Вердерберами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виступу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бути адекватною до складу 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зібрати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проаналізувати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оцінити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будуть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використовуватись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промові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3)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систематизувати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написати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текст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промови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відпрацювати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виступ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50041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9D1F777E-67FB-C5F9-8212-9B133BEAE5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12194" y="1197769"/>
            <a:ext cx="7416800" cy="3873500"/>
          </a:xfrm>
        </p:spPr>
      </p:pic>
    </p:spTree>
    <p:extLst>
      <p:ext uri="{BB962C8B-B14F-4D97-AF65-F5344CB8AC3E}">
        <p14:creationId xmlns:p14="http://schemas.microsoft.com/office/powerpoint/2010/main" val="7637917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4FBEC98-8EF5-9F1B-F3B8-6F9ACA0205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23" y="330507"/>
            <a:ext cx="11457542" cy="5710856"/>
          </a:xfrm>
        </p:spPr>
        <p:txBody>
          <a:bodyPr>
            <a:normAutofit/>
          </a:bodyPr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виступу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наведеним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планом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змогу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промовцеві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мобільно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реагувати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настрій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вчасно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аргументи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переконати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висловом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відомого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французького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психолога Г. Лебона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вдала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промова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ствердження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зараження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емоціями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обійтися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без шарму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оратора.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Методики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імпрешн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-менеджменту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імпрешн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-менеджменту “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Якби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...”. </a:t>
            </a:r>
          </a:p>
          <a:p>
            <a:pPr algn="just"/>
            <a:r>
              <a:rPr lang="ru-RU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Мета: </a:t>
            </a:r>
            <a:r>
              <a:rPr lang="ru-RU" dirty="0" err="1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проаналізувати</a:t>
            </a:r>
            <a:r>
              <a:rPr lang="ru-RU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самопрезентації</a:t>
            </a:r>
            <a:r>
              <a:rPr lang="ru-RU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Інструкція</a:t>
            </a:r>
            <a:r>
              <a:rPr lang="ru-RU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письмово</a:t>
            </a:r>
            <a:r>
              <a:rPr lang="ru-RU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завершіть</a:t>
            </a:r>
            <a:r>
              <a:rPr lang="ru-RU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речення</a:t>
            </a:r>
            <a:r>
              <a:rPr lang="ru-RU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Якби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явищем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би ...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Якби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книгою, то вона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би ...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Якби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піснею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 вона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 ...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Якби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їжею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 ...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Якби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зрілою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би ... . </a:t>
            </a:r>
          </a:p>
          <a:p>
            <a:pPr algn="just"/>
            <a:endParaRPr lang="ru-RU" dirty="0" err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5860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DF0BD1C-0E39-C321-F4B9-56B2313EB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557" y="286439"/>
            <a:ext cx="11534660" cy="575492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відповідь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перше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речення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свідчить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типову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поведінку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на друге – про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типовий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спосіб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мислення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третє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– про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типові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емоційні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реакції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четверте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– про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уявлення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власної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корисності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п’яте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– про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потенційні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для вас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відоме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наведеній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інтерпретації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Наскільки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конгруентними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ваші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образи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</a:rPr>
              <a:t>? </a:t>
            </a:r>
            <a:endParaRPr lang="ru-RU" dirty="0">
              <a:solidFill>
                <a:schemeClr val="tx1"/>
              </a:solidFill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FISA (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В.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Чікер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Мета: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навику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асертивного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спілкування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Асертивне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спілкування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стиль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чітко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впевнено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висловлює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думки,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почуття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потреби,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поважаючи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права 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Інструкція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плану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проаналізуйте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вашого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спілкування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 (fact) –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спостереження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фактами.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Спостерігати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поведінкою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слухати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зосередитися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фактах: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говорить, як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себе поводить,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робите 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(idea) –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висловити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ідеї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думки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почутого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побаченого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проінтерпретувати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 (sense) –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проаналізувати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побачене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почуте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Передусім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простежити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емоції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переживання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почуття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певній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звіт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допоможе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зорієнтуватись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точності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власних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інтерпретацій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своєї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переживаємо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емоції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успішною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тривалій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емоції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негативними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варто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повернутися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крок назад 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перевірити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усе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крайній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припинити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спілкування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(appreciation) –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оцінити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свою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судження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емоції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їхньої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правилам і принципам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асертивного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толерантного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спілкування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зрозуміти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люди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по-різному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сприймати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погляди,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переживати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почуття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Тому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виявити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співрозмовника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толерантність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56846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AA24A97-9EA7-715C-AE84-5BA146D100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658" y="319489"/>
            <a:ext cx="11325340" cy="6538511"/>
          </a:xfrm>
        </p:spPr>
        <p:txBody>
          <a:bodyPr>
            <a:noAutofit/>
          </a:bodyPr>
          <a:lstStyle/>
          <a:p>
            <a:pPr algn="just"/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Напрями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на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кроці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спілкування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вам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найлегше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кроці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найскладніше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algn="just"/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вважаєте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методика веде до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неефективного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компромісного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спілкування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r>
              <a:rPr lang="ru-UA" b="1" dirty="0"/>
              <a:t> </a:t>
            </a:r>
            <a:r>
              <a:rPr lang="ru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 «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Вгадай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Мета: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зрозуміти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враження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створюєш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насправді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✔ Як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+mj-lt"/>
              <a:buAutoNum type="arabicPeriod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Кожен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студент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«Я хочу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виглядати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як…» (3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риси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>
              <a:buFont typeface="+mj-lt"/>
              <a:buAutoNum type="arabicPeriod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пишуть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бачу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тебе як…» (3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риси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>
              <a:buFont typeface="+mj-lt"/>
              <a:buAutoNum type="arabicPeriod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Порівнюєте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✔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співпадає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→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сформований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правильно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→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транслюєш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думаєш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Фішка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часто люди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думають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вони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впевнені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бачать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закритих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just"/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4731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0B8EA97-80CE-039A-2943-838456604A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352" y="420414"/>
            <a:ext cx="11834648" cy="6211613"/>
          </a:xfrm>
        </p:spPr>
        <p:txBody>
          <a:bodyPr>
            <a:normAutofit lnSpcReduction="1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 «Продай себе за 1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хвилину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Мета: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навчитися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швидко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створювати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сильне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перше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враження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✔ Як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+mj-lt"/>
              <a:buAutoNum type="arabicPeriod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Кожен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співбесіда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знайомство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1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хвилину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треба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себе» </a:t>
            </a:r>
          </a:p>
          <a:p>
            <a:pPr>
              <a:buFont typeface="+mj-lt"/>
              <a:buAutoNum type="arabicPeriod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переконливо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запам’яталось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✔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чіткість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→ хороший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вода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невпевненість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→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слабкий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емоції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структура →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сильне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враження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Фішка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видно,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реально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вміє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говорити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себе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953561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584CB4B-A345-E472-4733-411363CC03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759" y="220717"/>
            <a:ext cx="11676993" cy="6421821"/>
          </a:xfrm>
        </p:spPr>
        <p:txBody>
          <a:bodyPr/>
          <a:lstStyle/>
          <a:p>
            <a:r>
              <a:rPr lang="ru-RU" b="1" dirty="0"/>
              <a:t>3. Гра «</a:t>
            </a:r>
            <a:r>
              <a:rPr lang="ru-RU" b="1" dirty="0" err="1"/>
              <a:t>Ролі</a:t>
            </a:r>
            <a:r>
              <a:rPr lang="ru-RU" b="1" dirty="0"/>
              <a:t> та маски»</a:t>
            </a:r>
          </a:p>
          <a:p>
            <a:r>
              <a:rPr lang="ru-RU" b="1" dirty="0"/>
              <a:t>Мета:</a:t>
            </a:r>
            <a:r>
              <a:rPr lang="ru-RU" dirty="0"/>
              <a:t> </a:t>
            </a:r>
            <a:r>
              <a:rPr lang="ru-RU" dirty="0" err="1"/>
              <a:t>показати</a:t>
            </a:r>
            <a:r>
              <a:rPr lang="ru-RU" dirty="0"/>
              <a:t>, як </a:t>
            </a:r>
            <a:r>
              <a:rPr lang="ru-RU" dirty="0" err="1"/>
              <a:t>змінюється</a:t>
            </a:r>
            <a:r>
              <a:rPr lang="ru-RU" dirty="0"/>
              <a:t> </a:t>
            </a:r>
            <a:r>
              <a:rPr lang="ru-RU" dirty="0" err="1"/>
              <a:t>імідж</a:t>
            </a:r>
            <a:r>
              <a:rPr lang="ru-RU" dirty="0"/>
              <a:t> </a:t>
            </a:r>
            <a:r>
              <a:rPr lang="ru-RU" dirty="0" err="1"/>
              <a:t>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ситуації</a:t>
            </a:r>
            <a:endParaRPr lang="ru-RU" dirty="0"/>
          </a:p>
          <a:p>
            <a:r>
              <a:rPr lang="ru-RU" b="1" dirty="0"/>
              <a:t>✔ Як </a:t>
            </a:r>
            <a:r>
              <a:rPr lang="ru-RU" b="1" dirty="0" err="1"/>
              <a:t>проводити</a:t>
            </a:r>
            <a:r>
              <a:rPr lang="ru-RU" b="1" dirty="0"/>
              <a:t>:</a:t>
            </a:r>
          </a:p>
          <a:p>
            <a:pPr>
              <a:buFont typeface="+mj-lt"/>
              <a:buAutoNum type="arabicPeriod"/>
            </a:pPr>
            <a:r>
              <a:rPr lang="ru-RU" dirty="0"/>
              <a:t>Кожному </a:t>
            </a:r>
            <a:r>
              <a:rPr lang="ru-RU" dirty="0" err="1"/>
              <a:t>дають</a:t>
            </a:r>
            <a:r>
              <a:rPr lang="ru-RU" dirty="0"/>
              <a:t> роль: 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dirty="0" err="1"/>
              <a:t>впевнений</a:t>
            </a:r>
            <a:r>
              <a:rPr lang="ru-RU" dirty="0"/>
              <a:t> </a:t>
            </a:r>
            <a:r>
              <a:rPr lang="ru-RU" dirty="0" err="1"/>
              <a:t>лідер</a:t>
            </a:r>
            <a:r>
              <a:rPr lang="ru-RU" dirty="0"/>
              <a:t> 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dirty="0" err="1"/>
              <a:t>скромний</a:t>
            </a:r>
            <a:r>
              <a:rPr lang="ru-RU" dirty="0"/>
              <a:t> студент 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dirty="0" err="1"/>
              <a:t>експерт</a:t>
            </a:r>
            <a:r>
              <a:rPr lang="ru-RU" dirty="0"/>
              <a:t> 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dirty="0"/>
              <a:t>креативна </a:t>
            </a:r>
            <a:r>
              <a:rPr lang="ru-RU" dirty="0" err="1"/>
              <a:t>особистість</a:t>
            </a:r>
            <a:r>
              <a:rPr lang="ru-RU" dirty="0"/>
              <a:t> </a:t>
            </a:r>
          </a:p>
          <a:p>
            <a:pPr>
              <a:buFont typeface="+mj-lt"/>
              <a:buAutoNum type="arabicPeriod"/>
            </a:pPr>
            <a:r>
              <a:rPr lang="ru-RU" dirty="0"/>
              <a:t>Та сама </a:t>
            </a:r>
            <a:r>
              <a:rPr lang="ru-RU" dirty="0" err="1"/>
              <a:t>людина</a:t>
            </a:r>
            <a:r>
              <a:rPr lang="ru-RU" dirty="0"/>
              <a:t> </a:t>
            </a:r>
            <a:r>
              <a:rPr lang="ru-RU" dirty="0" err="1"/>
              <a:t>представляє</a:t>
            </a:r>
            <a:r>
              <a:rPr lang="ru-RU" dirty="0"/>
              <a:t> себе в </a:t>
            </a:r>
            <a:r>
              <a:rPr lang="ru-RU" dirty="0" err="1"/>
              <a:t>різних</a:t>
            </a:r>
            <a:r>
              <a:rPr lang="ru-RU" dirty="0"/>
              <a:t> ролях </a:t>
            </a:r>
          </a:p>
          <a:p>
            <a:r>
              <a:rPr lang="ru-RU" b="1" dirty="0"/>
              <a:t>✔ </a:t>
            </a:r>
            <a:r>
              <a:rPr lang="ru-RU" b="1" dirty="0" err="1"/>
              <a:t>Аналіз</a:t>
            </a:r>
            <a:r>
              <a:rPr lang="ru-RU" b="1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як </a:t>
            </a:r>
            <a:r>
              <a:rPr lang="ru-RU" dirty="0" err="1"/>
              <a:t>змінюється</a:t>
            </a:r>
            <a:r>
              <a:rPr lang="ru-RU" dirty="0"/>
              <a:t> мова, жести, </a:t>
            </a:r>
            <a:r>
              <a:rPr lang="ru-RU" dirty="0" err="1"/>
              <a:t>поведінка</a:t>
            </a:r>
            <a:r>
              <a:rPr lang="ru-RU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/>
              <a:t>який</a:t>
            </a:r>
            <a:r>
              <a:rPr lang="ru-RU" dirty="0"/>
              <a:t> образ </a:t>
            </a:r>
            <a:r>
              <a:rPr lang="ru-RU" dirty="0" err="1"/>
              <a:t>виглядає</a:t>
            </a:r>
            <a:r>
              <a:rPr lang="ru-RU" dirty="0"/>
              <a:t> </a:t>
            </a:r>
            <a:r>
              <a:rPr lang="ru-RU" dirty="0" err="1"/>
              <a:t>природно</a:t>
            </a:r>
            <a:r>
              <a:rPr lang="ru-RU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де </a:t>
            </a:r>
            <a:r>
              <a:rPr lang="ru-RU" dirty="0" err="1"/>
              <a:t>є</a:t>
            </a:r>
            <a:r>
              <a:rPr lang="ru-RU" dirty="0"/>
              <a:t> «</a:t>
            </a:r>
            <a:r>
              <a:rPr lang="ru-RU" dirty="0" err="1"/>
              <a:t>перегравання</a:t>
            </a:r>
            <a:r>
              <a:rPr lang="ru-RU"/>
              <a:t>»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/>
              <a:t>Фішка</a:t>
            </a:r>
            <a:r>
              <a:rPr lang="ru-RU" b="1" dirty="0"/>
              <a:t>:</a:t>
            </a:r>
            <a:r>
              <a:rPr lang="ru-RU" dirty="0"/>
              <a:t> </a:t>
            </a:r>
            <a:r>
              <a:rPr lang="ru-RU" dirty="0" err="1"/>
              <a:t>показує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імідж</a:t>
            </a:r>
            <a:r>
              <a:rPr lang="ru-RU" dirty="0"/>
              <a:t> —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керована</a:t>
            </a:r>
            <a:r>
              <a:rPr lang="ru-RU" dirty="0"/>
              <a:t> штука, а не «я </a:t>
            </a:r>
            <a:r>
              <a:rPr lang="ru-RU" dirty="0" err="1"/>
              <a:t>такий</a:t>
            </a:r>
            <a:r>
              <a:rPr lang="ru-RU" dirty="0"/>
              <a:t> як </a:t>
            </a:r>
            <a:r>
              <a:rPr lang="ru-RU" dirty="0" err="1"/>
              <a:t>є</a:t>
            </a:r>
            <a:r>
              <a:rPr lang="ru-RU" dirty="0"/>
              <a:t>»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53870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638CB12-689E-90B3-0F96-0397362A2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658" y="297455"/>
            <a:ext cx="11226188" cy="597114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Самопрезентація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Метою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імпрешн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-менеджменту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вміння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справляти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доцільне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думку,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враження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найчастіше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сприятливе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Справити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враження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означає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представити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себе у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найкращому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світлі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досягти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власної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мети,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якою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найчастіше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прагнення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самоствердитись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прихильності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боку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Причому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досягає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не тому,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принижує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особистість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умінню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привернути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увагу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власних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умінь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особистісних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якостей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Водночас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визнати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справити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враження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два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способи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умінням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обрати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момент для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сміливого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впевненого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вияву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наявного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умінь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удаванням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володіє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навичками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оцінюють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Засобом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справляння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враження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будь-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демонстрування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необхідних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суспільного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визнання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умінь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особистісних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якостей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а метою –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успіх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Зовнішній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вигляд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портретні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характеристики):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фігура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костюм (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одяг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взуття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аксесуари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зачіска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манера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жести,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погляд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міміка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голосу, запах.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Іміджева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символіка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ім'я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символи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колір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числа, герб, логотип, марка), особиста атрибутика (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повторювані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деталі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символи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символи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престижу (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гроші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становище в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посада, марка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машини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вид спорту).</a:t>
            </a:r>
            <a:endParaRPr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99302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9AC3821-38E0-BE52-FAD6-6943CCF992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641" y="231354"/>
            <a:ext cx="11435508" cy="6037243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Соціально-рольові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репутація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думка про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засновану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історії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заслуги), амплуа (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роль,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розігрується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легенда (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історія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людей, представлена в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іміджі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місія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корисність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Індивідуально-особистісні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професійно-важливі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домінуючі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характеристики, стиль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взаємин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людьми,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пропаговані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ідеї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базові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Американські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дослідники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Джоунс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Р.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Піттмен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виокремили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інграціації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справити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них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враження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значущості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досягти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власних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Дослідники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назвали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справляє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враження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інграціатором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1. “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Самопрезентування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”.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тому,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інграціатор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переконує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наявності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певних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бажаних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якостей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Метою такого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прагнення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інграціатора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прийнятим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значущу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спільноту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так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підвищити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статус. 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Підсилення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”.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тому,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інграціатор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вдається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надмірних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перебільшених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похвал 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лестощів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співрозмовника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того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підкріпити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чуття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значущості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Метою такого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прихильності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поблажливості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інграціатора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3. 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Подібність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думок”.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тому,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інграціатор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акцентує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спільність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цінностей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переконань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іншою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людиною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усіляко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підкреслює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спільність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смаків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уподобань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думок. Метою такого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прагнення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інграціатора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зменшити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недовіру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себе і,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водночас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прихилити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бік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4023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EC3FAF2-456D-CB01-141B-466A53047A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2371" y="264405"/>
            <a:ext cx="11358390" cy="5776957"/>
          </a:xfrm>
        </p:spPr>
        <p:txBody>
          <a:bodyPr/>
          <a:lstStyle/>
          <a:p>
            <a:pPr algn="just"/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“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фаворитів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”.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тому,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інграціатор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намагається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познайомитись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впливовою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особою,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хоча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з’явитися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поруч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нею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тоді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помітити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особи,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Метою такого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прагнення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інграціатора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переконати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власній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впливовості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отримавши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“кредит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довіри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для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реалізування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власних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Етапи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особистим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іміджем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dirty="0" err="1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Етап</a:t>
            </a:r>
            <a:r>
              <a:rPr lang="ru-RU" dirty="0">
                <a:solidFill>
                  <a:schemeClr val="tx1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Проектування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бажаного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урахуванням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особливостей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іміджевої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пропонується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відповісти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чим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я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ніколи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зміг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би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змиритися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бідність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біль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залежність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наклеп,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лінощі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брехня,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насильство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нецікава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робота, несвобода,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несправедливість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самотність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ледарство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зрада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приниження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щось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інше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для мене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найважливіше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житті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Передбачувані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віра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гідність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здоров'я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любов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незалежність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враження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спілкування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розуміння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людям,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секс,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сім'я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свобода,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творчість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комфорт,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щось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для мене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означає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успіх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»?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авторитет,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багатство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популярність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службовими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сходами,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зв'язки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суспільний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стан,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займатися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цікаво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щось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прояснення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життєвих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перейти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формулювання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іміджевих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405997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677AF7B-758D-CF82-ED0A-6BA3AD7324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557" y="319489"/>
            <a:ext cx="11446525" cy="6015210"/>
          </a:xfrm>
        </p:spPr>
        <p:txBody>
          <a:bodyPr>
            <a:normAutofit/>
          </a:bodyPr>
          <a:lstStyle/>
          <a:p>
            <a:pPr algn="just"/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Етап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2.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бажаного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Етап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3.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зворотного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зв'язку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коригування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подальший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Бренд –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упізнаваний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унікальний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стиль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продукту),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запатентованим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приносить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власникові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Бренд,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підкреслює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оригінальність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власника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відрізняти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типологізованим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символічним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образом. Автор книги “Людина-бренд” Т.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Пітерс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приділив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увагу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психологічним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властивостям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особистостей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репутація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працює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них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візитівкою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великий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слугує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запорукою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їхньої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порядності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відданості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умінню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залишатись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собою за будь-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обставин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Утім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Пітерс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підкреслює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люди-бренди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керують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своїм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життям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Вони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уміють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самостійно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піклуватися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себе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переконані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ніхто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зобов’язаний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дбати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них усе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їхнє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лідери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віку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  <a:p>
            <a:pPr algn="just"/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Людина-бренд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характеризується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такими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особливостями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self-made –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зробила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себе сама; 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мінлива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не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самообмеженнями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авантюристична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дещо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педантична; 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“у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синцях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–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вважає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того,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участь 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обов’язково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заробити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шрамів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пару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глибоких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ран (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йдеться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життєві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неуспіхи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провали,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самостійно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здолала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з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безмежною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цікавістю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еклектичні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смаки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ненаситна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допитливість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11037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3C0377C-B112-A8DA-CDDF-218B4399E1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2540" y="341522"/>
            <a:ext cx="11479576" cy="5905041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вільна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минулого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радісна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сміється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смілива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іноді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нерозважлива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вірить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сліпо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авторитетам, усе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сприймає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критично;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різностороння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компенсує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чеснотами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чесна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сором’язлива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цілковито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віддана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своїй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справі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“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літає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хоча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іноді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невеликі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справи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таким,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хоча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прагне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привнести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творчості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радощів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бренду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називають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позиціюванням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зміну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перепозиціюванням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як: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існування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погляд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особисту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Підставами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перепозиціювання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застарілий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неяскравий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поява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62890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1C849DA-49F9-D93C-CF53-EC5EF71DD4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708" y="286439"/>
            <a:ext cx="11171104" cy="5883007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Виступ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перед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аудиторією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Уміння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переконувати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здатності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авторитетно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повідомити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самим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схилити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свій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бік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публічного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виступу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враховувати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вагомість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використовуваних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аргументів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дієвості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аргументів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sz="2000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1) характер </a:t>
            </a:r>
            <a:r>
              <a:rPr lang="ru-RU" sz="2000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джерела</a:t>
            </a:r>
            <a:r>
              <a:rPr lang="ru-RU" sz="2000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докази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користь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певної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ідеї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наводить авторитетна особа,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погодиться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ними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швидше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2) характер </a:t>
            </a:r>
            <a:r>
              <a:rPr lang="ru-RU" sz="2000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самої</a:t>
            </a:r>
            <a:r>
              <a:rPr lang="ru-RU" sz="2000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справи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Наскільки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виконувати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перед нею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 </a:t>
            </a:r>
            <a:r>
              <a:rPr lang="ru-RU" sz="2000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аудиторії</a:t>
            </a:r>
            <a:r>
              <a:rPr lang="ru-RU" sz="2000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Якими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спрямованість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котру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переконують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спонукають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000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 та </a:t>
            </a:r>
            <a:r>
              <a:rPr lang="ru-RU" sz="2000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важливість</a:t>
            </a:r>
            <a:r>
              <a:rPr lang="ru-RU" sz="2000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поглядів</a:t>
            </a:r>
            <a:r>
              <a:rPr lang="ru-RU" sz="2000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надається</a:t>
            </a:r>
            <a:r>
              <a:rPr lang="ru-RU" sz="2000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нова </a:t>
            </a:r>
            <a:r>
              <a:rPr lang="ru-RU" sz="2000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враховувати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змінити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життєві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призвести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агресивної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реакції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модернізувати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зовнішній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вигляд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ідеї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схвально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5603576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CAF7A85-3BB2-C926-F7FD-72C66A5EDB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9489" y="242371"/>
            <a:ext cx="11512627" cy="5798991"/>
          </a:xfrm>
        </p:spPr>
        <p:txBody>
          <a:bodyPr/>
          <a:lstStyle/>
          <a:p>
            <a:r>
              <a:rPr lang="ru-RU" sz="1800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Помилки</a:t>
            </a:r>
            <a:r>
              <a:rPr lang="ru-RU" sz="1800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промовця</a:t>
            </a:r>
            <a:r>
              <a:rPr lang="ru-RU" sz="1800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найбільше</a:t>
            </a:r>
            <a:r>
              <a:rPr lang="ru-RU" sz="1800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дратують</a:t>
            </a:r>
            <a:r>
              <a:rPr lang="ru-RU" sz="1800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аудиторію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непідготовленість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спізнення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перебільшення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регламенту; </a:t>
            </a:r>
          </a:p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відхилення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заявленої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теми; </a:t>
            </a:r>
          </a:p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відсутність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новизни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промові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жаргон; </a:t>
            </a:r>
          </a:p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саморекламування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невиразність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мовлення</a:t>
            </a: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Виступ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повинен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чітку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зрозумілу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мету. </a:t>
            </a:r>
          </a:p>
          <a:p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промові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виокремлюють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конкретну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загальну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мету.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Конкретна мета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промови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твердження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промовець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бачить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будуть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люди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того, 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почують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спонукання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8031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8B45E83-1083-AAF8-3CDD-CA8002729A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624" y="220337"/>
            <a:ext cx="11424492" cy="5821025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Для того,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чітко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сформулювати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конкретну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мету Р. та К.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Вердербери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пропонують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дотримуватися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такої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спочатку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записати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орієнтовну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фразу,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міститиме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бажану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слухачів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першого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скласти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характеризуватиме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слухачів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3)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проконтролювати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сформульована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відображала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одну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ідею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сформулювати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мінімум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три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обрати з них той,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вашим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намірам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Загальна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мета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промови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виявляється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виборі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типу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промови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інформаційному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переконувальному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Суть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інформаційного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виступу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повідомленні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ідей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промови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поясненні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причинно-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наслідкових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зв’язків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ними. </a:t>
            </a:r>
          </a:p>
          <a:p>
            <a:pPr algn="just"/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інформування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Довіра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покращує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сприймання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аудиторією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промовець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викликає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симпатію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Завоювати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довіру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промовець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способи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продемонструвати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підготовленості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продемонструвати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особисту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зацікавленість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ідеєю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переконати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слухачів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важливості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для них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нової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2. Новизна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способу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викладення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Нова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стимулювати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аудиторію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до активного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слухання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новий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спосіб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презентування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– до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зацікавленості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промовці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925415505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{BAD841DC-749C-D84D-A5D1-B99D800B7271}tf10001060</Template>
  <TotalTime>295</TotalTime>
  <Words>2780</Words>
  <Application>Microsoft Macintosh PowerPoint</Application>
  <PresentationFormat>Широкоэкранный</PresentationFormat>
  <Paragraphs>175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Times New Roman</vt:lpstr>
      <vt:lpstr>Trebuchet MS</vt:lpstr>
      <vt:lpstr>Wingdings 3</vt:lpstr>
      <vt:lpstr>Аспект</vt:lpstr>
      <vt:lpstr>Технології імпрешн-менеджменту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Технології імпрешн-менеджменту</dc:title>
  <dc:creator>Александр Ткачук</dc:creator>
  <cp:lastModifiedBy>Александр Ткачук</cp:lastModifiedBy>
  <cp:revision>14</cp:revision>
  <dcterms:created xsi:type="dcterms:W3CDTF">2025-04-30T09:01:30Z</dcterms:created>
  <dcterms:modified xsi:type="dcterms:W3CDTF">2026-04-28T11:41:52Z</dcterms:modified>
</cp:coreProperties>
</file>