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90" r:id="rId2"/>
    <p:sldId id="356" r:id="rId3"/>
    <p:sldId id="358" r:id="rId4"/>
    <p:sldId id="527" r:id="rId5"/>
    <p:sldId id="530" r:id="rId6"/>
    <p:sldId id="359" r:id="rId7"/>
    <p:sldId id="361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367" r:id="rId16"/>
    <p:sldId id="538" r:id="rId17"/>
    <p:sldId id="539" r:id="rId18"/>
    <p:sldId id="368" r:id="rId19"/>
    <p:sldId id="524" r:id="rId20"/>
    <p:sldId id="369" r:id="rId21"/>
    <p:sldId id="370" r:id="rId22"/>
    <p:sldId id="526" r:id="rId23"/>
    <p:sldId id="540" r:id="rId24"/>
    <p:sldId id="541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4660"/>
  </p:normalViewPr>
  <p:slideViewPr>
    <p:cSldViewPr>
      <p:cViewPr>
        <p:scale>
          <a:sx n="85" d="100"/>
          <a:sy n="85" d="100"/>
        </p:scale>
        <p:origin x="-115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«Вступ до мовознавства</a:t>
            </a:r>
            <a:r>
              <a:rPr lang="uk-UA" sz="6000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»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068960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Книги и цветы - 5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53735"/>
            <a:ext cx="3686066" cy="246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7" t="57415" r="25000" b="17279"/>
          <a:stretch/>
        </p:blipFill>
        <p:spPr bwMode="auto">
          <a:xfrm>
            <a:off x="1691680" y="404664"/>
            <a:ext cx="6112114" cy="3324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Старинные Книги Старые - Бесплатное фото на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46038"/>
            <a:ext cx="3519475" cy="234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44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0" t="40544" r="24464" b="37279"/>
          <a:stretch/>
        </p:blipFill>
        <p:spPr bwMode="auto">
          <a:xfrm>
            <a:off x="971600" y="404664"/>
            <a:ext cx="70854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Картинки старинных книг - 61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3456384" cy="2455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53605" r="24311" b="16599"/>
          <a:stretch/>
        </p:blipFill>
        <p:spPr bwMode="auto">
          <a:xfrm>
            <a:off x="323528" y="476672"/>
            <a:ext cx="7032241" cy="4350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Найкращі книжки світу, або Що має прочитати кожен | Українська правда _Жит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4" y="4869160"/>
            <a:ext cx="2764096" cy="1895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02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27055" r="25016" b="67346"/>
          <a:stretch/>
        </p:blipFill>
        <p:spPr bwMode="auto">
          <a:xfrm>
            <a:off x="437129" y="1988840"/>
            <a:ext cx="537640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7" t="47566" r="25016" b="20456"/>
          <a:stretch/>
        </p:blipFill>
        <p:spPr bwMode="auto">
          <a:xfrm>
            <a:off x="467544" y="2780928"/>
            <a:ext cx="541333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15 художніх книг, які сучасному християнину варто прочитати - ДивенСві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74" y="476672"/>
            <a:ext cx="3166168" cy="1985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4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2696"/>
            <a:ext cx="508277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ТЕОРІЯ ПОЛІГЕНЕЗУ (ВІД гр. </a:t>
            </a:r>
            <a:r>
              <a:rPr lang="en-US" sz="2000" dirty="0"/>
              <a:t>poly "</a:t>
            </a:r>
            <a:r>
              <a:rPr lang="ru-RU" sz="2000" dirty="0" err="1"/>
              <a:t>багато</a:t>
            </a:r>
            <a:r>
              <a:rPr lang="ru-RU" sz="2000" dirty="0"/>
              <a:t>" і </a:t>
            </a:r>
            <a:r>
              <a:rPr lang="en-US" sz="2000" dirty="0"/>
              <a:t>genesis "</a:t>
            </a:r>
            <a:r>
              <a:rPr lang="ru-RU" sz="2000" dirty="0" err="1"/>
              <a:t>народження</a:t>
            </a:r>
            <a:r>
              <a:rPr lang="ru-RU" sz="2000" dirty="0"/>
              <a:t>, </a:t>
            </a:r>
            <a:r>
              <a:rPr lang="ru-RU" sz="2000" dirty="0" err="1"/>
              <a:t>походження</a:t>
            </a:r>
            <a:r>
              <a:rPr lang="ru-RU" sz="2000" dirty="0"/>
              <a:t>") — </a:t>
            </a:r>
            <a:r>
              <a:rPr lang="ru-RU" sz="2000" dirty="0" err="1"/>
              <a:t>протилежний</a:t>
            </a:r>
            <a:r>
              <a:rPr lang="ru-RU" sz="2000" dirty="0"/>
              <a:t> </a:t>
            </a:r>
            <a:r>
              <a:rPr lang="ru-RU" sz="2000" dirty="0" err="1"/>
              <a:t>моногенезові</a:t>
            </a:r>
            <a:r>
              <a:rPr lang="ru-RU" sz="2000" dirty="0"/>
              <a:t> </a:t>
            </a:r>
            <a:r>
              <a:rPr lang="ru-RU" sz="2000" dirty="0" err="1"/>
              <a:t>погляд</a:t>
            </a:r>
            <a:r>
              <a:rPr lang="ru-RU" sz="2000" dirty="0"/>
              <a:t>. </a:t>
            </a:r>
            <a:r>
              <a:rPr lang="ru-RU" sz="2000" dirty="0" err="1"/>
              <a:t>Пов'язана</a:t>
            </a:r>
            <a:r>
              <a:rPr lang="ru-RU" sz="2000" dirty="0"/>
              <a:t> з </a:t>
            </a:r>
            <a:r>
              <a:rPr lang="ru-RU" sz="2000" dirty="0" err="1"/>
              <a:t>ідеєю</a:t>
            </a:r>
            <a:r>
              <a:rPr lang="ru-RU" sz="2000" dirty="0"/>
              <a:t> </a:t>
            </a:r>
            <a:r>
              <a:rPr lang="ru-RU" sz="2000" dirty="0" err="1"/>
              <a:t>декількох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відповідно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мов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погляд</a:t>
            </a:r>
            <a:r>
              <a:rPr lang="ru-RU" sz="2000" dirty="0"/>
              <a:t> зараз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імовірним</a:t>
            </a:r>
            <a:r>
              <a:rPr lang="ru-RU" sz="2000" dirty="0"/>
              <a:t>.</a:t>
            </a:r>
          </a:p>
        </p:txBody>
      </p:sp>
      <p:pic>
        <p:nvPicPr>
          <p:cNvPr id="14338" name="Picture 2" descr="Картинки книги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4058307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222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214290"/>
            <a:ext cx="8861367" cy="882869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uk-UA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Загальна характеристика мов світу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21442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Кожен етнос розмовляє своєю мовою, але вони мають </a:t>
            </a:r>
            <a:r>
              <a:rPr lang="uk-UA" sz="2400" dirty="0" err="1" smtClean="0"/>
              <a:t>універсалії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714752"/>
            <a:ext cx="318463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Кількість мовців(носіїв) </a:t>
            </a:r>
            <a:r>
              <a:rPr lang="uk-UA" b="1" dirty="0" smtClean="0"/>
              <a:t>(від 1 000 000 000 до кількох десятків)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000636"/>
            <a:ext cx="351045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Наявність писемності </a:t>
            </a:r>
            <a:r>
              <a:rPr lang="uk-UA" b="1" dirty="0" smtClean="0"/>
              <a:t>(мови, що її мають та ні, мови з давньою писемністю, молодописемні мови)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643182"/>
            <a:ext cx="3079531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Структура </a:t>
            </a:r>
            <a:r>
              <a:rPr lang="uk-UA" b="1" dirty="0" smtClean="0"/>
              <a:t>(закінчення, корені, суфікси, префікси, частини мови)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500570"/>
            <a:ext cx="2186151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Функціональне навантаження </a:t>
            </a:r>
            <a:r>
              <a:rPr lang="uk-UA" b="1" dirty="0" smtClean="0"/>
              <a:t>(мови, що обслуговують декілька націй, міжнародні мови)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7" y="2928934"/>
            <a:ext cx="2643206" cy="12144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Ступінь вивчення </a:t>
            </a:r>
            <a:r>
              <a:rPr lang="uk-UA" b="1" dirty="0" smtClean="0"/>
              <a:t>(живі та мертві мови, ті мови, що не розшифровані)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1428728" y="1785926"/>
            <a:ext cx="714380" cy="777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143372" y="2643182"/>
            <a:ext cx="785818" cy="928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858016" y="1928802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Субстрат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/>
              <a:t>sub "</a:t>
            </a:r>
            <a:r>
              <a:rPr lang="ru-RU" dirty="0" err="1"/>
              <a:t>під</a:t>
            </a:r>
            <a:r>
              <a:rPr lang="ru-RU" dirty="0"/>
              <a:t>" і </a:t>
            </a:r>
            <a:r>
              <a:rPr lang="en-US" dirty="0"/>
              <a:t>stratum "</a:t>
            </a:r>
            <a:r>
              <a:rPr lang="ru-RU" dirty="0"/>
              <a:t>шар, пласт",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en-US" dirty="0"/>
              <a:t>substratum "</a:t>
            </a:r>
            <a:r>
              <a:rPr lang="ru-RU" dirty="0" err="1"/>
              <a:t>підкладка</a:t>
            </a:r>
            <a:r>
              <a:rPr lang="ru-RU" dirty="0"/>
              <a:t>") —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переможеної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автохтонного народу в </a:t>
            </a:r>
            <a:r>
              <a:rPr lang="ru-RU" dirty="0" err="1"/>
              <a:t>мові-переможниці</a:t>
            </a:r>
            <a:r>
              <a:rPr lang="ru-RU" dirty="0"/>
              <a:t> </a:t>
            </a:r>
            <a:r>
              <a:rPr lang="ru-RU" dirty="0" err="1"/>
              <a:t>прийшлого</a:t>
            </a:r>
            <a:r>
              <a:rPr lang="ru-RU" dirty="0"/>
              <a:t> народу-</a:t>
            </a:r>
            <a:r>
              <a:rPr lang="ru-RU" dirty="0" err="1"/>
              <a:t>завойовника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Як </a:t>
            </a:r>
            <a:r>
              <a:rPr lang="ru-RU" dirty="0"/>
              <a:t>приклад </a:t>
            </a:r>
            <a:r>
              <a:rPr lang="ru-RU" dirty="0" err="1"/>
              <a:t>можна</a:t>
            </a:r>
            <a:r>
              <a:rPr lang="ru-RU" dirty="0"/>
              <a:t> навести </a:t>
            </a:r>
            <a:r>
              <a:rPr lang="ru-RU" dirty="0" err="1"/>
              <a:t>кельтський</a:t>
            </a:r>
            <a:r>
              <a:rPr lang="ru-RU" dirty="0"/>
              <a:t> субстрат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і </a:t>
            </a:r>
            <a:r>
              <a:rPr lang="ru-RU" dirty="0" err="1"/>
              <a:t>галльський</a:t>
            </a:r>
            <a:r>
              <a:rPr lang="ru-RU" dirty="0"/>
              <a:t> у </a:t>
            </a:r>
            <a:r>
              <a:rPr lang="ru-RU" dirty="0" err="1"/>
              <a:t>французькій</a:t>
            </a:r>
            <a:r>
              <a:rPr lang="ru-RU" dirty="0"/>
              <a:t>. У </a:t>
            </a:r>
            <a:r>
              <a:rPr lang="en-US" dirty="0"/>
              <a:t>V—VI </a:t>
            </a:r>
            <a:r>
              <a:rPr lang="ru-RU" dirty="0"/>
              <a:t>ст. з континенту в </a:t>
            </a:r>
            <a:r>
              <a:rPr lang="ru-RU" dirty="0" err="1"/>
              <a:t>Британію</a:t>
            </a:r>
            <a:r>
              <a:rPr lang="ru-RU" dirty="0"/>
              <a:t> </a:t>
            </a:r>
            <a:r>
              <a:rPr lang="ru-RU" dirty="0" err="1"/>
              <a:t>переселилися</a:t>
            </a:r>
            <a:r>
              <a:rPr lang="ru-RU" dirty="0"/>
              <a:t> </a:t>
            </a:r>
            <a:r>
              <a:rPr lang="ru-RU" dirty="0" err="1"/>
              <a:t>германські</a:t>
            </a:r>
            <a:r>
              <a:rPr lang="ru-RU" dirty="0"/>
              <a:t> племена </a:t>
            </a:r>
            <a:r>
              <a:rPr lang="ru-RU" dirty="0" err="1"/>
              <a:t>англів</a:t>
            </a:r>
            <a:r>
              <a:rPr lang="ru-RU" dirty="0"/>
              <a:t>, </a:t>
            </a:r>
            <a:r>
              <a:rPr lang="ru-RU" dirty="0" err="1"/>
              <a:t>саксів</a:t>
            </a:r>
            <a:r>
              <a:rPr lang="ru-RU" dirty="0"/>
              <a:t> і </a:t>
            </a:r>
            <a:r>
              <a:rPr lang="ru-RU" dirty="0" err="1"/>
              <a:t>ютів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тут жили </a:t>
            </a:r>
            <a:r>
              <a:rPr lang="ru-RU" dirty="0" err="1"/>
              <a:t>кельти</a:t>
            </a:r>
            <a:r>
              <a:rPr lang="ru-RU" dirty="0"/>
              <a:t>. </a:t>
            </a:r>
            <a:r>
              <a:rPr lang="ru-RU" dirty="0" err="1"/>
              <a:t>Кельтська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асимілювалася</a:t>
            </a:r>
            <a:r>
              <a:rPr lang="ru-RU" dirty="0"/>
              <a:t> </a:t>
            </a:r>
            <a:r>
              <a:rPr lang="ru-RU" dirty="0" err="1"/>
              <a:t>германською</a:t>
            </a:r>
            <a:r>
              <a:rPr lang="ru-RU" dirty="0"/>
              <a:t> (</a:t>
            </a:r>
            <a:r>
              <a:rPr lang="ru-RU" dirty="0" err="1"/>
              <a:t>англійською</a:t>
            </a:r>
            <a:r>
              <a:rPr lang="ru-RU" dirty="0"/>
              <a:t>), але в </a:t>
            </a:r>
            <a:r>
              <a:rPr lang="ru-RU" dirty="0" err="1"/>
              <a:t>останню</a:t>
            </a:r>
            <a:r>
              <a:rPr lang="ru-RU" dirty="0"/>
              <a:t> проникало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кельтських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</p:txBody>
      </p:sp>
      <p:sp>
        <p:nvSpPr>
          <p:cNvPr id="4" name="AutoShape 2" descr="Пустий старовинні книги: картинки, стокові Пустий старовинні книги 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Стол заказ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5313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9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48680"/>
            <a:ext cx="6606480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Суперстрат</a:t>
            </a:r>
            <a:r>
              <a:rPr lang="ru-RU" sz="2400" dirty="0"/>
              <a:t> (</a:t>
            </a:r>
            <a:r>
              <a:rPr lang="ru-RU" sz="2400" dirty="0" err="1"/>
              <a:t>від</a:t>
            </a:r>
            <a:r>
              <a:rPr lang="ru-RU" sz="2400" dirty="0"/>
              <a:t> лат. </a:t>
            </a:r>
            <a:r>
              <a:rPr lang="en-US" sz="2400" dirty="0"/>
              <a:t>super "</a:t>
            </a:r>
            <a:r>
              <a:rPr lang="ru-RU" sz="2400" dirty="0"/>
              <a:t>над" і </a:t>
            </a:r>
            <a:r>
              <a:rPr lang="en-US" sz="2400" dirty="0"/>
              <a:t>stratum "</a:t>
            </a:r>
            <a:r>
              <a:rPr lang="ru-RU" sz="2400" dirty="0"/>
              <a:t>шар, пласт", </a:t>
            </a:r>
            <a:r>
              <a:rPr lang="ru-RU" sz="2400" dirty="0" err="1"/>
              <a:t>звідки</a:t>
            </a:r>
            <a:r>
              <a:rPr lang="ru-RU" sz="2400" dirty="0"/>
              <a:t> </a:t>
            </a:r>
            <a:r>
              <a:rPr lang="en-US" sz="2400" dirty="0" err="1"/>
              <a:t>superstratum</a:t>
            </a:r>
            <a:r>
              <a:rPr lang="en-US" sz="2400" dirty="0"/>
              <a:t> "</a:t>
            </a:r>
            <a:r>
              <a:rPr lang="ru-RU" sz="2400" dirty="0"/>
              <a:t>накладка") -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переможеної</a:t>
            </a:r>
            <a:r>
              <a:rPr lang="ru-RU" sz="2400" dirty="0"/>
              <a:t> </a:t>
            </a:r>
            <a:r>
              <a:rPr lang="ru-RU" sz="2400" dirty="0" err="1"/>
              <a:t>прийшлої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народу-</a:t>
            </a:r>
            <a:r>
              <a:rPr lang="ru-RU" sz="2400" dirty="0" err="1"/>
              <a:t>завойовника</a:t>
            </a:r>
            <a:r>
              <a:rPr lang="ru-RU" sz="2400" dirty="0"/>
              <a:t> в </a:t>
            </a:r>
            <a:r>
              <a:rPr lang="ru-RU" sz="2400" dirty="0" err="1"/>
              <a:t>мові-переможниці</a:t>
            </a:r>
            <a:r>
              <a:rPr lang="ru-RU" sz="2400" dirty="0"/>
              <a:t>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. Прикладом суперстрату є </a:t>
            </a:r>
            <a:r>
              <a:rPr lang="ru-RU" sz="2400" dirty="0" err="1"/>
              <a:t>тюркські</a:t>
            </a:r>
            <a:r>
              <a:rPr lang="ru-RU" sz="2400" dirty="0"/>
              <a:t> (</a:t>
            </a:r>
            <a:r>
              <a:rPr lang="ru-RU" sz="2400" dirty="0" err="1"/>
              <a:t>булгарські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 в </a:t>
            </a:r>
            <a:r>
              <a:rPr lang="ru-RU" sz="2400" dirty="0" err="1"/>
              <a:t>слов'янській</a:t>
            </a:r>
            <a:r>
              <a:rPr lang="ru-RU" sz="2400" dirty="0"/>
              <a:t> </a:t>
            </a:r>
            <a:r>
              <a:rPr lang="ru-RU" sz="2400" dirty="0" err="1"/>
              <a:t>болгарській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 і </a:t>
            </a:r>
            <a:r>
              <a:rPr lang="ru-RU" sz="2400" dirty="0" err="1"/>
              <a:t>германські</a:t>
            </a:r>
            <a:r>
              <a:rPr lang="ru-RU" sz="2400" dirty="0"/>
              <a:t> (</a:t>
            </a:r>
            <a:r>
              <a:rPr lang="ru-RU" sz="2400" dirty="0" err="1"/>
              <a:t>франкські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 в </a:t>
            </a:r>
            <a:r>
              <a:rPr lang="ru-RU" sz="2400" dirty="0" err="1"/>
              <a:t>романській</a:t>
            </a:r>
            <a:r>
              <a:rPr lang="ru-RU" sz="2400" dirty="0"/>
              <a:t> </a:t>
            </a:r>
            <a:r>
              <a:rPr lang="ru-RU" sz="2400" dirty="0" err="1"/>
              <a:t>французькій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французькі</a:t>
            </a:r>
            <a:r>
              <a:rPr lang="ru-RU" sz="2400" dirty="0"/>
              <a:t> (</a:t>
            </a:r>
            <a:r>
              <a:rPr lang="ru-RU" sz="2400" dirty="0" err="1"/>
              <a:t>норманські</a:t>
            </a:r>
            <a:r>
              <a:rPr lang="ru-RU" sz="2400" dirty="0"/>
              <a:t>) </a:t>
            </a:r>
            <a:r>
              <a:rPr lang="ru-RU" sz="2400" dirty="0" err="1"/>
              <a:t>елементи</a:t>
            </a:r>
            <a:r>
              <a:rPr lang="ru-RU" sz="2400" dirty="0"/>
              <a:t> в </a:t>
            </a:r>
            <a:r>
              <a:rPr lang="ru-RU" sz="2400" dirty="0" err="1"/>
              <a:t>англійській</a:t>
            </a:r>
            <a:r>
              <a:rPr lang="ru-RU" sz="2400" dirty="0"/>
              <a:t> </a:t>
            </a:r>
            <a:r>
              <a:rPr lang="ru-RU" sz="2400" dirty="0" err="1"/>
              <a:t>мові</a:t>
            </a:r>
            <a:r>
              <a:rPr lang="ru-RU" sz="2400" dirty="0"/>
              <a:t>.</a:t>
            </a:r>
          </a:p>
        </p:txBody>
      </p:sp>
      <p:pic>
        <p:nvPicPr>
          <p:cNvPr id="16386" name="Picture 2" descr="Історія книги: картинки, стокові Історія книги фотографії, зображення |  Скачати з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590800" cy="1762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4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21" y="0"/>
            <a:ext cx="8229600" cy="914400"/>
          </a:xfrm>
        </p:spPr>
        <p:txBody>
          <a:bodyPr numCol="1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Порівняльне вивчення мов</a:t>
            </a:r>
            <a:endParaRPr lang="ru-RU" sz="3600" b="1" cap="all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85723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Генеалогічна класифікація мов – </a:t>
            </a:r>
            <a:r>
              <a:rPr lang="uk-UA" sz="2000" dirty="0" smtClean="0"/>
              <a:t>вивчення і групування мов світу на основі споріднених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язків</a:t>
            </a:r>
            <a:r>
              <a:rPr lang="uk-UA" sz="2000" dirty="0" smtClean="0"/>
              <a:t> між ними.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702565" y="3226601"/>
            <a:ext cx="1060892" cy="89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666439" y="3549139"/>
            <a:ext cx="907509" cy="6672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309240"/>
            <a:ext cx="3405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встановленні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спорідненості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шляхом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форм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4429132"/>
            <a:ext cx="292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 </a:t>
            </a:r>
            <a:r>
              <a:rPr lang="ru-RU" sz="2000" dirty="0" err="1" smtClean="0"/>
              <a:t>реконструюванні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мові-предку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929852" y="3999710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86116" y="4643446"/>
            <a:ext cx="2490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встановленні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закономірностей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78592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Базується на порівняльно-історичному методі, мета якого полягає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8"/>
          <a:stretch>
            <a:fillRect/>
          </a:stretch>
        </p:blipFill>
        <p:spPr bwMode="auto">
          <a:xfrm rot="247622">
            <a:off x="4731154" y="2930124"/>
            <a:ext cx="4096755" cy="258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"/>
            <a:ext cx="7094592" cy="29249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Справжнім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поштовхом</a:t>
            </a:r>
            <a:r>
              <a:rPr lang="ru-RU" sz="3600" b="1" dirty="0">
                <a:solidFill>
                  <a:srgbClr val="C00000"/>
                </a:solidFill>
              </a:rPr>
              <a:t> для </a:t>
            </a:r>
            <a:r>
              <a:rPr lang="ru-RU" sz="3600" b="1" dirty="0" err="1">
                <a:solidFill>
                  <a:srgbClr val="C00000"/>
                </a:solidFill>
              </a:rPr>
              <a:t>порівняльно-історичного</a:t>
            </a:r>
            <a:r>
              <a:rPr lang="ru-RU" sz="3600" b="1" dirty="0">
                <a:solidFill>
                  <a:srgbClr val="C00000"/>
                </a:solidFill>
              </a:rPr>
              <a:t> методу стало </a:t>
            </a:r>
            <a:r>
              <a:rPr lang="ru-RU" sz="3600" b="1" dirty="0" err="1">
                <a:solidFill>
                  <a:srgbClr val="C00000"/>
                </a:solidFill>
              </a:rPr>
              <a:t>відкриття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європейцями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санскриту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4283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/>
              <a:t>Італійський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мандрівник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Ф</a:t>
            </a:r>
            <a:r>
              <a:rPr lang="ru-RU" sz="2400" b="1" i="1" dirty="0"/>
              <a:t>. </a:t>
            </a:r>
            <a:r>
              <a:rPr lang="ru-RU" sz="2400" b="1" i="1" dirty="0" err="1"/>
              <a:t>Сассеті</a:t>
            </a:r>
            <a:r>
              <a:rPr lang="ru-RU" sz="2400" b="1" i="1" dirty="0"/>
              <a:t>, </a:t>
            </a:r>
            <a:r>
              <a:rPr lang="ru-RU" sz="2400" b="1" i="1" dirty="0" err="1"/>
              <a:t>який</a:t>
            </a:r>
            <a:r>
              <a:rPr lang="ru-RU" sz="2400" b="1" i="1" dirty="0"/>
              <a:t> проживав в </a:t>
            </a:r>
            <a:r>
              <a:rPr lang="ru-RU" sz="2400" b="1" i="1" dirty="0" err="1"/>
              <a:t>Індії</a:t>
            </a:r>
            <a:r>
              <a:rPr lang="ru-RU" sz="2400" b="1" i="1" dirty="0"/>
              <a:t> у 80-х роках </a:t>
            </a:r>
            <a:r>
              <a:rPr lang="en-US" sz="2400" b="1" i="1" dirty="0"/>
              <a:t>XVI </a:t>
            </a:r>
            <a:r>
              <a:rPr lang="ru-RU" sz="2400" b="1" i="1" dirty="0"/>
              <a:t>ст., де й </a:t>
            </a:r>
            <a:r>
              <a:rPr lang="ru-RU" sz="2400" b="1" i="1" dirty="0" err="1"/>
              <a:t>ознайомився</a:t>
            </a:r>
            <a:r>
              <a:rPr lang="ru-RU" sz="2400" b="1" i="1" dirty="0"/>
              <a:t> з </a:t>
            </a:r>
            <a:r>
              <a:rPr lang="ru-RU" sz="2400" b="1" i="1" dirty="0" err="1"/>
              <a:t>цією</a:t>
            </a:r>
            <a:r>
              <a:rPr lang="ru-RU" sz="2400" b="1" i="1" dirty="0"/>
              <a:t> </a:t>
            </a:r>
            <a:r>
              <a:rPr lang="ru-RU" sz="2400" b="1" i="1" dirty="0" err="1"/>
              <a:t>давньою</a:t>
            </a:r>
            <a:r>
              <a:rPr lang="ru-RU" sz="2400" b="1" i="1" dirty="0"/>
              <a:t> </a:t>
            </a:r>
            <a:r>
              <a:rPr lang="ru-RU" sz="2400" b="1" i="1" dirty="0" err="1"/>
              <a:t>мовою</a:t>
            </a:r>
            <a:r>
              <a:rPr lang="ru-RU" sz="2400" b="1" i="1" dirty="0"/>
              <a:t>, у </a:t>
            </a:r>
            <a:r>
              <a:rPr lang="ru-RU" sz="2400" b="1" i="1" dirty="0" err="1"/>
              <a:t>своїх</a:t>
            </a:r>
            <a:r>
              <a:rPr lang="ru-RU" sz="2400" b="1" i="1" dirty="0"/>
              <a:t> листах у </a:t>
            </a:r>
            <a:r>
              <a:rPr lang="ru-RU" sz="2400" b="1" i="1" dirty="0" err="1"/>
              <a:t>Європу</a:t>
            </a:r>
            <a:r>
              <a:rPr lang="ru-RU" sz="2400" b="1" i="1" dirty="0"/>
              <a:t> </a:t>
            </a:r>
            <a:r>
              <a:rPr lang="ru-RU" sz="2400" b="1" i="1" dirty="0" err="1"/>
              <a:t>висловив</a:t>
            </a:r>
            <a:r>
              <a:rPr lang="ru-RU" sz="2400" b="1" i="1" dirty="0"/>
              <a:t> </a:t>
            </a:r>
            <a:r>
              <a:rPr lang="ru-RU" sz="2400" b="1" i="1" dirty="0" err="1"/>
              <a:t>припущення</a:t>
            </a:r>
            <a:r>
              <a:rPr lang="ru-RU" sz="2400" b="1" i="1" dirty="0"/>
              <a:t> про </a:t>
            </a:r>
            <a:r>
              <a:rPr lang="ru-RU" sz="2400" b="1" i="1" dirty="0" err="1"/>
              <a:t>спорідненість</a:t>
            </a:r>
            <a:r>
              <a:rPr lang="ru-RU" sz="2400" b="1" i="1" dirty="0"/>
              <a:t> санскриту з </a:t>
            </a:r>
            <a:r>
              <a:rPr lang="ru-RU" sz="2400" b="1" i="1" dirty="0" err="1"/>
              <a:t>італійською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мовою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66675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86808" cy="1731982"/>
          </a:xfrm>
        </p:spPr>
        <p:txBody>
          <a:bodyPr>
            <a:normAutofit/>
          </a:bodyPr>
          <a:lstStyle/>
          <a:p>
            <a:pPr algn="ctr"/>
            <a:r>
              <a:rPr lang="uk-UA" sz="3500" b="1" dirty="0"/>
              <a:t>Проблеми походження мов і діалектів.</a:t>
            </a:r>
            <a:r>
              <a:rPr lang="uk-UA" sz="3500" dirty="0"/>
              <a:t> </a:t>
            </a:r>
            <a:r>
              <a:rPr lang="uk-UA" sz="3500" b="1" dirty="0"/>
              <a:t>Основні теорії походження мови </a:t>
            </a:r>
            <a:endParaRPr lang="ru-RU" sz="35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429000"/>
            <a:ext cx="5214974" cy="26432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300" i="1" dirty="0" err="1" smtClean="0"/>
              <a:t>Мова</a:t>
            </a:r>
            <a:r>
              <a:rPr lang="ru-RU" sz="3300" i="1" dirty="0" smtClean="0"/>
              <a:t> — </a:t>
            </a:r>
            <a:r>
              <a:rPr lang="ru-RU" sz="3300" i="1" dirty="0" err="1" smtClean="0"/>
              <a:t>це</a:t>
            </a:r>
            <a:r>
              <a:rPr lang="ru-RU" sz="3300" i="1" dirty="0" smtClean="0"/>
              <a:t> форма </a:t>
            </a:r>
            <a:r>
              <a:rPr lang="ru-RU" sz="3300" i="1" dirty="0" err="1" smtClean="0"/>
              <a:t>нашого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життя</a:t>
            </a:r>
            <a:r>
              <a:rPr lang="ru-RU" sz="3300" i="1" dirty="0" smtClean="0"/>
              <a:t>, </a:t>
            </a:r>
            <a:r>
              <a:rPr lang="ru-RU" sz="3300" i="1" dirty="0" err="1" smtClean="0"/>
              <a:t>життя</a:t>
            </a:r>
            <a:r>
              <a:rPr lang="ru-RU" sz="3300" i="1" dirty="0" smtClean="0"/>
              <a:t> культурного </a:t>
            </a:r>
            <a:r>
              <a:rPr lang="ru-RU" sz="3300" i="1" dirty="0" err="1" smtClean="0"/>
              <a:t>й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національного</a:t>
            </a:r>
            <a:r>
              <a:rPr lang="ru-RU" sz="3300" i="1" dirty="0" smtClean="0"/>
              <a:t>. </a:t>
            </a:r>
            <a:r>
              <a:rPr lang="ru-RU" sz="3300" i="1" dirty="0" err="1" smtClean="0"/>
              <a:t>Мова</a:t>
            </a:r>
            <a:r>
              <a:rPr lang="ru-RU" sz="3300" i="1" dirty="0" smtClean="0"/>
              <a:t> — душа </a:t>
            </a:r>
            <a:r>
              <a:rPr lang="ru-RU" sz="3300" i="1" dirty="0" err="1" smtClean="0"/>
              <a:t>кожної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національності</a:t>
            </a:r>
            <a:r>
              <a:rPr lang="ru-RU" sz="3300" i="1" dirty="0" smtClean="0"/>
              <a:t>, </a:t>
            </a:r>
            <a:r>
              <a:rPr lang="ru-RU" sz="3300" i="1" dirty="0" err="1" smtClean="0"/>
              <a:t>її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святощі</a:t>
            </a:r>
            <a:r>
              <a:rPr lang="ru-RU" sz="3300" i="1" dirty="0" smtClean="0"/>
              <a:t>, </a:t>
            </a:r>
            <a:r>
              <a:rPr lang="ru-RU" sz="3300" i="1" dirty="0" err="1" smtClean="0"/>
              <a:t>її</a:t>
            </a:r>
            <a:r>
              <a:rPr lang="ru-RU" sz="3300" i="1" dirty="0" smtClean="0"/>
              <a:t> </a:t>
            </a:r>
            <a:r>
              <a:rPr lang="ru-RU" sz="3300" i="1" dirty="0" err="1" smtClean="0"/>
              <a:t>найцінніший</a:t>
            </a:r>
            <a:r>
              <a:rPr lang="ru-RU" sz="3300" i="1" dirty="0" smtClean="0"/>
              <a:t> скарб…</a:t>
            </a:r>
          </a:p>
          <a:p>
            <a:pPr algn="r"/>
            <a:r>
              <a:rPr lang="uk-UA" sz="3600" i="1" dirty="0" smtClean="0"/>
              <a:t>Іван Огієнко</a:t>
            </a:r>
            <a:endParaRPr lang="ru-RU" sz="3600" i="1" dirty="0" smtClean="0"/>
          </a:p>
          <a:p>
            <a:endParaRPr lang="ru-RU" dirty="0"/>
          </a:p>
        </p:txBody>
      </p:sp>
      <p:pic>
        <p:nvPicPr>
          <p:cNvPr id="7170" name="Picture 2" descr="14 книг до Міжнародного дня рідної мови – UCU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2708500" cy="209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88824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Вчені у порівняльно-історичному мовознавстві 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396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 </a:t>
            </a:r>
            <a:r>
              <a:rPr lang="ru-RU" sz="1600" b="1" dirty="0" smtClean="0"/>
              <a:t>1538</a:t>
            </a:r>
            <a:r>
              <a:rPr lang="ru-RU" sz="1600" dirty="0" smtClean="0"/>
              <a:t> р. </a:t>
            </a:r>
            <a:r>
              <a:rPr lang="ru-RU" sz="1600" dirty="0" err="1" smtClean="0"/>
              <a:t>французький</a:t>
            </a:r>
            <a:r>
              <a:rPr lang="ru-RU" sz="1600" dirty="0" smtClean="0"/>
              <a:t> учений </a:t>
            </a:r>
            <a:r>
              <a:rPr lang="ru-RU" sz="1600" b="1" dirty="0" err="1" smtClean="0"/>
              <a:t>Постеллус</a:t>
            </a:r>
            <a:r>
              <a:rPr lang="ru-RU" sz="1600" dirty="0" smtClean="0"/>
              <a:t> у </a:t>
            </a:r>
            <a:r>
              <a:rPr lang="ru-RU" sz="1600" dirty="0" err="1" smtClean="0"/>
              <a:t>книзі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спорідненість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" </a:t>
            </a:r>
            <a:r>
              <a:rPr lang="ru-RU" sz="1600" dirty="0" err="1" smtClean="0"/>
              <a:t>намагався</a:t>
            </a:r>
            <a:r>
              <a:rPr lang="ru-RU" sz="1600" dirty="0" smtClean="0"/>
              <a:t> довести </a:t>
            </a:r>
            <a:r>
              <a:rPr lang="ru-RU" sz="1600" dirty="0" err="1" smtClean="0"/>
              <a:t>походження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давньоєврейської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714488"/>
            <a:ext cx="386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1610 </a:t>
            </a:r>
            <a:r>
              <a:rPr lang="ru-RU" sz="1600" dirty="0" smtClean="0"/>
              <a:t>р. </a:t>
            </a:r>
            <a:r>
              <a:rPr lang="ru-RU" sz="1600" b="1" dirty="0" err="1" smtClean="0"/>
              <a:t>Скалігер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першу </a:t>
            </a:r>
            <a:r>
              <a:rPr lang="ru-RU" sz="1600" dirty="0" err="1" smtClean="0"/>
              <a:t>класифікацію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"Думки про </a:t>
            </a:r>
            <a:r>
              <a:rPr lang="ru-RU" sz="1600" dirty="0" err="1" smtClean="0"/>
              <a:t>європейські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"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2857496"/>
            <a:ext cx="232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Відкриття санскриту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3000372"/>
            <a:ext cx="3258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1666</a:t>
            </a:r>
            <a:r>
              <a:rPr lang="ru-RU" sz="1600" dirty="0" smtClean="0"/>
              <a:t> р. хорват </a:t>
            </a:r>
            <a:r>
              <a:rPr lang="ru-RU" sz="1600" b="1" dirty="0" err="1" smtClean="0"/>
              <a:t>Крижанич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опублікував</a:t>
            </a:r>
            <a:r>
              <a:rPr lang="ru-RU" sz="1600" dirty="0" smtClean="0"/>
              <a:t> "</a:t>
            </a:r>
            <a:r>
              <a:rPr lang="ru-RU" sz="1600" dirty="0" err="1" smtClean="0"/>
              <a:t>Граматичні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російську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", де </a:t>
            </a:r>
            <a:r>
              <a:rPr lang="ru-RU" sz="1600" dirty="0" err="1" smtClean="0"/>
              <a:t>навів</a:t>
            </a:r>
            <a:r>
              <a:rPr lang="ru-RU" sz="1600" dirty="0" smtClean="0"/>
              <a:t> </a:t>
            </a:r>
            <a:r>
              <a:rPr lang="ru-RU" sz="1600" dirty="0" err="1" smtClean="0"/>
              <a:t>фонетичні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слов'янськими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класифікацію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766303" y="2592019"/>
            <a:ext cx="465559" cy="4250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357554" y="3643314"/>
            <a:ext cx="152909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00496" y="2071678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7158" y="3786190"/>
            <a:ext cx="279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80 роки </a:t>
            </a:r>
            <a:r>
              <a:rPr lang="en-US" sz="1600" b="1" dirty="0" smtClean="0"/>
              <a:t>XVI </a:t>
            </a:r>
            <a:r>
              <a:rPr lang="ru-RU" sz="1600" dirty="0" smtClean="0"/>
              <a:t>ст.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Сассеті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висловив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припущення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спорідненість</a:t>
            </a:r>
            <a:r>
              <a:rPr lang="ru-RU" sz="1600" dirty="0" smtClean="0"/>
              <a:t> санскриту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італійською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мовою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857224" y="4929198"/>
            <a:ext cx="785820" cy="642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1655" y="5391807"/>
            <a:ext cx="3563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друга половина </a:t>
            </a:r>
            <a:r>
              <a:rPr lang="ru-RU" sz="1600" b="1" dirty="0" smtClean="0"/>
              <a:t>XVIII</a:t>
            </a:r>
            <a:r>
              <a:rPr lang="ru-RU" sz="1600" dirty="0" smtClean="0"/>
              <a:t> ст. </a:t>
            </a:r>
            <a:r>
              <a:rPr lang="ru-RU" sz="1600" b="1" dirty="0" smtClean="0"/>
              <a:t>Джонс</a:t>
            </a:r>
            <a:r>
              <a:rPr lang="ru-RU" sz="1600" dirty="0" smtClean="0"/>
              <a:t> (Джоунз), </a:t>
            </a:r>
            <a:r>
              <a:rPr lang="ru-RU" sz="1600" dirty="0" err="1" smtClean="0"/>
              <a:t>вивчивши</a:t>
            </a:r>
            <a:r>
              <a:rPr lang="ru-RU" sz="1600" dirty="0" smtClean="0"/>
              <a:t> санскрит, першим </a:t>
            </a:r>
            <a:r>
              <a:rPr lang="ru-RU" sz="1600" dirty="0" err="1" smtClean="0"/>
              <a:t>дійшов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висновку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прамови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74979" y="4960883"/>
            <a:ext cx="306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Фрідріх</a:t>
            </a:r>
            <a:r>
              <a:rPr lang="ru-RU" sz="1600" b="1" dirty="0" smtClean="0"/>
              <a:t> Шлегель (1767-1845) </a:t>
            </a:r>
            <a:r>
              <a:rPr lang="ru-RU" sz="1600" dirty="0" smtClean="0"/>
              <a:t>у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мудрість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індійців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102775" y="5318234"/>
            <a:ext cx="888122" cy="373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7000892" y="5857892"/>
            <a:ext cx="1285884" cy="8560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72362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Вчені в порівняльно-історичному мовознавстві 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4071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     </a:t>
            </a:r>
            <a:r>
              <a:rPr lang="ru-RU" sz="1600" b="1" dirty="0" smtClean="0"/>
              <a:t>Франц </a:t>
            </a:r>
            <a:r>
              <a:rPr lang="ru-RU" sz="1600" b="1" dirty="0" err="1" smtClean="0"/>
              <a:t>Бопп</a:t>
            </a:r>
            <a:r>
              <a:rPr lang="ru-RU" sz="1600" b="1" dirty="0" smtClean="0"/>
              <a:t> (1791-1867) </a:t>
            </a:r>
            <a:r>
              <a:rPr lang="ru-RU" sz="1600" dirty="0" err="1" smtClean="0"/>
              <a:t>порівняв</a:t>
            </a:r>
            <a:r>
              <a:rPr lang="ru-RU" sz="1600" dirty="0" smtClean="0"/>
              <a:t> </a:t>
            </a:r>
            <a:r>
              <a:rPr lang="ru-RU" sz="1600" dirty="0" err="1" smtClean="0"/>
              <a:t>дієвідмінювання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санскриті</a:t>
            </a:r>
            <a:r>
              <a:rPr lang="ru-RU" sz="1600" dirty="0" smtClean="0"/>
              <a:t>, </a:t>
            </a:r>
            <a:r>
              <a:rPr lang="ru-RU" sz="1600" dirty="0" err="1" smtClean="0"/>
              <a:t>грецькій</a:t>
            </a:r>
            <a:r>
              <a:rPr lang="ru-RU" sz="1600" dirty="0" smtClean="0"/>
              <a:t>, </a:t>
            </a:r>
            <a:r>
              <a:rPr lang="ru-RU" sz="1600" dirty="0" err="1" smtClean="0"/>
              <a:t>латинській</a:t>
            </a:r>
            <a:r>
              <a:rPr lang="ru-RU" sz="1600" dirty="0" smtClean="0"/>
              <a:t>, </a:t>
            </a:r>
            <a:r>
              <a:rPr lang="ru-RU" sz="1600" dirty="0" err="1" smtClean="0"/>
              <a:t>готській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встановив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регулярні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відповідники</a:t>
            </a:r>
            <a:r>
              <a:rPr lang="ru-RU" sz="1600" dirty="0" smtClean="0"/>
              <a:t> як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коренями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дієслів</a:t>
            </a:r>
            <a:endParaRPr lang="ru-RU" sz="1600" dirty="0" smtClean="0"/>
          </a:p>
          <a:p>
            <a:pPr algn="ctr"/>
            <a:r>
              <a:rPr lang="ru-RU" sz="1600" dirty="0" smtClean="0"/>
              <a:t>"</a:t>
            </a:r>
            <a:r>
              <a:rPr lang="ru-RU" sz="1600" dirty="0" err="1" smtClean="0"/>
              <a:t>Порівняльної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граматики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індогерманських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" (</a:t>
            </a:r>
            <a:r>
              <a:rPr lang="ru-RU" sz="1600" b="1" dirty="0" smtClean="0"/>
              <a:t>1833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357298"/>
            <a:ext cx="2867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       </a:t>
            </a:r>
            <a:r>
              <a:rPr lang="ru-RU" sz="1600" b="1" dirty="0" err="1" smtClean="0"/>
              <a:t>Расмус-Крістіан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Раск</a:t>
            </a:r>
            <a:r>
              <a:rPr lang="ru-RU" sz="1600" b="1" dirty="0" smtClean="0"/>
              <a:t>    (1787- 1832)    </a:t>
            </a:r>
            <a:r>
              <a:rPr lang="ru-RU" sz="1600" dirty="0" smtClean="0"/>
              <a:t>"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давньопівнічної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» </a:t>
            </a:r>
            <a:r>
              <a:rPr lang="ru-RU" sz="1600" b="1" dirty="0" smtClean="0"/>
              <a:t>(1815)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3286124"/>
            <a:ext cx="325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 </a:t>
            </a:r>
            <a:r>
              <a:rPr lang="ru-RU" sz="1600" b="1" dirty="0" err="1" smtClean="0"/>
              <a:t>Якоб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Грімм</a:t>
            </a:r>
            <a:r>
              <a:rPr lang="ru-RU" sz="1600" b="1" dirty="0" smtClean="0"/>
              <a:t> (1785-1863)  </a:t>
            </a:r>
            <a:r>
              <a:rPr lang="ru-RU" sz="1600" dirty="0" smtClean="0"/>
              <a:t>"</a:t>
            </a:r>
            <a:r>
              <a:rPr lang="ru-RU" sz="1600" dirty="0" err="1" smtClean="0"/>
              <a:t>Граматика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" </a:t>
            </a:r>
            <a:r>
              <a:rPr lang="ru-RU" sz="1600" b="1" dirty="0" smtClean="0"/>
              <a:t>(1819-1837)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889306" y="2754768"/>
            <a:ext cx="678903" cy="312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786182" y="3571876"/>
            <a:ext cx="157228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000496" y="1857364"/>
            <a:ext cx="150019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24" y="3143248"/>
            <a:ext cx="279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Август </a:t>
            </a:r>
            <a:r>
              <a:rPr lang="ru-RU" sz="1600" b="1" dirty="0" err="1" smtClean="0"/>
              <a:t>Шлейхер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(1821-1868) </a:t>
            </a:r>
            <a:r>
              <a:rPr lang="ru-RU" sz="1600" dirty="0" err="1" smtClean="0"/>
              <a:t>досліджує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балтійські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германські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, </a:t>
            </a:r>
            <a:r>
              <a:rPr lang="ru-RU" sz="1600" dirty="0" err="1" smtClean="0"/>
              <a:t>обґрунтовує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родовідного</a:t>
            </a:r>
            <a:r>
              <a:rPr lang="ru-RU" sz="1600" dirty="0" smtClean="0"/>
              <a:t> дерева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714744" y="4286256"/>
            <a:ext cx="1334817" cy="546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2066" y="4714884"/>
            <a:ext cx="3563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Йоганн-Каспар</a:t>
            </a:r>
            <a:r>
              <a:rPr lang="ru-RU" sz="1600" b="1" dirty="0" smtClean="0"/>
              <a:t> Цейс (1806-1856) </a:t>
            </a:r>
            <a:r>
              <a:rPr lang="ru-RU" sz="1600" dirty="0" err="1" smtClean="0"/>
              <a:t>досліджує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кельтські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Фрідріх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Діц</a:t>
            </a:r>
            <a:r>
              <a:rPr lang="ru-RU" sz="1600" b="1" dirty="0" smtClean="0"/>
              <a:t> (1794-1876)</a:t>
            </a:r>
            <a:r>
              <a:rPr lang="ru-RU" sz="1600" dirty="0" smtClean="0"/>
              <a:t> - </a:t>
            </a:r>
            <a:r>
              <a:rPr lang="ru-RU" sz="1600" dirty="0" err="1" smtClean="0"/>
              <a:t>романські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Франьо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Міклошич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(1813-1891) </a:t>
            </a:r>
            <a:r>
              <a:rPr lang="ru-RU" sz="1600" dirty="0" smtClean="0"/>
              <a:t>- </a:t>
            </a:r>
            <a:r>
              <a:rPr lang="ru-RU" sz="1600" dirty="0" err="1" smtClean="0"/>
              <a:t>слов'янські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b="1" dirty="0" smtClean="0"/>
              <a:t>Ф. де Соссюр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реконструкцією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індоєвропейської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прамови</a:t>
            </a:r>
            <a:endParaRPr lang="ru-RU" sz="1600" dirty="0"/>
          </a:p>
        </p:txBody>
      </p:sp>
      <p:pic>
        <p:nvPicPr>
          <p:cNvPr id="1026" name="Picture 2" descr="C:\Users\HP\Desktop\image0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4714884"/>
            <a:ext cx="3815183" cy="19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51520" y="692696"/>
            <a:ext cx="8444785" cy="24102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smtClean="0">
                <a:latin typeface="Monotype Corsiva" pitchFamily="66" charset="0"/>
              </a:rPr>
              <a:t>     </a:t>
            </a:r>
            <a:r>
              <a:rPr lang="ru-RU" sz="3600" dirty="0" smtClean="0">
                <a:latin typeface="Times New Roman"/>
                <a:cs typeface="Times New Roman"/>
              </a:rPr>
              <a:t>В </a:t>
            </a:r>
            <a:r>
              <a:rPr lang="ru-RU" sz="3600" dirty="0" err="1">
                <a:latin typeface="Times New Roman"/>
                <a:cs typeface="Times New Roman"/>
              </a:rPr>
              <a:t>мові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можуть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змінюватися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її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елементи</a:t>
            </a:r>
            <a:r>
              <a:rPr lang="ru-RU" sz="3600" dirty="0">
                <a:latin typeface="Times New Roman"/>
                <a:cs typeface="Times New Roman"/>
              </a:rPr>
              <a:t>, але структура </a:t>
            </a:r>
            <a:r>
              <a:rPr lang="ru-RU" sz="3600" dirty="0" err="1">
                <a:latin typeface="Times New Roman"/>
                <a:cs typeface="Times New Roman"/>
              </a:rPr>
              <a:t>мови</a:t>
            </a:r>
            <a:r>
              <a:rPr lang="ru-RU" sz="3600" dirty="0">
                <a:latin typeface="Times New Roman"/>
                <a:cs typeface="Times New Roman"/>
              </a:rPr>
              <a:t> не </a:t>
            </a:r>
            <a:r>
              <a:rPr lang="ru-RU" sz="3600" dirty="0" err="1">
                <a:latin typeface="Times New Roman"/>
                <a:cs typeface="Times New Roman"/>
              </a:rPr>
              <a:t>піддається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швидким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змінам</a:t>
            </a:r>
            <a:r>
              <a:rPr lang="ru-RU" sz="3600" dirty="0">
                <a:latin typeface="Times New Roman"/>
                <a:cs typeface="Times New Roman"/>
              </a:rPr>
              <a:t>. </a:t>
            </a:r>
            <a:r>
              <a:rPr lang="ru-RU" sz="3600" dirty="0" err="1">
                <a:latin typeface="Times New Roman"/>
                <a:cs typeface="Times New Roman"/>
              </a:rPr>
              <a:t>Стійкість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мові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забезпечує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її</a:t>
            </a: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3600" dirty="0" err="1">
                <a:latin typeface="Times New Roman"/>
                <a:cs typeface="Times New Roman"/>
              </a:rPr>
              <a:t>системний</a:t>
            </a:r>
            <a:r>
              <a:rPr lang="ru-RU" sz="3600" dirty="0">
                <a:latin typeface="Times New Roman"/>
                <a:cs typeface="Times New Roman"/>
              </a:rPr>
              <a:t> характер</a:t>
            </a:r>
            <a:r>
              <a:rPr lang="ru-RU" sz="4000" dirty="0">
                <a:latin typeface="Monotype Corsiva" pitchFamily="66" charset="0"/>
              </a:rPr>
              <a:t>.</a:t>
            </a:r>
          </a:p>
        </p:txBody>
      </p:sp>
      <p:pic>
        <p:nvPicPr>
          <p:cNvPr id="17410" name="Picture 2" descr="Книгу написано: що далі? | Рубр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843511" cy="255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899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2281493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Мотивуючі Цитати Українською для друку &quot;Мрій. Плануй. Дій!&quot; | Inspirational  words, Inspirational quotes, Quo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4692"/>
            <a:ext cx="4192677" cy="4192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Жовто-блакитна троянда | JURA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2537998" cy="1906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9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81800" cy="100811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Причини розвитку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877041"/>
            <a:ext cx="7251232" cy="4525963"/>
          </a:xfrm>
        </p:spPr>
        <p:txBody>
          <a:bodyPr>
            <a:noAutofit/>
          </a:bodyPr>
          <a:lstStyle/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sz="2400" b="1" dirty="0" err="1">
                <a:latin typeface="Times New Roman"/>
                <a:cs typeface="Times New Roman"/>
              </a:rPr>
              <a:t>Розвиток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мови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загалом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супроводжується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постійними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змінами</a:t>
            </a:r>
            <a:r>
              <a:rPr lang="ru-RU" sz="2400" b="1" dirty="0">
                <a:latin typeface="Times New Roman"/>
                <a:cs typeface="Times New Roman"/>
              </a:rPr>
              <a:t>. </a:t>
            </a:r>
            <a:r>
              <a:rPr lang="ru-RU" sz="2400" b="1" dirty="0" err="1">
                <a:latin typeface="Times New Roman"/>
                <a:cs typeface="Times New Roman"/>
              </a:rPr>
              <a:t>Змінюється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її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звукова</a:t>
            </a:r>
            <a:r>
              <a:rPr lang="ru-RU" sz="2400" b="1" dirty="0">
                <a:latin typeface="Times New Roman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cs typeface="Times New Roman"/>
              </a:rPr>
              <a:t>лексична</a:t>
            </a:r>
            <a:r>
              <a:rPr lang="ru-RU" sz="2400" b="1" dirty="0">
                <a:latin typeface="Times New Roman"/>
                <a:cs typeface="Times New Roman"/>
              </a:rPr>
              <a:t>, </a:t>
            </a:r>
            <a:r>
              <a:rPr lang="ru-RU" sz="2400" b="1" dirty="0" err="1">
                <a:latin typeface="Times New Roman"/>
                <a:cs typeface="Times New Roman"/>
              </a:rPr>
              <a:t>морфологічна</a:t>
            </a:r>
            <a:r>
              <a:rPr lang="ru-RU" sz="2400" b="1" dirty="0">
                <a:latin typeface="Times New Roman"/>
                <a:cs typeface="Times New Roman"/>
              </a:rPr>
              <a:t> і </a:t>
            </a:r>
            <a:r>
              <a:rPr lang="ru-RU" sz="2400" b="1" dirty="0" err="1">
                <a:latin typeface="Times New Roman"/>
                <a:cs typeface="Times New Roman"/>
              </a:rPr>
              <a:t>синтаксична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 smtClean="0">
                <a:latin typeface="Times New Roman"/>
                <a:cs typeface="Times New Roman"/>
              </a:rPr>
              <a:t>системи</a:t>
            </a:r>
            <a:endParaRPr lang="ru-RU" sz="2400" b="1" dirty="0">
              <a:latin typeface="Times New Roman"/>
              <a:cs typeface="Times New Roman"/>
            </a:endParaRPr>
          </a:p>
          <a:p>
            <a:pPr algn="just">
              <a:buClr>
                <a:schemeClr val="accent2">
                  <a:lumMod val="50000"/>
                </a:schemeClr>
              </a:buClr>
            </a:pPr>
            <a:r>
              <a:rPr lang="ru-RU" sz="2400" b="1" dirty="0" err="1">
                <a:latin typeface="Times New Roman"/>
                <a:cs typeface="Times New Roman"/>
              </a:rPr>
              <a:t>Розвивається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мова</a:t>
            </a:r>
            <a:r>
              <a:rPr lang="ru-RU" sz="2400" b="1" dirty="0">
                <a:latin typeface="Times New Roman"/>
                <a:cs typeface="Times New Roman"/>
              </a:rPr>
              <a:t> за </a:t>
            </a:r>
            <a:r>
              <a:rPr lang="ru-RU" sz="2400" b="1" dirty="0" err="1">
                <a:latin typeface="Times New Roman"/>
                <a:cs typeface="Times New Roman"/>
              </a:rPr>
              <a:t>своїми</a:t>
            </a:r>
            <a:r>
              <a:rPr lang="ru-RU" sz="2400" b="1" dirty="0">
                <a:latin typeface="Times New Roman"/>
                <a:cs typeface="Times New Roman"/>
              </a:rPr>
              <a:t> законами, </a:t>
            </a:r>
            <a:r>
              <a:rPr lang="ru-RU" sz="2400" b="1" dirty="0" err="1">
                <a:latin typeface="Times New Roman"/>
                <a:cs typeface="Times New Roman"/>
              </a:rPr>
              <a:t>які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мають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об’єктивний</a:t>
            </a:r>
            <a:r>
              <a:rPr lang="ru-RU" sz="2400" b="1" dirty="0">
                <a:latin typeface="Times New Roman"/>
                <a:cs typeface="Times New Roman"/>
              </a:rPr>
              <a:t> характер, </a:t>
            </a:r>
            <a:r>
              <a:rPr lang="ru-RU" sz="2400" b="1" dirty="0" err="1">
                <a:latin typeface="Times New Roman"/>
                <a:cs typeface="Times New Roman"/>
              </a:rPr>
              <a:t>тобто</a:t>
            </a:r>
            <a:r>
              <a:rPr lang="ru-RU" sz="2400" b="1" dirty="0">
                <a:latin typeface="Times New Roman"/>
                <a:cs typeface="Times New Roman"/>
              </a:rPr>
              <a:t> не </a:t>
            </a:r>
            <a:r>
              <a:rPr lang="ru-RU" sz="2400" b="1" dirty="0" err="1">
                <a:latin typeface="Times New Roman"/>
                <a:cs typeface="Times New Roman"/>
              </a:rPr>
              <a:t>залежать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від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err="1">
                <a:latin typeface="Times New Roman"/>
                <a:cs typeface="Times New Roman"/>
              </a:rPr>
              <a:t>волі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людей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uk-UA" sz="1800" dirty="0" smtClean="0">
              <a:latin typeface="Monotype Corsiva" pitchFamily="66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4572008"/>
            <a:ext cx="57864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ru-RU" sz="2800" b="1" dirty="0" err="1" smtClean="0">
                <a:latin typeface="Times New Roman"/>
                <a:cs typeface="Times New Roman"/>
              </a:rPr>
              <a:t>Усі</a:t>
            </a:r>
            <a:r>
              <a:rPr lang="ru-RU" sz="2800" b="1" dirty="0" smtClean="0">
                <a:latin typeface="Times New Roman"/>
                <a:cs typeface="Times New Roman"/>
              </a:rPr>
              <a:t>  </a:t>
            </a:r>
            <a:r>
              <a:rPr lang="ru-RU" sz="2800" b="1" dirty="0" err="1" smtClean="0">
                <a:latin typeface="Times New Roman"/>
                <a:cs typeface="Times New Roman"/>
              </a:rPr>
              <a:t>зміни</a:t>
            </a:r>
            <a:r>
              <a:rPr lang="ru-RU" sz="2800" b="1" dirty="0" smtClean="0">
                <a:latin typeface="Times New Roman"/>
                <a:cs typeface="Times New Roman"/>
              </a:rPr>
              <a:t> в </a:t>
            </a:r>
            <a:r>
              <a:rPr lang="ru-RU" sz="2800" b="1" dirty="0" err="1" smtClean="0">
                <a:latin typeface="Times New Roman"/>
                <a:cs typeface="Times New Roman"/>
              </a:rPr>
              <a:t>мові</a:t>
            </a:r>
            <a:r>
              <a:rPr lang="ru-RU" sz="2800" b="1" dirty="0" smtClean="0">
                <a:latin typeface="Times New Roman"/>
                <a:cs typeface="Times New Roman"/>
              </a:rPr>
              <a:t> </a:t>
            </a:r>
            <a:r>
              <a:rPr lang="ru-RU" sz="2800" b="1" dirty="0" err="1" smtClean="0">
                <a:latin typeface="Times New Roman"/>
                <a:cs typeface="Times New Roman"/>
              </a:rPr>
              <a:t>зумовлені</a:t>
            </a:r>
            <a:r>
              <a:rPr lang="ru-RU" sz="2800" b="1" dirty="0" smtClean="0">
                <a:latin typeface="Times New Roman"/>
                <a:cs typeface="Times New Roman"/>
              </a:rPr>
              <a:t>  </a:t>
            </a:r>
            <a:r>
              <a:rPr lang="ru-RU" sz="2800" b="1" dirty="0" err="1" smtClean="0">
                <a:latin typeface="Times New Roman"/>
                <a:cs typeface="Times New Roman"/>
              </a:rPr>
              <a:t>зовнішніми</a:t>
            </a:r>
            <a:r>
              <a:rPr lang="ru-RU" sz="2800" b="1" dirty="0" smtClean="0">
                <a:latin typeface="Times New Roman"/>
                <a:cs typeface="Times New Roman"/>
              </a:rPr>
              <a:t> і </a:t>
            </a:r>
            <a:r>
              <a:rPr lang="ru-RU" sz="2800" b="1" dirty="0" err="1" smtClean="0">
                <a:latin typeface="Times New Roman"/>
                <a:cs typeface="Times New Roman"/>
              </a:rPr>
              <a:t>внутрішніми</a:t>
            </a:r>
            <a:r>
              <a:rPr lang="ru-RU" sz="2800" b="1" dirty="0" smtClean="0">
                <a:latin typeface="Times New Roman"/>
                <a:cs typeface="Times New Roman"/>
              </a:rPr>
              <a:t> причинами</a:t>
            </a:r>
          </a:p>
          <a:p>
            <a:endParaRPr lang="ru-RU" dirty="0"/>
          </a:p>
        </p:txBody>
      </p:sp>
      <p:pic>
        <p:nvPicPr>
          <p:cNvPr id="2050" name="Picture 2" descr="Книги и цветы - 5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2" y="4017588"/>
            <a:ext cx="1944688" cy="2774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3" t="51373" r="26949" b="17059"/>
          <a:stretch/>
        </p:blipFill>
        <p:spPr bwMode="auto">
          <a:xfrm>
            <a:off x="2411760" y="836712"/>
            <a:ext cx="6278651" cy="413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521990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 </a:t>
            </a:r>
            <a:r>
              <a:rPr lang="uk-UA" dirty="0" err="1" smtClean="0"/>
              <a:t>стор</a:t>
            </a:r>
            <a:r>
              <a:rPr lang="uk-UA" dirty="0" smtClean="0"/>
              <a:t>. 39</a:t>
            </a:r>
            <a:endParaRPr lang="ru-RU" dirty="0"/>
          </a:p>
        </p:txBody>
      </p:sp>
      <p:pic>
        <p:nvPicPr>
          <p:cNvPr id="3076" name="Picture 4" descr="Книги и цветы - 53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088232" cy="318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154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9972E"/>
                </a:solidFill>
                <a:latin typeface="Comic Sans MS" pitchFamily="66" charset="0"/>
              </a:rPr>
              <a:t>Г</a:t>
            </a:r>
            <a:r>
              <a:rPr lang="uk-UA" sz="4000" b="1" dirty="0" err="1" smtClean="0">
                <a:solidFill>
                  <a:srgbClr val="19972E"/>
                </a:solidFill>
                <a:latin typeface="Comic Sans MS" pitchFamily="66" charset="0"/>
              </a:rPr>
              <a:t>іпотези</a:t>
            </a:r>
            <a:r>
              <a:rPr lang="uk-UA" sz="4000" b="1" dirty="0" smtClean="0">
                <a:solidFill>
                  <a:srgbClr val="19972E"/>
                </a:solidFill>
                <a:latin typeface="Comic Sans MS" pitchFamily="66" charset="0"/>
              </a:rPr>
              <a:t> походження мови: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Звуконаслідувальна гіпотеза.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err="1" smtClean="0"/>
              <a:t>Звукосимволічна</a:t>
            </a:r>
            <a:r>
              <a:rPr lang="uk-UA" sz="2400" b="1" dirty="0" smtClean="0"/>
              <a:t> гіпотеза.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Вигукова гіпотеза.</a:t>
            </a:r>
            <a:endParaRPr lang="uk-UA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Гіпотеза соціального договору.</a:t>
            </a:r>
            <a:endParaRPr lang="uk-UA" sz="2000" i="1" dirty="0" smtClean="0"/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Гіпотеза трудових вигуків.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b="1" dirty="0" smtClean="0"/>
              <a:t>Гіпотеза жестів.</a:t>
            </a:r>
            <a:endParaRPr lang="uk-UA" sz="2000" dirty="0" smtClean="0"/>
          </a:p>
          <a:p>
            <a:pPr marL="342900" indent="-342900"/>
            <a:endParaRPr lang="ru-RU" sz="2400" dirty="0"/>
          </a:p>
        </p:txBody>
      </p:sp>
      <p:pic>
        <p:nvPicPr>
          <p:cNvPr id="5122" name="Picture 2" descr="Теорії про походження мов: результати досліджень - Інформація від компаній  Хмельниц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5572190" cy="356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76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116632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Теорії виникнення мови: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0" t="31852" r="28417" b="49629"/>
          <a:stretch/>
        </p:blipFill>
        <p:spPr bwMode="auto">
          <a:xfrm>
            <a:off x="467544" y="1052736"/>
            <a:ext cx="8424936" cy="31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3" t="50000" r="24750" b="45185"/>
          <a:stretch/>
        </p:blipFill>
        <p:spPr bwMode="auto">
          <a:xfrm>
            <a:off x="1464254" y="4189792"/>
            <a:ext cx="7428226" cy="7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68144" y="521990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 </a:t>
            </a:r>
            <a:r>
              <a:rPr lang="uk-UA" dirty="0" err="1" smtClean="0"/>
              <a:t>стор</a:t>
            </a:r>
            <a:r>
              <a:rPr lang="uk-UA" dirty="0" smtClean="0"/>
              <a:t>. 40</a:t>
            </a:r>
            <a:endParaRPr lang="ru-RU" dirty="0"/>
          </a:p>
        </p:txBody>
      </p:sp>
      <p:sp>
        <p:nvSpPr>
          <p:cNvPr id="6" name="AutoShape 6" descr="Звуки: картинки, стокові Звуки фотографії, зображенн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Violin heart: картинки, стокові Violin heart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Звук - векторные изображения, Звук картинки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Примітка квартал: векторна графіка, зображення, Примітка квартал малюнки |  Скачати з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968308"/>
            <a:ext cx="2873896" cy="124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15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3" t="28889" r="24333" b="40740"/>
          <a:stretch/>
        </p:blipFill>
        <p:spPr bwMode="auto">
          <a:xfrm>
            <a:off x="395536" y="548680"/>
            <a:ext cx="6750439" cy="4297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Божественної краси інфографіка, яка розповідає про походження мов &gt; Бюро  перекладу «Perekladu.com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8432"/>
            <a:ext cx="3344064" cy="2257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8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7" t="43111" r="26542" b="25926"/>
          <a:stretch/>
        </p:blipFill>
        <p:spPr bwMode="auto">
          <a:xfrm>
            <a:off x="2640960" y="385686"/>
            <a:ext cx="6291186" cy="412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Вигук | Тест з української мов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39" y="3933056"/>
            <a:ext cx="3672408" cy="2766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219908"/>
            <a:ext cx="295232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За </a:t>
            </a:r>
            <a:r>
              <a:rPr lang="uk-UA" dirty="0" err="1" smtClean="0"/>
              <a:t>Кочерганом</a:t>
            </a:r>
            <a:r>
              <a:rPr lang="uk-UA" dirty="0" smtClean="0"/>
              <a:t> </a:t>
            </a:r>
            <a:r>
              <a:rPr lang="uk-UA" dirty="0" err="1" smtClean="0"/>
              <a:t>стор</a:t>
            </a:r>
            <a:r>
              <a:rPr lang="uk-UA" dirty="0" smtClean="0"/>
              <a:t>. 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7" t="26939" r="25000" b="42040"/>
          <a:stretch/>
        </p:blipFill>
        <p:spPr bwMode="auto">
          <a:xfrm>
            <a:off x="1403648" y="332656"/>
            <a:ext cx="648450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Старинные книги - 46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9242"/>
            <a:ext cx="2448272" cy="186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6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1219</TotalTime>
  <Words>999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NewsPrint</vt:lpstr>
      <vt:lpstr> «Вступ до мовознавства»</vt:lpstr>
      <vt:lpstr>Проблеми походження мов і діалектів. Основні теорії походження мови </vt:lpstr>
      <vt:lpstr>Причини розвитку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Загальна характеристика мов світу</vt:lpstr>
      <vt:lpstr>Презентация PowerPoint</vt:lpstr>
      <vt:lpstr>Презентация PowerPoint</vt:lpstr>
      <vt:lpstr>Порівняльне вивчення мов</vt:lpstr>
      <vt:lpstr>Презентация PowerPoint</vt:lpstr>
      <vt:lpstr>Вчені у порівняльно-історичному мовознавстві </vt:lpstr>
      <vt:lpstr>Вчені в порівняльно-історичному мовознавстві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182</cp:revision>
  <dcterms:created xsi:type="dcterms:W3CDTF">2015-10-20T11:06:18Z</dcterms:created>
  <dcterms:modified xsi:type="dcterms:W3CDTF">2025-01-15T16:37:39Z</dcterms:modified>
</cp:coreProperties>
</file>