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304" r:id="rId4"/>
    <p:sldId id="316" r:id="rId5"/>
    <p:sldId id="315" r:id="rId6"/>
    <p:sldId id="276" r:id="rId7"/>
    <p:sldId id="317" r:id="rId8"/>
    <p:sldId id="318" r:id="rId9"/>
    <p:sldId id="319" r:id="rId10"/>
    <p:sldId id="320" r:id="rId11"/>
    <p:sldId id="322" r:id="rId12"/>
    <p:sldId id="323" r:id="rId13"/>
    <p:sldId id="301" r:id="rId14"/>
    <p:sldId id="324" r:id="rId15"/>
    <p:sldId id="329" r:id="rId16"/>
    <p:sldId id="325" r:id="rId17"/>
    <p:sldId id="326" r:id="rId18"/>
    <p:sldId id="327" r:id="rId19"/>
    <p:sldId id="328" r:id="rId20"/>
    <p:sldId id="330" r:id="rId21"/>
    <p:sldId id="331" r:id="rId22"/>
    <p:sldId id="332" r:id="rId23"/>
    <p:sldId id="333" r:id="rId24"/>
    <p:sldId id="334" r:id="rId25"/>
    <p:sldId id="335" r:id="rId26"/>
    <p:sldId id="336" r:id="rId27"/>
    <p:sldId id="338" r:id="rId28"/>
    <p:sldId id="337" r:id="rId29"/>
    <p:sldId id="339" r:id="rId3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48" autoAdjust="0"/>
    <p:restoredTop sz="94660"/>
  </p:normalViewPr>
  <p:slideViewPr>
    <p:cSldViewPr>
      <p:cViewPr varScale="1">
        <p:scale>
          <a:sx n="80" d="100"/>
          <a:sy n="80" d="100"/>
        </p:scale>
        <p:origin x="868"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AEDAA9-4009-46F3-BCF5-8AF41A2BA9EF}" type="datetimeFigureOut">
              <a:rPr lang="uk-UA" smtClean="0"/>
              <a:t>15.10.2024</a:t>
            </a:fld>
            <a:endParaRPr lang="uk-UA"/>
          </a:p>
        </p:txBody>
      </p:sp>
      <p:sp>
        <p:nvSpPr>
          <p:cNvPr id="4" name="Місце для зображення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B3C2B2-60D4-4A4B-A731-42D146F9F595}" type="slidenum">
              <a:rPr lang="uk-UA" smtClean="0"/>
              <a:t>‹#›</a:t>
            </a:fld>
            <a:endParaRPr lang="uk-UA"/>
          </a:p>
        </p:txBody>
      </p:sp>
    </p:spTree>
    <p:extLst>
      <p:ext uri="{BB962C8B-B14F-4D97-AF65-F5344CB8AC3E}">
        <p14:creationId xmlns:p14="http://schemas.microsoft.com/office/powerpoint/2010/main" val="3564896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B5B3C2B2-60D4-4A4B-A731-42D146F9F595}" type="slidenum">
              <a:rPr lang="uk-UA" smtClean="0"/>
              <a:t>2</a:t>
            </a:fld>
            <a:endParaRPr lang="uk-UA"/>
          </a:p>
        </p:txBody>
      </p:sp>
    </p:spTree>
    <p:extLst>
      <p:ext uri="{BB962C8B-B14F-4D97-AF65-F5344CB8AC3E}">
        <p14:creationId xmlns:p14="http://schemas.microsoft.com/office/powerpoint/2010/main" val="189869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5B3C2B2-60D4-4A4B-A731-42D146F9F595}" type="slidenum">
              <a:rPr lang="uk-UA" smtClean="0"/>
              <a:t>6</a:t>
            </a:fld>
            <a:endParaRPr lang="uk-UA"/>
          </a:p>
        </p:txBody>
      </p:sp>
    </p:spTree>
    <p:extLst>
      <p:ext uri="{BB962C8B-B14F-4D97-AF65-F5344CB8AC3E}">
        <p14:creationId xmlns:p14="http://schemas.microsoft.com/office/powerpoint/2010/main" val="1632822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5B3C2B2-60D4-4A4B-A731-42D146F9F595}" type="slidenum">
              <a:rPr lang="uk-UA" smtClean="0"/>
              <a:t>7</a:t>
            </a:fld>
            <a:endParaRPr lang="uk-UA"/>
          </a:p>
        </p:txBody>
      </p:sp>
    </p:spTree>
    <p:extLst>
      <p:ext uri="{BB962C8B-B14F-4D97-AF65-F5344CB8AC3E}">
        <p14:creationId xmlns:p14="http://schemas.microsoft.com/office/powerpoint/2010/main" val="863071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5B3C2B2-60D4-4A4B-A731-42D146F9F595}" type="slidenum">
              <a:rPr lang="uk-UA" smtClean="0"/>
              <a:t>8</a:t>
            </a:fld>
            <a:endParaRPr lang="uk-UA"/>
          </a:p>
        </p:txBody>
      </p:sp>
    </p:spTree>
    <p:extLst>
      <p:ext uri="{BB962C8B-B14F-4D97-AF65-F5344CB8AC3E}">
        <p14:creationId xmlns:p14="http://schemas.microsoft.com/office/powerpoint/2010/main" val="3740330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5B3C2B2-60D4-4A4B-A731-42D146F9F595}" type="slidenum">
              <a:rPr lang="uk-UA" smtClean="0"/>
              <a:t>9</a:t>
            </a:fld>
            <a:endParaRPr lang="uk-UA"/>
          </a:p>
        </p:txBody>
      </p:sp>
    </p:spTree>
    <p:extLst>
      <p:ext uri="{BB962C8B-B14F-4D97-AF65-F5344CB8AC3E}">
        <p14:creationId xmlns:p14="http://schemas.microsoft.com/office/powerpoint/2010/main" val="3835533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5B3C2B2-60D4-4A4B-A731-42D146F9F595}" type="slidenum">
              <a:rPr lang="uk-UA" smtClean="0"/>
              <a:t>10</a:t>
            </a:fld>
            <a:endParaRPr lang="uk-UA"/>
          </a:p>
        </p:txBody>
      </p:sp>
    </p:spTree>
    <p:extLst>
      <p:ext uri="{BB962C8B-B14F-4D97-AF65-F5344CB8AC3E}">
        <p14:creationId xmlns:p14="http://schemas.microsoft.com/office/powerpoint/2010/main" val="27753218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5B3C2B2-60D4-4A4B-A731-42D146F9F595}" type="slidenum">
              <a:rPr lang="uk-UA" smtClean="0"/>
              <a:t>11</a:t>
            </a:fld>
            <a:endParaRPr lang="uk-UA"/>
          </a:p>
        </p:txBody>
      </p:sp>
    </p:spTree>
    <p:extLst>
      <p:ext uri="{BB962C8B-B14F-4D97-AF65-F5344CB8AC3E}">
        <p14:creationId xmlns:p14="http://schemas.microsoft.com/office/powerpoint/2010/main" val="1277035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5B3C2B2-60D4-4A4B-A731-42D146F9F595}" type="slidenum">
              <a:rPr lang="uk-UA" smtClean="0"/>
              <a:t>12</a:t>
            </a:fld>
            <a:endParaRPr lang="uk-UA"/>
          </a:p>
        </p:txBody>
      </p:sp>
    </p:spTree>
    <p:extLst>
      <p:ext uri="{BB962C8B-B14F-4D97-AF65-F5344CB8AC3E}">
        <p14:creationId xmlns:p14="http://schemas.microsoft.com/office/powerpoint/2010/main" val="2853075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uk-UA"/>
              <a:t>Зразок заголовка</a:t>
            </a:r>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Зразок підзаголовка</a:t>
            </a:r>
          </a:p>
        </p:txBody>
      </p:sp>
      <p:sp>
        <p:nvSpPr>
          <p:cNvPr id="4" name="Місце для дати 3"/>
          <p:cNvSpPr>
            <a:spLocks noGrp="1"/>
          </p:cNvSpPr>
          <p:nvPr>
            <p:ph type="dt" sz="half" idx="10"/>
          </p:nvPr>
        </p:nvSpPr>
        <p:spPr/>
        <p:txBody>
          <a:bodyPr/>
          <a:lstStyle/>
          <a:p>
            <a:fld id="{2D2C006E-9440-46CF-A761-41EE28445CB0}" type="datetimeFigureOut">
              <a:rPr lang="uk-UA" smtClean="0"/>
              <a:t>15.10.2024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5B1A950F-B7B5-4A06-BE3B-BE3AA35C02BD}" type="slidenum">
              <a:rPr lang="uk-UA" smtClean="0"/>
              <a:t>‹#›</a:t>
            </a:fld>
            <a:endParaRPr lang="uk-UA"/>
          </a:p>
        </p:txBody>
      </p:sp>
    </p:spTree>
    <p:extLst>
      <p:ext uri="{BB962C8B-B14F-4D97-AF65-F5344CB8AC3E}">
        <p14:creationId xmlns:p14="http://schemas.microsoft.com/office/powerpoint/2010/main" val="2721864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2D2C006E-9440-46CF-A761-41EE28445CB0}" type="datetimeFigureOut">
              <a:rPr lang="uk-UA" smtClean="0"/>
              <a:t>15.10.2024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5B1A950F-B7B5-4A06-BE3B-BE3AA35C02BD}" type="slidenum">
              <a:rPr lang="uk-UA" smtClean="0"/>
              <a:t>‹#›</a:t>
            </a:fld>
            <a:endParaRPr lang="uk-UA"/>
          </a:p>
        </p:txBody>
      </p:sp>
    </p:spTree>
    <p:extLst>
      <p:ext uri="{BB962C8B-B14F-4D97-AF65-F5344CB8AC3E}">
        <p14:creationId xmlns:p14="http://schemas.microsoft.com/office/powerpoint/2010/main" val="373895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uk-UA"/>
              <a:t>Зразок заголовка</a:t>
            </a:r>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2D2C006E-9440-46CF-A761-41EE28445CB0}" type="datetimeFigureOut">
              <a:rPr lang="uk-UA" smtClean="0"/>
              <a:t>15.10.2024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5B1A950F-B7B5-4A06-BE3B-BE3AA35C02BD}" type="slidenum">
              <a:rPr lang="uk-UA" smtClean="0"/>
              <a:t>‹#›</a:t>
            </a:fld>
            <a:endParaRPr lang="uk-UA"/>
          </a:p>
        </p:txBody>
      </p:sp>
    </p:spTree>
    <p:extLst>
      <p:ext uri="{BB962C8B-B14F-4D97-AF65-F5344CB8AC3E}">
        <p14:creationId xmlns:p14="http://schemas.microsoft.com/office/powerpoint/2010/main" val="1630479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idx="1"/>
          </p:nvPr>
        </p:nvSpPr>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2D2C006E-9440-46CF-A761-41EE28445CB0}" type="datetimeFigureOut">
              <a:rPr lang="uk-UA" smtClean="0"/>
              <a:t>15.10.2024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5B1A950F-B7B5-4A06-BE3B-BE3AA35C02BD}" type="slidenum">
              <a:rPr lang="uk-UA" smtClean="0"/>
              <a:t>‹#›</a:t>
            </a:fld>
            <a:endParaRPr lang="uk-UA"/>
          </a:p>
        </p:txBody>
      </p:sp>
    </p:spTree>
    <p:extLst>
      <p:ext uri="{BB962C8B-B14F-4D97-AF65-F5344CB8AC3E}">
        <p14:creationId xmlns:p14="http://schemas.microsoft.com/office/powerpoint/2010/main" val="2227876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a:t>Зразок заголовка</a:t>
            </a:r>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Зразок тексту</a:t>
            </a:r>
          </a:p>
        </p:txBody>
      </p:sp>
      <p:sp>
        <p:nvSpPr>
          <p:cNvPr id="4" name="Місце для дати 3"/>
          <p:cNvSpPr>
            <a:spLocks noGrp="1"/>
          </p:cNvSpPr>
          <p:nvPr>
            <p:ph type="dt" sz="half" idx="10"/>
          </p:nvPr>
        </p:nvSpPr>
        <p:spPr/>
        <p:txBody>
          <a:bodyPr/>
          <a:lstStyle/>
          <a:p>
            <a:fld id="{2D2C006E-9440-46CF-A761-41EE28445CB0}" type="datetimeFigureOut">
              <a:rPr lang="uk-UA" smtClean="0"/>
              <a:t>15.10.2024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5B1A950F-B7B5-4A06-BE3B-BE3AA35C02BD}" type="slidenum">
              <a:rPr lang="uk-UA" smtClean="0"/>
              <a:t>‹#›</a:t>
            </a:fld>
            <a:endParaRPr lang="uk-UA"/>
          </a:p>
        </p:txBody>
      </p:sp>
    </p:spTree>
    <p:extLst>
      <p:ext uri="{BB962C8B-B14F-4D97-AF65-F5344CB8AC3E}">
        <p14:creationId xmlns:p14="http://schemas.microsoft.com/office/powerpoint/2010/main" val="2358941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p:cNvSpPr>
            <a:spLocks noGrp="1"/>
          </p:cNvSpPr>
          <p:nvPr>
            <p:ph type="dt" sz="half" idx="10"/>
          </p:nvPr>
        </p:nvSpPr>
        <p:spPr/>
        <p:txBody>
          <a:bodyPr/>
          <a:lstStyle/>
          <a:p>
            <a:fld id="{2D2C006E-9440-46CF-A761-41EE28445CB0}" type="datetimeFigureOut">
              <a:rPr lang="uk-UA" smtClean="0"/>
              <a:t>15.10.2024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5B1A950F-B7B5-4A06-BE3B-BE3AA35C02BD}" type="slidenum">
              <a:rPr lang="uk-UA" smtClean="0"/>
              <a:t>‹#›</a:t>
            </a:fld>
            <a:endParaRPr lang="uk-UA"/>
          </a:p>
        </p:txBody>
      </p:sp>
    </p:spTree>
    <p:extLst>
      <p:ext uri="{BB962C8B-B14F-4D97-AF65-F5344CB8AC3E}">
        <p14:creationId xmlns:p14="http://schemas.microsoft.com/office/powerpoint/2010/main" val="3835111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a:t>Зразок заголовка</a:t>
            </a:r>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p:cNvSpPr>
            <a:spLocks noGrp="1"/>
          </p:cNvSpPr>
          <p:nvPr>
            <p:ph type="dt" sz="half" idx="10"/>
          </p:nvPr>
        </p:nvSpPr>
        <p:spPr/>
        <p:txBody>
          <a:bodyPr/>
          <a:lstStyle/>
          <a:p>
            <a:fld id="{2D2C006E-9440-46CF-A761-41EE28445CB0}" type="datetimeFigureOut">
              <a:rPr lang="uk-UA" smtClean="0"/>
              <a:t>15.10.2024</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5B1A950F-B7B5-4A06-BE3B-BE3AA35C02BD}" type="slidenum">
              <a:rPr lang="uk-UA" smtClean="0"/>
              <a:t>‹#›</a:t>
            </a:fld>
            <a:endParaRPr lang="uk-UA"/>
          </a:p>
        </p:txBody>
      </p:sp>
    </p:spTree>
    <p:extLst>
      <p:ext uri="{BB962C8B-B14F-4D97-AF65-F5344CB8AC3E}">
        <p14:creationId xmlns:p14="http://schemas.microsoft.com/office/powerpoint/2010/main" val="2510212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дати 2"/>
          <p:cNvSpPr>
            <a:spLocks noGrp="1"/>
          </p:cNvSpPr>
          <p:nvPr>
            <p:ph type="dt" sz="half" idx="10"/>
          </p:nvPr>
        </p:nvSpPr>
        <p:spPr/>
        <p:txBody>
          <a:bodyPr/>
          <a:lstStyle/>
          <a:p>
            <a:fld id="{2D2C006E-9440-46CF-A761-41EE28445CB0}" type="datetimeFigureOut">
              <a:rPr lang="uk-UA" smtClean="0"/>
              <a:t>15.10.2024</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5B1A950F-B7B5-4A06-BE3B-BE3AA35C02BD}" type="slidenum">
              <a:rPr lang="uk-UA" smtClean="0"/>
              <a:t>‹#›</a:t>
            </a:fld>
            <a:endParaRPr lang="uk-UA"/>
          </a:p>
        </p:txBody>
      </p:sp>
    </p:spTree>
    <p:extLst>
      <p:ext uri="{BB962C8B-B14F-4D97-AF65-F5344CB8AC3E}">
        <p14:creationId xmlns:p14="http://schemas.microsoft.com/office/powerpoint/2010/main" val="2192496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2D2C006E-9440-46CF-A761-41EE28445CB0}" type="datetimeFigureOut">
              <a:rPr lang="uk-UA" smtClean="0"/>
              <a:t>15.10.2024</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5B1A950F-B7B5-4A06-BE3B-BE3AA35C02BD}" type="slidenum">
              <a:rPr lang="uk-UA" smtClean="0"/>
              <a:t>‹#›</a:t>
            </a:fld>
            <a:endParaRPr lang="uk-UA"/>
          </a:p>
        </p:txBody>
      </p:sp>
    </p:spTree>
    <p:extLst>
      <p:ext uri="{BB962C8B-B14F-4D97-AF65-F5344CB8AC3E}">
        <p14:creationId xmlns:p14="http://schemas.microsoft.com/office/powerpoint/2010/main" val="204422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a:t>Зразок заголовка</a:t>
            </a:r>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Зразок тексту</a:t>
            </a:r>
          </a:p>
        </p:txBody>
      </p:sp>
      <p:sp>
        <p:nvSpPr>
          <p:cNvPr id="5" name="Місце для дати 4"/>
          <p:cNvSpPr>
            <a:spLocks noGrp="1"/>
          </p:cNvSpPr>
          <p:nvPr>
            <p:ph type="dt" sz="half" idx="10"/>
          </p:nvPr>
        </p:nvSpPr>
        <p:spPr/>
        <p:txBody>
          <a:bodyPr/>
          <a:lstStyle/>
          <a:p>
            <a:fld id="{2D2C006E-9440-46CF-A761-41EE28445CB0}" type="datetimeFigureOut">
              <a:rPr lang="uk-UA" smtClean="0"/>
              <a:t>15.10.2024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5B1A950F-B7B5-4A06-BE3B-BE3AA35C02BD}" type="slidenum">
              <a:rPr lang="uk-UA" smtClean="0"/>
              <a:t>‹#›</a:t>
            </a:fld>
            <a:endParaRPr lang="uk-UA"/>
          </a:p>
        </p:txBody>
      </p:sp>
    </p:spTree>
    <p:extLst>
      <p:ext uri="{BB962C8B-B14F-4D97-AF65-F5344CB8AC3E}">
        <p14:creationId xmlns:p14="http://schemas.microsoft.com/office/powerpoint/2010/main" val="556023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a:t>Зразок заголовка</a:t>
            </a:r>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Зразок тексту</a:t>
            </a:r>
          </a:p>
        </p:txBody>
      </p:sp>
      <p:sp>
        <p:nvSpPr>
          <p:cNvPr id="5" name="Місце для дати 4"/>
          <p:cNvSpPr>
            <a:spLocks noGrp="1"/>
          </p:cNvSpPr>
          <p:nvPr>
            <p:ph type="dt" sz="half" idx="10"/>
          </p:nvPr>
        </p:nvSpPr>
        <p:spPr/>
        <p:txBody>
          <a:bodyPr/>
          <a:lstStyle/>
          <a:p>
            <a:fld id="{2D2C006E-9440-46CF-A761-41EE28445CB0}" type="datetimeFigureOut">
              <a:rPr lang="uk-UA" smtClean="0"/>
              <a:t>15.10.2024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5B1A950F-B7B5-4A06-BE3B-BE3AA35C02BD}" type="slidenum">
              <a:rPr lang="uk-UA" smtClean="0"/>
              <a:t>‹#›</a:t>
            </a:fld>
            <a:endParaRPr lang="uk-UA"/>
          </a:p>
        </p:txBody>
      </p:sp>
    </p:spTree>
    <p:extLst>
      <p:ext uri="{BB962C8B-B14F-4D97-AF65-F5344CB8AC3E}">
        <p14:creationId xmlns:p14="http://schemas.microsoft.com/office/powerpoint/2010/main" val="708820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a:t>Зразок заголовка</a:t>
            </a:r>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2C006E-9440-46CF-A761-41EE28445CB0}" type="datetimeFigureOut">
              <a:rPr lang="uk-UA" smtClean="0"/>
              <a:t>15.10.2024</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1A950F-B7B5-4A06-BE3B-BE3AA35C02BD}" type="slidenum">
              <a:rPr lang="uk-UA" smtClean="0"/>
              <a:t>‹#›</a:t>
            </a:fld>
            <a:endParaRPr lang="uk-UA"/>
          </a:p>
        </p:txBody>
      </p:sp>
    </p:spTree>
    <p:extLst>
      <p:ext uri="{BB962C8B-B14F-4D97-AF65-F5344CB8AC3E}">
        <p14:creationId xmlns:p14="http://schemas.microsoft.com/office/powerpoint/2010/main" val="3206923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536B1C8-213D-1F06-A7F9-FCFF8244BC2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516216" y="43999"/>
            <a:ext cx="2544259" cy="769639"/>
          </a:xfrm>
          <a:prstGeom prst="rect">
            <a:avLst/>
          </a:prstGeom>
          <a:solidFill>
            <a:srgbClr val="FFFFFF"/>
          </a:solidFill>
        </p:spPr>
      </p:pic>
      <p:cxnSp>
        <p:nvCxnSpPr>
          <p:cNvPr id="5" name="Пряма сполучна лінія 4">
            <a:extLst>
              <a:ext uri="{FF2B5EF4-FFF2-40B4-BE49-F238E27FC236}">
                <a16:creationId xmlns:a16="http://schemas.microsoft.com/office/drawing/2014/main" id="{C842C153-3319-A644-020C-E1CD48253783}"/>
              </a:ext>
            </a:extLst>
          </p:cNvPr>
          <p:cNvCxnSpPr/>
          <p:nvPr/>
        </p:nvCxnSpPr>
        <p:spPr>
          <a:xfrm>
            <a:off x="0" y="972842"/>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6F255D4-E5C1-A10C-AD2D-241174A8B11D}"/>
              </a:ext>
            </a:extLst>
          </p:cNvPr>
          <p:cNvSpPr txBox="1"/>
          <p:nvPr/>
        </p:nvSpPr>
        <p:spPr>
          <a:xfrm>
            <a:off x="457200" y="1132047"/>
            <a:ext cx="8229600" cy="1143000"/>
          </a:xfrm>
          <a:prstGeom prst="rect">
            <a:avLst/>
          </a:prstGeom>
        </p:spPr>
        <p:txBody>
          <a:bodyPr vert="horz" lIns="91440" tIns="45720" rIns="91440" bIns="45720" rtlCol="0" anchor="ctr">
            <a:normAutofit/>
          </a:bodyPr>
          <a:lstStyle/>
          <a:p>
            <a:pPr algn="ctr"/>
            <a:r>
              <a:rPr lang="uk-UA" sz="3200" b="1" dirty="0">
                <a:solidFill>
                  <a:srgbClr val="002060"/>
                </a:solidFill>
                <a:latin typeface="Times New Roman" panose="02020603050405020304" pitchFamily="18" charset="0"/>
                <a:cs typeface="Times New Roman" panose="02020603050405020304" pitchFamily="18" charset="0"/>
              </a:rPr>
              <a:t>КОМАНДНІ ЗМІНИ</a:t>
            </a:r>
            <a:endParaRPr lang="uk-UA" sz="3200" b="1" i="0" dirty="0">
              <a:solidFill>
                <a:srgbClr val="002060"/>
              </a:solidFill>
              <a:effectLst/>
              <a:latin typeface="Times New Roman" panose="02020603050405020304" pitchFamily="18" charset="0"/>
              <a:cs typeface="Times New Roman" panose="02020603050405020304" pitchFamily="18" charset="0"/>
            </a:endParaRPr>
          </a:p>
        </p:txBody>
      </p:sp>
      <p:pic>
        <p:nvPicPr>
          <p:cNvPr id="2" name="Picture 2" descr="П'ять рівнів переходу на Agile: самокеровані команди">
            <a:extLst>
              <a:ext uri="{FF2B5EF4-FFF2-40B4-BE49-F238E27FC236}">
                <a16:creationId xmlns:a16="http://schemas.microsoft.com/office/drawing/2014/main" id="{C0A33F05-0074-F827-EB94-2CA38F64DB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2275047"/>
            <a:ext cx="5962650" cy="4467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8711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6657AF36-C98F-9159-F2F1-AAD3B5370C9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7" name="Пряма сполучна лінія 6">
            <a:extLst>
              <a:ext uri="{FF2B5EF4-FFF2-40B4-BE49-F238E27FC236}">
                <a16:creationId xmlns:a16="http://schemas.microsoft.com/office/drawing/2014/main" id="{9BBFA1EC-BDE0-7352-4517-EC6153777BFB}"/>
              </a:ext>
            </a:extLst>
          </p:cNvPr>
          <p:cNvCxnSpPr/>
          <p:nvPr/>
        </p:nvCxnSpPr>
        <p:spPr>
          <a:xfrm>
            <a:off x="0" y="698482"/>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B990DF09-B9E4-D0C1-247B-4AF27BE14889}"/>
              </a:ext>
            </a:extLst>
          </p:cNvPr>
          <p:cNvSpPr txBox="1"/>
          <p:nvPr/>
        </p:nvSpPr>
        <p:spPr>
          <a:xfrm>
            <a:off x="1979712" y="924884"/>
            <a:ext cx="4590534" cy="369332"/>
          </a:xfrm>
          <a:prstGeom prst="rect">
            <a:avLst/>
          </a:prstGeom>
          <a:noFill/>
        </p:spPr>
        <p:txBody>
          <a:bodyPr wrap="square">
            <a:spAutoFit/>
          </a:bodyPr>
          <a:lstStyle/>
          <a:p>
            <a:pPr algn="ctr"/>
            <a:r>
              <a:rPr lang="uk-UA" b="1" dirty="0">
                <a:solidFill>
                  <a:srgbClr val="002060"/>
                </a:solidFill>
                <a:latin typeface="Times New Roman" panose="02020603050405020304" pitchFamily="18" charset="0"/>
                <a:cs typeface="Times New Roman" panose="02020603050405020304" pitchFamily="18" charset="0"/>
              </a:rPr>
              <a:t>Командні ролі </a:t>
            </a:r>
          </a:p>
        </p:txBody>
      </p:sp>
      <p:sp>
        <p:nvSpPr>
          <p:cNvPr id="8" name="TextBox 7">
            <a:extLst>
              <a:ext uri="{FF2B5EF4-FFF2-40B4-BE49-F238E27FC236}">
                <a16:creationId xmlns:a16="http://schemas.microsoft.com/office/drawing/2014/main" id="{61C13FF9-F671-3BB1-A20E-9378C8FC90D6}"/>
              </a:ext>
            </a:extLst>
          </p:cNvPr>
          <p:cNvSpPr txBox="1"/>
          <p:nvPr/>
        </p:nvSpPr>
        <p:spPr>
          <a:xfrm>
            <a:off x="251520" y="1610038"/>
            <a:ext cx="8640960" cy="1477328"/>
          </a:xfrm>
          <a:prstGeom prst="rect">
            <a:avLst/>
          </a:prstGeom>
          <a:noFill/>
        </p:spPr>
        <p:txBody>
          <a:bodyPr wrap="square">
            <a:spAutoFit/>
          </a:bodyPr>
          <a:lstStyle/>
          <a:p>
            <a:pPr algn="just"/>
            <a:r>
              <a:rPr lang="uk-UA" dirty="0">
                <a:solidFill>
                  <a:srgbClr val="002060"/>
                </a:solidFill>
                <a:latin typeface="Times New Roman" panose="02020603050405020304" pitchFamily="18" charset="0"/>
                <a:cs typeface="Times New Roman" panose="02020603050405020304" pitchFamily="18" charset="0"/>
              </a:rPr>
              <a:t>Ефективність команди в значній мірі визначається особистими якостями її членів і взаєминами між ними. Кожен повинен бути готовим націлити всі свої здібності й знання на вирішення командного завдання. Підбір людей у команду здійснюється, виходячи з наявних у них навичок, знань, досвіду, особистих якостей, особистісних характеристик.</a:t>
            </a:r>
          </a:p>
        </p:txBody>
      </p:sp>
      <p:sp>
        <p:nvSpPr>
          <p:cNvPr id="10" name="TextBox 9">
            <a:extLst>
              <a:ext uri="{FF2B5EF4-FFF2-40B4-BE49-F238E27FC236}">
                <a16:creationId xmlns:a16="http://schemas.microsoft.com/office/drawing/2014/main" id="{0E47F6F3-4314-9F44-9B12-336F41531FC4}"/>
              </a:ext>
            </a:extLst>
          </p:cNvPr>
          <p:cNvSpPr txBox="1"/>
          <p:nvPr/>
        </p:nvSpPr>
        <p:spPr>
          <a:xfrm>
            <a:off x="192367" y="3429000"/>
            <a:ext cx="8424936" cy="1754326"/>
          </a:xfrm>
          <a:prstGeom prst="rect">
            <a:avLst/>
          </a:prstGeom>
          <a:noFill/>
        </p:spPr>
        <p:txBody>
          <a:bodyPr wrap="square">
            <a:spAutoFit/>
          </a:bodyPr>
          <a:lstStyle/>
          <a:p>
            <a:pPr algn="just"/>
            <a:r>
              <a:rPr lang="uk-UA" dirty="0">
                <a:solidFill>
                  <a:srgbClr val="002060"/>
                </a:solidFill>
                <a:latin typeface="Times New Roman" panose="02020603050405020304" pitchFamily="18" charset="0"/>
                <a:cs typeface="Times New Roman" panose="02020603050405020304" pitchFamily="18" charset="0"/>
              </a:rPr>
              <a:t>Коли люди працюють у складі однієї групи або команди, кожен з них виконує ролі двох типів: </a:t>
            </a:r>
          </a:p>
          <a:p>
            <a:pPr marL="285750" indent="-285750" algn="just">
              <a:buFont typeface="Wingdings" panose="05000000000000000000" pitchFamily="2" charset="2"/>
              <a:buChar char="ü"/>
            </a:pPr>
            <a:r>
              <a:rPr lang="uk-UA" dirty="0">
                <a:solidFill>
                  <a:srgbClr val="002060"/>
                </a:solidFill>
                <a:latin typeface="Times New Roman" panose="02020603050405020304" pitchFamily="18" charset="0"/>
                <a:cs typeface="Times New Roman" panose="02020603050405020304" pitchFamily="18" charset="0"/>
              </a:rPr>
              <a:t>функціональну, що базується на професійних навичках і практичному досвіді;</a:t>
            </a:r>
          </a:p>
          <a:p>
            <a:pPr marL="285750" indent="-285750" algn="just">
              <a:buFont typeface="Wingdings" panose="05000000000000000000" pitchFamily="2" charset="2"/>
              <a:buChar char="ü"/>
            </a:pPr>
            <a:r>
              <a:rPr lang="uk-UA" dirty="0">
                <a:solidFill>
                  <a:srgbClr val="002060"/>
                </a:solidFill>
                <a:latin typeface="Times New Roman" panose="02020603050405020304" pitchFamily="18" charset="0"/>
                <a:cs typeface="Times New Roman" panose="02020603050405020304" pitchFamily="18" charset="0"/>
              </a:rPr>
              <a:t>командну, в основі якої лежать особистісні характеристики. Командну роль можна розглядати як характеристику якості застосування індивідуальних навичок і досвіду, що становлять зміст виконуваної функціональної ролі</a:t>
            </a:r>
          </a:p>
        </p:txBody>
      </p:sp>
    </p:spTree>
    <p:extLst>
      <p:ext uri="{BB962C8B-B14F-4D97-AF65-F5344CB8AC3E}">
        <p14:creationId xmlns:p14="http://schemas.microsoft.com/office/powerpoint/2010/main" val="4009777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6657AF36-C98F-9159-F2F1-AAD3B5370C9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7" name="Пряма сполучна лінія 6">
            <a:extLst>
              <a:ext uri="{FF2B5EF4-FFF2-40B4-BE49-F238E27FC236}">
                <a16:creationId xmlns:a16="http://schemas.microsoft.com/office/drawing/2014/main" id="{9BBFA1EC-BDE0-7352-4517-EC6153777BFB}"/>
              </a:ext>
            </a:extLst>
          </p:cNvPr>
          <p:cNvCxnSpPr/>
          <p:nvPr/>
        </p:nvCxnSpPr>
        <p:spPr>
          <a:xfrm>
            <a:off x="0" y="698482"/>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621FE26F-2536-C8AE-65EF-AC2F59D8E33A}"/>
              </a:ext>
            </a:extLst>
          </p:cNvPr>
          <p:cNvSpPr txBox="1"/>
          <p:nvPr/>
        </p:nvSpPr>
        <p:spPr>
          <a:xfrm>
            <a:off x="611560" y="980728"/>
            <a:ext cx="8064896" cy="1631216"/>
          </a:xfrm>
          <a:prstGeom prst="rect">
            <a:avLst/>
          </a:prstGeom>
          <a:noFill/>
        </p:spPr>
        <p:txBody>
          <a:bodyPr wrap="square">
            <a:spAutoFit/>
          </a:bodyPr>
          <a:lstStyle/>
          <a:p>
            <a:pPr algn="ctr"/>
            <a:r>
              <a:rPr lang="uk-UA" sz="2000" b="1" dirty="0">
                <a:solidFill>
                  <a:srgbClr val="002060"/>
                </a:solidFill>
                <a:latin typeface="Times New Roman" panose="02020603050405020304" pitchFamily="18" charset="0"/>
                <a:cs typeface="Times New Roman" panose="02020603050405020304" pitchFamily="18" charset="0"/>
              </a:rPr>
              <a:t>Цілі команди </a:t>
            </a:r>
          </a:p>
          <a:p>
            <a:pPr algn="just"/>
            <a:r>
              <a:rPr lang="uk-UA" sz="2000" dirty="0">
                <a:solidFill>
                  <a:srgbClr val="002060"/>
                </a:solidFill>
                <a:latin typeface="Times New Roman" panose="02020603050405020304" pitchFamily="18" charset="0"/>
                <a:cs typeface="Times New Roman" panose="02020603050405020304" pitchFamily="18" charset="0"/>
              </a:rPr>
              <a:t>Успіх виконання завдань, що стоять перед командою, багато в чому залежить від чіткості цілей, шляхів і критеріїв оцінки їхнього досягнення, чіткого уявлення про зв'язки між цілями, методами роботи й завданнями. </a:t>
            </a:r>
          </a:p>
        </p:txBody>
      </p:sp>
      <p:sp>
        <p:nvSpPr>
          <p:cNvPr id="8" name="TextBox 7">
            <a:extLst>
              <a:ext uri="{FF2B5EF4-FFF2-40B4-BE49-F238E27FC236}">
                <a16:creationId xmlns:a16="http://schemas.microsoft.com/office/drawing/2014/main" id="{A4D79449-4995-40CE-96D6-14C5C733702C}"/>
              </a:ext>
            </a:extLst>
          </p:cNvPr>
          <p:cNvSpPr txBox="1"/>
          <p:nvPr/>
        </p:nvSpPr>
        <p:spPr>
          <a:xfrm>
            <a:off x="608989" y="3212976"/>
            <a:ext cx="8064896" cy="2246769"/>
          </a:xfrm>
          <a:prstGeom prst="rect">
            <a:avLst/>
          </a:prstGeom>
          <a:noFill/>
        </p:spPr>
        <p:txBody>
          <a:bodyPr wrap="square">
            <a:spAutoFit/>
          </a:bodyPr>
          <a:lstStyle/>
          <a:p>
            <a:pPr algn="just"/>
            <a:r>
              <a:rPr lang="uk-UA" sz="2000" dirty="0">
                <a:solidFill>
                  <a:srgbClr val="002060"/>
                </a:solidFill>
                <a:latin typeface="Times New Roman" panose="02020603050405020304" pitchFamily="18" charset="0"/>
                <a:cs typeface="Times New Roman" panose="02020603050405020304" pitchFamily="18" charset="0"/>
              </a:rPr>
              <a:t>Згідно техніки </a:t>
            </a:r>
            <a:r>
              <a:rPr lang="en-US" sz="2000" dirty="0">
                <a:solidFill>
                  <a:srgbClr val="002060"/>
                </a:solidFill>
                <a:latin typeface="Times New Roman" panose="02020603050405020304" pitchFamily="18" charset="0"/>
                <a:cs typeface="Times New Roman" panose="02020603050405020304" pitchFamily="18" charset="0"/>
              </a:rPr>
              <a:t>SMART</a:t>
            </a:r>
            <a:r>
              <a:rPr lang="uk-UA" sz="2000" dirty="0">
                <a:solidFill>
                  <a:srgbClr val="002060"/>
                </a:solidFill>
                <a:latin typeface="Times New Roman" panose="02020603050405020304" pitchFamily="18" charset="0"/>
                <a:cs typeface="Times New Roman" panose="02020603050405020304" pitchFamily="18" charset="0"/>
              </a:rPr>
              <a:t>, перед командною ставляться цілі, які повинні відповідати наступним невід'ємним характеристикам: </a:t>
            </a:r>
          </a:p>
          <a:p>
            <a:pPr marL="342900" indent="-342900" algn="just">
              <a:buFont typeface="Wingdings" panose="05000000000000000000" pitchFamily="2" charset="2"/>
              <a:buChar char="ü"/>
            </a:pPr>
            <a:r>
              <a:rPr lang="uk-UA" sz="2000" dirty="0">
                <a:solidFill>
                  <a:srgbClr val="002060"/>
                </a:solidFill>
                <a:latin typeface="Times New Roman" panose="02020603050405020304" pitchFamily="18" charset="0"/>
                <a:cs typeface="Times New Roman" panose="02020603050405020304" pitchFamily="18" charset="0"/>
              </a:rPr>
              <a:t>конкретність, </a:t>
            </a:r>
          </a:p>
          <a:p>
            <a:pPr marL="342900" indent="-342900" algn="just">
              <a:buFont typeface="Wingdings" panose="05000000000000000000" pitchFamily="2" charset="2"/>
              <a:buChar char="ü"/>
            </a:pPr>
            <a:r>
              <a:rPr lang="uk-UA" sz="2000" dirty="0">
                <a:solidFill>
                  <a:srgbClr val="002060"/>
                </a:solidFill>
                <a:latin typeface="Times New Roman" panose="02020603050405020304" pitchFamily="18" charset="0"/>
                <a:cs typeface="Times New Roman" panose="02020603050405020304" pitchFamily="18" charset="0"/>
              </a:rPr>
              <a:t>вимірність, </a:t>
            </a:r>
          </a:p>
          <a:p>
            <a:pPr marL="342900" indent="-342900" algn="just">
              <a:buFont typeface="Wingdings" panose="05000000000000000000" pitchFamily="2" charset="2"/>
              <a:buChar char="ü"/>
            </a:pPr>
            <a:r>
              <a:rPr lang="uk-UA" sz="2000" dirty="0">
                <a:solidFill>
                  <a:srgbClr val="002060"/>
                </a:solidFill>
                <a:latin typeface="Times New Roman" panose="02020603050405020304" pitchFamily="18" charset="0"/>
                <a:cs typeface="Times New Roman" panose="02020603050405020304" pitchFamily="18" charset="0"/>
              </a:rPr>
              <a:t>погодженість, </a:t>
            </a:r>
          </a:p>
          <a:p>
            <a:pPr marL="342900" indent="-342900" algn="just">
              <a:buFont typeface="Wingdings" panose="05000000000000000000" pitchFamily="2" charset="2"/>
              <a:buChar char="ü"/>
            </a:pPr>
            <a:r>
              <a:rPr lang="uk-UA" sz="2000" dirty="0">
                <a:solidFill>
                  <a:srgbClr val="002060"/>
                </a:solidFill>
                <a:latin typeface="Times New Roman" panose="02020603050405020304" pitchFamily="18" charset="0"/>
                <a:cs typeface="Times New Roman" panose="02020603050405020304" pitchFamily="18" charset="0"/>
              </a:rPr>
              <a:t>реальність, </a:t>
            </a:r>
          </a:p>
          <a:p>
            <a:pPr marL="342900" indent="-342900" algn="just">
              <a:buFont typeface="Wingdings" panose="05000000000000000000" pitchFamily="2" charset="2"/>
              <a:buChar char="ü"/>
            </a:pPr>
            <a:r>
              <a:rPr lang="uk-UA" sz="2000" dirty="0">
                <a:solidFill>
                  <a:srgbClr val="002060"/>
                </a:solidFill>
                <a:latin typeface="Times New Roman" panose="02020603050405020304" pitchFamily="18" charset="0"/>
                <a:cs typeface="Times New Roman" panose="02020603050405020304" pitchFamily="18" charset="0"/>
              </a:rPr>
              <a:t>обмеженість у часі.</a:t>
            </a:r>
          </a:p>
        </p:txBody>
      </p:sp>
    </p:spTree>
    <p:extLst>
      <p:ext uri="{BB962C8B-B14F-4D97-AF65-F5344CB8AC3E}">
        <p14:creationId xmlns:p14="http://schemas.microsoft.com/office/powerpoint/2010/main" val="1175237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6657AF36-C98F-9159-F2F1-AAD3B5370C9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7" name="Пряма сполучна лінія 6">
            <a:extLst>
              <a:ext uri="{FF2B5EF4-FFF2-40B4-BE49-F238E27FC236}">
                <a16:creationId xmlns:a16="http://schemas.microsoft.com/office/drawing/2014/main" id="{9BBFA1EC-BDE0-7352-4517-EC6153777BFB}"/>
              </a:ext>
            </a:extLst>
          </p:cNvPr>
          <p:cNvCxnSpPr/>
          <p:nvPr/>
        </p:nvCxnSpPr>
        <p:spPr>
          <a:xfrm>
            <a:off x="0" y="698482"/>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764269CD-BA16-F419-3EF4-5C205332ED47}"/>
              </a:ext>
            </a:extLst>
          </p:cNvPr>
          <p:cNvSpPr txBox="1"/>
          <p:nvPr/>
        </p:nvSpPr>
        <p:spPr>
          <a:xfrm>
            <a:off x="359024" y="1772816"/>
            <a:ext cx="8389440" cy="2123658"/>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Процес формування команди </a:t>
            </a:r>
            <a:r>
              <a:rPr lang="uk-UA" sz="2200" dirty="0">
                <a:solidFill>
                  <a:srgbClr val="002060"/>
                </a:solidFill>
                <a:latin typeface="Times New Roman" panose="02020603050405020304" pitchFamily="18" charset="0"/>
                <a:cs typeface="Times New Roman" panose="02020603050405020304" pitchFamily="18" charset="0"/>
              </a:rPr>
              <a:t>- завдання, що вимагає високої управлінської компетенції. При його здійсненні потрібна не тільки наявність правильно підібраних, висококваліфікованих фахівців, але і людей, охочих працювати разом, спільно, як команда. Процес створення команди має свою тривалість, і складається з деяких етапів. </a:t>
            </a:r>
          </a:p>
        </p:txBody>
      </p:sp>
    </p:spTree>
    <p:extLst>
      <p:ext uri="{BB962C8B-B14F-4D97-AF65-F5344CB8AC3E}">
        <p14:creationId xmlns:p14="http://schemas.microsoft.com/office/powerpoint/2010/main" val="3189315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5" name="TextBox 4">
            <a:extLst>
              <a:ext uri="{FF2B5EF4-FFF2-40B4-BE49-F238E27FC236}">
                <a16:creationId xmlns:a16="http://schemas.microsoft.com/office/drawing/2014/main" id="{A7722DAC-1699-D855-1150-8DFA22C91322}"/>
              </a:ext>
            </a:extLst>
          </p:cNvPr>
          <p:cNvSpPr txBox="1"/>
          <p:nvPr/>
        </p:nvSpPr>
        <p:spPr>
          <a:xfrm>
            <a:off x="467544" y="4653136"/>
            <a:ext cx="8280920" cy="1785104"/>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Другий етап. Формування команди. </a:t>
            </a:r>
            <a:r>
              <a:rPr lang="uk-UA" sz="2200" dirty="0">
                <a:solidFill>
                  <a:srgbClr val="002060"/>
                </a:solidFill>
                <a:latin typeface="Times New Roman" panose="02020603050405020304" pitchFamily="18" charset="0"/>
                <a:cs typeface="Times New Roman" panose="02020603050405020304" pitchFamily="18" charset="0"/>
              </a:rPr>
              <a:t>Визначається кількісний та якісний її склад. Здійснюється добір учасників команди, які повинні відповідати встановленим вимогам. Вирішується комплекс питань, пов'язаних з організацією або самоорганізацією командної роботи. </a:t>
            </a:r>
          </a:p>
        </p:txBody>
      </p:sp>
      <p:sp>
        <p:nvSpPr>
          <p:cNvPr id="8" name="TextBox 7">
            <a:extLst>
              <a:ext uri="{FF2B5EF4-FFF2-40B4-BE49-F238E27FC236}">
                <a16:creationId xmlns:a16="http://schemas.microsoft.com/office/drawing/2014/main" id="{5A507B9F-9CA2-486D-754E-FB8D7ADB1A91}"/>
              </a:ext>
            </a:extLst>
          </p:cNvPr>
          <p:cNvSpPr txBox="1"/>
          <p:nvPr/>
        </p:nvSpPr>
        <p:spPr>
          <a:xfrm>
            <a:off x="448578" y="1764359"/>
            <a:ext cx="8280920" cy="2462213"/>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Перший етап. Зародження команди. </a:t>
            </a:r>
            <a:r>
              <a:rPr lang="uk-UA" sz="2200" dirty="0">
                <a:solidFill>
                  <a:srgbClr val="002060"/>
                </a:solidFill>
                <a:latin typeface="Times New Roman" panose="02020603050405020304" pitchFamily="18" charset="0"/>
                <a:cs typeface="Times New Roman" panose="02020603050405020304" pitchFamily="18" charset="0"/>
              </a:rPr>
              <a:t>Здійснюється відокремлення нової сфери діяльності, отримання важливого складного завдання, виникнення проблемної ситуації (надзвичайна подія, безвихідність, несподівана поява додаткових можливостей). Приймається офіційне рішення (при створенні формальної команди) або спонтанне об'єднання людей (у разі формування неформального колективу)</a:t>
            </a:r>
          </a:p>
        </p:txBody>
      </p:sp>
      <p:sp>
        <p:nvSpPr>
          <p:cNvPr id="9" name="TextBox 8">
            <a:extLst>
              <a:ext uri="{FF2B5EF4-FFF2-40B4-BE49-F238E27FC236}">
                <a16:creationId xmlns:a16="http://schemas.microsoft.com/office/drawing/2014/main" id="{ECB92A57-AA6F-83CF-99FC-0D2811E63545}"/>
              </a:ext>
            </a:extLst>
          </p:cNvPr>
          <p:cNvSpPr txBox="1"/>
          <p:nvPr/>
        </p:nvSpPr>
        <p:spPr>
          <a:xfrm>
            <a:off x="287524" y="991214"/>
            <a:ext cx="8568952" cy="400110"/>
          </a:xfrm>
          <a:prstGeom prst="rect">
            <a:avLst/>
          </a:prstGeom>
          <a:noFill/>
        </p:spPr>
        <p:txBody>
          <a:bodyPr wrap="square">
            <a:spAutoFit/>
          </a:bodyPr>
          <a:lstStyle/>
          <a:p>
            <a:pPr algn="ctr"/>
            <a:r>
              <a:rPr lang="ru-RU" sz="2000" b="1" dirty="0">
                <a:solidFill>
                  <a:srgbClr val="002060"/>
                </a:solidFill>
                <a:latin typeface="Times New Roman" panose="02020603050405020304" pitchFamily="18" charset="0"/>
                <a:cs typeface="Times New Roman" panose="02020603050405020304" pitchFamily="18" charset="0"/>
              </a:rPr>
              <a:t>ЕТАПИ СТВОРЕННЯ КОМАНДИ ТА ОРГАНІЗАЦІЇ ЇЇ РОБОТИ</a:t>
            </a:r>
            <a:endParaRPr lang="uk-UA" sz="20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6877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3" name="TextBox 2">
            <a:extLst>
              <a:ext uri="{FF2B5EF4-FFF2-40B4-BE49-F238E27FC236}">
                <a16:creationId xmlns:a16="http://schemas.microsoft.com/office/drawing/2014/main" id="{156012DC-3DEA-C7A8-F799-C45006494EA1}"/>
              </a:ext>
            </a:extLst>
          </p:cNvPr>
          <p:cNvSpPr txBox="1"/>
          <p:nvPr/>
        </p:nvSpPr>
        <p:spPr>
          <a:xfrm>
            <a:off x="268632" y="909234"/>
            <a:ext cx="8551840" cy="1785104"/>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Третій етап. Адаптація колективу команди. </a:t>
            </a:r>
            <a:r>
              <a:rPr lang="uk-UA" sz="2200" dirty="0">
                <a:solidFill>
                  <a:srgbClr val="002060"/>
                </a:solidFill>
                <a:latin typeface="Times New Roman" panose="02020603050405020304" pitchFamily="18" charset="0"/>
                <a:cs typeface="Times New Roman" panose="02020603050405020304" pitchFamily="18" charset="0"/>
              </a:rPr>
              <a:t>Знайомство (у разі добору нових людей), зближення, спостереження, демонстрація можливостей членів команди. Подолання індивідуалізму. Визначення необхідності залучення додаткових членів. Доукомплектування команди за вибором її учасників. </a:t>
            </a:r>
          </a:p>
        </p:txBody>
      </p:sp>
      <p:sp>
        <p:nvSpPr>
          <p:cNvPr id="7" name="TextBox 6">
            <a:extLst>
              <a:ext uri="{FF2B5EF4-FFF2-40B4-BE49-F238E27FC236}">
                <a16:creationId xmlns:a16="http://schemas.microsoft.com/office/drawing/2014/main" id="{1EDA4F63-9D2B-2E6F-35F8-8E4B618DF301}"/>
              </a:ext>
            </a:extLst>
          </p:cNvPr>
          <p:cNvSpPr txBox="1"/>
          <p:nvPr/>
        </p:nvSpPr>
        <p:spPr>
          <a:xfrm>
            <a:off x="268632" y="2955194"/>
            <a:ext cx="8496944" cy="1446550"/>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Четвертий етап </a:t>
            </a:r>
            <a:r>
              <a:rPr lang="uk-UA" sz="2200" dirty="0">
                <a:solidFill>
                  <a:srgbClr val="002060"/>
                </a:solidFill>
                <a:latin typeface="Times New Roman" panose="02020603050405020304" pitchFamily="18" charset="0"/>
                <a:cs typeface="Times New Roman" panose="02020603050405020304" pitchFamily="18" charset="0"/>
              </a:rPr>
              <a:t>передбачає </a:t>
            </a:r>
            <a:r>
              <a:rPr lang="uk-UA" sz="2200" b="1" dirty="0">
                <a:solidFill>
                  <a:srgbClr val="002060"/>
                </a:solidFill>
                <a:latin typeface="Times New Roman" panose="02020603050405020304" pitchFamily="18" charset="0"/>
                <a:cs typeface="Times New Roman" panose="02020603050405020304" pitchFamily="18" charset="0"/>
              </a:rPr>
              <a:t>стабілізацію колективу команди</a:t>
            </a:r>
            <a:r>
              <a:rPr lang="uk-UA" sz="2200" dirty="0">
                <a:solidFill>
                  <a:srgbClr val="002060"/>
                </a:solidFill>
                <a:latin typeface="Times New Roman" panose="02020603050405020304" pitchFamily="18" charset="0"/>
                <a:cs typeface="Times New Roman" panose="02020603050405020304" pitchFamily="18" charset="0"/>
              </a:rPr>
              <a:t>. Приходить усвідомлення спільної мети та визначення </a:t>
            </a:r>
            <a:r>
              <a:rPr lang="uk-UA" sz="2200" dirty="0" err="1">
                <a:solidFill>
                  <a:srgbClr val="002060"/>
                </a:solidFill>
                <a:latin typeface="Times New Roman" panose="02020603050405020304" pitchFamily="18" charset="0"/>
                <a:cs typeface="Times New Roman" panose="02020603050405020304" pitchFamily="18" charset="0"/>
              </a:rPr>
              <a:t>статусно</a:t>
            </a:r>
            <a:r>
              <a:rPr lang="uk-UA" sz="2200" dirty="0">
                <a:solidFill>
                  <a:srgbClr val="002060"/>
                </a:solidFill>
                <a:latin typeface="Times New Roman" panose="02020603050405020304" pitchFamily="18" charset="0"/>
                <a:cs typeface="Times New Roman" panose="02020603050405020304" pitchFamily="18" charset="0"/>
              </a:rPr>
              <a:t>-рольових стосунків між членами команди. Здійснюється вибір методу командної роботи і виробляються загальні норми поведінки.</a:t>
            </a:r>
          </a:p>
        </p:txBody>
      </p:sp>
      <p:sp>
        <p:nvSpPr>
          <p:cNvPr id="9" name="TextBox 8">
            <a:extLst>
              <a:ext uri="{FF2B5EF4-FFF2-40B4-BE49-F238E27FC236}">
                <a16:creationId xmlns:a16="http://schemas.microsoft.com/office/drawing/2014/main" id="{A238AA4E-A060-5E5D-86AB-81D2A96E4D00}"/>
              </a:ext>
            </a:extLst>
          </p:cNvPr>
          <p:cNvSpPr txBox="1"/>
          <p:nvPr/>
        </p:nvSpPr>
        <p:spPr>
          <a:xfrm>
            <a:off x="302254" y="4646746"/>
            <a:ext cx="8496944" cy="1446550"/>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П'ятий етап </a:t>
            </a:r>
            <a:r>
              <a:rPr lang="uk-UA" sz="2200" dirty="0">
                <a:solidFill>
                  <a:srgbClr val="002060"/>
                </a:solidFill>
                <a:latin typeface="Times New Roman" panose="02020603050405020304" pitchFamily="18" charset="0"/>
                <a:cs typeface="Times New Roman" panose="02020603050405020304" pitchFamily="18" charset="0"/>
              </a:rPr>
              <a:t>передбачає </a:t>
            </a:r>
            <a:r>
              <a:rPr lang="uk-UA" sz="2200" b="1" dirty="0">
                <a:solidFill>
                  <a:srgbClr val="002060"/>
                </a:solidFill>
                <a:latin typeface="Times New Roman" panose="02020603050405020304" pitchFamily="18" charset="0"/>
                <a:cs typeface="Times New Roman" panose="02020603050405020304" pitchFamily="18" charset="0"/>
              </a:rPr>
              <a:t>функціонування команди</a:t>
            </a:r>
            <a:r>
              <a:rPr lang="uk-UA" sz="2200" dirty="0">
                <a:solidFill>
                  <a:srgbClr val="002060"/>
                </a:solidFill>
                <a:latin typeface="Times New Roman" panose="02020603050405020304" pitchFamily="18" charset="0"/>
                <a:cs typeface="Times New Roman" panose="02020603050405020304" pitchFamily="18" charset="0"/>
              </a:rPr>
              <a:t>. На даному етапі відпрацьовуються комунікативні зв'язки та проходить згуртування колективу. Створюється сприятлива соціально-психологічна атмосфера. Досягається синергічний ефект від командної роботи</a:t>
            </a:r>
          </a:p>
        </p:txBody>
      </p:sp>
    </p:spTree>
    <p:extLst>
      <p:ext uri="{BB962C8B-B14F-4D97-AF65-F5344CB8AC3E}">
        <p14:creationId xmlns:p14="http://schemas.microsoft.com/office/powerpoint/2010/main" val="1336924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5" name="TextBox 4">
            <a:extLst>
              <a:ext uri="{FF2B5EF4-FFF2-40B4-BE49-F238E27FC236}">
                <a16:creationId xmlns:a16="http://schemas.microsoft.com/office/drawing/2014/main" id="{B53EB8E8-3F55-87DA-8502-D074139F291E}"/>
              </a:ext>
            </a:extLst>
          </p:cNvPr>
          <p:cNvSpPr txBox="1"/>
          <p:nvPr/>
        </p:nvSpPr>
        <p:spPr>
          <a:xfrm>
            <a:off x="376570" y="1084674"/>
            <a:ext cx="8424936" cy="769441"/>
          </a:xfrm>
          <a:prstGeom prst="rect">
            <a:avLst/>
          </a:prstGeom>
          <a:noFill/>
        </p:spPr>
        <p:txBody>
          <a:bodyPr wrap="square">
            <a:spAutoFit/>
          </a:bodyPr>
          <a:lstStyle/>
          <a:p>
            <a:pPr algn="ctr"/>
            <a:r>
              <a:rPr lang="uk-UA" sz="2200" b="1" dirty="0">
                <a:solidFill>
                  <a:srgbClr val="002060"/>
                </a:solidFill>
                <a:latin typeface="Times New Roman" panose="02020603050405020304" pitchFamily="18" charset="0"/>
                <a:cs typeface="Times New Roman" panose="02020603050405020304" pitchFamily="18" charset="0"/>
              </a:rPr>
              <a:t>Чотириступінчаста модель згуртування команди </a:t>
            </a:r>
            <a:r>
              <a:rPr lang="uk-UA" sz="2200" b="1" dirty="0" err="1">
                <a:solidFill>
                  <a:srgbClr val="002060"/>
                </a:solidFill>
                <a:latin typeface="Times New Roman" panose="02020603050405020304" pitchFamily="18" charset="0"/>
                <a:cs typeface="Times New Roman" panose="02020603050405020304" pitchFamily="18" charset="0"/>
              </a:rPr>
              <a:t>Е.Кемерона</a:t>
            </a:r>
            <a:r>
              <a:rPr lang="uk-UA" sz="2200" b="1" dirty="0">
                <a:solidFill>
                  <a:srgbClr val="002060"/>
                </a:solidFill>
                <a:latin typeface="Times New Roman" panose="02020603050405020304" pitchFamily="18" charset="0"/>
                <a:cs typeface="Times New Roman" panose="02020603050405020304" pitchFamily="18" charset="0"/>
              </a:rPr>
              <a:t> і </a:t>
            </a:r>
            <a:r>
              <a:rPr lang="uk-UA" sz="2200" b="1" dirty="0" err="1">
                <a:solidFill>
                  <a:srgbClr val="002060"/>
                </a:solidFill>
                <a:latin typeface="Times New Roman" panose="02020603050405020304" pitchFamily="18" charset="0"/>
                <a:cs typeface="Times New Roman" panose="02020603050405020304" pitchFamily="18" charset="0"/>
              </a:rPr>
              <a:t>М.Гріна</a:t>
            </a:r>
            <a:endParaRPr lang="uk-UA" sz="2200" b="1" dirty="0">
              <a:solidFill>
                <a:srgbClr val="00206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715FFB71-3A66-EE2C-194B-F6CA51949DA8}"/>
              </a:ext>
            </a:extLst>
          </p:cNvPr>
          <p:cNvSpPr txBox="1"/>
          <p:nvPr/>
        </p:nvSpPr>
        <p:spPr>
          <a:xfrm>
            <a:off x="252952" y="2204864"/>
            <a:ext cx="8638095" cy="3477875"/>
          </a:xfrm>
          <a:prstGeom prst="rect">
            <a:avLst/>
          </a:prstGeom>
          <a:noFill/>
        </p:spPr>
        <p:txBody>
          <a:bodyPr wrap="square">
            <a:spAutoFit/>
          </a:bodyPr>
          <a:lstStyle/>
          <a:p>
            <a:pPr algn="just"/>
            <a:r>
              <a:rPr lang="uk-UA" sz="2200" b="1" i="1" dirty="0">
                <a:solidFill>
                  <a:srgbClr val="002060"/>
                </a:solidFill>
                <a:latin typeface="Times New Roman" panose="02020603050405020304" pitchFamily="18" charset="0"/>
                <a:cs typeface="Times New Roman" panose="02020603050405020304" pitchFamily="18" charset="0"/>
              </a:rPr>
              <a:t>1. Розуміння почуттів і цінностей один одного. </a:t>
            </a:r>
          </a:p>
          <a:p>
            <a:pPr algn="just"/>
            <a:r>
              <a:rPr lang="uk-UA" sz="2200" dirty="0">
                <a:solidFill>
                  <a:srgbClr val="002060"/>
                </a:solidFill>
                <a:latin typeface="Times New Roman" panose="02020603050405020304" pitchFamily="18" charset="0"/>
                <a:cs typeface="Times New Roman" panose="02020603050405020304" pitchFamily="18" charset="0"/>
              </a:rPr>
              <a:t>Членам команди варто визнати своє ставлення до нинішнього стану речей. Це значить, потрібно поговорити про конкретних людей, команду в цілому та інші впливові частини організації, зміни, що призвели до існуючої ситуації. Хід обговорення залежить від масштабу змін і самої історії команди.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uk-UA" sz="2200" b="1" dirty="0">
                <a:solidFill>
                  <a:srgbClr val="002060"/>
                </a:solidFill>
                <a:latin typeface="Times New Roman" panose="02020603050405020304" pitchFamily="18" charset="0"/>
                <a:cs typeface="Times New Roman" panose="02020603050405020304" pitchFamily="18" charset="0"/>
              </a:rPr>
              <a:t>2</a:t>
            </a:r>
            <a:r>
              <a:rPr lang="uk-UA" sz="2200" b="1" i="1" dirty="0">
                <a:solidFill>
                  <a:srgbClr val="002060"/>
                </a:solidFill>
                <a:latin typeface="Times New Roman" panose="02020603050405020304" pitchFamily="18" charset="0"/>
                <a:cs typeface="Times New Roman" panose="02020603050405020304" pitchFamily="18" charset="0"/>
              </a:rPr>
              <a:t>. Прояснення поточної роботи і установка пріоритетів. </a:t>
            </a:r>
          </a:p>
          <a:p>
            <a:pPr algn="just"/>
            <a:r>
              <a:rPr lang="uk-UA" sz="2200" dirty="0">
                <a:solidFill>
                  <a:srgbClr val="002060"/>
                </a:solidFill>
                <a:latin typeface="Times New Roman" panose="02020603050405020304" pitchFamily="18" charset="0"/>
                <a:cs typeface="Times New Roman" panose="02020603050405020304" pitchFamily="18" charset="0"/>
              </a:rPr>
              <a:t>Команда повинна прояснити існуючий рівень запитів та спільно задовольнити потреби клієнтів.</a:t>
            </a:r>
          </a:p>
        </p:txBody>
      </p:sp>
    </p:spTree>
    <p:extLst>
      <p:ext uri="{BB962C8B-B14F-4D97-AF65-F5344CB8AC3E}">
        <p14:creationId xmlns:p14="http://schemas.microsoft.com/office/powerpoint/2010/main" val="349030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5" name="TextBox 4">
            <a:extLst>
              <a:ext uri="{FF2B5EF4-FFF2-40B4-BE49-F238E27FC236}">
                <a16:creationId xmlns:a16="http://schemas.microsoft.com/office/drawing/2014/main" id="{1569F70B-7AE3-72EB-55F4-5AA9D8FBE36E}"/>
              </a:ext>
            </a:extLst>
          </p:cNvPr>
          <p:cNvSpPr txBox="1"/>
          <p:nvPr/>
        </p:nvSpPr>
        <p:spPr>
          <a:xfrm>
            <a:off x="520586" y="4061412"/>
            <a:ext cx="8136904" cy="2462213"/>
          </a:xfrm>
          <a:prstGeom prst="rect">
            <a:avLst/>
          </a:prstGeom>
          <a:noFill/>
        </p:spPr>
        <p:txBody>
          <a:bodyPr wrap="square">
            <a:spAutoFit/>
          </a:bodyPr>
          <a:lstStyle/>
          <a:p>
            <a:pPr algn="just"/>
            <a:r>
              <a:rPr lang="uk-UA" sz="2200" b="1" i="1" dirty="0">
                <a:solidFill>
                  <a:srgbClr val="002060"/>
                </a:solidFill>
                <a:latin typeface="Times New Roman" panose="02020603050405020304" pitchFamily="18" charset="0"/>
                <a:cs typeface="Times New Roman" panose="02020603050405020304" pitchFamily="18" charset="0"/>
              </a:rPr>
              <a:t>4. Ефективне функціонування в якості команди.</a:t>
            </a:r>
            <a:r>
              <a:rPr lang="uk-UA" sz="2200" dirty="0">
                <a:solidFill>
                  <a:srgbClr val="002060"/>
                </a:solidFill>
                <a:latin typeface="Times New Roman" panose="02020603050405020304" pitchFamily="18" charset="0"/>
                <a:cs typeface="Times New Roman" panose="02020603050405020304" pitchFamily="18" charset="0"/>
              </a:rPr>
              <a:t> </a:t>
            </a:r>
          </a:p>
          <a:p>
            <a:pPr algn="just"/>
            <a:r>
              <a:rPr lang="uk-UA" sz="2200" dirty="0">
                <a:solidFill>
                  <a:srgbClr val="002060"/>
                </a:solidFill>
                <a:latin typeface="Times New Roman" panose="02020603050405020304" pitchFamily="18" charset="0"/>
                <a:cs typeface="Times New Roman" panose="02020603050405020304" pitchFamily="18" charset="0"/>
              </a:rPr>
              <a:t>Перша і третя ступені багато чого вимагають від команди. Потрібно прояснити ролі, динаміку, практичні сторони зібрань, фази розвитку, спілкування та подальшої роботи. Буде дуже відчуватися потреба розвитку в одній або декількох областях. Команді слід визначити, де потрібне поліпшення, і зосередитися на даних сферах діяльності в першу чергу. </a:t>
            </a:r>
          </a:p>
        </p:txBody>
      </p:sp>
      <p:sp>
        <p:nvSpPr>
          <p:cNvPr id="6" name="TextBox 5">
            <a:extLst>
              <a:ext uri="{FF2B5EF4-FFF2-40B4-BE49-F238E27FC236}">
                <a16:creationId xmlns:a16="http://schemas.microsoft.com/office/drawing/2014/main" id="{A567D0E4-54DE-E457-F5F6-EFA9D680A57F}"/>
              </a:ext>
            </a:extLst>
          </p:cNvPr>
          <p:cNvSpPr txBox="1"/>
          <p:nvPr/>
        </p:nvSpPr>
        <p:spPr>
          <a:xfrm>
            <a:off x="520586" y="1021178"/>
            <a:ext cx="8306889" cy="2800767"/>
          </a:xfrm>
          <a:prstGeom prst="rect">
            <a:avLst/>
          </a:prstGeom>
          <a:noFill/>
        </p:spPr>
        <p:txBody>
          <a:bodyPr wrap="square">
            <a:spAutoFit/>
          </a:bodyPr>
          <a:lstStyle/>
          <a:p>
            <a:pPr algn="just"/>
            <a:r>
              <a:rPr lang="uk-UA" sz="2200" b="1" i="1" dirty="0">
                <a:solidFill>
                  <a:srgbClr val="002060"/>
                </a:solidFill>
                <a:latin typeface="Times New Roman" panose="02020603050405020304" pitchFamily="18" charset="0"/>
                <a:cs typeface="Times New Roman" panose="02020603050405020304" pitchFamily="18" charset="0"/>
              </a:rPr>
              <a:t>3. Прояснення майбутньої роботи та її напрямків, а також розстановка пріоритетів. </a:t>
            </a:r>
          </a:p>
          <a:p>
            <a:pPr algn="just"/>
            <a:r>
              <a:rPr lang="uk-UA" sz="2200" dirty="0">
                <a:solidFill>
                  <a:srgbClr val="002060"/>
                </a:solidFill>
                <a:latin typeface="Times New Roman" panose="02020603050405020304" pitchFamily="18" charset="0"/>
                <a:cs typeface="Times New Roman" panose="02020603050405020304" pitchFamily="18" charset="0"/>
              </a:rPr>
              <a:t>При великій програмі змін члени команди просто потонуть в обов'язках, якщо їх належним чином не розподілити і не спланувати. Необхідно чітко вказати співробітникам, хто чим займається, з урахуванням їх здібностей. Команді варто проаналізувати поточну програму дій, переконатися, що всі її зрозуміли, узгодити пріоритети, обов'язки і тимчасові рамки</a:t>
            </a:r>
          </a:p>
        </p:txBody>
      </p:sp>
    </p:spTree>
    <p:extLst>
      <p:ext uri="{BB962C8B-B14F-4D97-AF65-F5344CB8AC3E}">
        <p14:creationId xmlns:p14="http://schemas.microsoft.com/office/powerpoint/2010/main" val="10801819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5" name="TextBox 4">
            <a:extLst>
              <a:ext uri="{FF2B5EF4-FFF2-40B4-BE49-F238E27FC236}">
                <a16:creationId xmlns:a16="http://schemas.microsoft.com/office/drawing/2014/main" id="{3F16C56F-2D59-F74F-3A6D-A22ECA507CE9}"/>
              </a:ext>
            </a:extLst>
          </p:cNvPr>
          <p:cNvSpPr txBox="1"/>
          <p:nvPr/>
        </p:nvSpPr>
        <p:spPr>
          <a:xfrm>
            <a:off x="405188" y="1779972"/>
            <a:ext cx="8208912" cy="369332"/>
          </a:xfrm>
          <a:prstGeom prst="rect">
            <a:avLst/>
          </a:prstGeom>
          <a:noFill/>
        </p:spPr>
        <p:txBody>
          <a:bodyPr wrap="square">
            <a:spAutoFit/>
          </a:bodyPr>
          <a:lstStyle/>
          <a:p>
            <a:pPr algn="ctr"/>
            <a:r>
              <a:rPr lang="ru-RU" b="1" dirty="0" err="1">
                <a:solidFill>
                  <a:srgbClr val="002060"/>
                </a:solidFill>
                <a:latin typeface="Times New Roman" panose="02020603050405020304" pitchFamily="18" charset="0"/>
                <a:cs typeface="Times New Roman" panose="02020603050405020304" pitchFamily="18" charset="0"/>
              </a:rPr>
              <a:t>Типологія</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учасників</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команди</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змін</a:t>
            </a:r>
            <a:r>
              <a:rPr lang="ru-RU" b="1" dirty="0">
                <a:solidFill>
                  <a:srgbClr val="002060"/>
                </a:solidFill>
                <a:latin typeface="Times New Roman" panose="02020603050405020304" pitchFamily="18" charset="0"/>
                <a:cs typeface="Times New Roman" panose="02020603050405020304" pitchFamily="18" charset="0"/>
              </a:rPr>
              <a:t> за </a:t>
            </a:r>
            <a:r>
              <a:rPr lang="ru-RU" b="1" dirty="0" err="1">
                <a:solidFill>
                  <a:srgbClr val="002060"/>
                </a:solidFill>
                <a:latin typeface="Times New Roman" panose="02020603050405020304" pitchFamily="18" charset="0"/>
                <a:cs typeface="Times New Roman" panose="02020603050405020304" pitchFamily="18" charset="0"/>
              </a:rPr>
              <a:t>М.Белбіном</a:t>
            </a:r>
            <a:endParaRPr lang="uk-UA" b="1" dirty="0">
              <a:solidFill>
                <a:srgbClr val="002060"/>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88D298A9-4A03-E7E4-80B1-41917930A261}"/>
              </a:ext>
            </a:extLst>
          </p:cNvPr>
          <p:cNvSpPr txBox="1"/>
          <p:nvPr/>
        </p:nvSpPr>
        <p:spPr>
          <a:xfrm>
            <a:off x="282546" y="949173"/>
            <a:ext cx="8396102" cy="646331"/>
          </a:xfrm>
          <a:prstGeom prst="rect">
            <a:avLst/>
          </a:prstGeom>
          <a:noFill/>
        </p:spPr>
        <p:txBody>
          <a:bodyPr wrap="square">
            <a:spAutoFit/>
          </a:bodyPr>
          <a:lstStyle/>
          <a:p>
            <a:pPr algn="just"/>
            <a:r>
              <a:rPr lang="ru-RU" dirty="0" err="1">
                <a:solidFill>
                  <a:srgbClr val="002060"/>
                </a:solidFill>
                <a:latin typeface="Times New Roman" panose="02020603050405020304" pitchFamily="18" charset="0"/>
                <a:cs typeface="Times New Roman" panose="02020603050405020304" pitchFamily="18" charset="0"/>
              </a:rPr>
              <a:t>Існує</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кілька</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підходів</a:t>
            </a:r>
            <a:r>
              <a:rPr lang="ru-RU" dirty="0">
                <a:solidFill>
                  <a:srgbClr val="002060"/>
                </a:solidFill>
                <a:latin typeface="Times New Roman" panose="02020603050405020304" pitchFamily="18" charset="0"/>
                <a:cs typeface="Times New Roman" panose="02020603050405020304" pitchFamily="18" charset="0"/>
              </a:rPr>
              <a:t> до </a:t>
            </a:r>
            <a:r>
              <a:rPr lang="ru-RU" dirty="0" err="1">
                <a:solidFill>
                  <a:srgbClr val="002060"/>
                </a:solidFill>
                <a:latin typeface="Times New Roman" panose="02020603050405020304" pitchFamily="18" charset="0"/>
                <a:cs typeface="Times New Roman" panose="02020603050405020304" pitchFamily="18" charset="0"/>
              </a:rPr>
              <a:t>визначення</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командних</a:t>
            </a:r>
            <a:r>
              <a:rPr lang="ru-RU" dirty="0">
                <a:solidFill>
                  <a:srgbClr val="002060"/>
                </a:solidFill>
                <a:latin typeface="Times New Roman" panose="02020603050405020304" pitchFamily="18" charset="0"/>
                <a:cs typeface="Times New Roman" panose="02020603050405020304" pitchFamily="18" charset="0"/>
              </a:rPr>
              <a:t> ролей. </a:t>
            </a:r>
            <a:r>
              <a:rPr lang="ru-RU" dirty="0" err="1">
                <a:solidFill>
                  <a:srgbClr val="002060"/>
                </a:solidFill>
                <a:latin typeface="Times New Roman" panose="02020603050405020304" pitchFamily="18" charset="0"/>
                <a:cs typeface="Times New Roman" panose="02020603050405020304" pitchFamily="18" charset="0"/>
              </a:rPr>
              <a:t>Найбільш</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поширеною</a:t>
            </a:r>
            <a:r>
              <a:rPr lang="ru-RU" dirty="0">
                <a:solidFill>
                  <a:srgbClr val="002060"/>
                </a:solidFill>
                <a:latin typeface="Times New Roman" panose="02020603050405020304" pitchFamily="18" charset="0"/>
                <a:cs typeface="Times New Roman" panose="02020603050405020304" pitchFamily="18" charset="0"/>
              </a:rPr>
              <a:t> є </a:t>
            </a:r>
            <a:r>
              <a:rPr lang="ru-RU" dirty="0" err="1">
                <a:solidFill>
                  <a:srgbClr val="002060"/>
                </a:solidFill>
                <a:latin typeface="Times New Roman" panose="02020603050405020304" pitchFamily="18" charset="0"/>
                <a:cs typeface="Times New Roman" panose="02020603050405020304" pitchFamily="18" charset="0"/>
              </a:rPr>
              <a:t>концепція</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відомого</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англійського</a:t>
            </a:r>
            <a:r>
              <a:rPr lang="ru-RU" dirty="0">
                <a:solidFill>
                  <a:srgbClr val="002060"/>
                </a:solidFill>
                <a:latin typeface="Times New Roman" panose="02020603050405020304" pitchFamily="18" charset="0"/>
                <a:cs typeface="Times New Roman" panose="02020603050405020304" pitchFamily="18" charset="0"/>
              </a:rPr>
              <a:t> психолога </a:t>
            </a:r>
            <a:r>
              <a:rPr lang="ru-RU" dirty="0" err="1">
                <a:solidFill>
                  <a:srgbClr val="002060"/>
                </a:solidFill>
                <a:latin typeface="Times New Roman" panose="02020603050405020304" pitchFamily="18" charset="0"/>
                <a:cs typeface="Times New Roman" panose="02020603050405020304" pitchFamily="18" charset="0"/>
              </a:rPr>
              <a:t>Мередіта</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Белбіна</a:t>
            </a:r>
            <a:endParaRPr lang="uk-UA" dirty="0">
              <a:solidFill>
                <a:srgbClr val="00206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9B169FA7-075C-BF3F-81C0-1F3873FED547}"/>
              </a:ext>
            </a:extLst>
          </p:cNvPr>
          <p:cNvSpPr txBox="1"/>
          <p:nvPr/>
        </p:nvSpPr>
        <p:spPr>
          <a:xfrm>
            <a:off x="282546" y="2212380"/>
            <a:ext cx="8537926" cy="646331"/>
          </a:xfrm>
          <a:prstGeom prst="rect">
            <a:avLst/>
          </a:prstGeom>
          <a:noFill/>
        </p:spPr>
        <p:txBody>
          <a:bodyPr wrap="square">
            <a:spAutoFit/>
          </a:bodyPr>
          <a:lstStyle/>
          <a:p>
            <a:pPr algn="just"/>
            <a:r>
              <a:rPr lang="ru-RU" dirty="0" err="1">
                <a:solidFill>
                  <a:srgbClr val="002060"/>
                </a:solidFill>
                <a:latin typeface="Times New Roman" panose="02020603050405020304" pitchFamily="18" charset="0"/>
                <a:cs typeface="Times New Roman" panose="02020603050405020304" pitchFamily="18" charset="0"/>
              </a:rPr>
              <a:t>Основні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висновки</a:t>
            </a:r>
            <a:r>
              <a:rPr lang="ru-RU" dirty="0">
                <a:solidFill>
                  <a:srgbClr val="002060"/>
                </a:solidFill>
                <a:latin typeface="Times New Roman" panose="02020603050405020304" pitchFamily="18" charset="0"/>
                <a:cs typeface="Times New Roman" panose="02020603050405020304" pitchFamily="18" charset="0"/>
              </a:rPr>
              <a:t> М. </a:t>
            </a:r>
            <a:r>
              <a:rPr lang="ru-RU" dirty="0" err="1">
                <a:solidFill>
                  <a:srgbClr val="002060"/>
                </a:solidFill>
                <a:latin typeface="Times New Roman" panose="02020603050405020304" pitchFamily="18" charset="0"/>
                <a:cs typeface="Times New Roman" panose="02020603050405020304" pitchFamily="18" charset="0"/>
              </a:rPr>
              <a:t>Белбіна</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які</a:t>
            </a:r>
            <a:r>
              <a:rPr lang="ru-RU" dirty="0">
                <a:solidFill>
                  <a:srgbClr val="002060"/>
                </a:solidFill>
                <a:latin typeface="Times New Roman" panose="02020603050405020304" pitchFamily="18" charset="0"/>
                <a:cs typeface="Times New Roman" panose="02020603050405020304" pitchFamily="18" charset="0"/>
              </a:rPr>
              <a:t> були </a:t>
            </a:r>
            <a:r>
              <a:rPr lang="ru-RU" dirty="0" err="1">
                <a:solidFill>
                  <a:srgbClr val="002060"/>
                </a:solidFill>
                <a:latin typeface="Times New Roman" panose="02020603050405020304" pitchFamily="18" charset="0"/>
                <a:cs typeface="Times New Roman" panose="02020603050405020304" pitchFamily="18" charset="0"/>
              </a:rPr>
              <a:t>отримані</a:t>
            </a:r>
            <a:r>
              <a:rPr lang="ru-RU" dirty="0">
                <a:solidFill>
                  <a:srgbClr val="002060"/>
                </a:solidFill>
                <a:latin typeface="Times New Roman" panose="02020603050405020304" pitchFamily="18" charset="0"/>
                <a:cs typeface="Times New Roman" panose="02020603050405020304" pitchFamily="18" charset="0"/>
              </a:rPr>
              <a:t> на </a:t>
            </a:r>
            <a:r>
              <a:rPr lang="ru-RU" dirty="0" err="1">
                <a:solidFill>
                  <a:srgbClr val="002060"/>
                </a:solidFill>
                <a:latin typeface="Times New Roman" panose="02020603050405020304" pitchFamily="18" charset="0"/>
                <a:cs typeface="Times New Roman" panose="02020603050405020304" pitchFamily="18" charset="0"/>
              </a:rPr>
              <a:t>підставі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семирічних</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експериментів</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полягають</a:t>
            </a:r>
            <a:r>
              <a:rPr lang="ru-RU" dirty="0">
                <a:solidFill>
                  <a:srgbClr val="002060"/>
                </a:solidFill>
                <a:latin typeface="Times New Roman" panose="02020603050405020304" pitchFamily="18" charset="0"/>
                <a:cs typeface="Times New Roman" panose="02020603050405020304" pitchFamily="18" charset="0"/>
              </a:rPr>
              <a:t> у </a:t>
            </a:r>
            <a:r>
              <a:rPr lang="ru-RU" dirty="0" err="1">
                <a:solidFill>
                  <a:srgbClr val="002060"/>
                </a:solidFill>
                <a:latin typeface="Times New Roman" panose="02020603050405020304" pitchFamily="18" charset="0"/>
                <a:cs typeface="Times New Roman" panose="02020603050405020304" pitchFamily="18" charset="0"/>
              </a:rPr>
              <a:t>наступному</a:t>
            </a:r>
            <a:r>
              <a:rPr lang="ru-RU" dirty="0">
                <a:solidFill>
                  <a:srgbClr val="002060"/>
                </a:solidFill>
                <a:latin typeface="Times New Roman" panose="02020603050405020304" pitchFamily="18" charset="0"/>
                <a:cs typeface="Times New Roman" panose="02020603050405020304" pitchFamily="18" charset="0"/>
              </a:rPr>
              <a:t>. </a:t>
            </a:r>
            <a:endParaRPr lang="uk-UA" dirty="0">
              <a:solidFill>
                <a:srgbClr val="002060"/>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95945D16-2926-7D3E-0155-FF88E8D35BE5}"/>
              </a:ext>
            </a:extLst>
          </p:cNvPr>
          <p:cNvSpPr txBox="1"/>
          <p:nvPr/>
        </p:nvSpPr>
        <p:spPr>
          <a:xfrm>
            <a:off x="168673" y="3002106"/>
            <a:ext cx="8765672" cy="3139321"/>
          </a:xfrm>
          <a:prstGeom prst="rect">
            <a:avLst/>
          </a:prstGeom>
          <a:noFill/>
        </p:spPr>
        <p:txBody>
          <a:bodyPr wrap="square">
            <a:spAutoFit/>
          </a:bodyPr>
          <a:lstStyle/>
          <a:p>
            <a:pPr algn="just"/>
            <a:r>
              <a:rPr lang="ru-RU" b="1" dirty="0" err="1">
                <a:solidFill>
                  <a:srgbClr val="002060"/>
                </a:solidFill>
                <a:latin typeface="Times New Roman" panose="02020603050405020304" pitchFamily="18" charset="0"/>
                <a:cs typeface="Times New Roman" panose="02020603050405020304" pitchFamily="18" charset="0"/>
              </a:rPr>
              <a:t>По-перше</a:t>
            </a:r>
            <a:r>
              <a:rPr lang="ru-RU" b="1"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кожен</a:t>
            </a:r>
            <a:r>
              <a:rPr lang="ru-RU" dirty="0">
                <a:solidFill>
                  <a:srgbClr val="002060"/>
                </a:solidFill>
                <a:latin typeface="Times New Roman" panose="02020603050405020304" pitchFamily="18" charset="0"/>
                <a:cs typeface="Times New Roman" panose="02020603050405020304" pitchFamily="18" charset="0"/>
              </a:rPr>
              <a:t> член </a:t>
            </a:r>
            <a:r>
              <a:rPr lang="ru-RU" dirty="0" err="1">
                <a:solidFill>
                  <a:srgbClr val="002060"/>
                </a:solidFill>
                <a:latin typeface="Times New Roman" panose="02020603050405020304" pitchFamily="18" charset="0"/>
                <a:cs typeface="Times New Roman" panose="02020603050405020304" pitchFamily="18" charset="0"/>
              </a:rPr>
              <a:t>має</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відігравати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певну</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очевидну</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функціональну</a:t>
            </a:r>
            <a:r>
              <a:rPr lang="ru-RU" dirty="0">
                <a:solidFill>
                  <a:srgbClr val="002060"/>
                </a:solidFill>
                <a:latin typeface="Times New Roman" panose="02020603050405020304" pitchFamily="18" charset="0"/>
                <a:cs typeface="Times New Roman" panose="02020603050405020304" pitchFamily="18" charset="0"/>
              </a:rPr>
              <a:t> роль, </a:t>
            </a:r>
            <a:r>
              <a:rPr lang="ru-RU" dirty="0" err="1">
                <a:solidFill>
                  <a:srgbClr val="002060"/>
                </a:solidFill>
                <a:latin typeface="Times New Roman" panose="02020603050405020304" pitchFamily="18" charset="0"/>
                <a:cs typeface="Times New Roman" panose="02020603050405020304" pitchFamily="18" charset="0"/>
              </a:rPr>
              <a:t>оскільки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він</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увійшов</a:t>
            </a:r>
            <a:r>
              <a:rPr lang="ru-RU" dirty="0">
                <a:solidFill>
                  <a:srgbClr val="002060"/>
                </a:solidFill>
                <a:latin typeface="Times New Roman" panose="02020603050405020304" pitchFamily="18" charset="0"/>
                <a:cs typeface="Times New Roman" panose="02020603050405020304" pitchFamily="18" charset="0"/>
              </a:rPr>
              <a:t> до </a:t>
            </a:r>
            <a:r>
              <a:rPr lang="ru-RU" dirty="0" err="1">
                <a:solidFill>
                  <a:srgbClr val="002060"/>
                </a:solidFill>
                <a:latin typeface="Times New Roman" panose="02020603050405020304" pitchFamily="18" charset="0"/>
                <a:cs typeface="Times New Roman" panose="02020603050405020304" pitchFamily="18" charset="0"/>
              </a:rPr>
              <a:t>команди</a:t>
            </a:r>
            <a:r>
              <a:rPr lang="ru-RU" dirty="0">
                <a:solidFill>
                  <a:srgbClr val="002060"/>
                </a:solidFill>
                <a:latin typeface="Times New Roman" panose="02020603050405020304" pitchFamily="18" charset="0"/>
                <a:cs typeface="Times New Roman" panose="02020603050405020304" pitchFamily="18" charset="0"/>
              </a:rPr>
              <a:t> як </a:t>
            </a:r>
            <a:r>
              <a:rPr lang="ru-RU" dirty="0" err="1">
                <a:solidFill>
                  <a:srgbClr val="002060"/>
                </a:solidFill>
                <a:latin typeface="Times New Roman" panose="02020603050405020304" pitchFamily="18" charset="0"/>
                <a:cs typeface="Times New Roman" panose="02020603050405020304" pitchFamily="18" charset="0"/>
              </a:rPr>
              <a:t>фахівець</a:t>
            </a:r>
            <a:r>
              <a:rPr lang="ru-RU" dirty="0">
                <a:solidFill>
                  <a:srgbClr val="002060"/>
                </a:solidFill>
                <a:latin typeface="Times New Roman" panose="02020603050405020304" pitchFamily="18" charset="0"/>
                <a:cs typeface="Times New Roman" panose="02020603050405020304" pitchFamily="18" charset="0"/>
              </a:rPr>
              <a:t> (бухгалтер, </a:t>
            </a:r>
            <a:r>
              <a:rPr lang="ru-RU" dirty="0" err="1">
                <a:solidFill>
                  <a:srgbClr val="002060"/>
                </a:solidFill>
                <a:latin typeface="Times New Roman" panose="02020603050405020304" pitchFamily="18" charset="0"/>
                <a:cs typeface="Times New Roman" panose="02020603050405020304" pitchFamily="18" charset="0"/>
              </a:rPr>
              <a:t>інженер</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регіональний</a:t>
            </a:r>
            <a:r>
              <a:rPr lang="ru-RU" dirty="0">
                <a:solidFill>
                  <a:srgbClr val="002060"/>
                </a:solidFill>
                <a:latin typeface="Times New Roman" panose="02020603050405020304" pitchFamily="18" charset="0"/>
                <a:cs typeface="Times New Roman" panose="02020603050405020304" pitchFamily="18" charset="0"/>
              </a:rPr>
              <a:t> менеджер </a:t>
            </a:r>
            <a:r>
              <a:rPr lang="ru-RU" dirty="0" err="1">
                <a:solidFill>
                  <a:srgbClr val="002060"/>
                </a:solidFill>
                <a:latin typeface="Times New Roman" panose="02020603050405020304" pitchFamily="18" charset="0"/>
                <a:cs typeface="Times New Roman" panose="02020603050405020304" pitchFamily="18" charset="0"/>
              </a:rPr>
              <a:t>чи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інший</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Виконуючи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завдання</a:t>
            </a:r>
            <a:r>
              <a:rPr lang="ru-RU" dirty="0">
                <a:solidFill>
                  <a:srgbClr val="002060"/>
                </a:solidFill>
                <a:latin typeface="Times New Roman" panose="02020603050405020304" pitchFamily="18" charset="0"/>
                <a:cs typeface="Times New Roman" panose="02020603050405020304" pitchFamily="18" charset="0"/>
              </a:rPr>
              <a:t>, не </a:t>
            </a:r>
            <a:r>
              <a:rPr lang="ru-RU" dirty="0" err="1">
                <a:solidFill>
                  <a:srgbClr val="002060"/>
                </a:solidFill>
                <a:latin typeface="Times New Roman" panose="02020603050405020304" pitchFamily="18" charset="0"/>
                <a:cs typeface="Times New Roman" panose="02020603050405020304" pitchFamily="18" charset="0"/>
              </a:rPr>
              <a:t>пов’язані</a:t>
            </a:r>
            <a:r>
              <a:rPr lang="ru-RU" dirty="0">
                <a:solidFill>
                  <a:srgbClr val="002060"/>
                </a:solidFill>
                <a:latin typeface="Times New Roman" panose="02020603050405020304" pitchFamily="18" charset="0"/>
                <a:cs typeface="Times New Roman" panose="02020603050405020304" pitchFamily="18" charset="0"/>
              </a:rPr>
              <a:t> з </a:t>
            </a:r>
            <a:r>
              <a:rPr lang="ru-RU" dirty="0" err="1">
                <a:solidFill>
                  <a:srgbClr val="002060"/>
                </a:solidFill>
                <a:latin typeface="Times New Roman" panose="02020603050405020304" pitchFamily="18" charset="0"/>
                <a:cs typeface="Times New Roman" panose="02020603050405020304" pitchFamily="18" charset="0"/>
              </a:rPr>
              <a:t>його</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посадовими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обов’язками</a:t>
            </a:r>
            <a:r>
              <a:rPr lang="ru-RU" dirty="0">
                <a:solidFill>
                  <a:srgbClr val="002060"/>
                </a:solidFill>
                <a:latin typeface="Times New Roman" panose="02020603050405020304" pitchFamily="18" charset="0"/>
                <a:cs typeface="Times New Roman" panose="02020603050405020304" pitchFamily="18" charset="0"/>
              </a:rPr>
              <a:t>, член </a:t>
            </a:r>
            <a:r>
              <a:rPr lang="ru-RU" dirty="0" err="1">
                <a:solidFill>
                  <a:srgbClr val="002060"/>
                </a:solidFill>
                <a:latin typeface="Times New Roman" panose="02020603050405020304" pitchFamily="18" charset="0"/>
                <a:cs typeface="Times New Roman" panose="02020603050405020304" pitchFamily="18" charset="0"/>
              </a:rPr>
              <a:t>команди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користується</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притаманними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спеціальності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практичними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інструментами</a:t>
            </a:r>
            <a:r>
              <a:rPr lang="ru-RU" dirty="0">
                <a:solidFill>
                  <a:srgbClr val="002060"/>
                </a:solidFill>
                <a:latin typeface="Times New Roman" panose="02020603050405020304" pitchFamily="18" charset="0"/>
                <a:cs typeface="Times New Roman" panose="02020603050405020304" pitchFamily="18" charset="0"/>
              </a:rPr>
              <a:t>. </a:t>
            </a:r>
          </a:p>
          <a:p>
            <a:pPr algn="just"/>
            <a:endParaRPr lang="ru-RU" b="1" dirty="0">
              <a:solidFill>
                <a:srgbClr val="002060"/>
              </a:solidFill>
              <a:latin typeface="Times New Roman" panose="02020603050405020304" pitchFamily="18" charset="0"/>
              <a:cs typeface="Times New Roman" panose="02020603050405020304" pitchFamily="18" charset="0"/>
            </a:endParaRPr>
          </a:p>
          <a:p>
            <a:pPr algn="just"/>
            <a:r>
              <a:rPr lang="ru-RU" b="1" dirty="0" err="1">
                <a:solidFill>
                  <a:srgbClr val="002060"/>
                </a:solidFill>
                <a:latin typeface="Times New Roman" panose="02020603050405020304" pitchFamily="18" charset="0"/>
                <a:cs typeface="Times New Roman" panose="02020603050405020304" pitchFamily="18" charset="0"/>
              </a:rPr>
              <a:t>По-друге</a:t>
            </a:r>
            <a:r>
              <a:rPr lang="ru-RU" b="1"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кожен</a:t>
            </a:r>
            <a:r>
              <a:rPr lang="ru-RU" dirty="0">
                <a:solidFill>
                  <a:srgbClr val="002060"/>
                </a:solidFill>
                <a:latin typeface="Times New Roman" panose="02020603050405020304" pitchFamily="18" charset="0"/>
                <a:cs typeface="Times New Roman" panose="02020603050405020304" pitchFamily="18" charset="0"/>
              </a:rPr>
              <a:t> член </a:t>
            </a:r>
            <a:r>
              <a:rPr lang="ru-RU" dirty="0" err="1">
                <a:solidFill>
                  <a:srgbClr val="002060"/>
                </a:solidFill>
                <a:latin typeface="Times New Roman" panose="02020603050405020304" pitchFamily="18" charset="0"/>
                <a:cs typeface="Times New Roman" panose="02020603050405020304" pitchFamily="18" charset="0"/>
              </a:rPr>
              <a:t>команди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має</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виконувати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певну</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групову</a:t>
            </a:r>
            <a:r>
              <a:rPr lang="ru-RU" dirty="0">
                <a:solidFill>
                  <a:srgbClr val="002060"/>
                </a:solidFill>
                <a:latin typeface="Times New Roman" panose="02020603050405020304" pitchFamily="18" charset="0"/>
                <a:cs typeface="Times New Roman" panose="02020603050405020304" pitchFamily="18" charset="0"/>
              </a:rPr>
              <a:t> роль не </a:t>
            </a:r>
            <a:r>
              <a:rPr lang="ru-RU" dirty="0" err="1">
                <a:solidFill>
                  <a:srgbClr val="002060"/>
                </a:solidFill>
                <a:latin typeface="Times New Roman" panose="02020603050405020304" pitchFamily="18" charset="0"/>
                <a:cs typeface="Times New Roman" panose="02020603050405020304" pitchFamily="18" charset="0"/>
              </a:rPr>
              <a:t>тільки</a:t>
            </a:r>
            <a:r>
              <a:rPr lang="ru-RU" dirty="0">
                <a:solidFill>
                  <a:srgbClr val="002060"/>
                </a:solidFill>
                <a:latin typeface="Times New Roman" panose="02020603050405020304" pitchFamily="18" charset="0"/>
                <a:cs typeface="Times New Roman" panose="02020603050405020304" pitchFamily="18" charset="0"/>
              </a:rPr>
              <a:t> за </a:t>
            </a:r>
            <a:r>
              <a:rPr lang="ru-RU" dirty="0" err="1">
                <a:solidFill>
                  <a:srgbClr val="002060"/>
                </a:solidFill>
                <a:latin typeface="Times New Roman" panose="02020603050405020304" pitchFamily="18" charset="0"/>
                <a:cs typeface="Times New Roman" panose="02020603050405020304" pitchFamily="18" charset="0"/>
              </a:rPr>
              <a:t>своїм</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фахом</a:t>
            </a:r>
            <a:r>
              <a:rPr lang="ru-RU" dirty="0">
                <a:solidFill>
                  <a:srgbClr val="002060"/>
                </a:solidFill>
                <a:latin typeface="Times New Roman" panose="02020603050405020304" pitchFamily="18" charset="0"/>
                <a:cs typeface="Times New Roman" panose="02020603050405020304" pitchFamily="18" charset="0"/>
              </a:rPr>
              <a:t>, а і за </a:t>
            </a:r>
            <a:r>
              <a:rPr lang="ru-RU" dirty="0" err="1">
                <a:solidFill>
                  <a:srgbClr val="002060"/>
                </a:solidFill>
                <a:latin typeface="Times New Roman" panose="02020603050405020304" pitchFamily="18" charset="0"/>
                <a:cs typeface="Times New Roman" panose="02020603050405020304" pitchFamily="18" charset="0"/>
              </a:rPr>
              <a:t>притаманними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йому</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особливостями</a:t>
            </a:r>
            <a:r>
              <a:rPr lang="ru-RU" dirty="0">
                <a:solidFill>
                  <a:srgbClr val="002060"/>
                </a:solidFill>
                <a:latin typeface="Times New Roman" panose="02020603050405020304" pitchFamily="18" charset="0"/>
                <a:cs typeface="Times New Roman" panose="02020603050405020304" pitchFamily="18" charset="0"/>
              </a:rPr>
              <a:t> темпераменту. При </a:t>
            </a:r>
            <a:r>
              <a:rPr lang="ru-RU" dirty="0" err="1">
                <a:solidFill>
                  <a:srgbClr val="002060"/>
                </a:solidFill>
                <a:latin typeface="Times New Roman" panose="02020603050405020304" pitchFamily="18" charset="0"/>
                <a:cs typeface="Times New Roman" panose="02020603050405020304" pitchFamily="18" charset="0"/>
              </a:rPr>
              <a:t>цьому</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учасники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команди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повинні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ефективно</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взаємодіяти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між</a:t>
            </a:r>
            <a:r>
              <a:rPr lang="ru-RU" dirty="0">
                <a:solidFill>
                  <a:srgbClr val="002060"/>
                </a:solidFill>
                <a:latin typeface="Times New Roman" panose="02020603050405020304" pitchFamily="18" charset="0"/>
                <a:cs typeface="Times New Roman" panose="02020603050405020304" pitchFamily="18" charset="0"/>
              </a:rPr>
              <a:t> собою та </a:t>
            </a:r>
            <a:r>
              <a:rPr lang="ru-RU" dirty="0" err="1">
                <a:solidFill>
                  <a:srgbClr val="002060"/>
                </a:solidFill>
                <a:latin typeface="Times New Roman" panose="02020603050405020304" pitchFamily="18" charset="0"/>
                <a:cs typeface="Times New Roman" panose="02020603050405020304" pitchFamily="18" charset="0"/>
              </a:rPr>
              <a:t>урівноважувати</a:t>
            </a:r>
            <a:r>
              <a:rPr lang="ru-RU" dirty="0">
                <a:solidFill>
                  <a:srgbClr val="002060"/>
                </a:solidFill>
                <a:latin typeface="Times New Roman" panose="02020603050405020304" pitchFamily="18" charset="0"/>
                <a:cs typeface="Times New Roman" panose="02020603050405020304" pitchFamily="18" charset="0"/>
              </a:rPr>
              <a:t> один одного. </a:t>
            </a:r>
          </a:p>
          <a:p>
            <a:pPr algn="just"/>
            <a:endParaRPr lang="ru-RU" dirty="0">
              <a:solidFill>
                <a:srgbClr val="002060"/>
              </a:solidFill>
              <a:latin typeface="Times New Roman" panose="02020603050405020304" pitchFamily="18" charset="0"/>
              <a:cs typeface="Times New Roman" panose="02020603050405020304" pitchFamily="18" charset="0"/>
            </a:endParaRPr>
          </a:p>
          <a:p>
            <a:pPr algn="just"/>
            <a:r>
              <a:rPr lang="ru-RU" b="1" dirty="0" err="1">
                <a:solidFill>
                  <a:srgbClr val="002060"/>
                </a:solidFill>
                <a:latin typeface="Times New Roman" panose="02020603050405020304" pitchFamily="18" charset="0"/>
                <a:cs typeface="Times New Roman" panose="02020603050405020304" pitchFamily="18" charset="0"/>
              </a:rPr>
              <a:t>По-третє</a:t>
            </a:r>
            <a:r>
              <a:rPr lang="ru-RU" b="1" dirty="0">
                <a:solidFill>
                  <a:srgbClr val="002060"/>
                </a:solidFill>
                <a:latin typeface="Times New Roman" panose="02020603050405020304" pitchFamily="18" charset="0"/>
                <a:cs typeface="Times New Roman" panose="02020603050405020304" pitchFamily="18" charset="0"/>
              </a:rPr>
              <a:t>, </a:t>
            </a:r>
            <a:r>
              <a:rPr lang="ru-RU" dirty="0">
                <a:solidFill>
                  <a:srgbClr val="002060"/>
                </a:solidFill>
                <a:latin typeface="Times New Roman" panose="02020603050405020304" pitchFamily="18" charset="0"/>
                <a:cs typeface="Times New Roman" panose="02020603050405020304" pitchFamily="18" charset="0"/>
              </a:rPr>
              <a:t>М. </a:t>
            </a:r>
            <a:r>
              <a:rPr lang="ru-RU" dirty="0" err="1">
                <a:solidFill>
                  <a:srgbClr val="002060"/>
                </a:solidFill>
                <a:latin typeface="Times New Roman" panose="02020603050405020304" pitchFamily="18" charset="0"/>
                <a:cs typeface="Times New Roman" panose="02020603050405020304" pitchFamily="18" charset="0"/>
              </a:rPr>
              <a:t>Белбін</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приділив</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головну</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увагу</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дослідженню</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анатомії</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команди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виявив</a:t>
            </a:r>
            <a:r>
              <a:rPr lang="ru-RU" dirty="0">
                <a:solidFill>
                  <a:srgbClr val="002060"/>
                </a:solidFill>
                <a:latin typeface="Times New Roman" panose="02020603050405020304" pitchFamily="18" charset="0"/>
                <a:cs typeface="Times New Roman" panose="02020603050405020304" pitchFamily="18" charset="0"/>
              </a:rPr>
              <a:t> і </a:t>
            </a:r>
            <a:r>
              <a:rPr lang="ru-RU" b="1" dirty="0" err="1">
                <a:solidFill>
                  <a:srgbClr val="002060"/>
                </a:solidFill>
                <a:latin typeface="Times New Roman" panose="02020603050405020304" pitchFamily="18" charset="0"/>
                <a:cs typeface="Times New Roman" panose="02020603050405020304" pitchFamily="18" charset="0"/>
              </a:rPr>
              <a:t>розмежував</a:t>
            </a:r>
            <a:r>
              <a:rPr lang="ru-RU" b="1" dirty="0">
                <a:solidFill>
                  <a:srgbClr val="002060"/>
                </a:solidFill>
                <a:latin typeface="Times New Roman" panose="02020603050405020304" pitchFamily="18" charset="0"/>
                <a:cs typeface="Times New Roman" panose="02020603050405020304" pitchFamily="18" charset="0"/>
              </a:rPr>
              <a:t> 9 ролей як </a:t>
            </a:r>
            <a:r>
              <a:rPr lang="ru-RU" b="1" dirty="0" err="1">
                <a:solidFill>
                  <a:srgbClr val="002060"/>
                </a:solidFill>
                <a:latin typeface="Times New Roman" panose="02020603050405020304" pitchFamily="18" charset="0"/>
                <a:cs typeface="Times New Roman" panose="02020603050405020304" pitchFamily="18" charset="0"/>
              </a:rPr>
              <a:t>єдино</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придатних</a:t>
            </a:r>
            <a:r>
              <a:rPr lang="ru-RU" b="1" dirty="0">
                <a:solidFill>
                  <a:srgbClr val="002060"/>
                </a:solidFill>
                <a:latin typeface="Times New Roman" panose="02020603050405020304" pitchFamily="18" charset="0"/>
                <a:cs typeface="Times New Roman" panose="02020603050405020304" pitchFamily="18" charset="0"/>
              </a:rPr>
              <a:t> для </a:t>
            </a:r>
            <a:r>
              <a:rPr lang="ru-RU" b="1" dirty="0" err="1">
                <a:solidFill>
                  <a:srgbClr val="002060"/>
                </a:solidFill>
                <a:latin typeface="Times New Roman" panose="02020603050405020304" pitchFamily="18" charset="0"/>
                <a:cs typeface="Times New Roman" panose="02020603050405020304" pitchFamily="18" charset="0"/>
              </a:rPr>
              <a:t>ефективної</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роботи</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команди</a:t>
            </a:r>
            <a:endParaRPr lang="uk-UA"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7166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3" name="TextBox 2">
            <a:extLst>
              <a:ext uri="{FF2B5EF4-FFF2-40B4-BE49-F238E27FC236}">
                <a16:creationId xmlns:a16="http://schemas.microsoft.com/office/drawing/2014/main" id="{7D2DED2E-66D2-977B-B42B-A1060EF690E4}"/>
              </a:ext>
            </a:extLst>
          </p:cNvPr>
          <p:cNvSpPr txBox="1"/>
          <p:nvPr/>
        </p:nvSpPr>
        <p:spPr>
          <a:xfrm>
            <a:off x="539552" y="906005"/>
            <a:ext cx="8424935" cy="5847755"/>
          </a:xfrm>
          <a:prstGeom prst="rect">
            <a:avLst/>
          </a:prstGeom>
          <a:noFill/>
        </p:spPr>
        <p:txBody>
          <a:bodyPr wrap="square">
            <a:spAutoFit/>
          </a:bodyPr>
          <a:lstStyle/>
          <a:p>
            <a:pPr algn="just"/>
            <a:r>
              <a:rPr lang="uk-UA" sz="2200" dirty="0">
                <a:solidFill>
                  <a:srgbClr val="002060"/>
                </a:solidFill>
                <a:latin typeface="Times New Roman" panose="02020603050405020304" pitchFamily="18" charset="0"/>
                <a:cs typeface="Times New Roman" panose="02020603050405020304" pitchFamily="18" charset="0"/>
              </a:rPr>
              <a:t>1. </a:t>
            </a:r>
            <a:r>
              <a:rPr lang="uk-UA" sz="2200" b="1" i="1" dirty="0">
                <a:solidFill>
                  <a:srgbClr val="002060"/>
                </a:solidFill>
                <a:latin typeface="Times New Roman" panose="02020603050405020304" pitchFamily="18" charset="0"/>
                <a:cs typeface="Times New Roman" panose="02020603050405020304" pitchFamily="18" charset="0"/>
              </a:rPr>
              <a:t>Координатор (лідер, керівник), </a:t>
            </a:r>
            <a:r>
              <a:rPr lang="uk-UA" sz="2200" dirty="0">
                <a:solidFill>
                  <a:srgbClr val="002060"/>
                </a:solidFill>
                <a:latin typeface="Times New Roman" panose="02020603050405020304" pitchFamily="18" charset="0"/>
                <a:cs typeface="Times New Roman" panose="02020603050405020304" pitchFamily="18" charset="0"/>
              </a:rPr>
              <a:t>що забезпечує досягнення мети командою та ефективне використання її потенціалу.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uk-UA" sz="2200" dirty="0">
                <a:solidFill>
                  <a:srgbClr val="002060"/>
                </a:solidFill>
                <a:latin typeface="Times New Roman" panose="02020603050405020304" pitchFamily="18" charset="0"/>
                <a:cs typeface="Times New Roman" panose="02020603050405020304" pitchFamily="18" charset="0"/>
              </a:rPr>
              <a:t>2. </a:t>
            </a:r>
            <a:r>
              <a:rPr lang="uk-UA" sz="2200" b="1" i="1" dirty="0">
                <a:solidFill>
                  <a:srgbClr val="002060"/>
                </a:solidFill>
                <a:latin typeface="Times New Roman" panose="02020603050405020304" pitchFamily="18" charset="0"/>
                <a:cs typeface="Times New Roman" panose="02020603050405020304" pitchFamily="18" charset="0"/>
              </a:rPr>
              <a:t>Виконавець (локомотив, робоча бджілка), </a:t>
            </a:r>
            <a:r>
              <a:rPr lang="uk-UA" sz="2200" dirty="0">
                <a:solidFill>
                  <a:srgbClr val="002060"/>
                </a:solidFill>
                <a:latin typeface="Times New Roman" panose="02020603050405020304" pitchFamily="18" charset="0"/>
                <a:cs typeface="Times New Roman" panose="02020603050405020304" pitchFamily="18" charset="0"/>
              </a:rPr>
              <a:t>який прагне прискорити досягнення поставлених цілей будь-якими методами, однак не володіє управлінськими навичками.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uk-UA" sz="2200" dirty="0">
                <a:solidFill>
                  <a:srgbClr val="002060"/>
                </a:solidFill>
                <a:latin typeface="Times New Roman" panose="02020603050405020304" pitchFamily="18" charset="0"/>
                <a:cs typeface="Times New Roman" panose="02020603050405020304" pitchFamily="18" charset="0"/>
              </a:rPr>
              <a:t>3. </a:t>
            </a:r>
            <a:r>
              <a:rPr lang="uk-UA" sz="2200" b="1" i="1" dirty="0">
                <a:solidFill>
                  <a:srgbClr val="002060"/>
                </a:solidFill>
                <a:latin typeface="Times New Roman" panose="02020603050405020304" pitchFamily="18" charset="0"/>
                <a:cs typeface="Times New Roman" panose="02020603050405020304" pitchFamily="18" charset="0"/>
              </a:rPr>
              <a:t>Генератор ідей ( </a:t>
            </a:r>
            <a:r>
              <a:rPr lang="uk-UA" sz="2200" b="1" i="1" dirty="0" err="1">
                <a:solidFill>
                  <a:srgbClr val="002060"/>
                </a:solidFill>
                <a:latin typeface="Times New Roman" panose="02020603050405020304" pitchFamily="18" charset="0"/>
                <a:cs typeface="Times New Roman" panose="02020603050405020304" pitchFamily="18" charset="0"/>
              </a:rPr>
              <a:t>інноватор</a:t>
            </a:r>
            <a:r>
              <a:rPr lang="uk-UA" sz="2200" b="1" i="1" dirty="0">
                <a:solidFill>
                  <a:srgbClr val="002060"/>
                </a:solidFill>
                <a:latin typeface="Times New Roman" panose="02020603050405020304" pitchFamily="18" charset="0"/>
                <a:cs typeface="Times New Roman" panose="02020603050405020304" pitchFamily="18" charset="0"/>
              </a:rPr>
              <a:t>, мислитель), </a:t>
            </a:r>
            <a:r>
              <a:rPr lang="uk-UA" sz="2200" dirty="0">
                <a:solidFill>
                  <a:srgbClr val="002060"/>
                </a:solidFill>
                <a:latin typeface="Times New Roman" panose="02020603050405020304" pitchFamily="18" charset="0"/>
                <a:cs typeface="Times New Roman" panose="02020603050405020304" pitchFamily="18" charset="0"/>
              </a:rPr>
              <a:t>який є основним джерелом продукування нових ідей і стратегій.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uk-UA" sz="2200" dirty="0">
                <a:solidFill>
                  <a:srgbClr val="002060"/>
                </a:solidFill>
                <a:latin typeface="Times New Roman" panose="02020603050405020304" pitchFamily="18" charset="0"/>
                <a:cs typeface="Times New Roman" panose="02020603050405020304" pitchFamily="18" charset="0"/>
              </a:rPr>
              <a:t>4. </a:t>
            </a:r>
            <a:r>
              <a:rPr lang="uk-UA" sz="2200" b="1" i="1" dirty="0">
                <a:solidFill>
                  <a:srgbClr val="002060"/>
                </a:solidFill>
                <a:latin typeface="Times New Roman" panose="02020603050405020304" pitchFamily="18" charset="0"/>
                <a:cs typeface="Times New Roman" panose="02020603050405020304" pitchFamily="18" charset="0"/>
              </a:rPr>
              <a:t>Аналітик (стратег, математик), </a:t>
            </a:r>
            <a:r>
              <a:rPr lang="uk-UA" sz="2200" dirty="0">
                <a:solidFill>
                  <a:srgbClr val="002060"/>
                </a:solidFill>
                <a:latin typeface="Times New Roman" panose="02020603050405020304" pitchFamily="18" charset="0"/>
                <a:cs typeface="Times New Roman" panose="02020603050405020304" pitchFamily="18" charset="0"/>
              </a:rPr>
              <a:t>який забезпечує прийняття зважених остаточних рішень завдяки своєму тверезому мисленню та обережності.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uk-UA" sz="2200" dirty="0">
                <a:solidFill>
                  <a:srgbClr val="002060"/>
                </a:solidFill>
                <a:latin typeface="Times New Roman" panose="02020603050405020304" pitchFamily="18" charset="0"/>
                <a:cs typeface="Times New Roman" panose="02020603050405020304" pitchFamily="18" charset="0"/>
              </a:rPr>
              <a:t>5. </a:t>
            </a:r>
            <a:r>
              <a:rPr lang="uk-UA" sz="2200" b="1" i="1" dirty="0">
                <a:solidFill>
                  <a:srgbClr val="002060"/>
                </a:solidFill>
                <a:latin typeface="Times New Roman" panose="02020603050405020304" pitchFamily="18" charset="0"/>
                <a:cs typeface="Times New Roman" panose="02020603050405020304" pitchFamily="18" charset="0"/>
              </a:rPr>
              <a:t>Постачальник (шукач ресурсів), </a:t>
            </a:r>
            <a:r>
              <a:rPr lang="uk-UA" sz="2200" dirty="0">
                <a:solidFill>
                  <a:srgbClr val="002060"/>
                </a:solidFill>
                <a:latin typeface="Times New Roman" panose="02020603050405020304" pitchFamily="18" charset="0"/>
                <a:cs typeface="Times New Roman" panose="02020603050405020304" pitchFamily="18" charset="0"/>
              </a:rPr>
              <a:t>який установлює зовнішні контакти і знаходить ресурси поза групою, що дозволяють швидше виробити якісне рішення</a:t>
            </a:r>
          </a:p>
        </p:txBody>
      </p:sp>
    </p:spTree>
    <p:extLst>
      <p:ext uri="{BB962C8B-B14F-4D97-AF65-F5344CB8AC3E}">
        <p14:creationId xmlns:p14="http://schemas.microsoft.com/office/powerpoint/2010/main" val="2333299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3" name="TextBox 2">
            <a:extLst>
              <a:ext uri="{FF2B5EF4-FFF2-40B4-BE49-F238E27FC236}">
                <a16:creationId xmlns:a16="http://schemas.microsoft.com/office/drawing/2014/main" id="{25A94CE7-D728-B444-8C2A-B14527E25568}"/>
              </a:ext>
            </a:extLst>
          </p:cNvPr>
          <p:cNvSpPr txBox="1"/>
          <p:nvPr/>
        </p:nvSpPr>
        <p:spPr>
          <a:xfrm>
            <a:off x="412574" y="902019"/>
            <a:ext cx="8352928" cy="4832092"/>
          </a:xfrm>
          <a:prstGeom prst="rect">
            <a:avLst/>
          </a:prstGeom>
          <a:noFill/>
        </p:spPr>
        <p:txBody>
          <a:bodyPr wrap="square">
            <a:spAutoFit/>
          </a:bodyPr>
          <a:lstStyle/>
          <a:p>
            <a:pPr algn="just"/>
            <a:r>
              <a:rPr lang="uk-UA" sz="2200" dirty="0">
                <a:solidFill>
                  <a:srgbClr val="002060"/>
                </a:solidFill>
                <a:latin typeface="Times New Roman" panose="02020603050405020304" pitchFamily="18" charset="0"/>
                <a:cs typeface="Times New Roman" panose="02020603050405020304" pitchFamily="18" charset="0"/>
              </a:rPr>
              <a:t>6. </a:t>
            </a:r>
            <a:r>
              <a:rPr lang="uk-UA" sz="2200" b="1" i="1" dirty="0">
                <a:solidFill>
                  <a:srgbClr val="002060"/>
                </a:solidFill>
                <a:latin typeface="Times New Roman" panose="02020603050405020304" pitchFamily="18" charset="0"/>
                <a:cs typeface="Times New Roman" panose="02020603050405020304" pitchFamily="18" charset="0"/>
              </a:rPr>
              <a:t>Організатор (контролер, скрупульозний виконавець), </a:t>
            </a:r>
            <a:r>
              <a:rPr lang="uk-UA" sz="2200" dirty="0">
                <a:solidFill>
                  <a:srgbClr val="002060"/>
                </a:solidFill>
                <a:latin typeface="Times New Roman" panose="02020603050405020304" pitchFamily="18" charset="0"/>
                <a:cs typeface="Times New Roman" panose="02020603050405020304" pitchFamily="18" charset="0"/>
              </a:rPr>
              <a:t>що докладно перевіряє всі аспекти проекту, планує його чергові етапи, зберігає всі деталі і забезпечує досягнення мети.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uk-UA" sz="2200" dirty="0">
                <a:solidFill>
                  <a:srgbClr val="002060"/>
                </a:solidFill>
                <a:latin typeface="Times New Roman" panose="02020603050405020304" pitchFamily="18" charset="0"/>
                <a:cs typeface="Times New Roman" panose="02020603050405020304" pitchFamily="18" charset="0"/>
              </a:rPr>
              <a:t>7. </a:t>
            </a:r>
            <a:r>
              <a:rPr lang="uk-UA" sz="2200" b="1" i="1" dirty="0">
                <a:solidFill>
                  <a:srgbClr val="002060"/>
                </a:solidFill>
                <a:latin typeface="Times New Roman" panose="02020603050405020304" pitchFamily="18" charset="0"/>
                <a:cs typeface="Times New Roman" panose="02020603050405020304" pitchFamily="18" charset="0"/>
              </a:rPr>
              <a:t>Душа команди (командний гравець, натхненник</a:t>
            </a:r>
            <a:r>
              <a:rPr lang="uk-UA" sz="2200" dirty="0">
                <a:solidFill>
                  <a:srgbClr val="002060"/>
                </a:solidFill>
                <a:latin typeface="Times New Roman" panose="02020603050405020304" pitchFamily="18" charset="0"/>
                <a:cs typeface="Times New Roman" panose="02020603050405020304" pitchFamily="18" charset="0"/>
              </a:rPr>
              <a:t>), що нейтралізує особисті проблеми учасників команди і створює умови для ефективної участі в колективній праці кожному члену групи шляхом підбадьорювання і підтримки.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uk-UA" sz="2200" dirty="0">
                <a:solidFill>
                  <a:srgbClr val="002060"/>
                </a:solidFill>
                <a:latin typeface="Times New Roman" panose="02020603050405020304" pitchFamily="18" charset="0"/>
                <a:cs typeface="Times New Roman" panose="02020603050405020304" pitchFamily="18" charset="0"/>
              </a:rPr>
              <a:t>8. </a:t>
            </a:r>
            <a:r>
              <a:rPr lang="uk-UA" sz="2200" b="1" i="1" dirty="0">
                <a:solidFill>
                  <a:srgbClr val="002060"/>
                </a:solidFill>
                <a:latin typeface="Times New Roman" panose="02020603050405020304" pitchFamily="18" charset="0"/>
                <a:cs typeface="Times New Roman" panose="02020603050405020304" pitchFamily="18" charset="0"/>
              </a:rPr>
              <a:t>Фінішер (</a:t>
            </a:r>
            <a:r>
              <a:rPr lang="uk-UA" sz="2200" b="1" i="1" dirty="0" err="1">
                <a:solidFill>
                  <a:srgbClr val="002060"/>
                </a:solidFill>
                <a:latin typeface="Times New Roman" panose="02020603050405020304" pitchFamily="18" charset="0"/>
                <a:cs typeface="Times New Roman" panose="02020603050405020304" pitchFamily="18" charset="0"/>
              </a:rPr>
              <a:t>мотиватор</a:t>
            </a:r>
            <a:r>
              <a:rPr lang="uk-UA" sz="2200" b="1" i="1" dirty="0">
                <a:solidFill>
                  <a:srgbClr val="002060"/>
                </a:solidFill>
                <a:latin typeface="Times New Roman" panose="02020603050405020304" pitchFamily="18" charset="0"/>
                <a:cs typeface="Times New Roman" panose="02020603050405020304" pitchFamily="18" charset="0"/>
              </a:rPr>
              <a:t>, реалізатор), </a:t>
            </a:r>
            <a:r>
              <a:rPr lang="uk-UA" sz="2200" dirty="0">
                <a:solidFill>
                  <a:srgbClr val="002060"/>
                </a:solidFill>
                <a:latin typeface="Times New Roman" panose="02020603050405020304" pitchFamily="18" charset="0"/>
                <a:cs typeface="Times New Roman" panose="02020603050405020304" pitchFamily="18" charset="0"/>
              </a:rPr>
              <a:t>який здатний перекласти ідеї і цілі групи на практичну мову деталізованих планів.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uk-UA" sz="2200" dirty="0">
                <a:solidFill>
                  <a:srgbClr val="002060"/>
                </a:solidFill>
                <a:latin typeface="Times New Roman" panose="02020603050405020304" pitchFamily="18" charset="0"/>
                <a:cs typeface="Times New Roman" panose="02020603050405020304" pitchFamily="18" charset="0"/>
              </a:rPr>
              <a:t>9. </a:t>
            </a:r>
            <a:r>
              <a:rPr lang="uk-UA" sz="2200" b="1" i="1" dirty="0">
                <a:solidFill>
                  <a:srgbClr val="002060"/>
                </a:solidFill>
                <a:latin typeface="Times New Roman" panose="02020603050405020304" pitchFamily="18" charset="0"/>
                <a:cs typeface="Times New Roman" panose="02020603050405020304" pitchFamily="18" charset="0"/>
              </a:rPr>
              <a:t>Фахівець(спеціаліст), </a:t>
            </a:r>
            <a:r>
              <a:rPr lang="uk-UA" sz="2200" dirty="0">
                <a:solidFill>
                  <a:srgbClr val="002060"/>
                </a:solidFill>
                <a:latin typeface="Times New Roman" panose="02020603050405020304" pitchFamily="18" charset="0"/>
                <a:cs typeface="Times New Roman" panose="02020603050405020304" pitchFamily="18" charset="0"/>
              </a:rPr>
              <a:t>що володіє рідкісними, ексклюзивними знаннями й навичками, відданий, самодостатній. </a:t>
            </a:r>
          </a:p>
        </p:txBody>
      </p:sp>
      <p:sp>
        <p:nvSpPr>
          <p:cNvPr id="6" name="TextBox 5">
            <a:extLst>
              <a:ext uri="{FF2B5EF4-FFF2-40B4-BE49-F238E27FC236}">
                <a16:creationId xmlns:a16="http://schemas.microsoft.com/office/drawing/2014/main" id="{7D545F23-E6F1-47F6-3073-EC1CEE4DEAE7}"/>
              </a:ext>
            </a:extLst>
          </p:cNvPr>
          <p:cNvSpPr txBox="1"/>
          <p:nvPr/>
        </p:nvSpPr>
        <p:spPr>
          <a:xfrm>
            <a:off x="378498" y="5796141"/>
            <a:ext cx="8352928" cy="769441"/>
          </a:xfrm>
          <a:prstGeom prst="rect">
            <a:avLst/>
          </a:prstGeom>
          <a:noFill/>
        </p:spPr>
        <p:txBody>
          <a:bodyPr wrap="square">
            <a:spAutoFit/>
          </a:bodyPr>
          <a:lstStyle/>
          <a:p>
            <a:r>
              <a:rPr lang="ru-RU" sz="2200" b="1" dirty="0" err="1">
                <a:solidFill>
                  <a:srgbClr val="002060"/>
                </a:solidFill>
                <a:latin typeface="Times New Roman" panose="02020603050405020304" pitchFamily="18" charset="0"/>
                <a:cs typeface="Times New Roman" panose="02020603050405020304" pitchFamily="18" charset="0"/>
              </a:rPr>
              <a:t>Кожен</a:t>
            </a:r>
            <a:r>
              <a:rPr lang="ru-RU" sz="2200" b="1" dirty="0">
                <a:solidFill>
                  <a:srgbClr val="002060"/>
                </a:solidFill>
                <a:latin typeface="Times New Roman" panose="02020603050405020304" pitchFamily="18" charset="0"/>
                <a:cs typeface="Times New Roman" panose="02020603050405020304" pitchFamily="18" charset="0"/>
              </a:rPr>
              <a:t> член </a:t>
            </a:r>
            <a:r>
              <a:rPr lang="ru-RU" sz="2200" b="1" dirty="0" err="1">
                <a:solidFill>
                  <a:srgbClr val="002060"/>
                </a:solidFill>
                <a:latin typeface="Times New Roman" panose="02020603050405020304" pitchFamily="18" charset="0"/>
                <a:cs typeface="Times New Roman" panose="02020603050405020304" pitchFamily="18" charset="0"/>
              </a:rPr>
              <a:t>команди</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відіграє</a:t>
            </a:r>
            <a:r>
              <a:rPr lang="ru-RU" sz="2200" b="1" dirty="0">
                <a:solidFill>
                  <a:srgbClr val="002060"/>
                </a:solidFill>
                <a:latin typeface="Times New Roman" panose="02020603050405020304" pitchFamily="18" charset="0"/>
                <a:cs typeface="Times New Roman" panose="02020603050405020304" pitchFamily="18" charset="0"/>
              </a:rPr>
              <a:t> не одну, а часто </a:t>
            </a:r>
            <a:r>
              <a:rPr lang="ru-RU" sz="2200" b="1" dirty="0" err="1">
                <a:solidFill>
                  <a:srgbClr val="002060"/>
                </a:solidFill>
                <a:latin typeface="Times New Roman" panose="02020603050405020304" pitchFamily="18" charset="0"/>
                <a:cs typeface="Times New Roman" panose="02020603050405020304" pitchFamily="18" charset="0"/>
              </a:rPr>
              <a:t>дві</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або</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навіть</a:t>
            </a:r>
            <a:r>
              <a:rPr lang="ru-RU" sz="2200" b="1" dirty="0">
                <a:solidFill>
                  <a:srgbClr val="002060"/>
                </a:solidFill>
                <a:latin typeface="Times New Roman" panose="02020603050405020304" pitchFamily="18" charset="0"/>
                <a:cs typeface="Times New Roman" panose="02020603050405020304" pitchFamily="18" charset="0"/>
              </a:rPr>
              <a:t> три </a:t>
            </a:r>
            <a:r>
              <a:rPr lang="ru-RU" sz="2200" b="1" dirty="0" err="1">
                <a:solidFill>
                  <a:srgbClr val="002060"/>
                </a:solidFill>
                <a:latin typeface="Times New Roman" panose="02020603050405020304" pitchFamily="18" charset="0"/>
                <a:cs typeface="Times New Roman" panose="02020603050405020304" pitchFamily="18" charset="0"/>
              </a:rPr>
              <a:t>чи</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чотири</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командні</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ролі</a:t>
            </a:r>
            <a:r>
              <a:rPr lang="ru-RU" sz="2200" b="1" dirty="0">
                <a:solidFill>
                  <a:srgbClr val="002060"/>
                </a:solidFill>
                <a:latin typeface="Times New Roman" panose="02020603050405020304" pitchFamily="18" charset="0"/>
                <a:cs typeface="Times New Roman" panose="02020603050405020304" pitchFamily="18" charset="0"/>
              </a:rPr>
              <a:t>.</a:t>
            </a:r>
            <a:endParaRPr lang="uk-UA"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7738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0EBEBA4C-FBB1-5618-B435-05A922C602A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516216" y="43999"/>
            <a:ext cx="2544259" cy="769639"/>
          </a:xfrm>
          <a:prstGeom prst="rect">
            <a:avLst/>
          </a:prstGeom>
          <a:solidFill>
            <a:srgbClr val="FFFFFF"/>
          </a:solidFill>
        </p:spPr>
      </p:pic>
      <p:cxnSp>
        <p:nvCxnSpPr>
          <p:cNvPr id="3" name="Пряма сполучна лінія 2">
            <a:extLst>
              <a:ext uri="{FF2B5EF4-FFF2-40B4-BE49-F238E27FC236}">
                <a16:creationId xmlns:a16="http://schemas.microsoft.com/office/drawing/2014/main" id="{76F1CB3C-551B-35A3-B58C-312C09D6DBF5}"/>
              </a:ext>
            </a:extLst>
          </p:cNvPr>
          <p:cNvCxnSpPr/>
          <p:nvPr/>
        </p:nvCxnSpPr>
        <p:spPr>
          <a:xfrm>
            <a:off x="0" y="972842"/>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2DA10389-B6D0-8F63-8584-C6CA84F3CCF3}"/>
              </a:ext>
            </a:extLst>
          </p:cNvPr>
          <p:cNvSpPr txBox="1"/>
          <p:nvPr/>
        </p:nvSpPr>
        <p:spPr>
          <a:xfrm>
            <a:off x="539552" y="1844824"/>
            <a:ext cx="7992888" cy="2800767"/>
          </a:xfrm>
          <a:prstGeom prst="rect">
            <a:avLst/>
          </a:prstGeom>
          <a:noFill/>
        </p:spPr>
        <p:txBody>
          <a:bodyPr wrap="square">
            <a:spAutoFit/>
          </a:bodyPr>
          <a:lstStyle/>
          <a:p>
            <a:pPr algn="just"/>
            <a:r>
              <a:rPr lang="uk-UA" sz="2200" dirty="0">
                <a:solidFill>
                  <a:srgbClr val="002060"/>
                </a:solidFill>
                <a:latin typeface="Times New Roman" panose="02020603050405020304" pitchFamily="18" charset="0"/>
                <a:cs typeface="Times New Roman" panose="02020603050405020304" pitchFamily="18" charset="0"/>
              </a:rPr>
              <a:t>Одна з головних проблем, що постає перед менеджерами організації - як спонукати організацію до змін.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uk-UA" sz="2200" dirty="0">
                <a:solidFill>
                  <a:srgbClr val="002060"/>
                </a:solidFill>
                <a:latin typeface="Times New Roman" panose="02020603050405020304" pitchFamily="18" charset="0"/>
                <a:cs typeface="Times New Roman" panose="02020603050405020304" pitchFamily="18" charset="0"/>
              </a:rPr>
              <a:t>Сьогодні існує безліч методів, які спроможні підвищити ефективність організаційних перетворень, якість прийнятих рішень та адаптивність до змін.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uk-UA" sz="2200" b="1" dirty="0">
                <a:solidFill>
                  <a:srgbClr val="002060"/>
                </a:solidFill>
                <a:latin typeface="Times New Roman" panose="02020603050405020304" pitchFamily="18" charset="0"/>
                <a:cs typeface="Times New Roman" panose="02020603050405020304" pitchFamily="18" charset="0"/>
              </a:rPr>
              <a:t>Один з них - побудова команди. </a:t>
            </a:r>
          </a:p>
        </p:txBody>
      </p:sp>
    </p:spTree>
    <p:extLst>
      <p:ext uri="{BB962C8B-B14F-4D97-AF65-F5344CB8AC3E}">
        <p14:creationId xmlns:p14="http://schemas.microsoft.com/office/powerpoint/2010/main" val="4002265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pic>
        <p:nvPicPr>
          <p:cNvPr id="5" name="Рисунок 4">
            <a:extLst>
              <a:ext uri="{FF2B5EF4-FFF2-40B4-BE49-F238E27FC236}">
                <a16:creationId xmlns:a16="http://schemas.microsoft.com/office/drawing/2014/main" id="{0F0EBE19-70C6-5FEF-B23B-1326254FCCD6}"/>
              </a:ext>
            </a:extLst>
          </p:cNvPr>
          <p:cNvPicPr>
            <a:picLocks noChangeAspect="1"/>
          </p:cNvPicPr>
          <p:nvPr/>
        </p:nvPicPr>
        <p:blipFill>
          <a:blip r:embed="rId3"/>
          <a:stretch>
            <a:fillRect/>
          </a:stretch>
        </p:blipFill>
        <p:spPr>
          <a:xfrm>
            <a:off x="1090126" y="1340768"/>
            <a:ext cx="6963747" cy="5325218"/>
          </a:xfrm>
          <a:prstGeom prst="rect">
            <a:avLst/>
          </a:prstGeom>
        </p:spPr>
      </p:pic>
      <p:sp>
        <p:nvSpPr>
          <p:cNvPr id="7" name="TextBox 6">
            <a:extLst>
              <a:ext uri="{FF2B5EF4-FFF2-40B4-BE49-F238E27FC236}">
                <a16:creationId xmlns:a16="http://schemas.microsoft.com/office/drawing/2014/main" id="{B37CBDCB-0F71-87EB-C637-CCA1C08FF06E}"/>
              </a:ext>
            </a:extLst>
          </p:cNvPr>
          <p:cNvSpPr txBox="1"/>
          <p:nvPr/>
        </p:nvSpPr>
        <p:spPr>
          <a:xfrm>
            <a:off x="467544" y="791769"/>
            <a:ext cx="8424936" cy="430887"/>
          </a:xfrm>
          <a:prstGeom prst="rect">
            <a:avLst/>
          </a:prstGeom>
          <a:noFill/>
        </p:spPr>
        <p:txBody>
          <a:bodyPr wrap="square">
            <a:spAutoFit/>
          </a:bodyPr>
          <a:lstStyle/>
          <a:p>
            <a:pPr algn="ctr"/>
            <a:r>
              <a:rPr lang="ru-RU" sz="2200" b="1" dirty="0" err="1">
                <a:solidFill>
                  <a:srgbClr val="002060"/>
                </a:solidFill>
                <a:latin typeface="Times New Roman" panose="02020603050405020304" pitchFamily="18" charset="0"/>
                <a:cs typeface="Times New Roman" panose="02020603050405020304" pitchFamily="18" charset="0"/>
              </a:rPr>
              <a:t>Командні</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ролі</a:t>
            </a:r>
            <a:r>
              <a:rPr lang="ru-RU" sz="2200" b="1" dirty="0">
                <a:solidFill>
                  <a:srgbClr val="002060"/>
                </a:solidFill>
                <a:latin typeface="Times New Roman" panose="02020603050405020304" pitchFamily="18" charset="0"/>
                <a:cs typeface="Times New Roman" panose="02020603050405020304" pitchFamily="18" charset="0"/>
              </a:rPr>
              <a:t> на </a:t>
            </a:r>
            <a:r>
              <a:rPr lang="ru-RU" sz="2200" b="1" dirty="0" err="1">
                <a:solidFill>
                  <a:srgbClr val="002060"/>
                </a:solidFill>
                <a:latin typeface="Times New Roman" panose="02020603050405020304" pitchFamily="18" charset="0"/>
                <a:cs typeface="Times New Roman" panose="02020603050405020304" pitchFamily="18" charset="0"/>
              </a:rPr>
              <a:t>різних</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етапах</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процесу</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управління</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змінами</a:t>
            </a:r>
            <a:endParaRPr lang="uk-UA"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7487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5" name="TextBox 4">
            <a:extLst>
              <a:ext uri="{FF2B5EF4-FFF2-40B4-BE49-F238E27FC236}">
                <a16:creationId xmlns:a16="http://schemas.microsoft.com/office/drawing/2014/main" id="{658F3774-9C27-3000-17CB-F9AE43EA2527}"/>
              </a:ext>
            </a:extLst>
          </p:cNvPr>
          <p:cNvSpPr txBox="1"/>
          <p:nvPr/>
        </p:nvSpPr>
        <p:spPr>
          <a:xfrm>
            <a:off x="2195736" y="906005"/>
            <a:ext cx="4596712" cy="430887"/>
          </a:xfrm>
          <a:prstGeom prst="rect">
            <a:avLst/>
          </a:prstGeom>
          <a:noFill/>
        </p:spPr>
        <p:txBody>
          <a:bodyPr wrap="square">
            <a:spAutoFit/>
          </a:bodyPr>
          <a:lstStyle/>
          <a:p>
            <a:pPr algn="ctr"/>
            <a:r>
              <a:rPr lang="uk-UA" sz="2200" b="1" dirty="0">
                <a:solidFill>
                  <a:srgbClr val="002060"/>
                </a:solidFill>
                <a:latin typeface="Times New Roman" panose="02020603050405020304" pitchFamily="18" charset="0"/>
                <a:cs typeface="Times New Roman" panose="02020603050405020304" pitchFamily="18" charset="0"/>
              </a:rPr>
              <a:t>Концепція В. </a:t>
            </a:r>
            <a:r>
              <a:rPr lang="uk-UA" sz="2200" b="1" dirty="0" err="1">
                <a:solidFill>
                  <a:srgbClr val="002060"/>
                </a:solidFill>
                <a:latin typeface="Times New Roman" panose="02020603050405020304" pitchFamily="18" charset="0"/>
                <a:cs typeface="Times New Roman" panose="02020603050405020304" pitchFamily="18" charset="0"/>
              </a:rPr>
              <a:t>Біона</a:t>
            </a:r>
            <a:endParaRPr lang="uk-UA" sz="2200" b="1" dirty="0">
              <a:solidFill>
                <a:srgbClr val="002060"/>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B54CA0A-8803-9C77-CE8E-DA171E001989}"/>
              </a:ext>
            </a:extLst>
          </p:cNvPr>
          <p:cNvSpPr txBox="1"/>
          <p:nvPr/>
        </p:nvSpPr>
        <p:spPr>
          <a:xfrm>
            <a:off x="268558" y="1772816"/>
            <a:ext cx="8640960" cy="4154984"/>
          </a:xfrm>
          <a:prstGeom prst="rect">
            <a:avLst/>
          </a:prstGeom>
          <a:noFill/>
        </p:spPr>
        <p:txBody>
          <a:bodyPr wrap="square">
            <a:spAutoFit/>
          </a:bodyPr>
          <a:lstStyle/>
          <a:p>
            <a:pPr algn="just"/>
            <a:r>
              <a:rPr lang="uk-UA" sz="2200" dirty="0">
                <a:solidFill>
                  <a:srgbClr val="002060"/>
                </a:solidFill>
                <a:latin typeface="Times New Roman" panose="02020603050405020304" pitchFamily="18" charset="0"/>
                <a:cs typeface="Times New Roman" panose="02020603050405020304" pitchFamily="18" charset="0"/>
              </a:rPr>
              <a:t>В основі концепції </a:t>
            </a:r>
            <a:r>
              <a:rPr lang="uk-UA" sz="2200" dirty="0" err="1">
                <a:solidFill>
                  <a:srgbClr val="002060"/>
                </a:solidFill>
                <a:latin typeface="Times New Roman" panose="02020603050405020304" pitchFamily="18" charset="0"/>
                <a:cs typeface="Times New Roman" panose="02020603050405020304" pitchFamily="18" charset="0"/>
              </a:rPr>
              <a:t>Вільфреда</a:t>
            </a:r>
            <a:r>
              <a:rPr lang="uk-UA" sz="2200" dirty="0">
                <a:solidFill>
                  <a:srgbClr val="002060"/>
                </a:solidFill>
                <a:latin typeface="Times New Roman" panose="02020603050405020304" pitchFamily="18" charset="0"/>
                <a:cs typeface="Times New Roman" panose="02020603050405020304" pitchFamily="18" charset="0"/>
              </a:rPr>
              <a:t> </a:t>
            </a:r>
            <a:r>
              <a:rPr lang="uk-UA" sz="2200" dirty="0" err="1">
                <a:solidFill>
                  <a:srgbClr val="002060"/>
                </a:solidFill>
                <a:latin typeface="Times New Roman" panose="02020603050405020304" pitchFamily="18" charset="0"/>
                <a:cs typeface="Times New Roman" panose="02020603050405020304" pitchFamily="18" charset="0"/>
              </a:rPr>
              <a:t>Біона</a:t>
            </a:r>
            <a:r>
              <a:rPr lang="uk-UA" sz="2200" dirty="0">
                <a:solidFill>
                  <a:srgbClr val="002060"/>
                </a:solidFill>
                <a:latin typeface="Times New Roman" panose="02020603050405020304" pitchFamily="18" charset="0"/>
                <a:cs typeface="Times New Roman" panose="02020603050405020304" pitchFamily="18" charset="0"/>
              </a:rPr>
              <a:t> лежить базова </a:t>
            </a:r>
            <a:r>
              <a:rPr lang="uk-UA" sz="2200" b="1" dirty="0">
                <a:solidFill>
                  <a:srgbClr val="002060"/>
                </a:solidFill>
                <a:latin typeface="Times New Roman" panose="02020603050405020304" pitchFamily="18" charset="0"/>
                <a:cs typeface="Times New Roman" panose="02020603050405020304" pitchFamily="18" charset="0"/>
              </a:rPr>
              <a:t>гіпотеза про групове мислення, яка п</a:t>
            </a:r>
            <a:r>
              <a:rPr lang="uk-UA" sz="2200" dirty="0">
                <a:solidFill>
                  <a:srgbClr val="002060"/>
                </a:solidFill>
                <a:latin typeface="Times New Roman" panose="02020603050405020304" pitchFamily="18" charset="0"/>
                <a:cs typeface="Times New Roman" panose="02020603050405020304" pitchFamily="18" charset="0"/>
              </a:rPr>
              <a:t>олягає у наступному: </a:t>
            </a:r>
          </a:p>
          <a:p>
            <a:pPr algn="just"/>
            <a:r>
              <a:rPr lang="uk-UA" sz="2200" dirty="0">
                <a:solidFill>
                  <a:srgbClr val="002060"/>
                </a:solidFill>
                <a:latin typeface="Times New Roman" panose="02020603050405020304" pitchFamily="18" charset="0"/>
                <a:cs typeface="Times New Roman" panose="02020603050405020304" pitchFamily="18" charset="0"/>
              </a:rPr>
              <a:t>- група може функціонувати як одне ціле, хоча її члени можуть і не усвідомлювати цього; </a:t>
            </a:r>
          </a:p>
          <a:p>
            <a:pPr algn="just"/>
            <a:r>
              <a:rPr lang="uk-UA" sz="2200" dirty="0">
                <a:solidFill>
                  <a:srgbClr val="002060"/>
                </a:solidFill>
                <a:latin typeface="Times New Roman" panose="02020603050405020304" pitchFamily="18" charset="0"/>
                <a:cs typeface="Times New Roman" panose="02020603050405020304" pitchFamily="18" charset="0"/>
              </a:rPr>
              <a:t>- групове мислення формується одностайною думкою, вольовим рішенням чи бажанням групи в даний момент; </a:t>
            </a:r>
          </a:p>
          <a:p>
            <a:pPr algn="just"/>
            <a:r>
              <a:rPr lang="uk-UA" sz="2200" dirty="0">
                <a:solidFill>
                  <a:srgbClr val="002060"/>
                </a:solidFill>
                <a:latin typeface="Times New Roman" panose="02020603050405020304" pitchFamily="18" charset="0"/>
                <a:cs typeface="Times New Roman" panose="02020603050405020304" pitchFamily="18" charset="0"/>
              </a:rPr>
              <a:t>- члени групи вносять свій внесок в цей процес анонімно і </a:t>
            </a:r>
            <a:r>
              <a:rPr lang="uk-UA" sz="2200" dirty="0" err="1">
                <a:solidFill>
                  <a:srgbClr val="002060"/>
                </a:solidFill>
                <a:latin typeface="Times New Roman" panose="02020603050405020304" pitchFamily="18" charset="0"/>
                <a:cs typeface="Times New Roman" panose="02020603050405020304" pitchFamily="18" charset="0"/>
              </a:rPr>
              <a:t>неусвідомлено</a:t>
            </a:r>
            <a:r>
              <a:rPr lang="uk-UA" sz="2200" dirty="0">
                <a:solidFill>
                  <a:srgbClr val="002060"/>
                </a:solidFill>
                <a:latin typeface="Times New Roman" panose="02020603050405020304" pitchFamily="18" charset="0"/>
                <a:cs typeface="Times New Roman" panose="02020603050405020304" pitchFamily="18" charset="0"/>
              </a:rPr>
              <a:t>; </a:t>
            </a:r>
          </a:p>
          <a:p>
            <a:pPr algn="just"/>
            <a:r>
              <a:rPr lang="uk-UA" sz="2200" dirty="0">
                <a:solidFill>
                  <a:srgbClr val="002060"/>
                </a:solidFill>
                <a:latin typeface="Times New Roman" panose="02020603050405020304" pitchFamily="18" charset="0"/>
                <a:cs typeface="Times New Roman" panose="02020603050405020304" pitchFamily="18" charset="0"/>
              </a:rPr>
              <a:t>- групове мислення може знаходитися в конфлікті з бажаннями і думками окремих індивідів;</a:t>
            </a:r>
          </a:p>
          <a:p>
            <a:pPr algn="just"/>
            <a:r>
              <a:rPr lang="uk-UA" sz="2200" dirty="0">
                <a:solidFill>
                  <a:srgbClr val="002060"/>
                </a:solidFill>
                <a:latin typeface="Times New Roman" panose="02020603050405020304" pitchFamily="18" charset="0"/>
                <a:cs typeface="Times New Roman" panose="02020603050405020304" pitchFamily="18" charset="0"/>
              </a:rPr>
              <a:t> - група формується як результат взаємодії групового мислення з бажаннями та потребами членів групи. </a:t>
            </a:r>
          </a:p>
        </p:txBody>
      </p:sp>
    </p:spTree>
    <p:extLst>
      <p:ext uri="{BB962C8B-B14F-4D97-AF65-F5344CB8AC3E}">
        <p14:creationId xmlns:p14="http://schemas.microsoft.com/office/powerpoint/2010/main" val="2191663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7" name="TextBox 6">
            <a:extLst>
              <a:ext uri="{FF2B5EF4-FFF2-40B4-BE49-F238E27FC236}">
                <a16:creationId xmlns:a16="http://schemas.microsoft.com/office/drawing/2014/main" id="{10B190ED-5C9F-1ED0-1874-57024C3C386C}"/>
              </a:ext>
            </a:extLst>
          </p:cNvPr>
          <p:cNvSpPr txBox="1"/>
          <p:nvPr/>
        </p:nvSpPr>
        <p:spPr>
          <a:xfrm>
            <a:off x="2036030" y="881572"/>
            <a:ext cx="4798322" cy="430887"/>
          </a:xfrm>
          <a:prstGeom prst="rect">
            <a:avLst/>
          </a:prstGeom>
          <a:noFill/>
        </p:spPr>
        <p:txBody>
          <a:bodyPr wrap="square">
            <a:spAutoFit/>
          </a:bodyPr>
          <a:lstStyle/>
          <a:p>
            <a:pPr algn="ctr"/>
            <a:r>
              <a:rPr lang="uk-UA" sz="2200" b="1" dirty="0">
                <a:solidFill>
                  <a:srgbClr val="002060"/>
                </a:solidFill>
                <a:latin typeface="Times New Roman" panose="02020603050405020304" pitchFamily="18" charset="0"/>
                <a:cs typeface="Times New Roman" panose="02020603050405020304" pitchFamily="18" charset="0"/>
              </a:rPr>
              <a:t>Модель шести сигм (</a:t>
            </a:r>
            <a:r>
              <a:rPr lang="en-US" sz="2200" b="1" dirty="0">
                <a:solidFill>
                  <a:srgbClr val="002060"/>
                </a:solidFill>
                <a:latin typeface="Times New Roman" panose="02020603050405020304" pitchFamily="18" charset="0"/>
                <a:cs typeface="Times New Roman" panose="02020603050405020304" pitchFamily="18" charset="0"/>
              </a:rPr>
              <a:t>Six Sigma)</a:t>
            </a:r>
            <a:r>
              <a:rPr lang="uk-UA" sz="2200" b="1" dirty="0">
                <a:solidFill>
                  <a:srgbClr val="002060"/>
                </a:solidFill>
                <a:latin typeface="Times New Roman" panose="02020603050405020304" pitchFamily="18" charset="0"/>
                <a:cs typeface="Times New Roman" panose="02020603050405020304" pitchFamily="18" charset="0"/>
              </a:rPr>
              <a:t> </a:t>
            </a:r>
          </a:p>
        </p:txBody>
      </p:sp>
      <p:sp>
        <p:nvSpPr>
          <p:cNvPr id="9" name="TextBox 8">
            <a:extLst>
              <a:ext uri="{FF2B5EF4-FFF2-40B4-BE49-F238E27FC236}">
                <a16:creationId xmlns:a16="http://schemas.microsoft.com/office/drawing/2014/main" id="{107FF1C7-4822-588F-C590-9C50917B2BE2}"/>
              </a:ext>
            </a:extLst>
          </p:cNvPr>
          <p:cNvSpPr txBox="1"/>
          <p:nvPr/>
        </p:nvSpPr>
        <p:spPr>
          <a:xfrm>
            <a:off x="259672" y="1500728"/>
            <a:ext cx="8568952" cy="2123658"/>
          </a:xfrm>
          <a:prstGeom prst="rect">
            <a:avLst/>
          </a:prstGeom>
          <a:noFill/>
        </p:spPr>
        <p:txBody>
          <a:bodyPr wrap="square">
            <a:spAutoFit/>
          </a:bodyPr>
          <a:lstStyle/>
          <a:p>
            <a:pPr algn="just"/>
            <a:r>
              <a:rPr lang="ru-RU" sz="2200" dirty="0" err="1">
                <a:solidFill>
                  <a:srgbClr val="002060"/>
                </a:solidFill>
                <a:latin typeface="Times New Roman" panose="02020603050405020304" pitchFamily="18" charset="0"/>
                <a:cs typeface="Times New Roman" panose="02020603050405020304" pitchFamily="18" charset="0"/>
              </a:rPr>
              <a:t>Підхід</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який</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виник</a:t>
            </a:r>
            <a:r>
              <a:rPr lang="ru-RU" sz="2200" dirty="0">
                <a:solidFill>
                  <a:srgbClr val="002060"/>
                </a:solidFill>
                <a:latin typeface="Times New Roman" panose="02020603050405020304" pitchFamily="18" charset="0"/>
                <a:cs typeface="Times New Roman" panose="02020603050405020304" pitchFamily="18" charset="0"/>
              </a:rPr>
              <a:t> в </a:t>
            </a:r>
            <a:r>
              <a:rPr lang="ru-RU" sz="2200" dirty="0" err="1">
                <a:solidFill>
                  <a:srgbClr val="002060"/>
                </a:solidFill>
                <a:latin typeface="Times New Roman" panose="02020603050405020304" pitchFamily="18" charset="0"/>
                <a:cs typeface="Times New Roman" panose="02020603050405020304" pitchFamily="18" charset="0"/>
              </a:rPr>
              <a:t>компанії</a:t>
            </a:r>
            <a:r>
              <a:rPr lang="ru-RU" sz="2200" dirty="0">
                <a:solidFill>
                  <a:srgbClr val="002060"/>
                </a:solidFill>
                <a:latin typeface="Times New Roman" panose="02020603050405020304" pitchFamily="18" charset="0"/>
                <a:cs typeface="Times New Roman" panose="02020603050405020304" pitchFamily="18" charset="0"/>
              </a:rPr>
              <a:t> Motorola для </a:t>
            </a:r>
            <a:r>
              <a:rPr lang="ru-RU" sz="2200" dirty="0" err="1">
                <a:solidFill>
                  <a:srgbClr val="002060"/>
                </a:solidFill>
                <a:latin typeface="Times New Roman" panose="02020603050405020304" pitchFamily="18" charset="0"/>
                <a:cs typeface="Times New Roman" panose="02020603050405020304" pitchFamily="18" charset="0"/>
              </a:rPr>
              <a:t>вдосконалення</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бізнесу</a:t>
            </a:r>
            <a:r>
              <a:rPr lang="ru-RU" sz="2200" dirty="0">
                <a:solidFill>
                  <a:srgbClr val="002060"/>
                </a:solidFill>
                <a:latin typeface="Times New Roman" panose="02020603050405020304" pitchFamily="18" charset="0"/>
                <a:cs typeface="Times New Roman" panose="02020603050405020304" pitchFamily="18" charset="0"/>
              </a:rPr>
              <a:t> через </a:t>
            </a:r>
            <a:r>
              <a:rPr lang="ru-RU" sz="2200" dirty="0" err="1">
                <a:solidFill>
                  <a:srgbClr val="002060"/>
                </a:solidFill>
                <a:latin typeface="Times New Roman" panose="02020603050405020304" pitchFamily="18" charset="0"/>
                <a:cs typeface="Times New Roman" panose="02020603050405020304" pitchFamily="18" charset="0"/>
              </a:rPr>
              <a:t>пошук</a:t>
            </a:r>
            <a:r>
              <a:rPr lang="ru-RU" sz="2200" dirty="0">
                <a:solidFill>
                  <a:srgbClr val="002060"/>
                </a:solidFill>
                <a:latin typeface="Times New Roman" panose="02020603050405020304" pitchFamily="18" charset="0"/>
                <a:cs typeface="Times New Roman" panose="02020603050405020304" pitchFamily="18" charset="0"/>
              </a:rPr>
              <a:t> і </a:t>
            </a:r>
            <a:r>
              <a:rPr lang="ru-RU" sz="2200" dirty="0" err="1">
                <a:solidFill>
                  <a:srgbClr val="002060"/>
                </a:solidFill>
                <a:latin typeface="Times New Roman" panose="02020603050405020304" pitchFamily="18" charset="0"/>
                <a:cs typeface="Times New Roman" panose="02020603050405020304" pitchFamily="18" charset="0"/>
              </a:rPr>
              <a:t>виключення</a:t>
            </a:r>
            <a:r>
              <a:rPr lang="ru-RU" sz="2200" dirty="0">
                <a:solidFill>
                  <a:srgbClr val="002060"/>
                </a:solidFill>
                <a:latin typeface="Times New Roman" panose="02020603050405020304" pitchFamily="18" charset="0"/>
                <a:cs typeface="Times New Roman" panose="02020603050405020304" pitchFamily="18" charset="0"/>
              </a:rPr>
              <a:t> причин </a:t>
            </a:r>
            <a:r>
              <a:rPr lang="ru-RU" sz="2200" dirty="0" err="1">
                <a:solidFill>
                  <a:srgbClr val="002060"/>
                </a:solidFill>
                <a:latin typeface="Times New Roman" panose="02020603050405020304" pitchFamily="18" charset="0"/>
                <a:cs typeface="Times New Roman" panose="02020603050405020304" pitchFamily="18" charset="0"/>
              </a:rPr>
              <a:t>помилок</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або</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дефектів</a:t>
            </a:r>
            <a:r>
              <a:rPr lang="ru-RU" sz="2200" dirty="0">
                <a:solidFill>
                  <a:srgbClr val="002060"/>
                </a:solidFill>
                <a:latin typeface="Times New Roman" panose="02020603050405020304" pitchFamily="18" charset="0"/>
                <a:cs typeface="Times New Roman" panose="02020603050405020304" pitchFamily="18" charset="0"/>
              </a:rPr>
              <a:t> в </a:t>
            </a:r>
            <a:r>
              <a:rPr lang="ru-RU" sz="2200" dirty="0" err="1">
                <a:solidFill>
                  <a:srgbClr val="002060"/>
                </a:solidFill>
                <a:latin typeface="Times New Roman" panose="02020603050405020304" pitchFamily="18" charset="0"/>
                <a:cs typeface="Times New Roman" panose="02020603050405020304" pitchFamily="18" charset="0"/>
              </a:rPr>
              <a:t>бізнес-процесах</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зосередившись</a:t>
            </a:r>
            <a:r>
              <a:rPr lang="ru-RU" sz="2200" dirty="0">
                <a:solidFill>
                  <a:srgbClr val="002060"/>
                </a:solidFill>
                <a:latin typeface="Times New Roman" panose="02020603050405020304" pitchFamily="18" charset="0"/>
                <a:cs typeface="Times New Roman" panose="02020603050405020304" pitchFamily="18" charset="0"/>
              </a:rPr>
              <a:t> на критично </a:t>
            </a:r>
            <a:r>
              <a:rPr lang="ru-RU" sz="2200" dirty="0" err="1">
                <a:solidFill>
                  <a:srgbClr val="002060"/>
                </a:solidFill>
                <a:latin typeface="Times New Roman" panose="02020603050405020304" pitchFamily="18" charset="0"/>
                <a:cs typeface="Times New Roman" panose="02020603050405020304" pitchFamily="18" charset="0"/>
              </a:rPr>
              <a:t>важливих</a:t>
            </a:r>
            <a:r>
              <a:rPr lang="ru-RU" sz="2200" dirty="0">
                <a:solidFill>
                  <a:srgbClr val="002060"/>
                </a:solidFill>
                <a:latin typeface="Times New Roman" panose="02020603050405020304" pitchFamily="18" charset="0"/>
                <a:cs typeface="Times New Roman" panose="02020603050405020304" pitchFamily="18" charset="0"/>
              </a:rPr>
              <a:t> для </a:t>
            </a:r>
            <a:r>
              <a:rPr lang="ru-RU" sz="2200" dirty="0" err="1">
                <a:solidFill>
                  <a:srgbClr val="002060"/>
                </a:solidFill>
                <a:latin typeface="Times New Roman" panose="02020603050405020304" pitchFamily="18" charset="0"/>
                <a:cs typeface="Times New Roman" panose="02020603050405020304" pitchFamily="18" charset="0"/>
              </a:rPr>
              <a:t>споживача</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вихідних</a:t>
            </a:r>
            <a:r>
              <a:rPr lang="ru-RU" sz="2200" dirty="0">
                <a:solidFill>
                  <a:srgbClr val="002060"/>
                </a:solidFill>
                <a:latin typeface="Times New Roman" panose="02020603050405020304" pitchFamily="18" charset="0"/>
                <a:cs typeface="Times New Roman" panose="02020603050405020304" pitchFamily="18" charset="0"/>
              </a:rPr>
              <a:t> параметрах.</a:t>
            </a:r>
          </a:p>
          <a:p>
            <a:pPr algn="just"/>
            <a:endParaRPr lang="ru-RU" sz="2200" dirty="0">
              <a:solidFill>
                <a:srgbClr val="002060"/>
              </a:solidFill>
              <a:latin typeface="Times New Roman" panose="02020603050405020304" pitchFamily="18" charset="0"/>
              <a:cs typeface="Times New Roman" panose="02020603050405020304" pitchFamily="18" charset="0"/>
            </a:endParaRPr>
          </a:p>
          <a:p>
            <a:pPr algn="just"/>
            <a:r>
              <a:rPr lang="ru-RU" sz="2200" dirty="0">
                <a:solidFill>
                  <a:srgbClr val="002060"/>
                </a:solidFill>
                <a:latin typeface="Times New Roman" panose="02020603050405020304" pitchFamily="18" charset="0"/>
                <a:cs typeface="Times New Roman" panose="02020603050405020304" pitchFamily="18" charset="0"/>
              </a:rPr>
              <a:t> </a:t>
            </a:r>
            <a:endParaRPr lang="uk-UA" sz="2200" dirty="0">
              <a:solidFill>
                <a:srgbClr val="002060"/>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FB90341E-32AC-0202-CCA8-781D735D5949}"/>
              </a:ext>
            </a:extLst>
          </p:cNvPr>
          <p:cNvSpPr txBox="1"/>
          <p:nvPr/>
        </p:nvSpPr>
        <p:spPr>
          <a:xfrm>
            <a:off x="340566" y="3592499"/>
            <a:ext cx="8496944" cy="769441"/>
          </a:xfrm>
          <a:prstGeom prst="rect">
            <a:avLst/>
          </a:prstGeom>
          <a:noFill/>
        </p:spPr>
        <p:txBody>
          <a:bodyPr wrap="square">
            <a:spAutoFit/>
          </a:bodyPr>
          <a:lstStyle/>
          <a:p>
            <a:pPr algn="just"/>
            <a:r>
              <a:rPr lang="ru-RU" sz="2200" dirty="0">
                <a:solidFill>
                  <a:srgbClr val="002060"/>
                </a:solidFill>
                <a:latin typeface="Times New Roman" panose="02020603050405020304" pitchFamily="18" charset="0"/>
                <a:cs typeface="Times New Roman" panose="02020603050405020304" pitchFamily="18" charset="0"/>
              </a:rPr>
              <a:t>Одним з </a:t>
            </a:r>
            <a:r>
              <a:rPr lang="ru-RU" sz="2200" dirty="0" err="1">
                <a:solidFill>
                  <a:srgbClr val="002060"/>
                </a:solidFill>
                <a:latin typeface="Times New Roman" panose="02020603050405020304" pitchFamily="18" charset="0"/>
                <a:cs typeface="Times New Roman" panose="02020603050405020304" pitchFamily="18" charset="0"/>
              </a:rPr>
              <a:t>ключових</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чинників</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успіху</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системи</a:t>
            </a:r>
            <a:r>
              <a:rPr lang="ru-RU" sz="2200" dirty="0">
                <a:solidFill>
                  <a:srgbClr val="002060"/>
                </a:solidFill>
                <a:latin typeface="Times New Roman" panose="02020603050405020304" pitchFamily="18" charset="0"/>
                <a:cs typeface="Times New Roman" panose="02020603050405020304" pitchFamily="18" charset="0"/>
              </a:rPr>
              <a:t> є </a:t>
            </a:r>
            <a:r>
              <a:rPr lang="ru-RU" sz="2200" dirty="0" err="1">
                <a:solidFill>
                  <a:srgbClr val="002060"/>
                </a:solidFill>
                <a:latin typeface="Times New Roman" panose="02020603050405020304" pitchFamily="18" charset="0"/>
                <a:cs typeface="Times New Roman" panose="02020603050405020304" pitchFamily="18" charset="0"/>
              </a:rPr>
              <a:t>її</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висока</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організованість</a:t>
            </a:r>
            <a:r>
              <a:rPr lang="ru-RU" sz="2200" dirty="0">
                <a:solidFill>
                  <a:srgbClr val="002060"/>
                </a:solidFill>
                <a:latin typeface="Times New Roman" panose="02020603050405020304" pitchFamily="18" charset="0"/>
                <a:cs typeface="Times New Roman" panose="02020603050405020304" pitchFamily="18" charset="0"/>
              </a:rPr>
              <a:t> і </a:t>
            </a:r>
            <a:r>
              <a:rPr lang="ru-RU" sz="2200" dirty="0" err="1">
                <a:solidFill>
                  <a:srgbClr val="002060"/>
                </a:solidFill>
                <a:latin typeface="Times New Roman" panose="02020603050405020304" pitchFamily="18" charset="0"/>
                <a:cs typeface="Times New Roman" panose="02020603050405020304" pitchFamily="18" charset="0"/>
              </a:rPr>
              <a:t>масштабний</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рівень</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залучення</a:t>
            </a:r>
            <a:r>
              <a:rPr lang="ru-RU" sz="2200" dirty="0">
                <a:solidFill>
                  <a:srgbClr val="002060"/>
                </a:solidFill>
                <a:latin typeface="Times New Roman" panose="02020603050405020304" pitchFamily="18" charset="0"/>
                <a:cs typeface="Times New Roman" panose="02020603050405020304" pitchFamily="18" charset="0"/>
              </a:rPr>
              <a:t> персоналу </a:t>
            </a:r>
            <a:r>
              <a:rPr lang="ru-RU" sz="2200" dirty="0" err="1">
                <a:solidFill>
                  <a:srgbClr val="002060"/>
                </a:solidFill>
                <a:latin typeface="Times New Roman" panose="02020603050405020304" pitchFamily="18" charset="0"/>
                <a:cs typeface="Times New Roman" panose="02020603050405020304" pitchFamily="18" charset="0"/>
              </a:rPr>
              <a:t>компанії</a:t>
            </a:r>
            <a:r>
              <a:rPr lang="ru-RU" sz="2200" dirty="0">
                <a:solidFill>
                  <a:srgbClr val="002060"/>
                </a:solidFill>
                <a:latin typeface="Times New Roman" panose="02020603050405020304" pitchFamily="18" charset="0"/>
                <a:cs typeface="Times New Roman" panose="02020603050405020304" pitchFamily="18" charset="0"/>
              </a:rPr>
              <a:t>.</a:t>
            </a:r>
            <a:endParaRPr lang="uk-UA" sz="2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5473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0"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5" name="TextBox 4">
            <a:extLst>
              <a:ext uri="{FF2B5EF4-FFF2-40B4-BE49-F238E27FC236}">
                <a16:creationId xmlns:a16="http://schemas.microsoft.com/office/drawing/2014/main" id="{76ADEB4F-1903-0451-636A-E4404C263343}"/>
              </a:ext>
            </a:extLst>
          </p:cNvPr>
          <p:cNvSpPr txBox="1"/>
          <p:nvPr/>
        </p:nvSpPr>
        <p:spPr>
          <a:xfrm>
            <a:off x="2542276" y="820924"/>
            <a:ext cx="4596712" cy="430887"/>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Масштаб реалізації Шести сигм </a:t>
            </a:r>
          </a:p>
        </p:txBody>
      </p:sp>
      <p:sp>
        <p:nvSpPr>
          <p:cNvPr id="7" name="TextBox 6">
            <a:extLst>
              <a:ext uri="{FF2B5EF4-FFF2-40B4-BE49-F238E27FC236}">
                <a16:creationId xmlns:a16="http://schemas.microsoft.com/office/drawing/2014/main" id="{64074B57-27BA-64D5-D077-38D03B65D468}"/>
              </a:ext>
            </a:extLst>
          </p:cNvPr>
          <p:cNvSpPr txBox="1"/>
          <p:nvPr/>
        </p:nvSpPr>
        <p:spPr>
          <a:xfrm>
            <a:off x="179512" y="1389921"/>
            <a:ext cx="8640960" cy="1107996"/>
          </a:xfrm>
          <a:prstGeom prst="rect">
            <a:avLst/>
          </a:prstGeom>
          <a:noFill/>
        </p:spPr>
        <p:txBody>
          <a:bodyPr wrap="square">
            <a:spAutoFit/>
          </a:bodyPr>
          <a:lstStyle/>
          <a:p>
            <a:pPr algn="just"/>
            <a:r>
              <a:rPr lang="uk-UA" sz="2200" dirty="0">
                <a:solidFill>
                  <a:srgbClr val="002060"/>
                </a:solidFill>
                <a:latin typeface="Times New Roman" panose="02020603050405020304" pitchFamily="18" charset="0"/>
                <a:cs typeface="Times New Roman" panose="02020603050405020304" pitchFamily="18" charset="0"/>
              </a:rPr>
              <a:t>Впровадження Шести сигм починається з визначення масштабу змін, акцентів проектів і кроків реалізації програми. Кожен крок має свій рівень обсягу і міру впливу на бізнес компанії.</a:t>
            </a:r>
          </a:p>
        </p:txBody>
      </p:sp>
      <p:sp>
        <p:nvSpPr>
          <p:cNvPr id="9" name="TextBox 8">
            <a:extLst>
              <a:ext uri="{FF2B5EF4-FFF2-40B4-BE49-F238E27FC236}">
                <a16:creationId xmlns:a16="http://schemas.microsoft.com/office/drawing/2014/main" id="{74FE1ED5-77B7-BFE3-F049-690D761F03D4}"/>
              </a:ext>
            </a:extLst>
          </p:cNvPr>
          <p:cNvSpPr txBox="1"/>
          <p:nvPr/>
        </p:nvSpPr>
        <p:spPr>
          <a:xfrm>
            <a:off x="179512" y="2578205"/>
            <a:ext cx="8640960" cy="1785104"/>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Крок 1: Трансформація бізнесу </a:t>
            </a:r>
          </a:p>
          <a:p>
            <a:pPr algn="just"/>
            <a:r>
              <a:rPr lang="uk-UA" sz="2200" dirty="0">
                <a:solidFill>
                  <a:srgbClr val="002060"/>
                </a:solidFill>
                <a:latin typeface="Times New Roman" panose="02020603050405020304" pitchFamily="18" charset="0"/>
                <a:cs typeface="Times New Roman" panose="02020603050405020304" pitchFamily="18" charset="0"/>
              </a:rPr>
              <a:t>Повномасштабний проект змін, що здійснюється в компаніях, які потребують корінних перетворень і володіють баченням майбутнього стану бізнесу. В ході проектів дуже часто піддаються змінам основні функціональні області і ключові бізнес-процеси</a:t>
            </a:r>
          </a:p>
        </p:txBody>
      </p:sp>
      <p:sp>
        <p:nvSpPr>
          <p:cNvPr id="11" name="TextBox 10">
            <a:extLst>
              <a:ext uri="{FF2B5EF4-FFF2-40B4-BE49-F238E27FC236}">
                <a16:creationId xmlns:a16="http://schemas.microsoft.com/office/drawing/2014/main" id="{E91543B7-EEEA-2125-B48D-65F57811AE72}"/>
              </a:ext>
            </a:extLst>
          </p:cNvPr>
          <p:cNvSpPr txBox="1"/>
          <p:nvPr/>
        </p:nvSpPr>
        <p:spPr>
          <a:xfrm>
            <a:off x="179513" y="4452718"/>
            <a:ext cx="8568952" cy="2123658"/>
          </a:xfrm>
          <a:prstGeom prst="rect">
            <a:avLst/>
          </a:prstGeom>
          <a:noFill/>
        </p:spPr>
        <p:txBody>
          <a:bodyPr wrap="square">
            <a:spAutoFit/>
          </a:bodyPr>
          <a:lstStyle/>
          <a:p>
            <a:pPr algn="just"/>
            <a:r>
              <a:rPr lang="ru-RU" sz="2200" b="1" dirty="0">
                <a:solidFill>
                  <a:srgbClr val="002060"/>
                </a:solidFill>
                <a:latin typeface="Times New Roman" panose="02020603050405020304" pitchFamily="18" charset="0"/>
                <a:cs typeface="Times New Roman" panose="02020603050405020304" pitchFamily="18" charset="0"/>
              </a:rPr>
              <a:t>Крок 2: </a:t>
            </a:r>
            <a:r>
              <a:rPr lang="ru-RU" sz="2200" b="1" dirty="0" err="1">
                <a:solidFill>
                  <a:srgbClr val="002060"/>
                </a:solidFill>
                <a:latin typeface="Times New Roman" panose="02020603050405020304" pitchFamily="18" charset="0"/>
                <a:cs typeface="Times New Roman" panose="02020603050405020304" pitchFamily="18" charset="0"/>
              </a:rPr>
              <a:t>Стратегія</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вдосконалення</a:t>
            </a:r>
            <a:r>
              <a:rPr lang="ru-RU" sz="2200" b="1" dirty="0">
                <a:solidFill>
                  <a:srgbClr val="002060"/>
                </a:solidFill>
                <a:latin typeface="Times New Roman" panose="02020603050405020304" pitchFamily="18" charset="0"/>
                <a:cs typeface="Times New Roman" panose="02020603050405020304" pitchFamily="18" charset="0"/>
              </a:rPr>
              <a:t> </a:t>
            </a:r>
          </a:p>
          <a:p>
            <a:pPr algn="just"/>
            <a:r>
              <a:rPr lang="ru-RU" sz="2200" dirty="0" err="1">
                <a:solidFill>
                  <a:srgbClr val="002060"/>
                </a:solidFill>
                <a:latin typeface="Times New Roman" panose="02020603050405020304" pitchFamily="18" charset="0"/>
                <a:cs typeface="Times New Roman" panose="02020603050405020304" pitchFamily="18" charset="0"/>
              </a:rPr>
              <a:t>Програма</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поліпшень</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обмежується</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однією</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або</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двома</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найважливішими</a:t>
            </a:r>
            <a:r>
              <a:rPr lang="ru-RU" sz="2200" dirty="0">
                <a:solidFill>
                  <a:srgbClr val="002060"/>
                </a:solidFill>
                <a:latin typeface="Times New Roman" panose="02020603050405020304" pitchFamily="18" charset="0"/>
                <a:cs typeface="Times New Roman" panose="02020603050405020304" pitchFamily="18" charset="0"/>
              </a:rPr>
              <a:t> потребами </a:t>
            </a:r>
            <a:r>
              <a:rPr lang="ru-RU" sz="2200" dirty="0" err="1">
                <a:solidFill>
                  <a:srgbClr val="002060"/>
                </a:solidFill>
                <a:latin typeface="Times New Roman" panose="02020603050405020304" pitchFamily="18" charset="0"/>
                <a:cs typeface="Times New Roman" panose="02020603050405020304" pitchFamily="18" charset="0"/>
              </a:rPr>
              <a:t>організації</a:t>
            </a:r>
            <a:r>
              <a:rPr lang="ru-RU" sz="2200" dirty="0">
                <a:solidFill>
                  <a:srgbClr val="002060"/>
                </a:solidFill>
                <a:latin typeface="Times New Roman" panose="02020603050405020304" pitchFamily="18" charset="0"/>
                <a:cs typeface="Times New Roman" panose="02020603050405020304" pitchFamily="18" charset="0"/>
              </a:rPr>
              <a:t> і </a:t>
            </a:r>
            <a:r>
              <a:rPr lang="ru-RU" sz="2200" dirty="0" err="1">
                <a:solidFill>
                  <a:srgbClr val="002060"/>
                </a:solidFill>
                <a:latin typeface="Times New Roman" panose="02020603050405020304" pitchFamily="18" charset="0"/>
                <a:cs typeface="Times New Roman" panose="02020603050405020304" pitchFamily="18" charset="0"/>
              </a:rPr>
              <a:t>концентрується</a:t>
            </a:r>
            <a:r>
              <a:rPr lang="ru-RU" sz="2200" dirty="0">
                <a:solidFill>
                  <a:srgbClr val="002060"/>
                </a:solidFill>
                <a:latin typeface="Times New Roman" panose="02020603050405020304" pitchFamily="18" charset="0"/>
                <a:cs typeface="Times New Roman" panose="02020603050405020304" pitchFamily="18" charset="0"/>
              </a:rPr>
              <a:t> на </a:t>
            </a:r>
            <a:r>
              <a:rPr lang="ru-RU" sz="2200" dirty="0" err="1">
                <a:solidFill>
                  <a:srgbClr val="002060"/>
                </a:solidFill>
                <a:latin typeface="Times New Roman" panose="02020603050405020304" pitchFamily="18" charset="0"/>
                <a:cs typeface="Times New Roman" panose="02020603050405020304" pitchFamily="18" charset="0"/>
              </a:rPr>
              <a:t>окремих</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бізнес-одиницях</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або</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функціональних</a:t>
            </a:r>
            <a:r>
              <a:rPr lang="ru-RU" sz="2200" dirty="0">
                <a:solidFill>
                  <a:srgbClr val="002060"/>
                </a:solidFill>
                <a:latin typeface="Times New Roman" panose="02020603050405020304" pitchFamily="18" charset="0"/>
                <a:cs typeface="Times New Roman" panose="02020603050405020304" pitchFamily="18" charset="0"/>
              </a:rPr>
              <a:t> областях. Для </a:t>
            </a:r>
            <a:r>
              <a:rPr lang="ru-RU" sz="2200" dirty="0" err="1">
                <a:solidFill>
                  <a:srgbClr val="002060"/>
                </a:solidFill>
                <a:latin typeface="Times New Roman" panose="02020603050405020304" pitchFamily="18" charset="0"/>
                <a:cs typeface="Times New Roman" panose="02020603050405020304" pitchFamily="18" charset="0"/>
              </a:rPr>
              <a:t>даних</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напрямів</a:t>
            </a:r>
            <a:r>
              <a:rPr lang="ru-RU" sz="2200" dirty="0">
                <a:solidFill>
                  <a:srgbClr val="002060"/>
                </a:solidFill>
                <a:latin typeface="Times New Roman" panose="02020603050405020304" pitchFamily="18" charset="0"/>
                <a:cs typeface="Times New Roman" panose="02020603050405020304" pitchFamily="18" charset="0"/>
              </a:rPr>
              <a:t> проводиться </a:t>
            </a:r>
            <a:r>
              <a:rPr lang="ru-RU" sz="2200" dirty="0" err="1">
                <a:solidFill>
                  <a:srgbClr val="002060"/>
                </a:solidFill>
                <a:latin typeface="Times New Roman" panose="02020603050405020304" pitchFamily="18" charset="0"/>
                <a:cs typeface="Times New Roman" panose="02020603050405020304" pitchFamily="18" charset="0"/>
              </a:rPr>
              <a:t>повноцінна</a:t>
            </a:r>
            <a:r>
              <a:rPr lang="ru-RU" sz="2200" dirty="0">
                <a:solidFill>
                  <a:srgbClr val="002060"/>
                </a:solidFill>
                <a:latin typeface="Times New Roman" panose="02020603050405020304" pitchFamily="18" charset="0"/>
                <a:cs typeface="Times New Roman" panose="02020603050405020304" pitchFamily="18" charset="0"/>
              </a:rPr>
              <a:t> робота в рамках Шести сигм, </a:t>
            </a:r>
            <a:r>
              <a:rPr lang="ru-RU" sz="2200" dirty="0" err="1">
                <a:solidFill>
                  <a:srgbClr val="002060"/>
                </a:solidFill>
                <a:latin typeface="Times New Roman" panose="02020603050405020304" pitchFamily="18" charset="0"/>
                <a:cs typeface="Times New Roman" panose="02020603050405020304" pitchFamily="18" charset="0"/>
              </a:rPr>
              <a:t>проте</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зміни</a:t>
            </a:r>
            <a:r>
              <a:rPr lang="ru-RU" sz="2200" dirty="0">
                <a:solidFill>
                  <a:srgbClr val="002060"/>
                </a:solidFill>
                <a:latin typeface="Times New Roman" panose="02020603050405020304" pitchFamily="18" charset="0"/>
                <a:cs typeface="Times New Roman" panose="02020603050405020304" pitchFamily="18" charset="0"/>
              </a:rPr>
              <a:t> практично на </a:t>
            </a:r>
            <a:r>
              <a:rPr lang="ru-RU" sz="2200" dirty="0" err="1">
                <a:solidFill>
                  <a:srgbClr val="002060"/>
                </a:solidFill>
                <a:latin typeface="Times New Roman" panose="02020603050405020304" pitchFamily="18" charset="0"/>
                <a:cs typeface="Times New Roman" panose="02020603050405020304" pitchFamily="18" charset="0"/>
              </a:rPr>
              <a:t>зачіпають</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суміжні</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області</a:t>
            </a:r>
            <a:r>
              <a:rPr lang="ru-RU" sz="2200" dirty="0">
                <a:solidFill>
                  <a:srgbClr val="002060"/>
                </a:solidFill>
                <a:latin typeface="Times New Roman" panose="02020603050405020304" pitchFamily="18" charset="0"/>
                <a:cs typeface="Times New Roman" panose="02020603050405020304" pitchFamily="18" charset="0"/>
              </a:rPr>
              <a:t>. </a:t>
            </a:r>
            <a:endParaRPr lang="uk-UA" sz="2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19979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5" name="TextBox 4">
            <a:extLst>
              <a:ext uri="{FF2B5EF4-FFF2-40B4-BE49-F238E27FC236}">
                <a16:creationId xmlns:a16="http://schemas.microsoft.com/office/drawing/2014/main" id="{DF9E7BAA-A967-7692-9757-0066DF634F9D}"/>
              </a:ext>
            </a:extLst>
          </p:cNvPr>
          <p:cNvSpPr txBox="1"/>
          <p:nvPr/>
        </p:nvSpPr>
        <p:spPr>
          <a:xfrm>
            <a:off x="755576" y="1268760"/>
            <a:ext cx="7992888" cy="2123658"/>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Крок 3: Вирішення проблем </a:t>
            </a:r>
          </a:p>
          <a:p>
            <a:pPr algn="just"/>
            <a:r>
              <a:rPr lang="uk-UA" sz="2200" dirty="0">
                <a:solidFill>
                  <a:srgbClr val="002060"/>
                </a:solidFill>
                <a:latin typeface="Times New Roman" panose="02020603050405020304" pitchFamily="18" charset="0"/>
                <a:cs typeface="Times New Roman" panose="02020603050405020304" pitchFamily="18" charset="0"/>
              </a:rPr>
              <a:t>Використання інструментів Шести сигм для вирішення певних проблем із залученням невеликої кількості співробітників, що дозволяє крок за кроком робити необхідні зміни, не ініціюючи серйозні зміни в компанії і використовувати методи аналізу даних для виявлення основних причин проблем</a:t>
            </a:r>
          </a:p>
        </p:txBody>
      </p:sp>
    </p:spTree>
    <p:extLst>
      <p:ext uri="{BB962C8B-B14F-4D97-AF65-F5344CB8AC3E}">
        <p14:creationId xmlns:p14="http://schemas.microsoft.com/office/powerpoint/2010/main" val="2060009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5" name="TextBox 4">
            <a:extLst>
              <a:ext uri="{FF2B5EF4-FFF2-40B4-BE49-F238E27FC236}">
                <a16:creationId xmlns:a16="http://schemas.microsoft.com/office/drawing/2014/main" id="{CCA6BEDD-C8A1-4C24-4C69-30D7A7FD31E8}"/>
              </a:ext>
            </a:extLst>
          </p:cNvPr>
          <p:cNvSpPr txBox="1"/>
          <p:nvPr/>
        </p:nvSpPr>
        <p:spPr>
          <a:xfrm>
            <a:off x="107504" y="835355"/>
            <a:ext cx="8784976" cy="2554545"/>
          </a:xfrm>
          <a:prstGeom prst="rect">
            <a:avLst/>
          </a:prstGeom>
          <a:noFill/>
        </p:spPr>
        <p:txBody>
          <a:bodyPr wrap="square">
            <a:spAutoFit/>
          </a:bodyPr>
          <a:lstStyle/>
          <a:p>
            <a:pPr algn="ctr"/>
            <a:r>
              <a:rPr lang="uk-UA" sz="2000" b="1" dirty="0">
                <a:solidFill>
                  <a:srgbClr val="002060"/>
                </a:solidFill>
                <a:latin typeface="Times New Roman" panose="02020603050405020304" pitchFamily="18" charset="0"/>
                <a:cs typeface="Times New Roman" panose="02020603050405020304" pitchFamily="18" charset="0"/>
              </a:rPr>
              <a:t>Інфраструктура впровадження </a:t>
            </a:r>
          </a:p>
          <a:p>
            <a:endParaRPr lang="uk-UA" sz="2000" dirty="0">
              <a:solidFill>
                <a:srgbClr val="002060"/>
              </a:solidFill>
              <a:latin typeface="Times New Roman" panose="02020603050405020304" pitchFamily="18" charset="0"/>
              <a:cs typeface="Times New Roman" panose="02020603050405020304" pitchFamily="18" charset="0"/>
            </a:endParaRPr>
          </a:p>
          <a:p>
            <a:pPr algn="just"/>
            <a:r>
              <a:rPr lang="uk-UA" sz="2000" dirty="0">
                <a:solidFill>
                  <a:srgbClr val="002060"/>
                </a:solidFill>
                <a:latin typeface="Times New Roman" panose="02020603050405020304" pitchFamily="18" charset="0"/>
                <a:cs typeface="Times New Roman" panose="02020603050405020304" pitchFamily="18" charset="0"/>
              </a:rPr>
              <a:t>Впровадження системи Шість сигм складається з роботи співробітників, залучених до реалізації – кожен учасник процесу володіє певними повноваженнями і зонами відповідальності, витрачає певну кількість часу на роботу в програмі і виконує свої завдання, забезпечуючи загальний результат. Ролі в програмі чітко регламентовані, а їх назви запозичені з бойових мистецтв: </a:t>
            </a:r>
          </a:p>
        </p:txBody>
      </p:sp>
      <p:sp>
        <p:nvSpPr>
          <p:cNvPr id="7" name="TextBox 6">
            <a:extLst>
              <a:ext uri="{FF2B5EF4-FFF2-40B4-BE49-F238E27FC236}">
                <a16:creationId xmlns:a16="http://schemas.microsoft.com/office/drawing/2014/main" id="{594733F0-8DE8-0903-5273-C9D8AC3A4BC7}"/>
              </a:ext>
            </a:extLst>
          </p:cNvPr>
          <p:cNvSpPr txBox="1"/>
          <p:nvPr/>
        </p:nvSpPr>
        <p:spPr>
          <a:xfrm>
            <a:off x="107504" y="3324177"/>
            <a:ext cx="8784976" cy="3477875"/>
          </a:xfrm>
          <a:prstGeom prst="rect">
            <a:avLst/>
          </a:prstGeom>
          <a:noFill/>
        </p:spPr>
        <p:txBody>
          <a:bodyPr wrap="square">
            <a:spAutoFit/>
          </a:bodyPr>
          <a:lstStyle/>
          <a:p>
            <a:pPr algn="just"/>
            <a:r>
              <a:rPr lang="uk-UA" sz="2000" b="1" dirty="0">
                <a:solidFill>
                  <a:srgbClr val="002060"/>
                </a:solidFill>
                <a:latin typeface="Times New Roman" panose="02020603050405020304" pitchFamily="18" charset="0"/>
                <a:cs typeface="Times New Roman" panose="02020603050405020304" pitchFamily="18" charset="0"/>
              </a:rPr>
              <a:t>Зелений пояс </a:t>
            </a:r>
          </a:p>
          <a:p>
            <a:pPr algn="just"/>
            <a:r>
              <a:rPr lang="uk-UA" sz="2000" dirty="0">
                <a:solidFill>
                  <a:srgbClr val="002060"/>
                </a:solidFill>
                <a:latin typeface="Times New Roman" panose="02020603050405020304" pitchFamily="18" charset="0"/>
                <a:cs typeface="Times New Roman" panose="02020603050405020304" pitchFamily="18" charset="0"/>
              </a:rPr>
              <a:t>Співробітник, який пройшов навчання, має досвід в області шести сигм і є членом команди, частково зайнятий в програмі і продовжує виконувати свою безпосередню роботу. Відповідає за вироблення нових ідей і пошук рішень, які надалі інтегрує в поточну діяльність. </a:t>
            </a:r>
          </a:p>
          <a:p>
            <a:pPr algn="just"/>
            <a:endParaRPr lang="uk-UA" sz="2000" dirty="0">
              <a:solidFill>
                <a:srgbClr val="002060"/>
              </a:solidFill>
              <a:latin typeface="Times New Roman" panose="02020603050405020304" pitchFamily="18" charset="0"/>
              <a:cs typeface="Times New Roman" panose="02020603050405020304" pitchFamily="18" charset="0"/>
            </a:endParaRPr>
          </a:p>
          <a:p>
            <a:pPr algn="just"/>
            <a:r>
              <a:rPr lang="uk-UA" sz="2000" b="1" dirty="0">
                <a:solidFill>
                  <a:srgbClr val="002060"/>
                </a:solidFill>
                <a:latin typeface="Times New Roman" panose="02020603050405020304" pitchFamily="18" charset="0"/>
                <a:cs typeface="Times New Roman" panose="02020603050405020304" pitchFamily="18" charset="0"/>
              </a:rPr>
              <a:t>Чорний пояс </a:t>
            </a:r>
            <a:r>
              <a:rPr lang="uk-UA" sz="2000" dirty="0">
                <a:solidFill>
                  <a:srgbClr val="002060"/>
                </a:solidFill>
                <a:latin typeface="Times New Roman" panose="02020603050405020304" pitchFamily="18" charset="0"/>
                <a:cs typeface="Times New Roman" panose="02020603050405020304" pitchFamily="18" charset="0"/>
              </a:rPr>
              <a:t>Співробітник, на 100% зайнятий в програмі і весь робочий час приділяє пошуку цікавих можливостей і отримання результатів. Володіє досвідом вирішення проблем, навиками збору і аналізу даних. Відповідає за запуск і успішний хід проекту в рамках програми впровадження Шести сигм, навчає і займається членами команди проекту. </a:t>
            </a:r>
          </a:p>
        </p:txBody>
      </p:sp>
    </p:spTree>
    <p:extLst>
      <p:ext uri="{BB962C8B-B14F-4D97-AF65-F5344CB8AC3E}">
        <p14:creationId xmlns:p14="http://schemas.microsoft.com/office/powerpoint/2010/main" val="4033846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5" name="TextBox 4">
            <a:extLst>
              <a:ext uri="{FF2B5EF4-FFF2-40B4-BE49-F238E27FC236}">
                <a16:creationId xmlns:a16="http://schemas.microsoft.com/office/drawing/2014/main" id="{ED77A99A-134F-DA22-DF45-67C2DBF64068}"/>
              </a:ext>
            </a:extLst>
          </p:cNvPr>
          <p:cNvSpPr txBox="1"/>
          <p:nvPr/>
        </p:nvSpPr>
        <p:spPr>
          <a:xfrm>
            <a:off x="179512" y="784512"/>
            <a:ext cx="8627226" cy="1631216"/>
          </a:xfrm>
          <a:prstGeom prst="rect">
            <a:avLst/>
          </a:prstGeom>
          <a:noFill/>
        </p:spPr>
        <p:txBody>
          <a:bodyPr wrap="square">
            <a:spAutoFit/>
          </a:bodyPr>
          <a:lstStyle/>
          <a:p>
            <a:pPr algn="just"/>
            <a:r>
              <a:rPr lang="uk-UA" sz="2000" b="1" dirty="0">
                <a:solidFill>
                  <a:srgbClr val="002060"/>
                </a:solidFill>
                <a:latin typeface="Times New Roman" panose="02020603050405020304" pitchFamily="18" charset="0"/>
                <a:cs typeface="Times New Roman" panose="02020603050405020304" pitchFamily="18" charset="0"/>
              </a:rPr>
              <a:t>Майстер чорного поясу </a:t>
            </a:r>
          </a:p>
          <a:p>
            <a:pPr algn="just"/>
            <a:r>
              <a:rPr lang="uk-UA" sz="2000" dirty="0">
                <a:solidFill>
                  <a:srgbClr val="002060"/>
                </a:solidFill>
                <a:latin typeface="Times New Roman" panose="02020603050405020304" pitchFamily="18" charset="0"/>
                <a:cs typeface="Times New Roman" panose="02020603050405020304" pitchFamily="18" charset="0"/>
              </a:rPr>
              <a:t>Експерт в області аналітичних методів Шести сигм, який навчає, підтримує і консультує співробітників із статусом чорного поясу, стежить за ключовими показниками роботи команди і допомагає застосовувати на практиці рішення, вироблені в ході проектів.</a:t>
            </a:r>
          </a:p>
        </p:txBody>
      </p:sp>
      <p:sp>
        <p:nvSpPr>
          <p:cNvPr id="7" name="TextBox 6">
            <a:extLst>
              <a:ext uri="{FF2B5EF4-FFF2-40B4-BE49-F238E27FC236}">
                <a16:creationId xmlns:a16="http://schemas.microsoft.com/office/drawing/2014/main" id="{54B0ECCD-CA69-F6CB-6D28-713491D05DB8}"/>
              </a:ext>
            </a:extLst>
          </p:cNvPr>
          <p:cNvSpPr txBox="1"/>
          <p:nvPr/>
        </p:nvSpPr>
        <p:spPr>
          <a:xfrm>
            <a:off x="138959" y="2412795"/>
            <a:ext cx="8900157" cy="4401205"/>
          </a:xfrm>
          <a:prstGeom prst="rect">
            <a:avLst/>
          </a:prstGeom>
          <a:noFill/>
        </p:spPr>
        <p:txBody>
          <a:bodyPr wrap="square">
            <a:spAutoFit/>
          </a:bodyPr>
          <a:lstStyle/>
          <a:p>
            <a:pPr algn="just"/>
            <a:r>
              <a:rPr lang="uk-UA" sz="2000" b="1" dirty="0">
                <a:solidFill>
                  <a:srgbClr val="002060"/>
                </a:solidFill>
                <a:latin typeface="Times New Roman" panose="02020603050405020304" pitchFamily="18" charset="0"/>
                <a:cs typeface="Times New Roman" panose="02020603050405020304" pitchFamily="18" charset="0"/>
              </a:rPr>
              <a:t>Чемпіон або спонсор </a:t>
            </a:r>
          </a:p>
          <a:p>
            <a:pPr algn="just"/>
            <a:r>
              <a:rPr lang="uk-UA" sz="2000" dirty="0">
                <a:solidFill>
                  <a:srgbClr val="002060"/>
                </a:solidFill>
                <a:latin typeface="Times New Roman" panose="02020603050405020304" pitchFamily="18" charset="0"/>
                <a:cs typeface="Times New Roman" panose="02020603050405020304" pitchFamily="18" charset="0"/>
              </a:rPr>
              <a:t>Ключовий менеджер або вищий виконавчий керівник, який часто є членом Правління компанії. Спонсор запускає і, надалі, підтримує проект, яким керує співробітник із статусом чорного поясу. Відповідає за результати проектів, відповідність проектів загальним цілям компанії, виділення ресурсів для роботи і взаємодію з іншими проектами. </a:t>
            </a:r>
          </a:p>
          <a:p>
            <a:pPr algn="just"/>
            <a:endParaRPr lang="uk-UA" sz="2000" dirty="0">
              <a:solidFill>
                <a:srgbClr val="002060"/>
              </a:solidFill>
              <a:latin typeface="Times New Roman" panose="02020603050405020304" pitchFamily="18" charset="0"/>
              <a:cs typeface="Times New Roman" panose="02020603050405020304" pitchFamily="18" charset="0"/>
            </a:endParaRPr>
          </a:p>
          <a:p>
            <a:pPr algn="just"/>
            <a:r>
              <a:rPr lang="uk-UA" sz="2000" b="1" dirty="0">
                <a:solidFill>
                  <a:srgbClr val="002060"/>
                </a:solidFill>
                <a:latin typeface="Times New Roman" panose="02020603050405020304" pitchFamily="18" charset="0"/>
                <a:cs typeface="Times New Roman" panose="02020603050405020304" pitchFamily="18" charset="0"/>
              </a:rPr>
              <a:t>Лідер реалізації </a:t>
            </a:r>
          </a:p>
          <a:p>
            <a:pPr algn="just"/>
            <a:r>
              <a:rPr lang="uk-UA" sz="2000" dirty="0">
                <a:solidFill>
                  <a:srgbClr val="002060"/>
                </a:solidFill>
                <a:latin typeface="Times New Roman" panose="02020603050405020304" pitchFamily="18" charset="0"/>
                <a:cs typeface="Times New Roman" panose="02020603050405020304" pitchFamily="18" charset="0"/>
              </a:rPr>
              <a:t>Вищий виконавчий менеджер компанії, який керує всією програмою Шість сигм і підтримує процес змін. Крім того, він головний відповідальний за практичне виконання планів по реалізації. Основні завдання лідера – поширювати філософію, культуру і інструменти Шести сигм по всій організації, надавати допомогу в процесі практичної реалізації заходів і здобутті фінансової віддачі від впровадження проектів.</a:t>
            </a:r>
          </a:p>
        </p:txBody>
      </p:sp>
    </p:spTree>
    <p:extLst>
      <p:ext uri="{BB962C8B-B14F-4D97-AF65-F5344CB8AC3E}">
        <p14:creationId xmlns:p14="http://schemas.microsoft.com/office/powerpoint/2010/main" val="33632391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3" name="TextBox 2">
            <a:extLst>
              <a:ext uri="{FF2B5EF4-FFF2-40B4-BE49-F238E27FC236}">
                <a16:creationId xmlns:a16="http://schemas.microsoft.com/office/drawing/2014/main" id="{CC752B62-B4EA-C07F-8767-2F412569E2B6}"/>
              </a:ext>
            </a:extLst>
          </p:cNvPr>
          <p:cNvSpPr txBox="1"/>
          <p:nvPr/>
        </p:nvSpPr>
        <p:spPr>
          <a:xfrm>
            <a:off x="395536" y="906005"/>
            <a:ext cx="8352928" cy="4832092"/>
          </a:xfrm>
          <a:prstGeom prst="rect">
            <a:avLst/>
          </a:prstGeom>
          <a:noFill/>
        </p:spPr>
        <p:txBody>
          <a:bodyPr wrap="square">
            <a:spAutoFit/>
          </a:bodyPr>
          <a:lstStyle/>
          <a:p>
            <a:pPr algn="just"/>
            <a:r>
              <a:rPr lang="uk-UA" sz="2200" dirty="0">
                <a:solidFill>
                  <a:srgbClr val="002060"/>
                </a:solidFill>
                <a:latin typeface="Times New Roman" panose="02020603050405020304" pitchFamily="18" charset="0"/>
                <a:cs typeface="Times New Roman" panose="02020603050405020304" pitchFamily="18" charset="0"/>
              </a:rPr>
              <a:t>Для успішної реалізації програми покращень дуже важливо мати єдиний процес роботи команд – модель, якою користуються всі учасники програми. </a:t>
            </a:r>
          </a:p>
          <a:p>
            <a:pPr algn="just"/>
            <a:r>
              <a:rPr lang="uk-UA" sz="2200" dirty="0">
                <a:solidFill>
                  <a:srgbClr val="002060"/>
                </a:solidFill>
                <a:latin typeface="Times New Roman" panose="02020603050405020304" pitchFamily="18" charset="0"/>
                <a:cs typeface="Times New Roman" panose="02020603050405020304" pitchFamily="18" charset="0"/>
              </a:rPr>
              <a:t>Такий процес в системі шести сигм називається </a:t>
            </a:r>
            <a:r>
              <a:rPr lang="en-US" sz="2200" b="1" dirty="0">
                <a:solidFill>
                  <a:srgbClr val="002060"/>
                </a:solidFill>
                <a:latin typeface="Times New Roman" panose="02020603050405020304" pitchFamily="18" charset="0"/>
                <a:cs typeface="Times New Roman" panose="02020603050405020304" pitchFamily="18" charset="0"/>
              </a:rPr>
              <a:t>DMAIC</a:t>
            </a:r>
            <a:r>
              <a:rPr lang="en-US" sz="2200" dirty="0">
                <a:solidFill>
                  <a:srgbClr val="002060"/>
                </a:solidFill>
                <a:latin typeface="Times New Roman" panose="02020603050405020304" pitchFamily="18" charset="0"/>
                <a:cs typeface="Times New Roman" panose="02020603050405020304" pitchFamily="18" charset="0"/>
              </a:rPr>
              <a:t> </a:t>
            </a:r>
            <a:r>
              <a:rPr lang="uk-UA" sz="2200" dirty="0">
                <a:solidFill>
                  <a:srgbClr val="002060"/>
                </a:solidFill>
                <a:latin typeface="Times New Roman" panose="02020603050405020304" pitchFamily="18" charset="0"/>
                <a:cs typeface="Times New Roman" panose="02020603050405020304" pitchFamily="18" charset="0"/>
              </a:rPr>
              <a:t>і складається з п'яти кроків: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en-US" sz="2200" dirty="0">
                <a:solidFill>
                  <a:srgbClr val="002060"/>
                </a:solidFill>
                <a:latin typeface="Times New Roman" panose="02020603050405020304" pitchFamily="18" charset="0"/>
                <a:cs typeface="Times New Roman" panose="02020603050405020304" pitchFamily="18" charset="0"/>
              </a:rPr>
              <a:t>Define (</a:t>
            </a:r>
            <a:r>
              <a:rPr lang="uk-UA" sz="2200" dirty="0">
                <a:solidFill>
                  <a:srgbClr val="002060"/>
                </a:solidFill>
                <a:latin typeface="Times New Roman" panose="02020603050405020304" pitchFamily="18" charset="0"/>
                <a:cs typeface="Times New Roman" panose="02020603050405020304" pitchFamily="18" charset="0"/>
              </a:rPr>
              <a:t>визначення), </a:t>
            </a:r>
          </a:p>
          <a:p>
            <a:pPr algn="just"/>
            <a:r>
              <a:rPr lang="en-US" sz="2200" dirty="0">
                <a:solidFill>
                  <a:srgbClr val="002060"/>
                </a:solidFill>
                <a:latin typeface="Times New Roman" panose="02020603050405020304" pitchFamily="18" charset="0"/>
                <a:cs typeface="Times New Roman" panose="02020603050405020304" pitchFamily="18" charset="0"/>
              </a:rPr>
              <a:t>Measure (</a:t>
            </a:r>
            <a:r>
              <a:rPr lang="uk-UA" sz="2200" dirty="0">
                <a:solidFill>
                  <a:srgbClr val="002060"/>
                </a:solidFill>
                <a:latin typeface="Times New Roman" panose="02020603050405020304" pitchFamily="18" charset="0"/>
                <a:cs typeface="Times New Roman" panose="02020603050405020304" pitchFamily="18" charset="0"/>
              </a:rPr>
              <a:t>вимір), </a:t>
            </a:r>
          </a:p>
          <a:p>
            <a:pPr algn="just"/>
            <a:r>
              <a:rPr lang="en-US" sz="2200" dirty="0" err="1">
                <a:solidFill>
                  <a:srgbClr val="002060"/>
                </a:solidFill>
                <a:latin typeface="Times New Roman" panose="02020603050405020304" pitchFamily="18" charset="0"/>
                <a:cs typeface="Times New Roman" panose="02020603050405020304" pitchFamily="18" charset="0"/>
              </a:rPr>
              <a:t>Analyse</a:t>
            </a:r>
            <a:r>
              <a:rPr lang="en-US" sz="2200" dirty="0">
                <a:solidFill>
                  <a:srgbClr val="002060"/>
                </a:solidFill>
                <a:latin typeface="Times New Roman" panose="02020603050405020304" pitchFamily="18" charset="0"/>
                <a:cs typeface="Times New Roman" panose="02020603050405020304" pitchFamily="18" charset="0"/>
              </a:rPr>
              <a:t> (</a:t>
            </a:r>
            <a:r>
              <a:rPr lang="uk-UA" sz="2200" dirty="0">
                <a:solidFill>
                  <a:srgbClr val="002060"/>
                </a:solidFill>
                <a:latin typeface="Times New Roman" panose="02020603050405020304" pitchFamily="18" charset="0"/>
                <a:cs typeface="Times New Roman" panose="02020603050405020304" pitchFamily="18" charset="0"/>
              </a:rPr>
              <a:t>аналіз), </a:t>
            </a:r>
          </a:p>
          <a:p>
            <a:pPr algn="just"/>
            <a:r>
              <a:rPr lang="en-US" sz="2200" dirty="0">
                <a:solidFill>
                  <a:srgbClr val="002060"/>
                </a:solidFill>
                <a:latin typeface="Times New Roman" panose="02020603050405020304" pitchFamily="18" charset="0"/>
                <a:cs typeface="Times New Roman" panose="02020603050405020304" pitchFamily="18" charset="0"/>
              </a:rPr>
              <a:t>Improve (</a:t>
            </a:r>
            <a:r>
              <a:rPr lang="uk-UA" sz="2200" dirty="0">
                <a:solidFill>
                  <a:srgbClr val="002060"/>
                </a:solidFill>
                <a:latin typeface="Times New Roman" panose="02020603050405020304" pitchFamily="18" charset="0"/>
                <a:cs typeface="Times New Roman" panose="02020603050405020304" pitchFamily="18" charset="0"/>
              </a:rPr>
              <a:t>покращення), </a:t>
            </a:r>
          </a:p>
          <a:p>
            <a:pPr algn="just"/>
            <a:r>
              <a:rPr lang="en-US" sz="2200" dirty="0">
                <a:solidFill>
                  <a:srgbClr val="002060"/>
                </a:solidFill>
                <a:latin typeface="Times New Roman" panose="02020603050405020304" pitchFamily="18" charset="0"/>
                <a:cs typeface="Times New Roman" panose="02020603050405020304" pitchFamily="18" charset="0"/>
              </a:rPr>
              <a:t>Control (</a:t>
            </a:r>
            <a:r>
              <a:rPr lang="uk-UA" sz="2200" dirty="0">
                <a:solidFill>
                  <a:srgbClr val="002060"/>
                </a:solidFill>
                <a:latin typeface="Times New Roman" panose="02020603050405020304" pitchFamily="18" charset="0"/>
                <a:cs typeface="Times New Roman" panose="02020603050405020304" pitchFamily="18" charset="0"/>
              </a:rPr>
              <a:t>контроль).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uk-UA" sz="2200" dirty="0">
                <a:solidFill>
                  <a:srgbClr val="002060"/>
                </a:solidFill>
                <a:latin typeface="Times New Roman" panose="02020603050405020304" pitchFamily="18" charset="0"/>
                <a:cs typeface="Times New Roman" panose="02020603050405020304" pitchFamily="18" charset="0"/>
              </a:rPr>
              <a:t>Працюючи по моделі </a:t>
            </a:r>
            <a:r>
              <a:rPr lang="en-US" sz="2200" dirty="0">
                <a:solidFill>
                  <a:srgbClr val="002060"/>
                </a:solidFill>
                <a:latin typeface="Times New Roman" panose="02020603050405020304" pitchFamily="18" charset="0"/>
                <a:cs typeface="Times New Roman" panose="02020603050405020304" pitchFamily="18" charset="0"/>
              </a:rPr>
              <a:t>DMAIC, </a:t>
            </a:r>
            <a:r>
              <a:rPr lang="uk-UA" sz="2200" dirty="0">
                <a:solidFill>
                  <a:srgbClr val="002060"/>
                </a:solidFill>
                <a:latin typeface="Times New Roman" panose="02020603050405020304" pitchFamily="18" charset="0"/>
                <a:cs typeface="Times New Roman" panose="02020603050405020304" pitchFamily="18" charset="0"/>
              </a:rPr>
              <a:t>команда проекту починає роботу з постановки проблеми і закінчує реалізацією рішення.</a:t>
            </a:r>
          </a:p>
        </p:txBody>
      </p:sp>
    </p:spTree>
    <p:extLst>
      <p:ext uri="{BB962C8B-B14F-4D97-AF65-F5344CB8AC3E}">
        <p14:creationId xmlns:p14="http://schemas.microsoft.com/office/powerpoint/2010/main" val="34102105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3" name="TextBox 2">
            <a:extLst>
              <a:ext uri="{FF2B5EF4-FFF2-40B4-BE49-F238E27FC236}">
                <a16:creationId xmlns:a16="http://schemas.microsoft.com/office/drawing/2014/main" id="{C55EC97D-E91A-EDC6-8625-0D8F99C12B97}"/>
              </a:ext>
            </a:extLst>
          </p:cNvPr>
          <p:cNvSpPr txBox="1"/>
          <p:nvPr/>
        </p:nvSpPr>
        <p:spPr>
          <a:xfrm>
            <a:off x="484582" y="1938312"/>
            <a:ext cx="8208912" cy="4154984"/>
          </a:xfrm>
          <a:prstGeom prst="rect">
            <a:avLst/>
          </a:prstGeom>
          <a:noFill/>
        </p:spPr>
        <p:txBody>
          <a:bodyPr wrap="square">
            <a:spAutoFit/>
          </a:bodyPr>
          <a:lstStyle/>
          <a:p>
            <a:pPr algn="just"/>
            <a:r>
              <a:rPr lang="en-US" sz="2200" b="1" dirty="0">
                <a:solidFill>
                  <a:srgbClr val="002060"/>
                </a:solidFill>
                <a:latin typeface="Times New Roman" panose="02020603050405020304" pitchFamily="18" charset="0"/>
                <a:cs typeface="Times New Roman" panose="02020603050405020304" pitchFamily="18" charset="0"/>
              </a:rPr>
              <a:t>Define (</a:t>
            </a:r>
            <a:r>
              <a:rPr lang="uk-UA" sz="2200" b="1" dirty="0">
                <a:solidFill>
                  <a:srgbClr val="002060"/>
                </a:solidFill>
                <a:latin typeface="Times New Roman" panose="02020603050405020304" pitchFamily="18" charset="0"/>
                <a:cs typeface="Times New Roman" panose="02020603050405020304" pitchFamily="18" charset="0"/>
              </a:rPr>
              <a:t>визначення) </a:t>
            </a:r>
            <a:r>
              <a:rPr lang="uk-UA" sz="2200" dirty="0">
                <a:solidFill>
                  <a:srgbClr val="002060"/>
                </a:solidFill>
                <a:latin typeface="Times New Roman" panose="02020603050405020304" pitchFamily="18" charset="0"/>
                <a:cs typeface="Times New Roman" panose="02020603050405020304" pitchFamily="18" charset="0"/>
              </a:rPr>
              <a:t>– команда визначає проблему і напрями роботи над нею, підтверджує можливості і оцінює вигоди від вдосконалення, визначає кордони і цілі проекту.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en-US" sz="2200" b="1" dirty="0">
                <a:solidFill>
                  <a:srgbClr val="002060"/>
                </a:solidFill>
                <a:latin typeface="Times New Roman" panose="02020603050405020304" pitchFamily="18" charset="0"/>
                <a:cs typeface="Times New Roman" panose="02020603050405020304" pitchFamily="18" charset="0"/>
              </a:rPr>
              <a:t>Measure (</a:t>
            </a:r>
            <a:r>
              <a:rPr lang="uk-UA" sz="2200" b="1" dirty="0">
                <a:solidFill>
                  <a:srgbClr val="002060"/>
                </a:solidFill>
                <a:latin typeface="Times New Roman" panose="02020603050405020304" pitchFamily="18" charset="0"/>
                <a:cs typeface="Times New Roman" panose="02020603050405020304" pitchFamily="18" charset="0"/>
              </a:rPr>
              <a:t>вимір) </a:t>
            </a:r>
            <a:r>
              <a:rPr lang="uk-UA" sz="2200" dirty="0">
                <a:solidFill>
                  <a:srgbClr val="002060"/>
                </a:solidFill>
                <a:latin typeface="Times New Roman" panose="02020603050405020304" pitchFamily="18" charset="0"/>
                <a:cs typeface="Times New Roman" panose="02020603050405020304" pitchFamily="18" charset="0"/>
              </a:rPr>
              <a:t>– збираються первинні дані і визначається стартовий рівень сигм процесу, над яким проводиться робота.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en-US" sz="2200" b="1" dirty="0" err="1">
                <a:solidFill>
                  <a:srgbClr val="002060"/>
                </a:solidFill>
                <a:latin typeface="Times New Roman" panose="02020603050405020304" pitchFamily="18" charset="0"/>
                <a:cs typeface="Times New Roman" panose="02020603050405020304" pitchFamily="18" charset="0"/>
              </a:rPr>
              <a:t>Analyse</a:t>
            </a:r>
            <a:r>
              <a:rPr lang="en-US" sz="2200" b="1" dirty="0">
                <a:solidFill>
                  <a:srgbClr val="002060"/>
                </a:solidFill>
                <a:latin typeface="Times New Roman" panose="02020603050405020304" pitchFamily="18" charset="0"/>
                <a:cs typeface="Times New Roman" panose="02020603050405020304" pitchFamily="18" charset="0"/>
              </a:rPr>
              <a:t> (</a:t>
            </a:r>
            <a:r>
              <a:rPr lang="uk-UA" sz="2200" b="1" dirty="0">
                <a:solidFill>
                  <a:srgbClr val="002060"/>
                </a:solidFill>
                <a:latin typeface="Times New Roman" panose="02020603050405020304" pitchFamily="18" charset="0"/>
                <a:cs typeface="Times New Roman" panose="02020603050405020304" pitchFamily="18" charset="0"/>
              </a:rPr>
              <a:t>аналіз) </a:t>
            </a:r>
            <a:r>
              <a:rPr lang="uk-UA" sz="2200" dirty="0">
                <a:solidFill>
                  <a:srgbClr val="002060"/>
                </a:solidFill>
                <a:latin typeface="Times New Roman" panose="02020603050405020304" pitchFamily="18" charset="0"/>
                <a:cs typeface="Times New Roman" panose="02020603050405020304" pitchFamily="18" charset="0"/>
              </a:rPr>
              <a:t>– етап визначення фундаментальної причини проблеми за допомогою статистичних методів і аналітичного циклу, в ході якого гіпотези виробляються і перевіряються до тих пір, поки не буде визначена корінна причина, підтверджена фактичними даними.</a:t>
            </a:r>
          </a:p>
        </p:txBody>
      </p:sp>
      <p:sp>
        <p:nvSpPr>
          <p:cNvPr id="7" name="TextBox 6">
            <a:extLst>
              <a:ext uri="{FF2B5EF4-FFF2-40B4-BE49-F238E27FC236}">
                <a16:creationId xmlns:a16="http://schemas.microsoft.com/office/drawing/2014/main" id="{331C0DF2-53CE-67C4-7909-3C4FD3959D10}"/>
              </a:ext>
            </a:extLst>
          </p:cNvPr>
          <p:cNvSpPr txBox="1"/>
          <p:nvPr/>
        </p:nvSpPr>
        <p:spPr>
          <a:xfrm>
            <a:off x="2411760" y="1004973"/>
            <a:ext cx="4596712" cy="369332"/>
          </a:xfrm>
          <a:prstGeom prst="rect">
            <a:avLst/>
          </a:prstGeom>
          <a:noFill/>
        </p:spPr>
        <p:txBody>
          <a:bodyPr wrap="square">
            <a:spAutoFit/>
          </a:bodyPr>
          <a:lstStyle/>
          <a:p>
            <a:pPr algn="ctr"/>
            <a:r>
              <a:rPr lang="uk-UA" sz="1800" b="1" dirty="0">
                <a:solidFill>
                  <a:srgbClr val="002060"/>
                </a:solidFill>
                <a:latin typeface="Times New Roman" panose="02020603050405020304" pitchFamily="18" charset="0"/>
                <a:cs typeface="Times New Roman" panose="02020603050405020304" pitchFamily="18" charset="0"/>
              </a:rPr>
              <a:t>Характеристика кроків </a:t>
            </a:r>
            <a:r>
              <a:rPr lang="en-US" sz="1800" b="1" dirty="0">
                <a:solidFill>
                  <a:srgbClr val="002060"/>
                </a:solidFill>
                <a:latin typeface="Times New Roman" panose="02020603050405020304" pitchFamily="18" charset="0"/>
                <a:cs typeface="Times New Roman" panose="02020603050405020304" pitchFamily="18" charset="0"/>
              </a:rPr>
              <a:t>DMAIC</a:t>
            </a:r>
            <a:endParaRPr lang="uk-UA" dirty="0"/>
          </a:p>
        </p:txBody>
      </p:sp>
    </p:spTree>
    <p:extLst>
      <p:ext uri="{BB962C8B-B14F-4D97-AF65-F5344CB8AC3E}">
        <p14:creationId xmlns:p14="http://schemas.microsoft.com/office/powerpoint/2010/main" val="4951150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5" name="TextBox 4">
            <a:extLst>
              <a:ext uri="{FF2B5EF4-FFF2-40B4-BE49-F238E27FC236}">
                <a16:creationId xmlns:a16="http://schemas.microsoft.com/office/drawing/2014/main" id="{710EFFA2-6A1F-4DE6-7D95-41913FB67353}"/>
              </a:ext>
            </a:extLst>
          </p:cNvPr>
          <p:cNvSpPr txBox="1"/>
          <p:nvPr/>
        </p:nvSpPr>
        <p:spPr>
          <a:xfrm>
            <a:off x="611560" y="1028343"/>
            <a:ext cx="8280919" cy="4493538"/>
          </a:xfrm>
          <a:prstGeom prst="rect">
            <a:avLst/>
          </a:prstGeom>
          <a:noFill/>
        </p:spPr>
        <p:txBody>
          <a:bodyPr wrap="square">
            <a:spAutoFit/>
          </a:bodyPr>
          <a:lstStyle/>
          <a:p>
            <a:pPr algn="just"/>
            <a:r>
              <a:rPr lang="en-US" sz="2200" b="1" dirty="0">
                <a:solidFill>
                  <a:srgbClr val="002060"/>
                </a:solidFill>
                <a:latin typeface="Times New Roman" panose="02020603050405020304" pitchFamily="18" charset="0"/>
                <a:cs typeface="Times New Roman" panose="02020603050405020304" pitchFamily="18" charset="0"/>
              </a:rPr>
              <a:t>Improve (</a:t>
            </a:r>
            <a:r>
              <a:rPr lang="uk-UA" sz="2200" b="1" dirty="0">
                <a:solidFill>
                  <a:srgbClr val="002060"/>
                </a:solidFill>
                <a:latin typeface="Times New Roman" panose="02020603050405020304" pitchFamily="18" charset="0"/>
                <a:cs typeface="Times New Roman" panose="02020603050405020304" pitchFamily="18" charset="0"/>
              </a:rPr>
              <a:t>покращення) </a:t>
            </a:r>
            <a:r>
              <a:rPr lang="uk-UA" sz="2200" dirty="0">
                <a:solidFill>
                  <a:srgbClr val="002060"/>
                </a:solidFill>
                <a:latin typeface="Times New Roman" panose="02020603050405020304" pitchFamily="18" charset="0"/>
                <a:cs typeface="Times New Roman" panose="02020603050405020304" pitchFamily="18" charset="0"/>
              </a:rPr>
              <a:t>– оцінка пропозицій, включаючи витрати і можливі вигоди, вибір кращих рішень, виходячи з критеріїв, закладених на початку проекту. Остаточне рішення затверджується чемпіоном, а частіше – всім Правлінням компанії. Далі покращення стає реалізацією, що включає остаточне планування і рух до результатів. </a:t>
            </a:r>
          </a:p>
          <a:p>
            <a:pPr algn="just"/>
            <a:endParaRPr lang="uk-UA" sz="2200" dirty="0">
              <a:solidFill>
                <a:srgbClr val="002060"/>
              </a:solidFill>
              <a:latin typeface="Times New Roman" panose="02020603050405020304" pitchFamily="18" charset="0"/>
              <a:cs typeface="Times New Roman" panose="02020603050405020304" pitchFamily="18" charset="0"/>
            </a:endParaRPr>
          </a:p>
          <a:p>
            <a:pPr algn="just"/>
            <a:r>
              <a:rPr lang="en-US" sz="2200" b="1" dirty="0">
                <a:solidFill>
                  <a:srgbClr val="002060"/>
                </a:solidFill>
                <a:latin typeface="Times New Roman" panose="02020603050405020304" pitchFamily="18" charset="0"/>
                <a:cs typeface="Times New Roman" panose="02020603050405020304" pitchFamily="18" charset="0"/>
              </a:rPr>
              <a:t>Control (</a:t>
            </a:r>
            <a:r>
              <a:rPr lang="uk-UA" sz="2200" b="1" dirty="0">
                <a:solidFill>
                  <a:srgbClr val="002060"/>
                </a:solidFill>
                <a:latin typeface="Times New Roman" panose="02020603050405020304" pitchFamily="18" charset="0"/>
                <a:cs typeface="Times New Roman" panose="02020603050405020304" pitchFamily="18" charset="0"/>
              </a:rPr>
              <a:t>контроль) </a:t>
            </a:r>
            <a:r>
              <a:rPr lang="uk-UA" sz="2200" dirty="0">
                <a:solidFill>
                  <a:srgbClr val="002060"/>
                </a:solidFill>
                <a:latin typeface="Times New Roman" panose="02020603050405020304" pitchFamily="18" charset="0"/>
                <a:cs typeface="Times New Roman" panose="02020603050405020304" pitchFamily="18" charset="0"/>
              </a:rPr>
              <a:t>– команда проекту розробляє інструменти відстеження змін і надає допомогу керівникам, допомагаючи відстежувати ключові параметри проектів. Учасники проекту забезпечують довготривалу підтримку проекту з боку вищих керівників компанії і передають відповідальність за проект тим, хто виконує свою поточну роботу</a:t>
            </a:r>
          </a:p>
        </p:txBody>
      </p:sp>
    </p:spTree>
    <p:extLst>
      <p:ext uri="{BB962C8B-B14F-4D97-AF65-F5344CB8AC3E}">
        <p14:creationId xmlns:p14="http://schemas.microsoft.com/office/powerpoint/2010/main" val="2075310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3" name="TextBox 2">
            <a:extLst>
              <a:ext uri="{FF2B5EF4-FFF2-40B4-BE49-F238E27FC236}">
                <a16:creationId xmlns:a16="http://schemas.microsoft.com/office/drawing/2014/main" id="{844AA4D0-BFAF-A5E6-61CB-C5779359187F}"/>
              </a:ext>
            </a:extLst>
          </p:cNvPr>
          <p:cNvSpPr txBox="1"/>
          <p:nvPr/>
        </p:nvSpPr>
        <p:spPr>
          <a:xfrm>
            <a:off x="280354" y="976086"/>
            <a:ext cx="8468110" cy="1938992"/>
          </a:xfrm>
          <a:prstGeom prst="rect">
            <a:avLst/>
          </a:prstGeom>
          <a:noFill/>
        </p:spPr>
        <p:txBody>
          <a:bodyPr wrap="square">
            <a:spAutoFit/>
          </a:bodyPr>
          <a:lstStyle/>
          <a:p>
            <a:pPr algn="just"/>
            <a:r>
              <a:rPr lang="uk-UA" sz="2000" b="1" dirty="0">
                <a:solidFill>
                  <a:srgbClr val="002060"/>
                </a:solidFill>
                <a:latin typeface="Times New Roman" panose="02020603050405020304" pitchFamily="18" charset="0"/>
                <a:cs typeface="Times New Roman" panose="02020603050405020304" pitchFamily="18" charset="0"/>
              </a:rPr>
              <a:t>Робоча група (колектив) </a:t>
            </a:r>
            <a:r>
              <a:rPr lang="uk-UA" sz="2000" dirty="0">
                <a:solidFill>
                  <a:srgbClr val="002060"/>
                </a:solidFill>
                <a:latin typeface="Times New Roman" panose="02020603050405020304" pitchFamily="18" charset="0"/>
                <a:cs typeface="Times New Roman" panose="02020603050405020304" pitchFamily="18" charset="0"/>
              </a:rPr>
              <a:t>– це люди, зібрані в рамках певної структури для виконання задач, очолювані керівником, із функціональним поділом праці. </a:t>
            </a:r>
          </a:p>
          <a:p>
            <a:pPr algn="just"/>
            <a:r>
              <a:rPr lang="uk-UA" sz="2000" b="1" dirty="0">
                <a:solidFill>
                  <a:srgbClr val="002060"/>
                </a:solidFill>
                <a:latin typeface="Times New Roman" panose="02020603050405020304" pitchFamily="18" charset="0"/>
                <a:cs typeface="Times New Roman" panose="02020603050405020304" pitchFamily="18" charset="0"/>
              </a:rPr>
              <a:t>Команду</a:t>
            </a:r>
            <a:r>
              <a:rPr lang="uk-UA" sz="2000" dirty="0">
                <a:solidFill>
                  <a:srgbClr val="002060"/>
                </a:solidFill>
                <a:latin typeface="Times New Roman" panose="02020603050405020304" pitchFamily="18" charset="0"/>
                <a:cs typeface="Times New Roman" panose="02020603050405020304" pitchFamily="18" charset="0"/>
              </a:rPr>
              <a:t> можна визначити як групу людей, що мають високу кваліфікацію в певній галузі й максимально віддані загальній меті діяльності своєї організації, для досягнення якої вони діють спільно, погоджуючи свою роботу. </a:t>
            </a:r>
          </a:p>
        </p:txBody>
      </p:sp>
      <p:sp>
        <p:nvSpPr>
          <p:cNvPr id="7" name="TextBox 6">
            <a:extLst>
              <a:ext uri="{FF2B5EF4-FFF2-40B4-BE49-F238E27FC236}">
                <a16:creationId xmlns:a16="http://schemas.microsoft.com/office/drawing/2014/main" id="{5FF7CC3B-ED8B-5CA1-3A37-D030B3093878}"/>
              </a:ext>
            </a:extLst>
          </p:cNvPr>
          <p:cNvSpPr txBox="1"/>
          <p:nvPr/>
        </p:nvSpPr>
        <p:spPr>
          <a:xfrm>
            <a:off x="318979" y="3049563"/>
            <a:ext cx="8540118" cy="3477875"/>
          </a:xfrm>
          <a:prstGeom prst="rect">
            <a:avLst/>
          </a:prstGeom>
          <a:noFill/>
        </p:spPr>
        <p:txBody>
          <a:bodyPr wrap="square">
            <a:spAutoFit/>
          </a:bodyPr>
          <a:lstStyle/>
          <a:p>
            <a:pPr algn="ctr"/>
            <a:r>
              <a:rPr lang="uk-UA" sz="2000" b="1" dirty="0">
                <a:solidFill>
                  <a:srgbClr val="002060"/>
                </a:solidFill>
                <a:latin typeface="Times New Roman" panose="02020603050405020304" pitchFamily="18" charset="0"/>
                <a:cs typeface="Times New Roman" panose="02020603050405020304" pitchFamily="18" charset="0"/>
              </a:rPr>
              <a:t>Характерні ознаки команди: </a:t>
            </a:r>
          </a:p>
          <a:p>
            <a:pPr algn="just"/>
            <a:r>
              <a:rPr lang="uk-UA" sz="2000" dirty="0">
                <a:solidFill>
                  <a:srgbClr val="002060"/>
                </a:solidFill>
                <a:latin typeface="Times New Roman" panose="02020603050405020304" pitchFamily="18" charset="0"/>
                <a:cs typeface="Times New Roman" panose="02020603050405020304" pitchFamily="18" charset="0"/>
              </a:rPr>
              <a:t>- наявність спільної мети; </a:t>
            </a:r>
          </a:p>
          <a:p>
            <a:pPr algn="just"/>
            <a:r>
              <a:rPr lang="uk-UA" sz="2000" dirty="0">
                <a:solidFill>
                  <a:srgbClr val="002060"/>
                </a:solidFill>
                <a:latin typeface="Times New Roman" panose="02020603050405020304" pitchFamily="18" charset="0"/>
                <a:cs typeface="Times New Roman" panose="02020603050405020304" pitchFamily="18" charset="0"/>
              </a:rPr>
              <a:t>- інтенсивне співробітництво; </a:t>
            </a:r>
          </a:p>
          <a:p>
            <a:pPr algn="just"/>
            <a:r>
              <a:rPr lang="uk-UA" sz="2000" dirty="0">
                <a:solidFill>
                  <a:srgbClr val="002060"/>
                </a:solidFill>
                <a:latin typeface="Times New Roman" panose="02020603050405020304" pitchFamily="18" charset="0"/>
                <a:cs typeface="Times New Roman" panose="02020603050405020304" pitchFamily="18" charset="0"/>
              </a:rPr>
              <a:t>- визначені </a:t>
            </a:r>
            <a:r>
              <a:rPr lang="uk-UA" sz="2000" dirty="0" err="1">
                <a:solidFill>
                  <a:srgbClr val="002060"/>
                </a:solidFill>
                <a:latin typeface="Times New Roman" panose="02020603050405020304" pitchFamily="18" charset="0"/>
                <a:cs typeface="Times New Roman" panose="02020603050405020304" pitchFamily="18" charset="0"/>
              </a:rPr>
              <a:t>статусно</a:t>
            </a:r>
            <a:r>
              <a:rPr lang="uk-UA" sz="2000" dirty="0">
                <a:solidFill>
                  <a:srgbClr val="002060"/>
                </a:solidFill>
                <a:latin typeface="Times New Roman" panose="02020603050405020304" pitchFamily="18" charset="0"/>
                <a:cs typeface="Times New Roman" panose="02020603050405020304" pitchFamily="18" charset="0"/>
              </a:rPr>
              <a:t>-рольові відносини; </a:t>
            </a:r>
          </a:p>
          <a:p>
            <a:pPr algn="just"/>
            <a:r>
              <a:rPr lang="uk-UA" sz="2000" dirty="0">
                <a:solidFill>
                  <a:srgbClr val="002060"/>
                </a:solidFill>
                <a:latin typeface="Times New Roman" panose="02020603050405020304" pitchFamily="18" charset="0"/>
                <a:cs typeface="Times New Roman" panose="02020603050405020304" pitchFamily="18" charset="0"/>
              </a:rPr>
              <a:t>- лідерство (формальне чи неформальне); </a:t>
            </a:r>
          </a:p>
          <a:p>
            <a:pPr algn="just"/>
            <a:r>
              <a:rPr lang="uk-UA" sz="2000" dirty="0">
                <a:solidFill>
                  <a:srgbClr val="002060"/>
                </a:solidFill>
                <a:latin typeface="Times New Roman" panose="02020603050405020304" pitchFamily="18" charset="0"/>
                <a:cs typeface="Times New Roman" panose="02020603050405020304" pitchFamily="18" charset="0"/>
              </a:rPr>
              <a:t>- згуртованість колективу; </a:t>
            </a:r>
          </a:p>
          <a:p>
            <a:pPr algn="just"/>
            <a:r>
              <a:rPr lang="uk-UA" sz="2000" dirty="0">
                <a:solidFill>
                  <a:srgbClr val="002060"/>
                </a:solidFill>
                <a:latin typeface="Times New Roman" panose="02020603050405020304" pitchFamily="18" charset="0"/>
                <a:cs typeface="Times New Roman" panose="02020603050405020304" pitchFamily="18" charset="0"/>
              </a:rPr>
              <a:t>- відпрацьовані комунікативні зв'язки; </a:t>
            </a:r>
          </a:p>
          <a:p>
            <a:pPr algn="just"/>
            <a:r>
              <a:rPr lang="uk-UA" sz="2000" dirty="0">
                <a:solidFill>
                  <a:srgbClr val="002060"/>
                </a:solidFill>
                <a:latin typeface="Times New Roman" panose="02020603050405020304" pitchFamily="18" charset="0"/>
                <a:cs typeface="Times New Roman" panose="02020603050405020304" pitchFamily="18" charset="0"/>
              </a:rPr>
              <a:t>- групові норми поведінки, усталені традиції; </a:t>
            </a:r>
          </a:p>
          <a:p>
            <a:pPr algn="just"/>
            <a:r>
              <a:rPr lang="uk-UA" sz="2000" dirty="0">
                <a:solidFill>
                  <a:srgbClr val="002060"/>
                </a:solidFill>
                <a:latin typeface="Times New Roman" panose="02020603050405020304" pitchFamily="18" charset="0"/>
                <a:cs typeface="Times New Roman" panose="02020603050405020304" pitchFamily="18" charset="0"/>
              </a:rPr>
              <a:t>- схожість основних життєвих цінностей, установок; </a:t>
            </a:r>
          </a:p>
          <a:p>
            <a:pPr algn="just"/>
            <a:r>
              <a:rPr lang="uk-UA" sz="2000" dirty="0">
                <a:solidFill>
                  <a:srgbClr val="002060"/>
                </a:solidFill>
                <a:latin typeface="Times New Roman" panose="02020603050405020304" pitchFamily="18" charset="0"/>
                <a:cs typeface="Times New Roman" panose="02020603050405020304" pitchFamily="18" charset="0"/>
              </a:rPr>
              <a:t>- специфічні методи вироблення колективних рішень; </a:t>
            </a:r>
          </a:p>
          <a:p>
            <a:pPr algn="just"/>
            <a:r>
              <a:rPr lang="uk-UA" sz="2000" dirty="0">
                <a:solidFill>
                  <a:srgbClr val="002060"/>
                </a:solidFill>
                <a:latin typeface="Times New Roman" panose="02020603050405020304" pitchFamily="18" charset="0"/>
                <a:cs typeface="Times New Roman" panose="02020603050405020304" pitchFamily="18" charset="0"/>
              </a:rPr>
              <a:t>- сприятлива соціально-психологічна атмосфера. </a:t>
            </a:r>
          </a:p>
        </p:txBody>
      </p:sp>
    </p:spTree>
    <p:extLst>
      <p:ext uri="{BB962C8B-B14F-4D97-AF65-F5344CB8AC3E}">
        <p14:creationId xmlns:p14="http://schemas.microsoft.com/office/powerpoint/2010/main" val="2692524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3" name="TextBox 2">
            <a:extLst>
              <a:ext uri="{FF2B5EF4-FFF2-40B4-BE49-F238E27FC236}">
                <a16:creationId xmlns:a16="http://schemas.microsoft.com/office/drawing/2014/main" id="{287D10A3-81BF-7EB0-99D3-A7C8370266DD}"/>
              </a:ext>
            </a:extLst>
          </p:cNvPr>
          <p:cNvSpPr txBox="1"/>
          <p:nvPr/>
        </p:nvSpPr>
        <p:spPr>
          <a:xfrm>
            <a:off x="259795" y="1844824"/>
            <a:ext cx="8560677" cy="4401205"/>
          </a:xfrm>
          <a:prstGeom prst="rect">
            <a:avLst/>
          </a:prstGeom>
          <a:noFill/>
        </p:spPr>
        <p:txBody>
          <a:bodyPr wrap="square">
            <a:spAutoFit/>
          </a:bodyPr>
          <a:lstStyle/>
          <a:p>
            <a:pPr algn="just"/>
            <a:r>
              <a:rPr lang="ru-RU" sz="2000" b="1" dirty="0" err="1">
                <a:solidFill>
                  <a:srgbClr val="002060"/>
                </a:solidFill>
                <a:latin typeface="Times New Roman" panose="02020603050405020304" pitchFamily="18" charset="0"/>
                <a:cs typeface="Times New Roman" panose="02020603050405020304" pitchFamily="18" charset="0"/>
              </a:rPr>
              <a:t>По-перше</a:t>
            </a:r>
            <a:r>
              <a:rPr lang="ru-RU" sz="2000" b="1" dirty="0">
                <a:solidFill>
                  <a:srgbClr val="002060"/>
                </a:solidFill>
                <a:latin typeface="Times New Roman" panose="02020603050405020304" pitchFamily="18" charset="0"/>
                <a:cs typeface="Times New Roman" panose="02020603050405020304" pitchFamily="18" charset="0"/>
              </a:rPr>
              <a:t>, </a:t>
            </a:r>
            <a:r>
              <a:rPr lang="ru-RU" sz="2000" dirty="0">
                <a:solidFill>
                  <a:srgbClr val="002060"/>
                </a:solidFill>
                <a:latin typeface="Times New Roman" panose="02020603050405020304" pitchFamily="18" charset="0"/>
                <a:cs typeface="Times New Roman" panose="02020603050405020304" pitchFamily="18" charset="0"/>
              </a:rPr>
              <a:t>у </a:t>
            </a:r>
            <a:r>
              <a:rPr lang="ru-RU" sz="2000" dirty="0" err="1">
                <a:solidFill>
                  <a:srgbClr val="002060"/>
                </a:solidFill>
                <a:latin typeface="Times New Roman" panose="02020603050405020304" pitchFamily="18" charset="0"/>
                <a:cs typeface="Times New Roman" panose="02020603050405020304" pitchFamily="18" charset="0"/>
              </a:rPr>
              <a:t>групі</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виконання</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роботи</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зазвичай</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залежить</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від</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індивідуальної</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діяльності</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її</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членів</a:t>
            </a:r>
            <a:r>
              <a:rPr lang="ru-RU" sz="2000" dirty="0">
                <a:solidFill>
                  <a:srgbClr val="002060"/>
                </a:solidFill>
                <a:latin typeface="Times New Roman" panose="02020603050405020304" pitchFamily="18" charset="0"/>
                <a:cs typeface="Times New Roman" panose="02020603050405020304" pitchFamily="18" charset="0"/>
              </a:rPr>
              <a:t>. Результат </a:t>
            </a:r>
            <a:r>
              <a:rPr lang="ru-RU" sz="2000" dirty="0" err="1">
                <a:solidFill>
                  <a:srgbClr val="002060"/>
                </a:solidFill>
                <a:latin typeface="Times New Roman" panose="02020603050405020304" pitchFamily="18" charset="0"/>
                <a:cs typeface="Times New Roman" panose="02020603050405020304" pitchFamily="18" charset="0"/>
              </a:rPr>
              <a:t>роботи</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команди</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залежить</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від</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особистого</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внеску</a:t>
            </a:r>
            <a:r>
              <a:rPr lang="ru-RU" sz="2000" dirty="0">
                <a:solidFill>
                  <a:srgbClr val="002060"/>
                </a:solidFill>
                <a:latin typeface="Times New Roman" panose="02020603050405020304" pitchFamily="18" charset="0"/>
                <a:cs typeface="Times New Roman" panose="02020603050405020304" pitchFamily="18" charset="0"/>
              </a:rPr>
              <a:t> кожного </a:t>
            </a:r>
            <a:r>
              <a:rPr lang="ru-RU" sz="2000" dirty="0" err="1">
                <a:solidFill>
                  <a:srgbClr val="002060"/>
                </a:solidFill>
                <a:latin typeface="Times New Roman" panose="02020603050405020304" pitchFamily="18" charset="0"/>
                <a:cs typeface="Times New Roman" panose="02020603050405020304" pitchFamily="18" charset="0"/>
              </a:rPr>
              <a:t>її</a:t>
            </a:r>
            <a:r>
              <a:rPr lang="ru-RU" sz="2000" dirty="0">
                <a:solidFill>
                  <a:srgbClr val="002060"/>
                </a:solidFill>
                <a:latin typeface="Times New Roman" panose="02020603050405020304" pitchFamily="18" charset="0"/>
                <a:cs typeface="Times New Roman" panose="02020603050405020304" pitchFamily="18" charset="0"/>
              </a:rPr>
              <a:t> члена у </a:t>
            </a:r>
            <a:r>
              <a:rPr lang="ru-RU" sz="2000" dirty="0" err="1">
                <a:solidFill>
                  <a:srgbClr val="002060"/>
                </a:solidFill>
                <a:latin typeface="Times New Roman" panose="02020603050405020304" pitchFamily="18" charset="0"/>
                <a:cs typeface="Times New Roman" panose="02020603050405020304" pitchFamily="18" charset="0"/>
              </a:rPr>
              <a:t>досягнення</a:t>
            </a:r>
            <a:r>
              <a:rPr lang="ru-RU" sz="2000" dirty="0">
                <a:solidFill>
                  <a:srgbClr val="002060"/>
                </a:solidFill>
                <a:latin typeface="Times New Roman" panose="02020603050405020304" pitchFamily="18" charset="0"/>
                <a:cs typeface="Times New Roman" panose="02020603050405020304" pitchFamily="18" charset="0"/>
              </a:rPr>
              <a:t> мети в </a:t>
            </a:r>
            <a:r>
              <a:rPr lang="ru-RU" sz="2000" dirty="0" err="1">
                <a:solidFill>
                  <a:srgbClr val="002060"/>
                </a:solidFill>
                <a:latin typeface="Times New Roman" panose="02020603050405020304" pitchFamily="18" charset="0"/>
                <a:cs typeface="Times New Roman" panose="02020603050405020304" pitchFamily="18" charset="0"/>
              </a:rPr>
              <a:t>тісній</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взаємодії</a:t>
            </a:r>
            <a:r>
              <a:rPr lang="ru-RU" sz="2000" dirty="0">
                <a:solidFill>
                  <a:srgbClr val="002060"/>
                </a:solidFill>
                <a:latin typeface="Times New Roman" panose="02020603050405020304" pitchFamily="18" charset="0"/>
                <a:cs typeface="Times New Roman" panose="02020603050405020304" pitchFamily="18" charset="0"/>
              </a:rPr>
              <a:t>. </a:t>
            </a:r>
          </a:p>
          <a:p>
            <a:pPr algn="just"/>
            <a:endParaRPr lang="ru-RU" sz="2000" dirty="0">
              <a:solidFill>
                <a:srgbClr val="002060"/>
              </a:solidFill>
              <a:latin typeface="Times New Roman" panose="02020603050405020304" pitchFamily="18" charset="0"/>
              <a:cs typeface="Times New Roman" panose="02020603050405020304" pitchFamily="18" charset="0"/>
            </a:endParaRPr>
          </a:p>
          <a:p>
            <a:pPr algn="just"/>
            <a:r>
              <a:rPr lang="ru-RU" sz="2000" b="1" dirty="0">
                <a:solidFill>
                  <a:srgbClr val="002060"/>
                </a:solidFill>
                <a:latin typeface="Times New Roman" panose="02020603050405020304" pitchFamily="18" charset="0"/>
                <a:cs typeface="Times New Roman" panose="02020603050405020304" pitchFamily="18" charset="0"/>
              </a:rPr>
              <a:t>Друга </a:t>
            </a:r>
            <a:r>
              <a:rPr lang="ru-RU" sz="2000" b="1" dirty="0" err="1">
                <a:solidFill>
                  <a:srgbClr val="002060"/>
                </a:solidFill>
                <a:latin typeface="Times New Roman" panose="02020603050405020304" pitchFamily="18" charset="0"/>
                <a:cs typeface="Times New Roman" panose="02020603050405020304" pitchFamily="18" charset="0"/>
              </a:rPr>
              <a:t>відмінність</a:t>
            </a:r>
            <a:r>
              <a:rPr lang="ru-RU" sz="2000" b="1"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пов'язана</a:t>
            </a:r>
            <a:r>
              <a:rPr lang="ru-RU" sz="2000" dirty="0">
                <a:solidFill>
                  <a:srgbClr val="002060"/>
                </a:solidFill>
                <a:latin typeface="Times New Roman" panose="02020603050405020304" pitchFamily="18" charset="0"/>
                <a:cs typeface="Times New Roman" panose="02020603050405020304" pitchFamily="18" charset="0"/>
              </a:rPr>
              <a:t> з </a:t>
            </a:r>
            <a:r>
              <a:rPr lang="ru-RU" sz="2000" dirty="0" err="1">
                <a:solidFill>
                  <a:srgbClr val="002060"/>
                </a:solidFill>
                <a:latin typeface="Times New Roman" panose="02020603050405020304" pitchFamily="18" charset="0"/>
                <a:cs typeface="Times New Roman" panose="02020603050405020304" pitchFamily="18" charset="0"/>
              </a:rPr>
              <a:t>тим</a:t>
            </a:r>
            <a:r>
              <a:rPr lang="ru-RU" sz="2000" dirty="0">
                <a:solidFill>
                  <a:srgbClr val="002060"/>
                </a:solidFill>
                <a:latin typeface="Times New Roman" panose="02020603050405020304" pitchFamily="18" charset="0"/>
                <a:cs typeface="Times New Roman" panose="02020603050405020304" pitchFamily="18" charset="0"/>
              </a:rPr>
              <a:t>, яке </a:t>
            </a:r>
            <a:r>
              <a:rPr lang="ru-RU" sz="2000" dirty="0" err="1">
                <a:solidFill>
                  <a:srgbClr val="002060"/>
                </a:solidFill>
                <a:latin typeface="Times New Roman" panose="02020603050405020304" pitchFamily="18" charset="0"/>
                <a:cs typeface="Times New Roman" panose="02020603050405020304" pitchFamily="18" charset="0"/>
              </a:rPr>
              <a:t>місце</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приділяється</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відповідальності</a:t>
            </a:r>
            <a:r>
              <a:rPr lang="ru-RU" sz="2000" dirty="0">
                <a:solidFill>
                  <a:srgbClr val="002060"/>
                </a:solidFill>
                <a:latin typeface="Times New Roman" panose="02020603050405020304" pitchFamily="18" charset="0"/>
                <a:cs typeface="Times New Roman" panose="02020603050405020304" pitchFamily="18" charset="0"/>
              </a:rPr>
              <a:t> за </a:t>
            </a:r>
            <a:r>
              <a:rPr lang="ru-RU" sz="2000" dirty="0" err="1">
                <a:solidFill>
                  <a:srgbClr val="002060"/>
                </a:solidFill>
                <a:latin typeface="Times New Roman" panose="02020603050405020304" pitchFamily="18" charset="0"/>
                <a:cs typeface="Times New Roman" panose="02020603050405020304" pitchFamily="18" charset="0"/>
              </a:rPr>
              <a:t>виконувану</a:t>
            </a:r>
            <a:r>
              <a:rPr lang="ru-RU" sz="2000" dirty="0">
                <a:solidFill>
                  <a:srgbClr val="002060"/>
                </a:solidFill>
                <a:latin typeface="Times New Roman" panose="02020603050405020304" pitchFamily="18" charset="0"/>
                <a:cs typeface="Times New Roman" panose="02020603050405020304" pitchFamily="18" charset="0"/>
              </a:rPr>
              <a:t> роботу. </a:t>
            </a:r>
            <a:r>
              <a:rPr lang="ru-RU" sz="2000" dirty="0" err="1">
                <a:solidFill>
                  <a:srgbClr val="002060"/>
                </a:solidFill>
                <a:latin typeface="Times New Roman" panose="02020603050405020304" pitchFamily="18" charset="0"/>
                <a:cs typeface="Times New Roman" panose="02020603050405020304" pitchFamily="18" charset="0"/>
              </a:rPr>
              <a:t>Зазвичай</a:t>
            </a:r>
            <a:r>
              <a:rPr lang="ru-RU" sz="2000" dirty="0">
                <a:solidFill>
                  <a:srgbClr val="002060"/>
                </a:solidFill>
                <a:latin typeface="Times New Roman" panose="02020603050405020304" pitchFamily="18" charset="0"/>
                <a:cs typeface="Times New Roman" panose="02020603050405020304" pitchFamily="18" charset="0"/>
              </a:rPr>
              <a:t> члени </a:t>
            </a:r>
            <a:r>
              <a:rPr lang="ru-RU" sz="2000" dirty="0" err="1">
                <a:solidFill>
                  <a:srgbClr val="002060"/>
                </a:solidFill>
                <a:latin typeface="Times New Roman" panose="02020603050405020304" pitchFamily="18" charset="0"/>
                <a:cs typeface="Times New Roman" panose="02020603050405020304" pitchFamily="18" charset="0"/>
              </a:rPr>
              <a:t>груп</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об'єднують</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свої</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ресурси</a:t>
            </a:r>
            <a:r>
              <a:rPr lang="ru-RU" sz="2000" dirty="0">
                <a:solidFill>
                  <a:srgbClr val="002060"/>
                </a:solidFill>
                <a:latin typeface="Times New Roman" panose="02020603050405020304" pitchFamily="18" charset="0"/>
                <a:cs typeface="Times New Roman" panose="02020603050405020304" pitchFamily="18" charset="0"/>
              </a:rPr>
              <a:t> для </a:t>
            </a:r>
            <a:r>
              <a:rPr lang="ru-RU" sz="2000" dirty="0" err="1">
                <a:solidFill>
                  <a:srgbClr val="002060"/>
                </a:solidFill>
                <a:latin typeface="Times New Roman" panose="02020603050405020304" pitchFamily="18" charset="0"/>
                <a:cs typeface="Times New Roman" panose="02020603050405020304" pitchFamily="18" charset="0"/>
              </a:rPr>
              <a:t>досягнення</a:t>
            </a:r>
            <a:r>
              <a:rPr lang="ru-RU" sz="2000" dirty="0">
                <a:solidFill>
                  <a:srgbClr val="002060"/>
                </a:solidFill>
                <a:latin typeface="Times New Roman" panose="02020603050405020304" pitchFamily="18" charset="0"/>
                <a:cs typeface="Times New Roman" panose="02020603050405020304" pitchFamily="18" charset="0"/>
              </a:rPr>
              <a:t> мети, </a:t>
            </a:r>
            <a:r>
              <a:rPr lang="ru-RU" sz="2000" dirty="0" err="1">
                <a:solidFill>
                  <a:srgbClr val="002060"/>
                </a:solidFill>
                <a:latin typeface="Times New Roman" panose="02020603050405020304" pitchFamily="18" charset="0"/>
                <a:cs typeface="Times New Roman" panose="02020603050405020304" pitchFamily="18" charset="0"/>
              </a:rPr>
              <a:t>хоча</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це</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одночасно</a:t>
            </a:r>
            <a:r>
              <a:rPr lang="ru-RU" sz="2000" dirty="0">
                <a:solidFill>
                  <a:srgbClr val="002060"/>
                </a:solidFill>
                <a:latin typeface="Times New Roman" panose="02020603050405020304" pitchFamily="18" charset="0"/>
                <a:cs typeface="Times New Roman" panose="02020603050405020304" pitchFamily="18" charset="0"/>
              </a:rPr>
              <a:t> і робота кожного </a:t>
            </a:r>
            <a:r>
              <a:rPr lang="ru-RU" sz="2000" dirty="0" err="1">
                <a:solidFill>
                  <a:srgbClr val="002060"/>
                </a:solidFill>
                <a:latin typeface="Times New Roman" panose="02020603050405020304" pitchFamily="18" charset="0"/>
                <a:cs typeface="Times New Roman" panose="02020603050405020304" pitchFamily="18" charset="0"/>
              </a:rPr>
              <a:t>окремо</a:t>
            </a:r>
            <a:r>
              <a:rPr lang="ru-RU" sz="2000" dirty="0">
                <a:solidFill>
                  <a:srgbClr val="002060"/>
                </a:solidFill>
                <a:latin typeface="Times New Roman" panose="02020603050405020304" pitchFamily="18" charset="0"/>
                <a:cs typeface="Times New Roman" panose="02020603050405020304" pitchFamily="18" charset="0"/>
              </a:rPr>
              <a:t>. Члени </a:t>
            </a:r>
            <a:r>
              <a:rPr lang="ru-RU" sz="2000" dirty="0" err="1">
                <a:solidFill>
                  <a:srgbClr val="002060"/>
                </a:solidFill>
                <a:latin typeface="Times New Roman" panose="02020603050405020304" pitchFamily="18" charset="0"/>
                <a:cs typeface="Times New Roman" panose="02020603050405020304" pitchFamily="18" charset="0"/>
              </a:rPr>
              <a:t>груп</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найчастіше</a:t>
            </a:r>
            <a:r>
              <a:rPr lang="ru-RU" sz="2000" dirty="0">
                <a:solidFill>
                  <a:srgbClr val="002060"/>
                </a:solidFill>
                <a:latin typeface="Times New Roman" panose="02020603050405020304" pitchFamily="18" charset="0"/>
                <a:cs typeface="Times New Roman" panose="02020603050405020304" pitchFamily="18" charset="0"/>
              </a:rPr>
              <a:t> не </a:t>
            </a:r>
            <a:r>
              <a:rPr lang="ru-RU" sz="2000" dirty="0" err="1">
                <a:solidFill>
                  <a:srgbClr val="002060"/>
                </a:solidFill>
                <a:latin typeface="Times New Roman" panose="02020603050405020304" pitchFamily="18" charset="0"/>
                <a:cs typeface="Times New Roman" panose="02020603050405020304" pitchFamily="18" charset="0"/>
              </a:rPr>
              <a:t>несуть</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відповідальності</a:t>
            </a:r>
            <a:r>
              <a:rPr lang="ru-RU" sz="2000" dirty="0">
                <a:solidFill>
                  <a:srgbClr val="002060"/>
                </a:solidFill>
                <a:latin typeface="Times New Roman" panose="02020603050405020304" pitchFamily="18" charset="0"/>
                <a:cs typeface="Times New Roman" panose="02020603050405020304" pitchFamily="18" charset="0"/>
              </a:rPr>
              <a:t> за </a:t>
            </a:r>
            <a:r>
              <a:rPr lang="ru-RU" sz="2000" dirty="0" err="1">
                <a:solidFill>
                  <a:srgbClr val="002060"/>
                </a:solidFill>
                <a:latin typeface="Times New Roman" panose="02020603050405020304" pitchFamily="18" charset="0"/>
                <a:cs typeface="Times New Roman" panose="02020603050405020304" pitchFamily="18" charset="0"/>
              </a:rPr>
              <a:t>загальний</a:t>
            </a:r>
            <a:r>
              <a:rPr lang="ru-RU" sz="2000" dirty="0">
                <a:solidFill>
                  <a:srgbClr val="002060"/>
                </a:solidFill>
                <a:latin typeface="Times New Roman" panose="02020603050405020304" pitchFamily="18" charset="0"/>
                <a:cs typeface="Times New Roman" panose="02020603050405020304" pitchFamily="18" charset="0"/>
              </a:rPr>
              <a:t> результат </a:t>
            </a:r>
            <a:r>
              <a:rPr lang="ru-RU" sz="2000" dirty="0" err="1">
                <a:solidFill>
                  <a:srgbClr val="002060"/>
                </a:solidFill>
                <a:latin typeface="Times New Roman" panose="02020603050405020304" pitchFamily="18" charset="0"/>
                <a:cs typeface="Times New Roman" panose="02020603050405020304" pitchFamily="18" charset="0"/>
              </a:rPr>
              <a:t>роботи</a:t>
            </a:r>
            <a:r>
              <a:rPr lang="ru-RU" sz="2000" dirty="0">
                <a:solidFill>
                  <a:srgbClr val="002060"/>
                </a:solidFill>
                <a:latin typeface="Times New Roman" panose="02020603050405020304" pitchFamily="18" charset="0"/>
                <a:cs typeface="Times New Roman" panose="02020603050405020304" pitchFamily="18" charset="0"/>
              </a:rPr>
              <a:t>, а </a:t>
            </a:r>
            <a:r>
              <a:rPr lang="ru-RU" sz="2000" dirty="0" err="1">
                <a:solidFill>
                  <a:srgbClr val="002060"/>
                </a:solidFill>
                <a:latin typeface="Times New Roman" panose="02020603050405020304" pitchFamily="18" charset="0"/>
                <a:cs typeface="Times New Roman" panose="02020603050405020304" pitchFamily="18" charset="0"/>
              </a:rPr>
              <a:t>відповідають</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тільки</a:t>
            </a:r>
            <a:r>
              <a:rPr lang="ru-RU" sz="2000" dirty="0">
                <a:solidFill>
                  <a:srgbClr val="002060"/>
                </a:solidFill>
                <a:latin typeface="Times New Roman" panose="02020603050405020304" pitchFamily="18" charset="0"/>
                <a:cs typeface="Times New Roman" panose="02020603050405020304" pitchFamily="18" charset="0"/>
              </a:rPr>
              <a:t> за свою </a:t>
            </a:r>
            <a:r>
              <a:rPr lang="ru-RU" sz="2000" dirty="0" err="1">
                <a:solidFill>
                  <a:srgbClr val="002060"/>
                </a:solidFill>
                <a:latin typeface="Times New Roman" panose="02020603050405020304" pitchFamily="18" charset="0"/>
                <a:cs typeface="Times New Roman" panose="02020603050405020304" pitchFamily="18" charset="0"/>
              </a:rPr>
              <a:t>персональну</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діяльність</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Команди</a:t>
            </a:r>
            <a:r>
              <a:rPr lang="ru-RU" sz="2000" dirty="0">
                <a:solidFill>
                  <a:srgbClr val="002060"/>
                </a:solidFill>
                <a:latin typeface="Times New Roman" panose="02020603050405020304" pitchFamily="18" charset="0"/>
                <a:cs typeface="Times New Roman" panose="02020603050405020304" pitchFamily="18" charset="0"/>
              </a:rPr>
              <a:t> ж </a:t>
            </a:r>
            <a:r>
              <a:rPr lang="ru-RU" sz="2000" dirty="0" err="1">
                <a:solidFill>
                  <a:srgbClr val="002060"/>
                </a:solidFill>
                <a:latin typeface="Times New Roman" panose="02020603050405020304" pitchFamily="18" charset="0"/>
                <a:cs typeface="Times New Roman" panose="02020603050405020304" pitchFamily="18" charset="0"/>
              </a:rPr>
              <a:t>надають</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значення</a:t>
            </a:r>
            <a:r>
              <a:rPr lang="ru-RU" sz="2000" dirty="0">
                <a:solidFill>
                  <a:srgbClr val="002060"/>
                </a:solidFill>
                <a:latin typeface="Times New Roman" panose="02020603050405020304" pitchFamily="18" charset="0"/>
                <a:cs typeface="Times New Roman" panose="02020603050405020304" pitchFamily="18" charset="0"/>
              </a:rPr>
              <a:t> як </a:t>
            </a:r>
            <a:r>
              <a:rPr lang="ru-RU" sz="2000" dirty="0" err="1">
                <a:solidFill>
                  <a:srgbClr val="002060"/>
                </a:solidFill>
                <a:latin typeface="Times New Roman" panose="02020603050405020304" pitchFamily="18" charset="0"/>
                <a:cs typeface="Times New Roman" panose="02020603050405020304" pitchFamily="18" charset="0"/>
              </a:rPr>
              <a:t>індивідуальній</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роботі</a:t>
            </a:r>
            <a:r>
              <a:rPr lang="ru-RU" sz="2000" dirty="0">
                <a:solidFill>
                  <a:srgbClr val="002060"/>
                </a:solidFill>
                <a:latin typeface="Times New Roman" panose="02020603050405020304" pitchFamily="18" charset="0"/>
                <a:cs typeface="Times New Roman" panose="02020603050405020304" pitchFamily="18" charset="0"/>
              </a:rPr>
              <a:t> кожного з </a:t>
            </a:r>
            <a:r>
              <a:rPr lang="ru-RU" sz="2000" dirty="0" err="1">
                <a:solidFill>
                  <a:srgbClr val="002060"/>
                </a:solidFill>
                <a:latin typeface="Times New Roman" panose="02020603050405020304" pitchFamily="18" charset="0"/>
                <a:cs typeface="Times New Roman" panose="02020603050405020304" pitchFamily="18" charset="0"/>
              </a:rPr>
              <a:t>її</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членів</a:t>
            </a:r>
            <a:r>
              <a:rPr lang="ru-RU" sz="2000" dirty="0">
                <a:solidFill>
                  <a:srgbClr val="002060"/>
                </a:solidFill>
                <a:latin typeface="Times New Roman" panose="02020603050405020304" pitchFamily="18" charset="0"/>
                <a:cs typeface="Times New Roman" panose="02020603050405020304" pitchFamily="18" charset="0"/>
              </a:rPr>
              <a:t>, так і </a:t>
            </a:r>
            <a:r>
              <a:rPr lang="ru-RU" sz="2000" dirty="0" err="1">
                <a:solidFill>
                  <a:srgbClr val="002060"/>
                </a:solidFill>
                <a:latin typeface="Times New Roman" panose="02020603050405020304" pitchFamily="18" charset="0"/>
                <a:cs typeface="Times New Roman" panose="02020603050405020304" pitchFamily="18" charset="0"/>
              </a:rPr>
              <a:t>загальному</a:t>
            </a:r>
            <a:r>
              <a:rPr lang="ru-RU" sz="2000" dirty="0">
                <a:solidFill>
                  <a:srgbClr val="002060"/>
                </a:solidFill>
                <a:latin typeface="Times New Roman" panose="02020603050405020304" pitchFamily="18" charset="0"/>
                <a:cs typeface="Times New Roman" panose="02020603050405020304" pitchFamily="18" charset="0"/>
              </a:rPr>
              <a:t> результату. </a:t>
            </a:r>
            <a:r>
              <a:rPr lang="ru-RU" sz="2000" dirty="0" err="1">
                <a:solidFill>
                  <a:srgbClr val="002060"/>
                </a:solidFill>
                <a:latin typeface="Times New Roman" panose="02020603050405020304" pitchFamily="18" charset="0"/>
                <a:cs typeface="Times New Roman" panose="02020603050405020304" pitchFamily="18" charset="0"/>
              </a:rPr>
              <a:t>Її</a:t>
            </a:r>
            <a:r>
              <a:rPr lang="ru-RU" sz="2000" dirty="0">
                <a:solidFill>
                  <a:srgbClr val="002060"/>
                </a:solidFill>
                <a:latin typeface="Times New Roman" panose="02020603050405020304" pitchFamily="18" charset="0"/>
                <a:cs typeface="Times New Roman" panose="02020603050405020304" pitchFamily="18" charset="0"/>
              </a:rPr>
              <a:t> члени </a:t>
            </a:r>
            <a:r>
              <a:rPr lang="ru-RU" sz="2000" dirty="0" err="1">
                <a:solidFill>
                  <a:srgbClr val="002060"/>
                </a:solidFill>
                <a:latin typeface="Times New Roman" panose="02020603050405020304" pitchFamily="18" charset="0"/>
                <a:cs typeface="Times New Roman" panose="02020603050405020304" pitchFamily="18" charset="0"/>
              </a:rPr>
              <a:t>працюють</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спільно</a:t>
            </a:r>
            <a:r>
              <a:rPr lang="ru-RU" sz="2000" dirty="0">
                <a:solidFill>
                  <a:srgbClr val="002060"/>
                </a:solidFill>
                <a:latin typeface="Times New Roman" panose="02020603050405020304" pitchFamily="18" charset="0"/>
                <a:cs typeface="Times New Roman" panose="02020603050405020304" pitchFamily="18" charset="0"/>
              </a:rPr>
              <a:t> для </a:t>
            </a:r>
            <a:r>
              <a:rPr lang="ru-RU" sz="2000" dirty="0" err="1">
                <a:solidFill>
                  <a:srgbClr val="002060"/>
                </a:solidFill>
                <a:latin typeface="Times New Roman" panose="02020603050405020304" pitchFamily="18" charset="0"/>
                <a:cs typeface="Times New Roman" panose="02020603050405020304" pitchFamily="18" charset="0"/>
              </a:rPr>
              <a:t>досягнення</a:t>
            </a:r>
            <a:r>
              <a:rPr lang="ru-RU" sz="2000" dirty="0">
                <a:solidFill>
                  <a:srgbClr val="002060"/>
                </a:solidFill>
                <a:latin typeface="Times New Roman" panose="02020603050405020304" pitchFamily="18" charset="0"/>
                <a:cs typeface="Times New Roman" panose="02020603050405020304" pitchFamily="18" charset="0"/>
              </a:rPr>
              <a:t> результату (</a:t>
            </a:r>
            <a:r>
              <a:rPr lang="ru-RU" sz="2000" dirty="0" err="1">
                <a:solidFill>
                  <a:srgbClr val="002060"/>
                </a:solidFill>
                <a:latin typeface="Times New Roman" panose="02020603050405020304" pitchFamily="18" charset="0"/>
                <a:cs typeface="Times New Roman" panose="02020603050405020304" pitchFamily="18" charset="0"/>
              </a:rPr>
              <a:t>наприклад</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випуску</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продукції</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надання</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послуги</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або</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розробки</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рішень</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який</a:t>
            </a:r>
            <a:r>
              <a:rPr lang="ru-RU" sz="2000" dirty="0">
                <a:solidFill>
                  <a:srgbClr val="002060"/>
                </a:solidFill>
                <a:latin typeface="Times New Roman" panose="02020603050405020304" pitchFamily="18" charset="0"/>
                <a:cs typeface="Times New Roman" panose="02020603050405020304" pitchFamily="18" charset="0"/>
              </a:rPr>
              <a:t> є </a:t>
            </a:r>
            <a:r>
              <a:rPr lang="ru-RU" sz="2000" dirty="0" err="1">
                <a:solidFill>
                  <a:srgbClr val="002060"/>
                </a:solidFill>
                <a:latin typeface="Times New Roman" panose="02020603050405020304" pitchFamily="18" charset="0"/>
                <a:cs typeface="Times New Roman" panose="02020603050405020304" pitchFamily="18" charset="0"/>
              </a:rPr>
              <a:t>спільним</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внеском</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команди</a:t>
            </a:r>
            <a:r>
              <a:rPr lang="ru-RU" sz="2000" dirty="0">
                <a:solidFill>
                  <a:srgbClr val="002060"/>
                </a:solidFill>
                <a:latin typeface="Times New Roman" panose="02020603050405020304" pitchFamily="18" charset="0"/>
                <a:cs typeface="Times New Roman" panose="02020603050405020304" pitchFamily="18" charset="0"/>
              </a:rPr>
              <a:t> в роботу, і </a:t>
            </a:r>
            <a:r>
              <a:rPr lang="ru-RU" sz="2000" dirty="0" err="1">
                <a:solidFill>
                  <a:srgbClr val="002060"/>
                </a:solidFill>
                <a:latin typeface="Times New Roman" panose="02020603050405020304" pitchFamily="18" charset="0"/>
                <a:cs typeface="Times New Roman" panose="02020603050405020304" pitchFamily="18" charset="0"/>
              </a:rPr>
              <a:t>кожен</a:t>
            </a:r>
            <a:r>
              <a:rPr lang="ru-RU" sz="2000" dirty="0">
                <a:solidFill>
                  <a:srgbClr val="002060"/>
                </a:solidFill>
                <a:latin typeface="Times New Roman" panose="02020603050405020304" pitchFamily="18" charset="0"/>
                <a:cs typeface="Times New Roman" panose="02020603050405020304" pitchFamily="18" charset="0"/>
              </a:rPr>
              <a:t> з </a:t>
            </a:r>
            <a:r>
              <a:rPr lang="ru-RU" sz="2000" dirty="0" err="1">
                <a:solidFill>
                  <a:srgbClr val="002060"/>
                </a:solidFill>
                <a:latin typeface="Times New Roman" panose="02020603050405020304" pitchFamily="18" charset="0"/>
                <a:cs typeface="Times New Roman" panose="02020603050405020304" pitchFamily="18" charset="0"/>
              </a:rPr>
              <a:t>команди</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розділяє</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відповідальність</a:t>
            </a:r>
            <a:r>
              <a:rPr lang="ru-RU" sz="2000" dirty="0">
                <a:solidFill>
                  <a:srgbClr val="002060"/>
                </a:solidFill>
                <a:latin typeface="Times New Roman" panose="02020603050405020304" pitchFamily="18" charset="0"/>
                <a:cs typeface="Times New Roman" panose="02020603050405020304" pitchFamily="18" charset="0"/>
              </a:rPr>
              <a:t> за результат. </a:t>
            </a:r>
            <a:endParaRPr lang="uk-UA" sz="2000" dirty="0">
              <a:solidFill>
                <a:srgbClr val="002060"/>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044F35E-5E5E-00C2-583E-4D0FA5190340}"/>
              </a:ext>
            </a:extLst>
          </p:cNvPr>
          <p:cNvSpPr txBox="1"/>
          <p:nvPr/>
        </p:nvSpPr>
        <p:spPr>
          <a:xfrm>
            <a:off x="2123728" y="906005"/>
            <a:ext cx="4683210" cy="400110"/>
          </a:xfrm>
          <a:prstGeom prst="rect">
            <a:avLst/>
          </a:prstGeom>
          <a:noFill/>
        </p:spPr>
        <p:txBody>
          <a:bodyPr wrap="square">
            <a:spAutoFit/>
          </a:bodyPr>
          <a:lstStyle/>
          <a:p>
            <a:pPr algn="ctr"/>
            <a:r>
              <a:rPr lang="uk-UA" sz="2000" b="1" dirty="0">
                <a:solidFill>
                  <a:srgbClr val="002060"/>
                </a:solidFill>
                <a:latin typeface="Times New Roman" panose="02020603050405020304" pitchFamily="18" charset="0"/>
                <a:cs typeface="Times New Roman" panose="02020603050405020304" pitchFamily="18" charset="0"/>
              </a:rPr>
              <a:t>Властивості групи і команди</a:t>
            </a:r>
          </a:p>
        </p:txBody>
      </p:sp>
    </p:spTree>
    <p:extLst>
      <p:ext uri="{BB962C8B-B14F-4D97-AF65-F5344CB8AC3E}">
        <p14:creationId xmlns:p14="http://schemas.microsoft.com/office/powerpoint/2010/main" val="2485788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a:extLst>
              <a:ext uri="{FF2B5EF4-FFF2-40B4-BE49-F238E27FC236}">
                <a16:creationId xmlns:a16="http://schemas.microsoft.com/office/drawing/2014/main" id="{DB610C51-9775-FC42-65ED-9DA4FA1E58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18" name="Пряма сполучна лінія 17">
            <a:extLst>
              <a:ext uri="{FF2B5EF4-FFF2-40B4-BE49-F238E27FC236}">
                <a16:creationId xmlns:a16="http://schemas.microsoft.com/office/drawing/2014/main" id="{91335BA7-2427-13FE-C45D-D3FD533FD925}"/>
              </a:ext>
            </a:extLst>
          </p:cNvPr>
          <p:cNvCxnSpPr/>
          <p:nvPr/>
        </p:nvCxnSpPr>
        <p:spPr>
          <a:xfrm>
            <a:off x="17038" y="764704"/>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Rectangle 1"/>
          <p:cNvSpPr>
            <a:spLocks noChangeArrowheads="1"/>
          </p:cNvSpPr>
          <p:nvPr/>
        </p:nvSpPr>
        <p:spPr bwMode="auto">
          <a:xfrm>
            <a:off x="2566988"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altLang="uk-UA" sz="1800" b="0" i="0" u="none" strike="noStrike" cap="none" normalizeH="0" baseline="0">
                <a:ln>
                  <a:noFill/>
                </a:ln>
                <a:solidFill>
                  <a:schemeClr val="tx1"/>
                </a:solidFill>
                <a:effectLst/>
                <a:latin typeface="Arial" pitchFamily="34" charset="0"/>
                <a:cs typeface="Arial" pitchFamily="34" charset="0"/>
              </a:rPr>
              <a:t/>
            </a:r>
            <a:br>
              <a:rPr kumimoji="0" lang="uk-UA" altLang="uk-UA" sz="1800" b="0" i="0" u="none" strike="noStrike" cap="none" normalizeH="0" baseline="0">
                <a:ln>
                  <a:noFill/>
                </a:ln>
                <a:solidFill>
                  <a:schemeClr val="tx1"/>
                </a:solidFill>
                <a:effectLst/>
                <a:latin typeface="Arial" pitchFamily="34" charset="0"/>
                <a:cs typeface="Arial" pitchFamily="34" charset="0"/>
              </a:rPr>
            </a:br>
            <a:endParaRPr kumimoji="0" lang="uk-UA" altLang="uk-UA" sz="1800" b="0" i="0" u="none" strike="noStrike" cap="none" normalizeH="0" baseline="0">
              <a:ln>
                <a:noFill/>
              </a:ln>
              <a:solidFill>
                <a:schemeClr val="tx1"/>
              </a:solidFill>
              <a:effectLst/>
              <a:latin typeface="Arial" pitchFamily="34" charset="0"/>
              <a:cs typeface="Arial" pitchFamily="34" charset="0"/>
            </a:endParaRPr>
          </a:p>
        </p:txBody>
      </p:sp>
      <p:sp>
        <p:nvSpPr>
          <p:cNvPr id="3" name="TextBox 2">
            <a:extLst>
              <a:ext uri="{FF2B5EF4-FFF2-40B4-BE49-F238E27FC236}">
                <a16:creationId xmlns:a16="http://schemas.microsoft.com/office/drawing/2014/main" id="{1955428B-6FD7-AC76-84DA-676EB47D72C5}"/>
              </a:ext>
            </a:extLst>
          </p:cNvPr>
          <p:cNvSpPr txBox="1"/>
          <p:nvPr/>
        </p:nvSpPr>
        <p:spPr>
          <a:xfrm>
            <a:off x="395536" y="990443"/>
            <a:ext cx="8208912" cy="2800767"/>
          </a:xfrm>
          <a:prstGeom prst="rect">
            <a:avLst/>
          </a:prstGeom>
          <a:noFill/>
        </p:spPr>
        <p:txBody>
          <a:bodyPr wrap="square">
            <a:spAutoFit/>
          </a:bodyPr>
          <a:lstStyle/>
          <a:p>
            <a:pPr algn="just"/>
            <a:r>
              <a:rPr lang="ru-RU" sz="2200" b="1" dirty="0" err="1">
                <a:solidFill>
                  <a:srgbClr val="002060"/>
                </a:solidFill>
                <a:latin typeface="Times New Roman" panose="02020603050405020304" pitchFamily="18" charset="0"/>
                <a:cs typeface="Times New Roman" panose="02020603050405020304" pitchFamily="18" charset="0"/>
              </a:rPr>
              <a:t>По-третє</a:t>
            </a:r>
            <a:r>
              <a:rPr lang="ru-RU" sz="2200" b="1" dirty="0">
                <a:solidFill>
                  <a:srgbClr val="002060"/>
                </a:solidFill>
                <a:latin typeface="Times New Roman" panose="02020603050405020304" pitchFamily="18" charset="0"/>
                <a:cs typeface="Times New Roman" panose="02020603050405020304" pitchFamily="18" charset="0"/>
              </a:rPr>
              <a:t>, </a:t>
            </a:r>
            <a:r>
              <a:rPr lang="ru-RU" sz="2200" dirty="0">
                <a:solidFill>
                  <a:srgbClr val="002060"/>
                </a:solidFill>
                <a:latin typeface="Times New Roman" panose="02020603050405020304" pitchFamily="18" charset="0"/>
                <a:cs typeface="Times New Roman" panose="02020603050405020304" pitchFamily="18" charset="0"/>
              </a:rPr>
              <a:t>в той час, коли члени </a:t>
            </a:r>
            <a:r>
              <a:rPr lang="ru-RU" sz="2200" dirty="0" err="1">
                <a:solidFill>
                  <a:srgbClr val="002060"/>
                </a:solidFill>
                <a:latin typeface="Times New Roman" panose="02020603050405020304" pitchFamily="18" charset="0"/>
                <a:cs typeface="Times New Roman" panose="02020603050405020304" pitchFamily="18" charset="0"/>
              </a:rPr>
              <a:t>груп</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можуть</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лише</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розділяти</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загальну</a:t>
            </a:r>
            <a:r>
              <a:rPr lang="ru-RU" sz="2200" dirty="0">
                <a:solidFill>
                  <a:srgbClr val="002060"/>
                </a:solidFill>
                <a:latin typeface="Times New Roman" panose="02020603050405020304" pitchFamily="18" charset="0"/>
                <a:cs typeface="Times New Roman" panose="02020603050405020304" pitchFamily="18" charset="0"/>
              </a:rPr>
              <a:t> мету, члени команд, </a:t>
            </a:r>
            <a:r>
              <a:rPr lang="ru-RU" sz="2200" dirty="0" err="1">
                <a:solidFill>
                  <a:srgbClr val="002060"/>
                </a:solidFill>
                <a:latin typeface="Times New Roman" panose="02020603050405020304" pitchFamily="18" charset="0"/>
                <a:cs typeface="Times New Roman" panose="02020603050405020304" pitchFamily="18" charset="0"/>
              </a:rPr>
              <a:t>крім</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іншого</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поділяють</a:t>
            </a:r>
            <a:r>
              <a:rPr lang="ru-RU" sz="2200" dirty="0">
                <a:solidFill>
                  <a:srgbClr val="002060"/>
                </a:solidFill>
                <a:latin typeface="Times New Roman" panose="02020603050405020304" pitchFamily="18" charset="0"/>
                <a:cs typeface="Times New Roman" panose="02020603050405020304" pitchFamily="18" charset="0"/>
              </a:rPr>
              <a:t> і </a:t>
            </a:r>
            <a:r>
              <a:rPr lang="ru-RU" sz="2200" dirty="0" err="1">
                <a:solidFill>
                  <a:srgbClr val="002060"/>
                </a:solidFill>
                <a:latin typeface="Times New Roman" panose="02020603050405020304" pitchFamily="18" charset="0"/>
                <a:cs typeface="Times New Roman" panose="02020603050405020304" pitchFamily="18" charset="0"/>
              </a:rPr>
              <a:t>загальні</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зобов'язання</a:t>
            </a:r>
            <a:r>
              <a:rPr lang="ru-RU" sz="2200" dirty="0">
                <a:solidFill>
                  <a:srgbClr val="002060"/>
                </a:solidFill>
                <a:latin typeface="Times New Roman" panose="02020603050405020304" pitchFamily="18" charset="0"/>
                <a:cs typeface="Times New Roman" panose="02020603050405020304" pitchFamily="18" charset="0"/>
              </a:rPr>
              <a:t> для </a:t>
            </a:r>
            <a:r>
              <a:rPr lang="uk-UA" sz="2200" dirty="0">
                <a:solidFill>
                  <a:srgbClr val="002060"/>
                </a:solidFill>
                <a:latin typeface="Times New Roman" panose="02020603050405020304" pitchFamily="18" charset="0"/>
                <a:cs typeface="Times New Roman" panose="02020603050405020304" pitchFamily="18" charset="0"/>
              </a:rPr>
              <a:t>досягнення мети. Більше того, ці цілі часто розглядаються як можливість перемогти в реалізації тієї чи іншої мети (бути першими або кращими в чому-небудь). </a:t>
            </a:r>
          </a:p>
          <a:p>
            <a:pPr algn="just"/>
            <a:r>
              <a:rPr lang="uk-UA" sz="2200" dirty="0">
                <a:solidFill>
                  <a:srgbClr val="002060"/>
                </a:solidFill>
                <a:latin typeface="Times New Roman" panose="02020603050405020304" pitchFamily="18" charset="0"/>
                <a:cs typeface="Times New Roman" panose="02020603050405020304" pitchFamily="18" charset="0"/>
              </a:rPr>
              <a:t>Члени команд концентруються на спільному досягненні вищих цілей, що в поєднанні зі специфікою виконання завдань робить їх сильно зацікавленими в результатах своєї діяльності. </a:t>
            </a:r>
          </a:p>
        </p:txBody>
      </p:sp>
    </p:spTree>
    <p:extLst>
      <p:ext uri="{BB962C8B-B14F-4D97-AF65-F5344CB8AC3E}">
        <p14:creationId xmlns:p14="http://schemas.microsoft.com/office/powerpoint/2010/main" val="2763766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6657AF36-C98F-9159-F2F1-AAD3B5370C9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7" name="Пряма сполучна лінія 6">
            <a:extLst>
              <a:ext uri="{FF2B5EF4-FFF2-40B4-BE49-F238E27FC236}">
                <a16:creationId xmlns:a16="http://schemas.microsoft.com/office/drawing/2014/main" id="{9BBFA1EC-BDE0-7352-4517-EC6153777BFB}"/>
              </a:ext>
            </a:extLst>
          </p:cNvPr>
          <p:cNvCxnSpPr/>
          <p:nvPr/>
        </p:nvCxnSpPr>
        <p:spPr>
          <a:xfrm>
            <a:off x="0" y="698482"/>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A30C10D0-92A2-B409-5919-88B4AFFB8EF9}"/>
              </a:ext>
            </a:extLst>
          </p:cNvPr>
          <p:cNvSpPr txBox="1"/>
          <p:nvPr/>
        </p:nvSpPr>
        <p:spPr>
          <a:xfrm>
            <a:off x="521550" y="1124744"/>
            <a:ext cx="8100900" cy="4154984"/>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По-четверте</a:t>
            </a:r>
            <a:r>
              <a:rPr lang="uk-UA" sz="2200" dirty="0">
                <a:solidFill>
                  <a:srgbClr val="002060"/>
                </a:solidFill>
                <a:latin typeface="Times New Roman" panose="02020603050405020304" pitchFamily="18" charset="0"/>
                <a:cs typeface="Times New Roman" panose="02020603050405020304" pitchFamily="18" charset="0"/>
              </a:rPr>
              <a:t>, команди відрізняються від груп характером свого зв'язку з менеджментом. Зазвичай керівництво ставить перед командою мету і не втручається в процес планування </a:t>
            </a:r>
            <a:r>
              <a:rPr lang="uk-UA" sz="2200" dirty="0" err="1">
                <a:solidFill>
                  <a:srgbClr val="002060"/>
                </a:solidFill>
                <a:latin typeface="Times New Roman" panose="02020603050405020304" pitchFamily="18" charset="0"/>
                <a:cs typeface="Times New Roman" panose="02020603050405020304" pitchFamily="18" charset="0"/>
              </a:rPr>
              <a:t>внутрішньокомандної</a:t>
            </a:r>
            <a:r>
              <a:rPr lang="uk-UA" sz="2200" dirty="0">
                <a:solidFill>
                  <a:srgbClr val="002060"/>
                </a:solidFill>
                <a:latin typeface="Times New Roman" panose="02020603050405020304" pitchFamily="18" charset="0"/>
                <a:cs typeface="Times New Roman" panose="02020603050405020304" pitchFamily="18" charset="0"/>
              </a:rPr>
              <a:t> роботи, тобто команди повинні мати різні рівні самоврядування. Вони повинні володіти високим ступенем свободи і бути в змозі самостійно встановлювати проміжні цілі, займатися розрахунком часу виконання роботи і мати можливість максимально наблизити результати до поставленої мети. Всі ці дії повинні відбуватися без втручання з боку керівництва, або при його мінімальній залученості в процес роботи команд. Таким чином, команди за своєю суттю є самокерованими, або частково керованими підрозділами організації.</a:t>
            </a:r>
          </a:p>
        </p:txBody>
      </p:sp>
    </p:spTree>
    <p:extLst>
      <p:ext uri="{BB962C8B-B14F-4D97-AF65-F5344CB8AC3E}">
        <p14:creationId xmlns:p14="http://schemas.microsoft.com/office/powerpoint/2010/main" val="1060457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6657AF36-C98F-9159-F2F1-AAD3B5370C9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7" name="Пряма сполучна лінія 6">
            <a:extLst>
              <a:ext uri="{FF2B5EF4-FFF2-40B4-BE49-F238E27FC236}">
                <a16:creationId xmlns:a16="http://schemas.microsoft.com/office/drawing/2014/main" id="{9BBFA1EC-BDE0-7352-4517-EC6153777BFB}"/>
              </a:ext>
            </a:extLst>
          </p:cNvPr>
          <p:cNvCxnSpPr/>
          <p:nvPr/>
        </p:nvCxnSpPr>
        <p:spPr>
          <a:xfrm>
            <a:off x="0" y="698482"/>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6B5419CF-C55B-3C65-7CF3-125295939B02}"/>
              </a:ext>
            </a:extLst>
          </p:cNvPr>
          <p:cNvSpPr txBox="1"/>
          <p:nvPr/>
        </p:nvSpPr>
        <p:spPr>
          <a:xfrm>
            <a:off x="323528" y="2123324"/>
            <a:ext cx="8496944" cy="3477875"/>
          </a:xfrm>
          <a:prstGeom prst="rect">
            <a:avLst/>
          </a:prstGeom>
          <a:noFill/>
        </p:spPr>
        <p:txBody>
          <a:bodyPr wrap="square">
            <a:spAutoFit/>
          </a:bodyPr>
          <a:lstStyle/>
          <a:p>
            <a:r>
              <a:rPr lang="uk-UA" sz="2200" b="1" dirty="0">
                <a:solidFill>
                  <a:srgbClr val="002060"/>
                </a:solidFill>
                <a:latin typeface="Times New Roman" panose="02020603050405020304" pitchFamily="18" charset="0"/>
                <a:cs typeface="Times New Roman" panose="02020603050405020304" pitchFamily="18" charset="0"/>
              </a:rPr>
              <a:t>Команди найбільш ефективні у випадках: </a:t>
            </a:r>
          </a:p>
          <a:p>
            <a:r>
              <a:rPr lang="uk-UA" sz="2200" dirty="0">
                <a:solidFill>
                  <a:srgbClr val="002060"/>
                </a:solidFill>
                <a:latin typeface="Times New Roman" panose="02020603050405020304" pitchFamily="18" charset="0"/>
                <a:cs typeface="Times New Roman" panose="02020603050405020304" pitchFamily="18" charset="0"/>
              </a:rPr>
              <a:t>• розробки стратегічних змін в умовах високої невизначеності середовища; </a:t>
            </a:r>
          </a:p>
          <a:p>
            <a:r>
              <a:rPr lang="uk-UA" sz="2200" dirty="0">
                <a:solidFill>
                  <a:srgbClr val="002060"/>
                </a:solidFill>
                <a:latin typeface="Times New Roman" panose="02020603050405020304" pitchFamily="18" charset="0"/>
                <a:cs typeface="Times New Roman" panose="02020603050405020304" pitchFamily="18" charset="0"/>
              </a:rPr>
              <a:t>• розмитості і множинності критеріїв відбору варіантів змін; </a:t>
            </a:r>
          </a:p>
          <a:p>
            <a:r>
              <a:rPr lang="uk-UA" sz="2200" dirty="0">
                <a:solidFill>
                  <a:srgbClr val="002060"/>
                </a:solidFill>
                <a:latin typeface="Times New Roman" panose="02020603050405020304" pitchFamily="18" charset="0"/>
                <a:cs typeface="Times New Roman" panose="02020603050405020304" pitchFamily="18" charset="0"/>
              </a:rPr>
              <a:t>• одночасної реалізації декількох стратегій; </a:t>
            </a:r>
          </a:p>
          <a:p>
            <a:r>
              <a:rPr lang="uk-UA" sz="2200" dirty="0">
                <a:solidFill>
                  <a:srgbClr val="002060"/>
                </a:solidFill>
                <a:latin typeface="Times New Roman" panose="02020603050405020304" pitchFamily="18" charset="0"/>
                <a:cs typeface="Times New Roman" panose="02020603050405020304" pitchFamily="18" charset="0"/>
              </a:rPr>
              <a:t>• необхідності координації складних робіт; </a:t>
            </a:r>
          </a:p>
          <a:p>
            <a:r>
              <a:rPr lang="uk-UA" sz="2200" dirty="0">
                <a:solidFill>
                  <a:srgbClr val="002060"/>
                </a:solidFill>
                <a:latin typeface="Times New Roman" panose="02020603050405020304" pitchFamily="18" charset="0"/>
                <a:cs typeface="Times New Roman" panose="02020603050405020304" pitchFamily="18" charset="0"/>
              </a:rPr>
              <a:t>• великого розкиду в думках експертів щодо оцінки стратегічних альтернатив; </a:t>
            </a:r>
          </a:p>
          <a:p>
            <a:r>
              <a:rPr lang="uk-UA" sz="2200" dirty="0">
                <a:solidFill>
                  <a:srgbClr val="002060"/>
                </a:solidFill>
                <a:latin typeface="Times New Roman" panose="02020603050405020304" pitchFamily="18" charset="0"/>
                <a:cs typeface="Times New Roman" panose="02020603050405020304" pitchFamily="18" charset="0"/>
              </a:rPr>
              <a:t>• конфлікту інтересів зацікавлених сторін; </a:t>
            </a:r>
          </a:p>
          <a:p>
            <a:r>
              <a:rPr lang="uk-UA" sz="2200" dirty="0">
                <a:solidFill>
                  <a:srgbClr val="002060"/>
                </a:solidFill>
                <a:latin typeface="Times New Roman" panose="02020603050405020304" pitchFamily="18" charset="0"/>
                <a:cs typeface="Times New Roman" panose="02020603050405020304" pitchFamily="18" charset="0"/>
              </a:rPr>
              <a:t>• високого ступеня опору стратегічним змінам.</a:t>
            </a:r>
          </a:p>
        </p:txBody>
      </p:sp>
      <p:sp>
        <p:nvSpPr>
          <p:cNvPr id="8" name="TextBox 7">
            <a:extLst>
              <a:ext uri="{FF2B5EF4-FFF2-40B4-BE49-F238E27FC236}">
                <a16:creationId xmlns:a16="http://schemas.microsoft.com/office/drawing/2014/main" id="{E12196FB-ABC6-DF31-DCF1-91CD4222422A}"/>
              </a:ext>
            </a:extLst>
          </p:cNvPr>
          <p:cNvSpPr txBox="1"/>
          <p:nvPr/>
        </p:nvSpPr>
        <p:spPr>
          <a:xfrm>
            <a:off x="395536" y="1017425"/>
            <a:ext cx="8496944" cy="769441"/>
          </a:xfrm>
          <a:prstGeom prst="rect">
            <a:avLst/>
          </a:prstGeom>
          <a:noFill/>
        </p:spPr>
        <p:txBody>
          <a:bodyPr wrap="square">
            <a:spAutoFit/>
          </a:bodyPr>
          <a:lstStyle/>
          <a:p>
            <a:r>
              <a:rPr lang="ru-RU" sz="2200" dirty="0">
                <a:solidFill>
                  <a:srgbClr val="002060"/>
                </a:solidFill>
                <a:latin typeface="Times New Roman" panose="02020603050405020304" pitchFamily="18" charset="0"/>
                <a:cs typeface="Times New Roman" panose="02020603050405020304" pitchFamily="18" charset="0"/>
              </a:rPr>
              <a:t>Коли </a:t>
            </a:r>
            <a:r>
              <a:rPr lang="ru-RU" sz="2200" dirty="0" err="1">
                <a:solidFill>
                  <a:srgbClr val="002060"/>
                </a:solidFill>
                <a:latin typeface="Times New Roman" panose="02020603050405020304" pitchFamily="18" charset="0"/>
                <a:cs typeface="Times New Roman" panose="02020603050405020304" pitchFamily="18" charset="0"/>
              </a:rPr>
              <a:t>група</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перетворюється</a:t>
            </a:r>
            <a:r>
              <a:rPr lang="ru-RU" sz="2200" dirty="0">
                <a:solidFill>
                  <a:srgbClr val="002060"/>
                </a:solidFill>
                <a:latin typeface="Times New Roman" panose="02020603050405020304" pitchFamily="18" charset="0"/>
                <a:cs typeface="Times New Roman" panose="02020603050405020304" pitchFamily="18" charset="0"/>
              </a:rPr>
              <a:t> в команду, вона </a:t>
            </a:r>
            <a:r>
              <a:rPr lang="ru-RU" sz="2200" dirty="0" err="1">
                <a:solidFill>
                  <a:srgbClr val="002060"/>
                </a:solidFill>
                <a:latin typeface="Times New Roman" panose="02020603050405020304" pitchFamily="18" charset="0"/>
                <a:cs typeface="Times New Roman" panose="02020603050405020304" pitchFamily="18" charset="0"/>
              </a:rPr>
              <a:t>стає</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більш</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ефективною</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виникає</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синергетичний</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ефект</a:t>
            </a:r>
            <a:r>
              <a:rPr lang="ru-RU" sz="2200" dirty="0">
                <a:solidFill>
                  <a:srgbClr val="002060"/>
                </a:solidFill>
                <a:latin typeface="Times New Roman" panose="02020603050405020304" pitchFamily="18" charset="0"/>
                <a:cs typeface="Times New Roman" panose="02020603050405020304" pitchFamily="18" charset="0"/>
              </a:rPr>
              <a:t>.</a:t>
            </a:r>
            <a:endParaRPr lang="uk-UA" sz="2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9912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6657AF36-C98F-9159-F2F1-AAD3B5370C9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7" name="Пряма сполучна лінія 6">
            <a:extLst>
              <a:ext uri="{FF2B5EF4-FFF2-40B4-BE49-F238E27FC236}">
                <a16:creationId xmlns:a16="http://schemas.microsoft.com/office/drawing/2014/main" id="{9BBFA1EC-BDE0-7352-4517-EC6153777BFB}"/>
              </a:ext>
            </a:extLst>
          </p:cNvPr>
          <p:cNvCxnSpPr/>
          <p:nvPr/>
        </p:nvCxnSpPr>
        <p:spPr>
          <a:xfrm>
            <a:off x="0" y="698262"/>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D8B7A416-659C-7BDE-53B0-4732C3B9863B}"/>
              </a:ext>
            </a:extLst>
          </p:cNvPr>
          <p:cNvSpPr txBox="1"/>
          <p:nvPr/>
        </p:nvSpPr>
        <p:spPr>
          <a:xfrm>
            <a:off x="1655676" y="927685"/>
            <a:ext cx="5832648" cy="430887"/>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Завдання команди на різних етапах змін</a:t>
            </a:r>
          </a:p>
        </p:txBody>
      </p:sp>
      <p:sp>
        <p:nvSpPr>
          <p:cNvPr id="8" name="TextBox 7">
            <a:extLst>
              <a:ext uri="{FF2B5EF4-FFF2-40B4-BE49-F238E27FC236}">
                <a16:creationId xmlns:a16="http://schemas.microsoft.com/office/drawing/2014/main" id="{57F56962-262A-E244-64E6-F2E9EB842AA2}"/>
              </a:ext>
            </a:extLst>
          </p:cNvPr>
          <p:cNvSpPr txBox="1"/>
          <p:nvPr/>
        </p:nvSpPr>
        <p:spPr>
          <a:xfrm>
            <a:off x="706587" y="1534288"/>
            <a:ext cx="8064896" cy="1446550"/>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На першому етапі процесу змін (розмерзанні) </a:t>
            </a:r>
            <a:r>
              <a:rPr lang="uk-UA" sz="2200" dirty="0">
                <a:solidFill>
                  <a:srgbClr val="002060"/>
                </a:solidFill>
                <a:latin typeface="Times New Roman" panose="02020603050405020304" pitchFamily="18" charset="0"/>
                <a:cs typeface="Times New Roman" panose="02020603050405020304" pitchFamily="18" charset="0"/>
              </a:rPr>
              <a:t>полягає в усвідомленні необхідності змін, створенні клімату відкритості й довіри, формулюванні загальних цілей, цінностей, принципів діяльності, адже тільки тоді група буде готовою до змін.</a:t>
            </a:r>
          </a:p>
        </p:txBody>
      </p:sp>
      <p:sp>
        <p:nvSpPr>
          <p:cNvPr id="10" name="TextBox 9">
            <a:extLst>
              <a:ext uri="{FF2B5EF4-FFF2-40B4-BE49-F238E27FC236}">
                <a16:creationId xmlns:a16="http://schemas.microsoft.com/office/drawing/2014/main" id="{FC8895F2-9692-9529-5A75-ED09589E56FC}"/>
              </a:ext>
            </a:extLst>
          </p:cNvPr>
          <p:cNvSpPr txBox="1"/>
          <p:nvPr/>
        </p:nvSpPr>
        <p:spPr>
          <a:xfrm>
            <a:off x="683568" y="3068055"/>
            <a:ext cx="8087915" cy="1446550"/>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На 2 етапі </a:t>
            </a:r>
            <a:r>
              <a:rPr lang="uk-UA" sz="2200" dirty="0">
                <a:solidFill>
                  <a:srgbClr val="002060"/>
                </a:solidFill>
                <a:latin typeface="Times New Roman" panose="02020603050405020304" pitchFamily="18" charset="0"/>
                <a:cs typeface="Times New Roman" panose="02020603050405020304" pitchFamily="18" charset="0"/>
              </a:rPr>
              <a:t>перетворень</a:t>
            </a:r>
            <a:r>
              <a:rPr lang="uk-UA" sz="2200" b="1" dirty="0">
                <a:solidFill>
                  <a:srgbClr val="002060"/>
                </a:solidFill>
                <a:latin typeface="Times New Roman" panose="02020603050405020304" pitchFamily="18" charset="0"/>
                <a:cs typeface="Times New Roman" panose="02020603050405020304" pitchFamily="18" charset="0"/>
              </a:rPr>
              <a:t> </a:t>
            </a:r>
            <a:r>
              <a:rPr lang="uk-UA" sz="2200" dirty="0">
                <a:solidFill>
                  <a:srgbClr val="002060"/>
                </a:solidFill>
                <a:latin typeface="Times New Roman" panose="02020603050405020304" pitchFamily="18" charset="0"/>
                <a:cs typeface="Times New Roman" panose="02020603050405020304" pitchFamily="18" charset="0"/>
              </a:rPr>
              <a:t>здійснюється діагностика поточного стану й розробляється план дій з переходу до бажаного стану. Етап характеризується підвищенням рівня конфліктності, йде процес виявлення лідерів, визначення ролі окремих працівників.</a:t>
            </a:r>
          </a:p>
        </p:txBody>
      </p:sp>
      <p:sp>
        <p:nvSpPr>
          <p:cNvPr id="12" name="TextBox 11">
            <a:extLst>
              <a:ext uri="{FF2B5EF4-FFF2-40B4-BE49-F238E27FC236}">
                <a16:creationId xmlns:a16="http://schemas.microsoft.com/office/drawing/2014/main" id="{9D1A7E3E-D899-B63E-B271-51AE1747C7F2}"/>
              </a:ext>
            </a:extLst>
          </p:cNvPr>
          <p:cNvSpPr txBox="1"/>
          <p:nvPr/>
        </p:nvSpPr>
        <p:spPr>
          <a:xfrm>
            <a:off x="663000" y="4713188"/>
            <a:ext cx="7967216" cy="1446550"/>
          </a:xfrm>
          <a:prstGeom prst="rect">
            <a:avLst/>
          </a:prstGeom>
          <a:noFill/>
        </p:spPr>
        <p:txBody>
          <a:bodyPr wrap="square">
            <a:spAutoFit/>
          </a:bodyPr>
          <a:lstStyle/>
          <a:p>
            <a:pPr algn="just"/>
            <a:r>
              <a:rPr lang="uk-UA" sz="2200" b="1" dirty="0">
                <a:solidFill>
                  <a:srgbClr val="002060"/>
                </a:solidFill>
                <a:latin typeface="Times New Roman" panose="02020603050405020304" pitchFamily="18" charset="0"/>
                <a:cs typeface="Times New Roman" panose="02020603050405020304" pitchFamily="18" charset="0"/>
              </a:rPr>
              <a:t>На 3 етапі </a:t>
            </a:r>
            <a:r>
              <a:rPr lang="uk-UA" sz="2200" dirty="0">
                <a:solidFill>
                  <a:srgbClr val="002060"/>
                </a:solidFill>
                <a:latin typeface="Times New Roman" panose="02020603050405020304" pitchFamily="18" charset="0"/>
                <a:cs typeface="Times New Roman" panose="02020603050405020304" pitchFamily="18" charset="0"/>
              </a:rPr>
              <a:t>процесу перетворень </a:t>
            </a:r>
            <a:r>
              <a:rPr lang="uk-UA" sz="2200" b="1" dirty="0">
                <a:solidFill>
                  <a:srgbClr val="002060"/>
                </a:solidFill>
                <a:latin typeface="Times New Roman" panose="02020603050405020304" pitchFamily="18" charset="0"/>
                <a:cs typeface="Times New Roman" panose="02020603050405020304" pitchFamily="18" charset="0"/>
              </a:rPr>
              <a:t>стадії замерзання</a:t>
            </a:r>
            <a:r>
              <a:rPr lang="uk-UA" sz="2200" dirty="0">
                <a:solidFill>
                  <a:srgbClr val="002060"/>
                </a:solidFill>
                <a:latin typeface="Times New Roman" panose="02020603050405020304" pitchFamily="18" charset="0"/>
                <a:cs typeface="Times New Roman" panose="02020603050405020304" pitchFamily="18" charset="0"/>
              </a:rPr>
              <a:t>, після реалізації плану і проведення оцінки результатів, у команді починається процес стабілізації, націлений на підвищення ефективності діяльності. </a:t>
            </a:r>
          </a:p>
        </p:txBody>
      </p:sp>
    </p:spTree>
    <p:extLst>
      <p:ext uri="{BB962C8B-B14F-4D97-AF65-F5344CB8AC3E}">
        <p14:creationId xmlns:p14="http://schemas.microsoft.com/office/powerpoint/2010/main" val="3715761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6657AF36-C98F-9159-F2F1-AAD3B5370C9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164288" y="44000"/>
            <a:ext cx="1915382" cy="579404"/>
          </a:xfrm>
          <a:prstGeom prst="rect">
            <a:avLst/>
          </a:prstGeom>
          <a:solidFill>
            <a:srgbClr val="FFFFFF"/>
          </a:solidFill>
        </p:spPr>
      </p:pic>
      <p:cxnSp>
        <p:nvCxnSpPr>
          <p:cNvPr id="7" name="Пряма сполучна лінія 6">
            <a:extLst>
              <a:ext uri="{FF2B5EF4-FFF2-40B4-BE49-F238E27FC236}">
                <a16:creationId xmlns:a16="http://schemas.microsoft.com/office/drawing/2014/main" id="{9BBFA1EC-BDE0-7352-4517-EC6153777BFB}"/>
              </a:ext>
            </a:extLst>
          </p:cNvPr>
          <p:cNvCxnSpPr/>
          <p:nvPr/>
        </p:nvCxnSpPr>
        <p:spPr>
          <a:xfrm>
            <a:off x="0" y="698482"/>
            <a:ext cx="9144000" cy="0"/>
          </a:xfrm>
          <a:prstGeom prst="line">
            <a:avLst/>
          </a:prstGeom>
          <a:ln w="76200" cmpd="tri"/>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F4C414F1-B038-1921-08E8-BB00EA459A73}"/>
              </a:ext>
            </a:extLst>
          </p:cNvPr>
          <p:cNvSpPr txBox="1"/>
          <p:nvPr/>
        </p:nvSpPr>
        <p:spPr>
          <a:xfrm>
            <a:off x="1619672" y="908720"/>
            <a:ext cx="7056784" cy="369332"/>
          </a:xfrm>
          <a:prstGeom prst="rect">
            <a:avLst/>
          </a:prstGeom>
          <a:noFill/>
        </p:spPr>
        <p:txBody>
          <a:bodyPr wrap="square">
            <a:spAutoFit/>
          </a:bodyPr>
          <a:lstStyle/>
          <a:p>
            <a:r>
              <a:rPr lang="ru-RU" b="1" dirty="0" err="1">
                <a:solidFill>
                  <a:srgbClr val="002060"/>
                </a:solidFill>
                <a:latin typeface="Times New Roman" panose="02020603050405020304" pitchFamily="18" charset="0"/>
                <a:cs typeface="Times New Roman" panose="02020603050405020304" pitchFamily="18" charset="0"/>
              </a:rPr>
              <a:t>Фактори</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що</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впливають</a:t>
            </a:r>
            <a:r>
              <a:rPr lang="ru-RU" b="1" dirty="0">
                <a:solidFill>
                  <a:srgbClr val="002060"/>
                </a:solidFill>
                <a:latin typeface="Times New Roman" panose="02020603050405020304" pitchFamily="18" charset="0"/>
                <a:cs typeface="Times New Roman" panose="02020603050405020304" pitchFamily="18" charset="0"/>
              </a:rPr>
              <a:t> на </a:t>
            </a:r>
            <a:r>
              <a:rPr lang="ru-RU" b="1" dirty="0" err="1">
                <a:solidFill>
                  <a:srgbClr val="002060"/>
                </a:solidFill>
                <a:latin typeface="Times New Roman" panose="02020603050405020304" pitchFamily="18" charset="0"/>
                <a:cs typeface="Times New Roman" panose="02020603050405020304" pitchFamily="18" charset="0"/>
              </a:rPr>
              <a:t>ефективність</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роботи</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команди</a:t>
            </a:r>
            <a:r>
              <a:rPr lang="ru-RU" b="1" dirty="0">
                <a:solidFill>
                  <a:srgbClr val="002060"/>
                </a:solidFill>
                <a:latin typeface="Times New Roman" panose="02020603050405020304" pitchFamily="18" charset="0"/>
                <a:cs typeface="Times New Roman" panose="02020603050405020304" pitchFamily="18" charset="0"/>
              </a:rPr>
              <a:t> </a:t>
            </a:r>
            <a:endParaRPr lang="uk-UA" b="1" dirty="0">
              <a:solidFill>
                <a:srgbClr val="00206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B20CBA2B-0E23-0B68-368C-67B47B76F566}"/>
              </a:ext>
            </a:extLst>
          </p:cNvPr>
          <p:cNvSpPr txBox="1"/>
          <p:nvPr/>
        </p:nvSpPr>
        <p:spPr>
          <a:xfrm>
            <a:off x="683568" y="1489385"/>
            <a:ext cx="8208912" cy="3416320"/>
          </a:xfrm>
          <a:prstGeom prst="rect">
            <a:avLst/>
          </a:prstGeom>
          <a:noFill/>
        </p:spPr>
        <p:txBody>
          <a:bodyPr wrap="square">
            <a:spAutoFit/>
          </a:bodyPr>
          <a:lstStyle/>
          <a:p>
            <a:pPr algn="just"/>
            <a:r>
              <a:rPr lang="uk-UA" b="1" dirty="0">
                <a:solidFill>
                  <a:srgbClr val="002060"/>
                </a:solidFill>
                <a:latin typeface="Times New Roman" panose="02020603050405020304" pitchFamily="18" charset="0"/>
                <a:cs typeface="Times New Roman" panose="02020603050405020304" pitchFamily="18" charset="0"/>
              </a:rPr>
              <a:t>Кількість членів команди </a:t>
            </a:r>
          </a:p>
          <a:p>
            <a:pPr algn="just"/>
            <a:r>
              <a:rPr lang="uk-UA" dirty="0">
                <a:solidFill>
                  <a:srgbClr val="002060"/>
                </a:solidFill>
                <a:latin typeface="Times New Roman" panose="02020603050405020304" pitchFamily="18" charset="0"/>
                <a:cs typeface="Times New Roman" panose="02020603050405020304" pitchFamily="18" charset="0"/>
              </a:rPr>
              <a:t>Кількість членів команди повинна визначатися типом і обсягом робіт, які необхідно виконати, та зовнішнім середовищем, у якому працює організація. Існують загальні положення, які варто враховувати при визначенні розміру команди: </a:t>
            </a:r>
          </a:p>
          <a:p>
            <a:pPr algn="just"/>
            <a:r>
              <a:rPr lang="uk-UA" dirty="0">
                <a:solidFill>
                  <a:srgbClr val="002060"/>
                </a:solidFill>
                <a:latin typeface="Times New Roman" panose="02020603050405020304" pitchFamily="18" charset="0"/>
                <a:cs typeface="Times New Roman" panose="02020603050405020304" pitchFamily="18" charset="0"/>
              </a:rPr>
              <a:t>- чим більша група, тим сильніший невидимий тиск, що приводить до конформістської поведінки членів команди; </a:t>
            </a:r>
          </a:p>
          <a:p>
            <a:pPr algn="just"/>
            <a:r>
              <a:rPr lang="uk-UA" dirty="0">
                <a:solidFill>
                  <a:srgbClr val="002060"/>
                </a:solidFill>
                <a:latin typeface="Times New Roman" panose="02020603050405020304" pitchFamily="18" charset="0"/>
                <a:cs typeface="Times New Roman" panose="02020603050405020304" pitchFamily="18" charset="0"/>
              </a:rPr>
              <a:t>- структура команди впливає на поведінку її членів - чим могутніша структура, тим нижча її толерантність стосовно співробітників, що дотримується особливих поглядів, тим гостріше неприйняття будь-яких відхилень від норми; </a:t>
            </a:r>
          </a:p>
          <a:p>
            <a:pPr algn="just"/>
            <a:r>
              <a:rPr lang="uk-UA" dirty="0">
                <a:solidFill>
                  <a:srgbClr val="002060"/>
                </a:solidFill>
                <a:latin typeface="Times New Roman" panose="02020603050405020304" pitchFamily="18" charset="0"/>
                <a:cs typeface="Times New Roman" panose="02020603050405020304" pitchFamily="18" charset="0"/>
              </a:rPr>
              <a:t>- велика чисельність команди може позбавити людину усвідомлення своєї ролі та нівелювати значимість особистості.</a:t>
            </a:r>
          </a:p>
        </p:txBody>
      </p:sp>
      <p:sp>
        <p:nvSpPr>
          <p:cNvPr id="10" name="TextBox 9">
            <a:extLst>
              <a:ext uri="{FF2B5EF4-FFF2-40B4-BE49-F238E27FC236}">
                <a16:creationId xmlns:a16="http://schemas.microsoft.com/office/drawing/2014/main" id="{2B832766-52C9-ACF4-6AD5-191B27C9574F}"/>
              </a:ext>
            </a:extLst>
          </p:cNvPr>
          <p:cNvSpPr txBox="1"/>
          <p:nvPr/>
        </p:nvSpPr>
        <p:spPr>
          <a:xfrm>
            <a:off x="467544" y="5117038"/>
            <a:ext cx="8208912" cy="1200329"/>
          </a:xfrm>
          <a:prstGeom prst="rect">
            <a:avLst/>
          </a:prstGeom>
          <a:noFill/>
        </p:spPr>
        <p:txBody>
          <a:bodyPr wrap="square">
            <a:spAutoFit/>
          </a:bodyPr>
          <a:lstStyle/>
          <a:p>
            <a:pPr algn="just"/>
            <a:r>
              <a:rPr lang="ru-RU" dirty="0">
                <a:solidFill>
                  <a:srgbClr val="002060"/>
                </a:solidFill>
                <a:latin typeface="Times New Roman" panose="02020603050405020304" pitchFamily="18" charset="0"/>
                <a:cs typeface="Times New Roman" panose="02020603050405020304" pitchFamily="18" charset="0"/>
              </a:rPr>
              <a:t>у </a:t>
            </a:r>
            <a:r>
              <a:rPr lang="ru-RU" dirty="0" err="1">
                <a:solidFill>
                  <a:srgbClr val="002060"/>
                </a:solidFill>
                <a:latin typeface="Times New Roman" panose="02020603050405020304" pitchFamily="18" charset="0"/>
                <a:cs typeface="Times New Roman" panose="02020603050405020304" pitchFamily="18" charset="0"/>
              </a:rPr>
              <a:t>літературі</a:t>
            </a:r>
            <a:r>
              <a:rPr lang="ru-RU" dirty="0">
                <a:solidFill>
                  <a:srgbClr val="002060"/>
                </a:solidFill>
                <a:latin typeface="Times New Roman" panose="02020603050405020304" pitchFamily="18" charset="0"/>
                <a:cs typeface="Times New Roman" panose="02020603050405020304" pitchFamily="18" charset="0"/>
              </a:rPr>
              <a:t> приводиться </a:t>
            </a:r>
            <a:r>
              <a:rPr lang="ru-RU" dirty="0" err="1">
                <a:solidFill>
                  <a:srgbClr val="002060"/>
                </a:solidFill>
                <a:latin typeface="Times New Roman" panose="02020603050405020304" pitchFamily="18" charset="0"/>
                <a:cs typeface="Times New Roman" panose="02020603050405020304" pitchFamily="18" charset="0"/>
              </a:rPr>
              <a:t>наступна</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класифікація</a:t>
            </a:r>
            <a:r>
              <a:rPr lang="ru-RU" dirty="0">
                <a:solidFill>
                  <a:srgbClr val="002060"/>
                </a:solidFill>
                <a:latin typeface="Times New Roman" panose="02020603050405020304" pitchFamily="18" charset="0"/>
                <a:cs typeface="Times New Roman" panose="02020603050405020304" pitchFamily="18" charset="0"/>
              </a:rPr>
              <a:t> команд за </a:t>
            </a:r>
            <a:r>
              <a:rPr lang="ru-RU" dirty="0" err="1">
                <a:solidFill>
                  <a:srgbClr val="002060"/>
                </a:solidFill>
                <a:latin typeface="Times New Roman" panose="02020603050405020304" pitchFamily="18" charset="0"/>
                <a:cs typeface="Times New Roman" panose="02020603050405020304" pitchFamily="18" charset="0"/>
              </a:rPr>
              <a:t>кількісним</a:t>
            </a:r>
            <a:r>
              <a:rPr lang="ru-RU" dirty="0">
                <a:solidFill>
                  <a:srgbClr val="002060"/>
                </a:solidFill>
                <a:latin typeface="Times New Roman" panose="02020603050405020304" pitchFamily="18" charset="0"/>
                <a:cs typeface="Times New Roman" panose="02020603050405020304" pitchFamily="18" charset="0"/>
              </a:rPr>
              <a:t> складом: </a:t>
            </a:r>
          </a:p>
          <a:p>
            <a:pPr algn="just"/>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малі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команди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менше</a:t>
            </a:r>
            <a:r>
              <a:rPr lang="ru-RU" dirty="0">
                <a:solidFill>
                  <a:srgbClr val="002060"/>
                </a:solidFill>
                <a:latin typeface="Times New Roman" panose="02020603050405020304" pitchFamily="18" charset="0"/>
                <a:cs typeface="Times New Roman" panose="02020603050405020304" pitchFamily="18" charset="0"/>
              </a:rPr>
              <a:t> 4 </a:t>
            </a:r>
            <a:r>
              <a:rPr lang="ru-RU" dirty="0" err="1">
                <a:solidFill>
                  <a:srgbClr val="002060"/>
                </a:solidFill>
                <a:latin typeface="Times New Roman" panose="02020603050405020304" pitchFamily="18" charset="0"/>
                <a:cs typeface="Times New Roman" panose="02020603050405020304" pitchFamily="18" charset="0"/>
              </a:rPr>
              <a:t>чоловік</a:t>
            </a:r>
            <a:r>
              <a:rPr lang="ru-RU" dirty="0">
                <a:solidFill>
                  <a:srgbClr val="002060"/>
                </a:solidFill>
                <a:latin typeface="Times New Roman" panose="02020603050405020304" pitchFamily="18" charset="0"/>
                <a:cs typeface="Times New Roman" panose="02020603050405020304" pitchFamily="18" charset="0"/>
              </a:rPr>
              <a:t>); </a:t>
            </a:r>
          </a:p>
          <a:p>
            <a:pPr algn="just"/>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середні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команди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від</a:t>
            </a:r>
            <a:r>
              <a:rPr lang="ru-RU" dirty="0">
                <a:solidFill>
                  <a:srgbClr val="002060"/>
                </a:solidFill>
                <a:latin typeface="Times New Roman" panose="02020603050405020304" pitchFamily="18" charset="0"/>
                <a:cs typeface="Times New Roman" panose="02020603050405020304" pitchFamily="18" charset="0"/>
              </a:rPr>
              <a:t> 5 до 9 </a:t>
            </a:r>
            <a:r>
              <a:rPr lang="ru-RU" dirty="0" err="1">
                <a:solidFill>
                  <a:srgbClr val="002060"/>
                </a:solidFill>
                <a:latin typeface="Times New Roman" panose="02020603050405020304" pitchFamily="18" charset="0"/>
                <a:cs typeface="Times New Roman" panose="02020603050405020304" pitchFamily="18" charset="0"/>
              </a:rPr>
              <a:t>чоловік</a:t>
            </a:r>
            <a:r>
              <a:rPr lang="ru-RU" dirty="0">
                <a:solidFill>
                  <a:srgbClr val="002060"/>
                </a:solidFill>
                <a:latin typeface="Times New Roman" panose="02020603050405020304" pitchFamily="18" charset="0"/>
                <a:cs typeface="Times New Roman" panose="02020603050405020304" pitchFamily="18" charset="0"/>
              </a:rPr>
              <a:t>); </a:t>
            </a:r>
          </a:p>
          <a:p>
            <a:pPr algn="just"/>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великі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команди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понад</a:t>
            </a:r>
            <a:r>
              <a:rPr lang="ru-RU" dirty="0">
                <a:solidFill>
                  <a:srgbClr val="002060"/>
                </a:solidFill>
                <a:latin typeface="Times New Roman" panose="02020603050405020304" pitchFamily="18" charset="0"/>
                <a:cs typeface="Times New Roman" panose="02020603050405020304" pitchFamily="18" charset="0"/>
              </a:rPr>
              <a:t> 10 </a:t>
            </a:r>
            <a:r>
              <a:rPr lang="ru-RU" dirty="0" err="1">
                <a:solidFill>
                  <a:srgbClr val="002060"/>
                </a:solidFill>
                <a:latin typeface="Times New Roman" panose="02020603050405020304" pitchFamily="18" charset="0"/>
                <a:cs typeface="Times New Roman" panose="02020603050405020304" pitchFamily="18" charset="0"/>
              </a:rPr>
              <a:t>чоловік</a:t>
            </a:r>
            <a:r>
              <a:rPr lang="ru-RU" dirty="0">
                <a:solidFill>
                  <a:srgbClr val="002060"/>
                </a:solidFill>
                <a:latin typeface="Times New Roman" panose="02020603050405020304" pitchFamily="18" charset="0"/>
                <a:cs typeface="Times New Roman" panose="02020603050405020304" pitchFamily="18" charset="0"/>
              </a:rPr>
              <a:t>). </a:t>
            </a:r>
            <a:endParaRPr lang="uk-UA"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4933220"/>
      </p:ext>
    </p:extLst>
  </p:cSld>
  <p:clrMapOvr>
    <a:masterClrMapping/>
  </p:clrMapOvr>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12702</TotalTime>
  <Words>2753</Words>
  <Application>Microsoft Office PowerPoint</Application>
  <PresentationFormat>Экран (4:3)</PresentationFormat>
  <Paragraphs>186</Paragraphs>
  <Slides>29</Slides>
  <Notes>8</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29</vt:i4>
      </vt:variant>
    </vt:vector>
  </HeadingPairs>
  <TitlesOfParts>
    <vt:vector size="34" baseType="lpstr">
      <vt:lpstr>Arial</vt:lpstr>
      <vt:lpstr>Calibri</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admin</dc:creator>
  <cp:lastModifiedBy>Пользователь Windows</cp:lastModifiedBy>
  <cp:revision>65</cp:revision>
  <dcterms:created xsi:type="dcterms:W3CDTF">2023-09-03T04:43:35Z</dcterms:created>
  <dcterms:modified xsi:type="dcterms:W3CDTF">2024-10-15T09:20:35Z</dcterms:modified>
</cp:coreProperties>
</file>