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1" r:id="rId8"/>
    <p:sldId id="262" r:id="rId9"/>
    <p:sldId id="263" r:id="rId10"/>
    <p:sldId id="265" r:id="rId11"/>
    <p:sldId id="269" r:id="rId12"/>
    <p:sldId id="271" r:id="rId13"/>
    <p:sldId id="268" r:id="rId14"/>
    <p:sldId id="272" r:id="rId15"/>
    <p:sldId id="273" r:id="rId16"/>
    <p:sldId id="270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61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7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8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54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822365A-9878-DD83-9573-E4734285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06527"/>
            <a:ext cx="4670612" cy="2335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8046" y="790900"/>
            <a:ext cx="5785584" cy="2727367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cs typeface="Calibri Light"/>
              </a:rPr>
              <a:t>НАТО: </a:t>
            </a:r>
            <a:r>
              <a:rPr lang="ru-RU" sz="2600" dirty="0" err="1">
                <a:cs typeface="Calibri Light"/>
              </a:rPr>
              <a:t>історія</a:t>
            </a:r>
            <a:r>
              <a:rPr lang="ru-RU" sz="2600" dirty="0">
                <a:cs typeface="Calibri Light"/>
              </a:rPr>
              <a:t> </a:t>
            </a:r>
            <a:r>
              <a:rPr lang="ru-RU" sz="2600" dirty="0" err="1">
                <a:cs typeface="Calibri Light"/>
              </a:rPr>
              <a:t>створення</a:t>
            </a:r>
            <a:r>
              <a:rPr lang="ru-RU" sz="2600" dirty="0">
                <a:cs typeface="Calibri Light"/>
              </a:rPr>
              <a:t> та </a:t>
            </a:r>
            <a:r>
              <a:rPr lang="ru-RU" sz="2600" dirty="0" err="1">
                <a:cs typeface="Calibri Light"/>
              </a:rPr>
              <a:t>розвитку</a:t>
            </a:r>
            <a:r>
              <a:rPr lang="ru-RU" sz="2600" dirty="0">
                <a:cs typeface="Calibri Light"/>
              </a:rPr>
              <a:t> </a:t>
            </a:r>
            <a:r>
              <a:rPr lang="ru-RU" sz="2600" dirty="0" err="1">
                <a:cs typeface="Calibri Light"/>
              </a:rPr>
              <a:t>Північноатлантичного</a:t>
            </a:r>
            <a:r>
              <a:rPr lang="ru-RU" sz="2600" dirty="0">
                <a:cs typeface="Calibri Light"/>
              </a:rPr>
              <a:t> альянсу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69F18-26CF-F3E3-7442-6A977B72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3" y="1157377"/>
            <a:ext cx="4104554" cy="4572000"/>
          </a:xfrm>
        </p:spPr>
        <p:txBody>
          <a:bodyPr anchor="ctr">
            <a:normAutofit/>
          </a:bodyPr>
          <a:lstStyle/>
          <a:p>
            <a:pPr algn="r"/>
            <a:r>
              <a:rPr lang="ru-RU" sz="4000" dirty="0" err="1">
                <a:ea typeface="+mj-lt"/>
                <a:cs typeface="+mj-lt"/>
              </a:rPr>
              <a:t>Діяльність</a:t>
            </a:r>
            <a:r>
              <a:rPr lang="ru-RU" sz="4000" dirty="0">
                <a:ea typeface="+mj-lt"/>
                <a:cs typeface="+mj-lt"/>
              </a:rPr>
              <a:t> НАТО </a:t>
            </a:r>
            <a:r>
              <a:rPr lang="ru-RU" sz="4000" dirty="0" err="1">
                <a:ea typeface="+mj-lt"/>
                <a:cs typeface="+mj-lt"/>
              </a:rPr>
              <a:t>зосереджена</a:t>
            </a:r>
            <a:r>
              <a:rPr lang="ru-RU" sz="4000" dirty="0">
                <a:ea typeface="+mj-lt"/>
                <a:cs typeface="+mj-lt"/>
              </a:rPr>
              <a:t> </a:t>
            </a:r>
            <a:br>
              <a:rPr lang="ru-RU" sz="4000" dirty="0">
                <a:ea typeface="+mj-lt"/>
                <a:cs typeface="+mj-lt"/>
              </a:rPr>
            </a:br>
            <a:r>
              <a:rPr lang="ru-RU" sz="4000" dirty="0">
                <a:ea typeface="+mj-lt"/>
                <a:cs typeface="+mj-lt"/>
              </a:rPr>
              <a:t>на таких </a:t>
            </a:r>
            <a:br>
              <a:rPr lang="ru-RU" sz="4000" dirty="0">
                <a:ea typeface="+mj-lt"/>
                <a:cs typeface="+mj-lt"/>
              </a:rPr>
            </a:br>
            <a:r>
              <a:rPr lang="ru-RU" sz="4000" dirty="0" err="1">
                <a:ea typeface="+mj-lt"/>
                <a:cs typeface="+mj-lt"/>
              </a:rPr>
              <a:t>основних</a:t>
            </a:r>
            <a:r>
              <a:rPr lang="ru-RU" sz="4000" dirty="0">
                <a:ea typeface="+mj-lt"/>
                <a:cs typeface="+mj-lt"/>
              </a:rPr>
              <a:t> </a:t>
            </a:r>
            <a:br>
              <a:rPr lang="ru-RU" sz="4000" dirty="0">
                <a:ea typeface="+mj-lt"/>
                <a:cs typeface="+mj-lt"/>
              </a:rPr>
            </a:br>
            <a:r>
              <a:rPr lang="ru-RU" sz="4000" dirty="0" err="1">
                <a:ea typeface="+mj-lt"/>
                <a:cs typeface="+mj-lt"/>
              </a:rPr>
              <a:t>напрямках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97FFC5-441D-81BF-633B-E9B8A4B3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49" y="510397"/>
            <a:ext cx="6566507" cy="60672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ea typeface="+mn-lt"/>
                <a:cs typeface="+mn-lt"/>
              </a:rPr>
              <a:t>• </a:t>
            </a:r>
            <a:r>
              <a:rPr lang="ru-RU" sz="2400" dirty="0" err="1">
                <a:ea typeface="+mn-lt"/>
                <a:cs typeface="+mn-lt"/>
              </a:rPr>
              <a:t>здійснення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миротворчих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операцій</a:t>
            </a:r>
            <a:r>
              <a:rPr lang="ru-RU" sz="2400" dirty="0">
                <a:ea typeface="+mn-lt"/>
                <a:cs typeface="+mn-lt"/>
              </a:rPr>
              <a:t> з метою </a:t>
            </a:r>
            <a:r>
              <a:rPr lang="ru-RU" sz="2400" dirty="0" err="1">
                <a:ea typeface="+mn-lt"/>
                <a:cs typeface="+mn-lt"/>
              </a:rPr>
              <a:t>врегулювання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конфліктів</a:t>
            </a:r>
            <a:r>
              <a:rPr lang="ru-RU" sz="2400" dirty="0">
                <a:ea typeface="+mn-lt"/>
                <a:cs typeface="+mn-lt"/>
              </a:rPr>
              <a:t> та </a:t>
            </a:r>
            <a:r>
              <a:rPr lang="ru-RU" sz="2400" dirty="0" err="1">
                <a:ea typeface="+mn-lt"/>
                <a:cs typeface="+mn-lt"/>
              </a:rPr>
              <a:t>забезпечення</a:t>
            </a:r>
            <a:r>
              <a:rPr lang="ru-RU" sz="2400" dirty="0">
                <a:ea typeface="+mn-lt"/>
                <a:cs typeface="+mn-lt"/>
              </a:rPr>
              <a:t> пост-</a:t>
            </a:r>
            <a:r>
              <a:rPr lang="ru-RU" sz="2400" dirty="0" err="1">
                <a:ea typeface="+mn-lt"/>
                <a:cs typeface="+mn-lt"/>
              </a:rPr>
              <a:t>конфліктного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будівництва</a:t>
            </a:r>
            <a:r>
              <a:rPr lang="ru-RU" sz="2400" dirty="0">
                <a:ea typeface="+mn-lt"/>
                <a:cs typeface="+mn-lt"/>
              </a:rPr>
              <a:t>; 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• </a:t>
            </a:r>
            <a:r>
              <a:rPr lang="ru-RU" sz="2400" dirty="0" err="1">
                <a:ea typeface="+mn-lt"/>
                <a:cs typeface="+mn-lt"/>
              </a:rPr>
              <a:t>боротьба</a:t>
            </a:r>
            <a:r>
              <a:rPr lang="ru-RU" sz="2400" dirty="0">
                <a:ea typeface="+mn-lt"/>
                <a:cs typeface="+mn-lt"/>
              </a:rPr>
              <a:t> з </a:t>
            </a:r>
            <a:r>
              <a:rPr lang="ru-RU" sz="2400" dirty="0" err="1">
                <a:ea typeface="+mn-lt"/>
                <a:cs typeface="+mn-lt"/>
              </a:rPr>
              <a:t>міжнародним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тероризмом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розповсюдженням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зброї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масового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знищення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нелегальним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обігом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наркотичних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речовин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торгівлею</a:t>
            </a:r>
            <a:r>
              <a:rPr lang="ru-RU" sz="2400" dirty="0">
                <a:ea typeface="+mn-lt"/>
                <a:cs typeface="+mn-lt"/>
              </a:rPr>
              <a:t> людьми, </a:t>
            </a:r>
            <a:r>
              <a:rPr lang="ru-RU" sz="2400" dirty="0" err="1">
                <a:ea typeface="+mn-lt"/>
                <a:cs typeface="+mn-lt"/>
              </a:rPr>
              <a:t>незаконним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відмиванням</a:t>
            </a:r>
            <a:r>
              <a:rPr lang="ru-RU" sz="2400" dirty="0">
                <a:ea typeface="+mn-lt"/>
                <a:cs typeface="+mn-lt"/>
              </a:rPr>
              <a:t> грошей; 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• </a:t>
            </a:r>
            <a:r>
              <a:rPr lang="ru-RU" sz="2400" dirty="0" err="1">
                <a:ea typeface="+mn-lt"/>
                <a:cs typeface="+mn-lt"/>
              </a:rPr>
              <a:t>впровадження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міжнародних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освітніх</a:t>
            </a:r>
            <a:r>
              <a:rPr lang="ru-RU" sz="2400" dirty="0">
                <a:ea typeface="+mn-lt"/>
                <a:cs typeface="+mn-lt"/>
              </a:rPr>
              <a:t> та </a:t>
            </a:r>
            <a:r>
              <a:rPr lang="ru-RU" sz="2400" dirty="0" err="1">
                <a:ea typeface="+mn-lt"/>
                <a:cs typeface="+mn-lt"/>
              </a:rPr>
              <a:t>наукових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програм</a:t>
            </a:r>
            <a:r>
              <a:rPr lang="ru-RU" sz="2400" dirty="0">
                <a:ea typeface="+mn-lt"/>
                <a:cs typeface="+mn-lt"/>
              </a:rPr>
              <a:t>; 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• </a:t>
            </a:r>
            <a:r>
              <a:rPr lang="ru-RU" sz="2400" dirty="0" err="1">
                <a:ea typeface="+mn-lt"/>
                <a:cs typeface="+mn-lt"/>
              </a:rPr>
              <a:t>надання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гуманітарної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допомоги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країнам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постраждалим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від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стихійних</a:t>
            </a:r>
            <a:r>
              <a:rPr lang="ru-RU" sz="2400" dirty="0">
                <a:ea typeface="+mn-lt"/>
                <a:cs typeface="+mn-lt"/>
              </a:rPr>
              <a:t> лих та </a:t>
            </a:r>
            <a:r>
              <a:rPr lang="ru-RU" sz="2400" dirty="0" err="1">
                <a:ea typeface="+mn-lt"/>
                <a:cs typeface="+mn-lt"/>
              </a:rPr>
              <a:t>техногенних</a:t>
            </a:r>
            <a:r>
              <a:rPr lang="ru-RU" sz="2400" dirty="0">
                <a:ea typeface="+mn-lt"/>
                <a:cs typeface="+mn-lt"/>
              </a:rPr>
              <a:t> катастроф</a:t>
            </a:r>
            <a:endParaRPr lang="ru-RU" sz="2400" dirty="0"/>
          </a:p>
          <a:p>
            <a:br>
              <a:rPr lang="en-US" sz="1800" dirty="0"/>
            </a:b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377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C0EFF-BD28-8817-EF00-1670316B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80144"/>
            <a:ext cx="10149155" cy="5435029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/>
              <a:t>Чому</a:t>
            </a:r>
            <a:r>
              <a:rPr lang="ru-RU" sz="6600" dirty="0"/>
              <a:t> </a:t>
            </a:r>
            <a:r>
              <a:rPr lang="ru-RU" sz="6600" dirty="0" err="1"/>
              <a:t>Україна</a:t>
            </a:r>
            <a:r>
              <a:rPr lang="ru-RU" sz="6600" dirty="0"/>
              <a:t> </a:t>
            </a:r>
            <a:br>
              <a:rPr lang="ru-RU" sz="6600" dirty="0"/>
            </a:br>
            <a:r>
              <a:rPr lang="ru-RU" sz="6600" dirty="0" err="1"/>
              <a:t>досі</a:t>
            </a:r>
            <a:r>
              <a:rPr lang="ru-RU" sz="6600" dirty="0"/>
              <a:t> не є членом НАТО?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153096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14EC6BE-ED9D-264B-3AC9-D0C117317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64" y="127594"/>
            <a:ext cx="4679446" cy="6602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A97C2-9BD3-740B-A8E0-1CDFD7C4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5" y="1599397"/>
            <a:ext cx="60769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54516BE-343B-B673-1273-C09E7919D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335" y="2722652"/>
            <a:ext cx="5269251" cy="3506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90387-18AF-2796-20A0-C145080B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8" y="546549"/>
            <a:ext cx="5477922" cy="36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961910-65F6-4468-51FC-9EED69CA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9465"/>
            <a:ext cx="9905999" cy="5061736"/>
          </a:xfrm>
        </p:spPr>
        <p:txBody>
          <a:bodyPr/>
          <a:lstStyle/>
          <a:p>
            <a:r>
              <a:rPr lang="ru-RU" dirty="0"/>
              <a:t>До 2014 року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впевнено</a:t>
            </a:r>
            <a:r>
              <a:rPr lang="ru-RU" dirty="0"/>
              <a:t> </a:t>
            </a:r>
            <a:r>
              <a:rPr lang="ru-RU" dirty="0" err="1"/>
              <a:t>підтримували</a:t>
            </a:r>
            <a:r>
              <a:rPr lang="ru-RU" dirty="0"/>
              <a:t> </a:t>
            </a:r>
            <a:r>
              <a:rPr lang="ru-RU" dirty="0" err="1"/>
              <a:t>євроатлантичну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, </a:t>
            </a:r>
            <a:r>
              <a:rPr lang="ru-RU" dirty="0" err="1"/>
              <a:t>коливалась</a:t>
            </a:r>
            <a:r>
              <a:rPr lang="ru-RU" dirty="0"/>
              <a:t> у </a:t>
            </a:r>
            <a:r>
              <a:rPr lang="ru-RU" dirty="0" err="1"/>
              <a:t>діапазоні</a:t>
            </a:r>
            <a:r>
              <a:rPr lang="ru-RU" dirty="0"/>
              <a:t> 15–25%.</a:t>
            </a:r>
          </a:p>
          <a:p>
            <a:endParaRPr lang="ru-RU" dirty="0"/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Зараз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загроза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НАТО»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використовується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виправдання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початку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повномасштабної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війни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наприклад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, теза,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Україна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разі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членства в НАТО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збройним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шляхом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спробувала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би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повернути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Крим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)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воєнних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поразок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Росія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воює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з НАТО, а не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Україною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109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C1BF71-BA78-E36D-61AC-8FF54168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23982"/>
            <a:ext cx="9905999" cy="5835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Антинатовські</a:t>
            </a:r>
            <a:r>
              <a:rPr lang="ru-RU" dirty="0"/>
              <a:t> фейки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поширює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а й на </a:t>
            </a:r>
            <a:r>
              <a:rPr lang="ru-RU" dirty="0" err="1"/>
              <a:t>Заході</a:t>
            </a:r>
            <a:r>
              <a:rPr lang="ru-RU" dirty="0"/>
              <a:t>,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переконати</a:t>
            </a:r>
            <a:r>
              <a:rPr lang="ru-RU" dirty="0"/>
              <a:t> бодай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європейців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змусили</a:t>
            </a:r>
            <a:r>
              <a:rPr lang="ru-RU" dirty="0"/>
              <a:t> напасти на </a:t>
            </a:r>
            <a:r>
              <a:rPr lang="ru-RU" dirty="0" err="1"/>
              <a:t>Україну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/>
              <a:t>А от </a:t>
            </a:r>
            <a:r>
              <a:rPr lang="ru-RU" dirty="0" err="1"/>
              <a:t>розганяти</a:t>
            </a:r>
            <a:r>
              <a:rPr lang="ru-RU" dirty="0"/>
              <a:t> пропаганду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: </a:t>
            </a:r>
            <a:r>
              <a:rPr lang="ru-RU" dirty="0" err="1"/>
              <a:t>підтримка</a:t>
            </a:r>
            <a:r>
              <a:rPr lang="ru-RU" dirty="0"/>
              <a:t> НАТО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у 2022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сягнула</a:t>
            </a:r>
            <a:r>
              <a:rPr lang="ru-RU" dirty="0"/>
              <a:t> </a:t>
            </a:r>
            <a:r>
              <a:rPr lang="ru-RU" dirty="0" err="1"/>
              <a:t>рекордних</a:t>
            </a:r>
            <a:r>
              <a:rPr lang="ru-RU" dirty="0"/>
              <a:t> 83%, 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антинатовців</a:t>
            </a:r>
            <a:r>
              <a:rPr lang="ru-RU" dirty="0"/>
              <a:t> </a:t>
            </a:r>
            <a:r>
              <a:rPr lang="ru-RU" dirty="0" err="1"/>
              <a:t>знизилася</a:t>
            </a:r>
            <a:r>
              <a:rPr lang="ru-RU" dirty="0"/>
              <a:t>  до рекордно </a:t>
            </a:r>
            <a:r>
              <a:rPr lang="ru-RU" dirty="0" err="1"/>
              <a:t>малих</a:t>
            </a:r>
            <a:r>
              <a:rPr lang="ru-RU" dirty="0"/>
              <a:t> 4%.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— </a:t>
            </a:r>
            <a:r>
              <a:rPr lang="ru-RU" dirty="0" err="1"/>
              <a:t>вимоги</a:t>
            </a:r>
            <a:r>
              <a:rPr lang="ru-RU" dirty="0"/>
              <a:t> провести референдум —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.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антинатовська</a:t>
            </a:r>
            <a:r>
              <a:rPr lang="ru-RU" dirty="0"/>
              <a:t> пропаганда на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: коли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буде </a:t>
            </a:r>
            <a:r>
              <a:rPr lang="ru-RU" dirty="0" err="1"/>
              <a:t>пояснювати</a:t>
            </a:r>
            <a:r>
              <a:rPr lang="ru-RU" dirty="0"/>
              <a:t> людям, </a:t>
            </a:r>
            <a:r>
              <a:rPr lang="ru-RU" dirty="0" err="1"/>
              <a:t>які</a:t>
            </a:r>
            <a:r>
              <a:rPr lang="ru-RU" dirty="0"/>
              <a:t> там </a:t>
            </a:r>
            <a:r>
              <a:rPr lang="ru-RU" dirty="0" err="1"/>
              <a:t>живуть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НАТО </a:t>
            </a:r>
            <a:r>
              <a:rPr lang="ru-RU" dirty="0" err="1"/>
              <a:t>насправді</a:t>
            </a:r>
            <a:r>
              <a:rPr lang="ru-RU" dirty="0"/>
              <a:t> й </a:t>
            </a:r>
            <a:r>
              <a:rPr lang="ru-RU" dirty="0" err="1"/>
              <a:t>чому</a:t>
            </a:r>
            <a:r>
              <a:rPr lang="ru-RU" dirty="0"/>
              <a:t> Альянс нам не ворог.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736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FF85A69-1DA4-2ABF-9EF2-D18E10A5C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075" y="1417286"/>
            <a:ext cx="7983020" cy="44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1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ABF0CF-E763-113A-66D7-62B1AD9F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15119"/>
            <a:ext cx="9905999" cy="3739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Наразі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Україна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є партнером НАТО і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має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різні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форми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співпраці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з альянсом.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Україна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виражає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бажання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вступити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до НАТО та робить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певні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кроки у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напрямку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відповідності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критеріям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членства в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альянсі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. </a:t>
            </a:r>
          </a:p>
          <a:p>
            <a:pPr marL="0" indent="0">
              <a:buNone/>
            </a:pP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Питання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членства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України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в НАТО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потребує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згоди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всіх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членів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НАТО.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Рішення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про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прийняття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нових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членів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приймається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всіма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 </a:t>
            </a:r>
            <a:r>
              <a:rPr lang="ru-RU" b="1" i="0" dirty="0" err="1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країнами</a:t>
            </a:r>
            <a:r>
              <a:rPr lang="ru-RU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-членами НАТО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вересня 2022 року Україна подала заявку на пришвидшений вступ до НАТО.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Розвінчуємо міфи щодо НАТО: тематичне відео Міністерство культури та  інформаційної політики України - Житомирська обласна військова адміністрація">
            <a:extLst>
              <a:ext uri="{FF2B5EF4-FFF2-40B4-BE49-F238E27FC236}">
                <a16:creationId xmlns:a16="http://schemas.microsoft.com/office/drawing/2014/main" id="{8EC46748-3467-4D38-F444-F5FBF870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28" y="458334"/>
            <a:ext cx="4410359" cy="2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флаг&#10;&#10;Автоматически созданное описание">
            <a:extLst>
              <a:ext uri="{FF2B5EF4-FFF2-40B4-BE49-F238E27FC236}">
                <a16:creationId xmlns:a16="http://schemas.microsoft.com/office/drawing/2014/main" id="{57E079DC-454D-024A-84D9-99665162E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7E0DC-7E9B-B049-3DCD-8A71020C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5041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в помещении, черный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6F884A4-1E20-3A1C-8EE5-5A032CE4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8" r="14706" b="-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C778A1C-BA71-6F66-9B81-5C02FBC1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588501"/>
            <a:ext cx="6095999" cy="570716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4 </a:t>
            </a:r>
            <a:r>
              <a:rPr lang="en-US" sz="2400" b="1" dirty="0" err="1">
                <a:ea typeface="+mn-lt"/>
                <a:cs typeface="+mn-lt"/>
              </a:rPr>
              <a:t>квітня</a:t>
            </a:r>
            <a:r>
              <a:rPr lang="en-US" sz="2400" b="1" dirty="0">
                <a:ea typeface="+mn-lt"/>
                <a:cs typeface="+mn-lt"/>
              </a:rPr>
              <a:t> 1949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року</a:t>
            </a:r>
            <a:r>
              <a:rPr lang="en-US" sz="2400" dirty="0">
                <a:ea typeface="+mn-lt"/>
                <a:cs typeface="+mn-lt"/>
              </a:rPr>
              <a:t> у </a:t>
            </a:r>
            <a:r>
              <a:rPr lang="en-US" sz="2400" dirty="0" err="1">
                <a:ea typeface="+mn-lt"/>
                <a:cs typeface="+mn-lt"/>
              </a:rPr>
              <a:t>Вашингтоні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представниками</a:t>
            </a:r>
            <a:r>
              <a:rPr lang="en-US" sz="2400" dirty="0">
                <a:ea typeface="+mn-lt"/>
                <a:cs typeface="+mn-lt"/>
              </a:rPr>
              <a:t> 12-х </a:t>
            </a:r>
            <a:r>
              <a:rPr lang="en-US" sz="2400" dirty="0" err="1">
                <a:ea typeface="+mn-lt"/>
                <a:cs typeface="+mn-lt"/>
              </a:rPr>
              <a:t>країн</a:t>
            </a:r>
            <a:r>
              <a:rPr lang="en-US" sz="2400" dirty="0">
                <a:ea typeface="+mn-lt"/>
                <a:cs typeface="+mn-lt"/>
              </a:rPr>
              <a:t> — США, </a:t>
            </a:r>
            <a:r>
              <a:rPr lang="en-US" sz="2400" dirty="0" err="1">
                <a:ea typeface="+mn-lt"/>
                <a:cs typeface="+mn-lt"/>
              </a:rPr>
              <a:t>Великобританії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Франції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Італії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Бельгії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Нідерландів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Люксембурга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Канади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Данії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Ісландії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Норвегії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Португалії</a:t>
            </a:r>
            <a:r>
              <a:rPr lang="en-US" sz="2400" dirty="0">
                <a:ea typeface="+mn-lt"/>
                <a:cs typeface="+mn-lt"/>
              </a:rPr>
              <a:t> — </a:t>
            </a:r>
            <a:r>
              <a:rPr lang="en-US" sz="2400" dirty="0" err="1">
                <a:ea typeface="+mn-lt"/>
                <a:cs typeface="+mn-lt"/>
              </a:rPr>
              <a:t>підписано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Північно-атлантичний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пакт</a:t>
            </a:r>
            <a:r>
              <a:rPr lang="en-US" sz="2400" dirty="0">
                <a:ea typeface="+mn-lt"/>
                <a:cs typeface="+mn-lt"/>
              </a:rPr>
              <a:t> (НАТО) </a:t>
            </a:r>
            <a:r>
              <a:rPr lang="en-US" sz="2400" dirty="0" err="1">
                <a:ea typeface="+mn-lt"/>
                <a:cs typeface="+mn-lt"/>
              </a:rPr>
              <a:t>про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воєнно-політичний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союз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що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ставив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мету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колективний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захист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демократичних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свобод</a:t>
            </a:r>
            <a:r>
              <a:rPr lang="en-US" sz="2400" dirty="0">
                <a:ea typeface="+mn-lt"/>
                <a:cs typeface="+mn-lt"/>
              </a:rPr>
              <a:t> і </a:t>
            </a:r>
            <a:r>
              <a:rPr lang="en-US" sz="2400" dirty="0" err="1">
                <a:ea typeface="+mn-lt"/>
                <a:cs typeface="+mn-lt"/>
              </a:rPr>
              <a:t>протидію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комуністичній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експансії</a:t>
            </a:r>
            <a:r>
              <a:rPr lang="en-US" sz="2400" dirty="0">
                <a:ea typeface="+mn-lt"/>
                <a:cs typeface="+mn-lt"/>
              </a:rPr>
              <a:t>. </a:t>
            </a:r>
            <a:r>
              <a:rPr lang="ru-RU" sz="2400" dirty="0">
                <a:ea typeface="+mn-lt"/>
                <a:cs typeface="+mn-lt"/>
              </a:rPr>
              <a:t>У 1952 </a:t>
            </a:r>
            <a:r>
              <a:rPr lang="ru-RU" sz="2400" dirty="0" err="1">
                <a:ea typeface="+mn-lt"/>
                <a:cs typeface="+mn-lt"/>
              </a:rPr>
              <a:t>році</a:t>
            </a:r>
            <a:r>
              <a:rPr lang="ru-RU" sz="2400" dirty="0">
                <a:ea typeface="+mn-lt"/>
                <a:cs typeface="+mn-lt"/>
              </a:rPr>
              <a:t> до НАТО </a:t>
            </a:r>
            <a:r>
              <a:rPr lang="ru-RU" sz="2400" dirty="0" err="1">
                <a:ea typeface="+mn-lt"/>
                <a:cs typeface="+mn-lt"/>
              </a:rPr>
              <a:t>приєднались</a:t>
            </a:r>
            <a:r>
              <a:rPr lang="ru-RU" sz="2400" dirty="0">
                <a:ea typeface="+mn-lt"/>
                <a:cs typeface="+mn-lt"/>
              </a:rPr>
              <a:t>  </a:t>
            </a:r>
            <a:r>
              <a:rPr lang="ru-RU" sz="2400" dirty="0" err="1">
                <a:ea typeface="+mn-lt"/>
                <a:cs typeface="+mn-lt"/>
              </a:rPr>
              <a:t>Греція</a:t>
            </a:r>
            <a:r>
              <a:rPr lang="ru-RU" sz="2400" dirty="0">
                <a:ea typeface="+mn-lt"/>
                <a:cs typeface="+mn-lt"/>
              </a:rPr>
              <a:t> і </a:t>
            </a:r>
            <a:r>
              <a:rPr lang="ru-RU" sz="2400" dirty="0" err="1">
                <a:ea typeface="+mn-lt"/>
                <a:cs typeface="+mn-lt"/>
              </a:rPr>
              <a:t>Туреччина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21B0CB1-0607-ACDA-0242-3BA755DED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1" r="12827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A50B208-9AE8-C91B-1676-36189F22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93277"/>
            <a:ext cx="4400549" cy="578369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ru-RU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ea typeface="+mn-lt"/>
                <a:cs typeface="+mn-lt"/>
              </a:rPr>
              <a:t>У 1982 </a:t>
            </a:r>
            <a:r>
              <a:rPr lang="ru-RU" sz="2400" dirty="0" err="1">
                <a:ea typeface="+mn-lt"/>
                <a:cs typeface="+mn-lt"/>
              </a:rPr>
              <a:t>році</a:t>
            </a:r>
            <a:r>
              <a:rPr lang="ru-RU" sz="2400" dirty="0">
                <a:ea typeface="+mn-lt"/>
                <a:cs typeface="+mn-lt"/>
              </a:rPr>
              <a:t> до </a:t>
            </a:r>
            <a:r>
              <a:rPr lang="ru-RU" sz="2400" dirty="0" err="1">
                <a:ea typeface="+mn-lt"/>
                <a:cs typeface="+mn-lt"/>
              </a:rPr>
              <a:t>Північно-атлантичного</a:t>
            </a:r>
            <a:r>
              <a:rPr lang="ru-RU" sz="2400" dirty="0">
                <a:ea typeface="+mn-lt"/>
                <a:cs typeface="+mn-lt"/>
              </a:rPr>
              <a:t> пакту </a:t>
            </a:r>
            <a:r>
              <a:rPr lang="ru-RU" sz="2400" dirty="0" err="1">
                <a:ea typeface="+mn-lt"/>
                <a:cs typeface="+mn-lt"/>
              </a:rPr>
              <a:t>приєдналась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Іспанія</a:t>
            </a:r>
            <a:r>
              <a:rPr lang="ru-RU" sz="2400" dirty="0">
                <a:ea typeface="+mn-lt"/>
                <a:cs typeface="+mn-lt"/>
              </a:rPr>
              <a:t>, у 1990-у </a:t>
            </a:r>
            <a:r>
              <a:rPr lang="ru-RU" sz="2400" dirty="0" err="1">
                <a:ea typeface="+mn-lt"/>
                <a:cs typeface="+mn-lt"/>
              </a:rPr>
              <a:t>об'єднана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Німеччина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зайняла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місце</a:t>
            </a:r>
            <a:r>
              <a:rPr lang="ru-RU" sz="2400" dirty="0">
                <a:ea typeface="+mn-lt"/>
                <a:cs typeface="+mn-lt"/>
              </a:rPr>
              <a:t> ФРН, а в 1999-у до НАТО вступили </a:t>
            </a:r>
            <a:r>
              <a:rPr lang="ru-RU" sz="2400" dirty="0" err="1">
                <a:ea typeface="+mn-lt"/>
                <a:cs typeface="+mn-lt"/>
              </a:rPr>
              <a:t>Угорщина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Чехія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Польща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колишні</a:t>
            </a:r>
            <a:r>
              <a:rPr lang="ru-RU" sz="2400" dirty="0">
                <a:ea typeface="+mn-lt"/>
                <a:cs typeface="+mn-lt"/>
              </a:rPr>
              <a:t> члени </a:t>
            </a:r>
            <a:r>
              <a:rPr lang="ru-RU" sz="2400" dirty="0" err="1">
                <a:ea typeface="+mn-lt"/>
                <a:cs typeface="+mn-lt"/>
              </a:rPr>
              <a:t>Варшавського</a:t>
            </a:r>
            <a:r>
              <a:rPr lang="ru-RU" sz="2400" dirty="0">
                <a:ea typeface="+mn-lt"/>
                <a:cs typeface="+mn-lt"/>
              </a:rPr>
              <a:t> договору, </a:t>
            </a:r>
            <a:r>
              <a:rPr lang="ru-RU" sz="2400" dirty="0" err="1">
                <a:ea typeface="+mn-lt"/>
                <a:cs typeface="+mn-lt"/>
              </a:rPr>
              <a:t>котрий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саморозпустився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вісім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років</a:t>
            </a:r>
            <a:r>
              <a:rPr lang="ru-RU" sz="2400" dirty="0">
                <a:ea typeface="+mn-lt"/>
                <a:cs typeface="+mn-lt"/>
              </a:rPr>
              <a:t> перед </a:t>
            </a:r>
            <a:r>
              <a:rPr lang="ru-RU" sz="2400" dirty="0" err="1">
                <a:ea typeface="+mn-lt"/>
                <a:cs typeface="+mn-lt"/>
              </a:rPr>
              <a:t>тим</a:t>
            </a:r>
            <a:r>
              <a:rPr lang="ru-RU" sz="2400" dirty="0">
                <a:ea typeface="+mn-lt"/>
                <a:cs typeface="+mn-lt"/>
              </a:rPr>
              <a:t>; у 2004-у — </a:t>
            </a:r>
            <a:r>
              <a:rPr lang="ru-RU" sz="2400" dirty="0" err="1">
                <a:ea typeface="+mn-lt"/>
                <a:cs typeface="+mn-lt"/>
              </a:rPr>
              <a:t>Болгарія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Латвія</a:t>
            </a:r>
            <a:r>
              <a:rPr lang="ru-RU" sz="2400" dirty="0">
                <a:ea typeface="+mn-lt"/>
                <a:cs typeface="+mn-lt"/>
              </a:rPr>
              <a:t>, Литва, </a:t>
            </a:r>
            <a:r>
              <a:rPr lang="ru-RU" sz="2400" dirty="0" err="1">
                <a:ea typeface="+mn-lt"/>
                <a:cs typeface="+mn-lt"/>
              </a:rPr>
              <a:t>Румунія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Словаччина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Словенія</a:t>
            </a:r>
            <a:r>
              <a:rPr lang="ru-RU" sz="2400" dirty="0">
                <a:ea typeface="+mn-lt"/>
                <a:cs typeface="+mn-lt"/>
              </a:rPr>
              <a:t>, та </a:t>
            </a:r>
            <a:r>
              <a:rPr lang="ru-RU" sz="2400" dirty="0" err="1">
                <a:ea typeface="+mn-lt"/>
                <a:cs typeface="+mn-lt"/>
              </a:rPr>
              <a:t>Естонія</a:t>
            </a:r>
            <a:r>
              <a:rPr lang="ru-RU" sz="2400" dirty="0">
                <a:ea typeface="+mn-lt"/>
                <a:cs typeface="+mn-lt"/>
              </a:rPr>
              <a:t>, а в 2009-у — </a:t>
            </a:r>
            <a:r>
              <a:rPr lang="ru-RU" sz="2400" dirty="0" err="1">
                <a:ea typeface="+mn-lt"/>
                <a:cs typeface="+mn-lt"/>
              </a:rPr>
              <a:t>Албанія</a:t>
            </a:r>
            <a:r>
              <a:rPr lang="ru-RU" sz="2400" dirty="0">
                <a:ea typeface="+mn-lt"/>
                <a:cs typeface="+mn-lt"/>
              </a:rPr>
              <a:t> та </a:t>
            </a:r>
            <a:r>
              <a:rPr lang="ru-RU" sz="2400" dirty="0" err="1">
                <a:ea typeface="+mn-lt"/>
                <a:cs typeface="+mn-lt"/>
              </a:rPr>
              <a:t>Хорватія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10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01B706-97C9-F1A3-01DB-FA80E716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554122"/>
            <a:ext cx="4745505" cy="6026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 </a:t>
            </a:r>
            <a:r>
              <a:rPr lang="ru-RU" sz="2600" dirty="0" err="1">
                <a:ea typeface="+mn-lt"/>
                <a:cs typeface="+mn-lt"/>
              </a:rPr>
              <a:t>Цього</a:t>
            </a:r>
            <a:r>
              <a:rPr lang="ru-RU" sz="2600" dirty="0">
                <a:ea typeface="+mn-lt"/>
                <a:cs typeface="+mn-lt"/>
              </a:rPr>
              <a:t> ж року </a:t>
            </a:r>
            <a:r>
              <a:rPr lang="ru-RU" sz="2600" dirty="0" err="1">
                <a:ea typeface="+mn-lt"/>
                <a:cs typeface="+mn-lt"/>
              </a:rPr>
              <a:t>східноєвропейські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ru-RU" sz="2600" dirty="0" err="1">
                <a:ea typeface="+mn-lt"/>
                <a:cs typeface="+mn-lt"/>
              </a:rPr>
              <a:t>країни</a:t>
            </a:r>
            <a:r>
              <a:rPr lang="ru-RU" sz="2600" dirty="0">
                <a:ea typeface="+mn-lt"/>
                <a:cs typeface="+mn-lt"/>
              </a:rPr>
              <a:t> на </a:t>
            </a:r>
            <a:r>
              <a:rPr lang="ru-RU" sz="2600" dirty="0" err="1">
                <a:ea typeface="+mn-lt"/>
                <a:cs typeface="+mn-lt"/>
              </a:rPr>
              <a:t>противагу</a:t>
            </a:r>
            <a:r>
              <a:rPr lang="ru-RU" sz="2600" dirty="0">
                <a:ea typeface="+mn-lt"/>
                <a:cs typeface="+mn-lt"/>
              </a:rPr>
              <a:t> НАТО створили свою </a:t>
            </a:r>
            <a:r>
              <a:rPr lang="ru-RU" sz="2600" dirty="0" err="1">
                <a:ea typeface="+mn-lt"/>
                <a:cs typeface="+mn-lt"/>
              </a:rPr>
              <a:t>військово-політичну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ru-RU" sz="2600" dirty="0" err="1">
                <a:ea typeface="+mn-lt"/>
                <a:cs typeface="+mn-lt"/>
              </a:rPr>
              <a:t>організацію</a:t>
            </a:r>
            <a:r>
              <a:rPr lang="ru-RU" sz="2600" dirty="0">
                <a:ea typeface="+mn-lt"/>
                <a:cs typeface="+mn-lt"/>
              </a:rPr>
              <a:t> — </a:t>
            </a:r>
            <a:r>
              <a:rPr lang="ru-RU" sz="2600" dirty="0" err="1">
                <a:ea typeface="+mn-lt"/>
                <a:cs typeface="+mn-lt"/>
              </a:rPr>
              <a:t>Варшавський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ru-RU" sz="2600" dirty="0" err="1">
                <a:ea typeface="+mn-lt"/>
                <a:cs typeface="+mn-lt"/>
              </a:rPr>
              <a:t>договір</a:t>
            </a:r>
            <a:r>
              <a:rPr lang="ru-RU" sz="2600" dirty="0">
                <a:ea typeface="+mn-lt"/>
                <a:cs typeface="+mn-lt"/>
              </a:rPr>
              <a:t>, — в </a:t>
            </a:r>
            <a:r>
              <a:rPr lang="ru-RU" sz="2600" dirty="0" err="1">
                <a:ea typeface="+mn-lt"/>
                <a:cs typeface="+mn-lt"/>
              </a:rPr>
              <a:t>котрій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ru-RU" sz="2600" dirty="0" err="1">
                <a:ea typeface="+mn-lt"/>
                <a:cs typeface="+mn-lt"/>
              </a:rPr>
              <a:t>домінуючу</a:t>
            </a:r>
            <a:r>
              <a:rPr lang="ru-RU" sz="2600" dirty="0">
                <a:ea typeface="+mn-lt"/>
                <a:cs typeface="+mn-lt"/>
              </a:rPr>
              <a:t> роль </a:t>
            </a:r>
            <a:r>
              <a:rPr lang="ru-RU" sz="2600" dirty="0" err="1">
                <a:ea typeface="+mn-lt"/>
                <a:cs typeface="+mn-lt"/>
              </a:rPr>
              <a:t>відігравав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ru-RU" sz="2600" dirty="0" err="1">
                <a:ea typeface="+mn-lt"/>
                <a:cs typeface="+mn-lt"/>
              </a:rPr>
              <a:t>Радянський</a:t>
            </a:r>
            <a:r>
              <a:rPr lang="ru-RU" sz="2600" dirty="0">
                <a:ea typeface="+mn-lt"/>
                <a:cs typeface="+mn-lt"/>
              </a:rPr>
              <a:t> Союз. У 1966 </a:t>
            </a:r>
            <a:r>
              <a:rPr lang="ru-RU" sz="2600" dirty="0" err="1">
                <a:ea typeface="+mn-lt"/>
                <a:cs typeface="+mn-lt"/>
              </a:rPr>
              <a:t>році</a:t>
            </a:r>
            <a:r>
              <a:rPr lang="ru-RU" sz="2600" dirty="0">
                <a:ea typeface="+mn-lt"/>
                <a:cs typeface="+mn-lt"/>
              </a:rPr>
              <a:t>, </a:t>
            </a:r>
            <a:r>
              <a:rPr lang="ru-RU" sz="2600" dirty="0" err="1">
                <a:ea typeface="+mn-lt"/>
                <a:cs typeface="+mn-lt"/>
              </a:rPr>
              <a:t>звинувативши</a:t>
            </a:r>
            <a:r>
              <a:rPr lang="ru-RU" sz="2600" dirty="0">
                <a:ea typeface="+mn-lt"/>
                <a:cs typeface="+mn-lt"/>
              </a:rPr>
              <a:t> США у </a:t>
            </a:r>
            <a:r>
              <a:rPr lang="ru-RU" sz="2600" dirty="0" err="1">
                <a:ea typeface="+mn-lt"/>
                <a:cs typeface="+mn-lt"/>
              </a:rPr>
              <a:t>порушенні</a:t>
            </a:r>
            <a:r>
              <a:rPr lang="ru-RU" sz="2600" dirty="0">
                <a:ea typeface="+mn-lt"/>
                <a:cs typeface="+mn-lt"/>
              </a:rPr>
              <a:t> умов договору 1949 року, з </a:t>
            </a:r>
            <a:r>
              <a:rPr lang="ru-RU" sz="2600" dirty="0" err="1">
                <a:ea typeface="+mn-lt"/>
                <a:cs typeface="+mn-lt"/>
              </a:rPr>
              <a:t>віськових</a:t>
            </a:r>
            <a:r>
              <a:rPr lang="ru-RU" sz="2600" dirty="0">
                <a:ea typeface="+mn-lt"/>
                <a:cs typeface="+mn-lt"/>
              </a:rPr>
              <a:t> структур НАТО </a:t>
            </a:r>
            <a:r>
              <a:rPr lang="ru-RU" sz="2600" dirty="0" err="1">
                <a:ea typeface="+mn-lt"/>
                <a:cs typeface="+mn-lt"/>
              </a:rPr>
              <a:t>вийшла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ru-RU" sz="2600" dirty="0" err="1">
                <a:ea typeface="+mn-lt"/>
                <a:cs typeface="+mn-lt"/>
              </a:rPr>
              <a:t>Франція</a:t>
            </a:r>
            <a:r>
              <a:rPr lang="ru-RU" sz="2600" dirty="0">
                <a:ea typeface="+mn-lt"/>
                <a:cs typeface="+mn-lt"/>
              </a:rPr>
              <a:t>.</a:t>
            </a:r>
            <a:endParaRPr lang="ru-RU" sz="26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7E3DE8A-E283-756F-8DC0-0424C39C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2376" y="1350833"/>
            <a:ext cx="2568224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32565FF-B2B8-1039-8BC3-551E6224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7" r="1" b="1499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1F196-B024-D84C-0EEE-FD8BAF44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642" y="186534"/>
            <a:ext cx="6167887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Держави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які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входили</a:t>
            </a:r>
            <a:r>
              <a:rPr lang="en-US" dirty="0">
                <a:solidFill>
                  <a:schemeClr val="bg1"/>
                </a:solidFill>
              </a:rPr>
              <a:t> в НАТО </a:t>
            </a:r>
            <a:r>
              <a:rPr lang="en-US" dirty="0" err="1">
                <a:solidFill>
                  <a:schemeClr val="bg1"/>
                </a:solidFill>
              </a:rPr>
              <a:t>та</a:t>
            </a:r>
            <a:r>
              <a:rPr lang="en-US" dirty="0">
                <a:solidFill>
                  <a:schemeClr val="bg1"/>
                </a:solidFill>
              </a:rPr>
              <a:t> ОВД</a:t>
            </a:r>
          </a:p>
        </p:txBody>
      </p:sp>
    </p:spTree>
    <p:extLst>
      <p:ext uri="{BB962C8B-B14F-4D97-AF65-F5344CB8AC3E}">
        <p14:creationId xmlns:p14="http://schemas.microsoft.com/office/powerpoint/2010/main" val="414393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в помещении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545D076F-BC25-934C-5D44-06B156F10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02" r="1" b="19607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F2522BA-8B63-96A9-50C1-3D2A3C7B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4" y="4006266"/>
            <a:ext cx="10805661" cy="20897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>
                <a:ea typeface="+mn-lt"/>
                <a:cs typeface="+mn-lt"/>
              </a:rPr>
              <a:t>У 2010 </a:t>
            </a:r>
            <a:r>
              <a:rPr lang="ru-RU" sz="2400" err="1">
                <a:ea typeface="+mn-lt"/>
                <a:cs typeface="+mn-lt"/>
              </a:rPr>
              <a:t>році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була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прийнята</a:t>
            </a:r>
            <a:r>
              <a:rPr lang="ru-RU" sz="2400">
                <a:ea typeface="+mn-lt"/>
                <a:cs typeface="+mn-lt"/>
              </a:rPr>
              <a:t> нова </a:t>
            </a:r>
            <a:r>
              <a:rPr lang="ru-RU" sz="2400" err="1">
                <a:ea typeface="+mn-lt"/>
                <a:cs typeface="+mn-lt"/>
              </a:rPr>
              <a:t>стратегічна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концепція</a:t>
            </a:r>
            <a:r>
              <a:rPr lang="ru-RU" sz="2400">
                <a:ea typeface="+mn-lt"/>
                <a:cs typeface="+mn-lt"/>
              </a:rPr>
              <a:t> «Активна участь, </a:t>
            </a:r>
            <a:r>
              <a:rPr lang="ru-RU" sz="2400" err="1">
                <a:ea typeface="+mn-lt"/>
                <a:cs typeface="+mn-lt"/>
              </a:rPr>
              <a:t>сучасна</a:t>
            </a:r>
            <a:r>
              <a:rPr lang="ru-RU" sz="2400">
                <a:ea typeface="+mn-lt"/>
                <a:cs typeface="+mn-lt"/>
              </a:rPr>
              <a:t> оборона», в </a:t>
            </a:r>
            <a:r>
              <a:rPr lang="ru-RU" sz="2400" err="1">
                <a:ea typeface="+mn-lt"/>
                <a:cs typeface="+mn-lt"/>
              </a:rPr>
              <a:t>якій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визначено</a:t>
            </a:r>
            <a:r>
              <a:rPr lang="ru-RU" sz="2400">
                <a:ea typeface="+mn-lt"/>
                <a:cs typeface="+mn-lt"/>
              </a:rPr>
              <a:t> три </a:t>
            </a:r>
            <a:r>
              <a:rPr lang="ru-RU" sz="2400" err="1">
                <a:ea typeface="+mn-lt"/>
                <a:cs typeface="+mn-lt"/>
              </a:rPr>
              <a:t>найважливіших</a:t>
            </a:r>
            <a:r>
              <a:rPr lang="ru-RU" sz="2400">
                <a:ea typeface="+mn-lt"/>
                <a:cs typeface="+mn-lt"/>
              </a:rPr>
              <a:t> задач НАТО в </a:t>
            </a:r>
            <a:r>
              <a:rPr lang="ru-RU" sz="2400" err="1">
                <a:ea typeface="+mn-lt"/>
                <a:cs typeface="+mn-lt"/>
              </a:rPr>
              <a:t>новій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геополітичній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ситуації</a:t>
            </a:r>
            <a:r>
              <a:rPr lang="ru-RU" sz="2400">
                <a:ea typeface="+mn-lt"/>
                <a:cs typeface="+mn-lt"/>
              </a:rPr>
              <a:t> — </a:t>
            </a:r>
            <a:r>
              <a:rPr lang="ru-RU" sz="2400" err="1">
                <a:ea typeface="+mn-lt"/>
                <a:cs typeface="+mn-lt"/>
              </a:rPr>
              <a:t>колективна</a:t>
            </a:r>
            <a:r>
              <a:rPr lang="ru-RU" sz="2400">
                <a:ea typeface="+mn-lt"/>
                <a:cs typeface="+mn-lt"/>
              </a:rPr>
              <a:t> оборона, </a:t>
            </a:r>
            <a:r>
              <a:rPr lang="ru-RU" sz="2400" err="1">
                <a:ea typeface="+mn-lt"/>
                <a:cs typeface="+mn-lt"/>
              </a:rPr>
              <a:t>врегулювання</a:t>
            </a:r>
            <a:r>
              <a:rPr lang="ru-RU" sz="2400">
                <a:ea typeface="+mn-lt"/>
                <a:cs typeface="+mn-lt"/>
              </a:rPr>
              <a:t> криз та </a:t>
            </a:r>
            <a:r>
              <a:rPr lang="ru-RU" sz="2400" err="1">
                <a:ea typeface="+mn-lt"/>
                <a:cs typeface="+mn-lt"/>
              </a:rPr>
              <a:t>безпеку</a:t>
            </a:r>
            <a:r>
              <a:rPr lang="ru-RU" sz="2400">
                <a:ea typeface="+mn-lt"/>
                <a:cs typeface="+mn-lt"/>
              </a:rPr>
              <a:t> на </a:t>
            </a:r>
            <a:r>
              <a:rPr lang="ru-RU" sz="2400" err="1">
                <a:ea typeface="+mn-lt"/>
                <a:cs typeface="+mn-lt"/>
              </a:rPr>
              <a:t>основі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співпраці</a:t>
            </a:r>
            <a:r>
              <a:rPr lang="ru-RU" sz="2400">
                <a:ea typeface="+mn-lt"/>
                <a:cs typeface="+mn-lt"/>
              </a:rPr>
              <a:t>.</a:t>
            </a:r>
            <a:endParaRPr lang="ru-RU" sz="2400"/>
          </a:p>
          <a:p>
            <a:r>
              <a:rPr lang="ru-RU" sz="2400" err="1">
                <a:ea typeface="+mn-lt"/>
                <a:cs typeface="+mn-lt"/>
              </a:rPr>
              <a:t>Єдиною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країною</a:t>
            </a:r>
            <a:r>
              <a:rPr lang="ru-RU" sz="240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що</a:t>
            </a:r>
            <a:r>
              <a:rPr lang="ru-RU" sz="2400">
                <a:ea typeface="+mn-lt"/>
                <a:cs typeface="+mn-lt"/>
              </a:rPr>
              <a:t> не </a:t>
            </a:r>
            <a:r>
              <a:rPr lang="ru-RU" sz="2400" err="1">
                <a:ea typeface="+mn-lt"/>
                <a:cs typeface="+mn-lt"/>
              </a:rPr>
              <a:t>має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своїх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регулярних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військ</a:t>
            </a:r>
            <a:r>
              <a:rPr lang="ru-RU" sz="240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протягом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понад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півстоліття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залишається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Ісландія</a:t>
            </a:r>
            <a:r>
              <a:rPr lang="ru-RU" sz="2400">
                <a:ea typeface="+mn-lt"/>
                <a:cs typeface="+mn-lt"/>
              </a:rPr>
              <a:t>.</a:t>
            </a:r>
            <a:endParaRPr lang="ru-RU" sz="2400"/>
          </a:p>
          <a:p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7175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CD4AE-3EC4-CA7F-12B2-097A72DA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5" y="1143000"/>
            <a:ext cx="3285045" cy="4572000"/>
          </a:xfrm>
        </p:spPr>
        <p:txBody>
          <a:bodyPr anchor="ctr">
            <a:normAutofit/>
          </a:bodyPr>
          <a:lstStyle/>
          <a:p>
            <a:pPr algn="r"/>
            <a:r>
              <a:rPr lang="ru-RU" dirty="0" err="1"/>
              <a:t>Стратегічна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НАТО: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6AA0A-3206-C758-404E-9FC73055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257" y="510397"/>
            <a:ext cx="7069714" cy="6498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ru-RU" sz="2400" dirty="0" err="1"/>
              <a:t>Виступати</a:t>
            </a:r>
            <a:r>
              <a:rPr lang="ru-RU" sz="2400" dirty="0"/>
              <a:t> основою </a:t>
            </a:r>
            <a:r>
              <a:rPr lang="ru-RU" sz="2400" dirty="0" err="1"/>
              <a:t>стабільності</a:t>
            </a:r>
            <a:r>
              <a:rPr lang="ru-RU" sz="2400" dirty="0"/>
              <a:t> в </a:t>
            </a:r>
            <a:r>
              <a:rPr lang="ru-RU" sz="2400" dirty="0" err="1"/>
              <a:t>Євроатлантичному</a:t>
            </a:r>
            <a:r>
              <a:rPr lang="ru-RU" sz="2400" dirty="0"/>
              <a:t> </a:t>
            </a:r>
            <a:r>
              <a:rPr lang="ru-RU" sz="2400" dirty="0" err="1"/>
              <a:t>регіоні</a:t>
            </a:r>
            <a:endParaRPr lang="ru-RU" sz="2400" dirty="0"/>
          </a:p>
          <a:p>
            <a:pPr>
              <a:buFont typeface="Wingdings" panose="020B0604020202020204" pitchFamily="34" charset="0"/>
              <a:buChar char="§"/>
            </a:pPr>
            <a:r>
              <a:rPr lang="ru-RU" dirty="0">
                <a:ea typeface="+mn-lt"/>
                <a:cs typeface="+mn-lt"/>
              </a:rPr>
              <a:t>Бути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майданчиком</a:t>
            </a:r>
            <a:r>
              <a:rPr lang="ru-RU" sz="2400" dirty="0">
                <a:ea typeface="+mn-lt"/>
                <a:cs typeface="+mn-lt"/>
              </a:rPr>
              <a:t> для </a:t>
            </a:r>
            <a:r>
              <a:rPr lang="ru-RU" sz="2400" dirty="0" err="1">
                <a:ea typeface="+mn-lt"/>
                <a:cs typeface="+mn-lt"/>
              </a:rPr>
              <a:t>проведення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консультації</a:t>
            </a:r>
            <a:r>
              <a:rPr lang="ru-RU" sz="2400" dirty="0">
                <a:ea typeface="+mn-lt"/>
                <a:cs typeface="+mn-lt"/>
              </a:rPr>
              <a:t> по проблемам </a:t>
            </a:r>
            <a:r>
              <a:rPr lang="ru-RU" sz="2400" dirty="0" err="1">
                <a:ea typeface="+mn-lt"/>
                <a:cs typeface="+mn-lt"/>
              </a:rPr>
              <a:t>безпеки</a:t>
            </a:r>
            <a:endParaRPr lang="ru-RU" sz="24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 err="1">
                <a:ea typeface="+mn-lt"/>
                <a:cs typeface="+mn-lt"/>
              </a:rPr>
              <a:t>Здійснювати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захист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від</a:t>
            </a:r>
            <a:r>
              <a:rPr lang="ru-RU" sz="2400" dirty="0">
                <a:ea typeface="+mn-lt"/>
                <a:cs typeface="+mn-lt"/>
              </a:rPr>
              <a:t> будь-</a:t>
            </a:r>
            <a:r>
              <a:rPr lang="ru-RU" sz="2400" dirty="0" err="1">
                <a:ea typeface="+mn-lt"/>
                <a:cs typeface="+mn-lt"/>
              </a:rPr>
              <a:t>якої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загрози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агресії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проти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держави</a:t>
            </a:r>
            <a:r>
              <a:rPr lang="ru-RU" sz="2400" dirty="0">
                <a:ea typeface="+mn-lt"/>
                <a:cs typeface="+mn-lt"/>
              </a:rPr>
              <a:t> члена НАТО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 err="1">
                <a:ea typeface="+mn-lt"/>
                <a:cs typeface="+mn-lt"/>
              </a:rPr>
              <a:t>Сприяти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ефективному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запобіганню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конфліктів</a:t>
            </a:r>
            <a:r>
              <a:rPr lang="ru-RU" dirty="0">
                <a:ea typeface="+mn-lt"/>
                <a:cs typeface="+mn-lt"/>
              </a:rPr>
              <a:t>,</a:t>
            </a:r>
            <a:r>
              <a:rPr lang="ru-RU" sz="2400" dirty="0">
                <a:ea typeface="+mn-lt"/>
                <a:cs typeface="+mn-lt"/>
              </a:rPr>
              <a:t> активно </a:t>
            </a:r>
            <a:r>
              <a:rPr lang="ru-RU" sz="2400" dirty="0" err="1">
                <a:ea typeface="+mn-lt"/>
                <a:cs typeface="+mn-lt"/>
              </a:rPr>
              <a:t>брати</a:t>
            </a:r>
            <a:r>
              <a:rPr lang="ru-RU" sz="2400" dirty="0">
                <a:ea typeface="+mn-lt"/>
                <a:cs typeface="+mn-lt"/>
              </a:rPr>
              <a:t> участь в </a:t>
            </a:r>
            <a:r>
              <a:rPr lang="ru-RU" sz="2400" dirty="0" err="1">
                <a:ea typeface="+mn-lt"/>
                <a:cs typeface="+mn-lt"/>
              </a:rPr>
              <a:t>кризовому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регулюванню</a:t>
            </a:r>
            <a:endParaRPr lang="ru-RU" sz="24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 err="1">
                <a:ea typeface="+mn-lt"/>
                <a:cs typeface="+mn-lt"/>
              </a:rPr>
              <a:t>Сприяти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розвитку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</a:t>
            </a:r>
            <a:r>
              <a:rPr lang="ru-RU" sz="2400" dirty="0" err="1">
                <a:ea typeface="+mn-lt"/>
                <a:cs typeface="+mn-lt"/>
              </a:rPr>
              <a:t>сестороннього</a:t>
            </a:r>
            <a:r>
              <a:rPr lang="ru-RU" sz="2400" dirty="0">
                <a:ea typeface="+mn-lt"/>
                <a:cs typeface="+mn-lt"/>
              </a:rPr>
              <a:t> партнерства, </a:t>
            </a:r>
            <a:r>
              <a:rPr lang="ru-RU" sz="2400" dirty="0" err="1">
                <a:ea typeface="+mn-lt"/>
                <a:cs typeface="+mn-lt"/>
              </a:rPr>
              <a:t>співпраці</a:t>
            </a:r>
            <a:r>
              <a:rPr lang="ru-RU" sz="2400" dirty="0">
                <a:ea typeface="+mn-lt"/>
                <a:cs typeface="+mn-lt"/>
              </a:rPr>
              <a:t> та </a:t>
            </a:r>
            <a:r>
              <a:rPr lang="ru-RU" sz="2400" dirty="0" err="1">
                <a:ea typeface="+mn-lt"/>
                <a:cs typeface="+mn-lt"/>
              </a:rPr>
              <a:t>діалогу</a:t>
            </a:r>
            <a:r>
              <a:rPr lang="ru-RU" sz="2400" dirty="0">
                <a:ea typeface="+mn-lt"/>
                <a:cs typeface="+mn-lt"/>
              </a:rPr>
              <a:t> з </a:t>
            </a:r>
            <a:r>
              <a:rPr lang="ru-RU" sz="2400" dirty="0" err="1">
                <a:ea typeface="+mn-lt"/>
                <a:cs typeface="+mn-lt"/>
              </a:rPr>
              <a:t>країнами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Євроатлантичного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регіону</a:t>
            </a:r>
            <a:endParaRPr lang="ru-RU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762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B743C-4CA4-39C0-57EE-2AA04E41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8" y="4308190"/>
            <a:ext cx="2630160" cy="2049478"/>
          </a:xfrm>
        </p:spPr>
        <p:txBody>
          <a:bodyPr>
            <a:normAutofit/>
          </a:bodyPr>
          <a:lstStyle/>
          <a:p>
            <a:r>
              <a:rPr lang="ru-RU">
                <a:ea typeface="+mj-lt"/>
                <a:cs typeface="+mj-lt"/>
              </a:rPr>
              <a:t>Штаб-квартира НАТО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0F763-9088-4B54-B453-2F25C7BB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586" y="3718719"/>
            <a:ext cx="8979736" cy="30242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Штаб-квартира </a:t>
            </a:r>
            <a:r>
              <a:rPr lang="ru-RU" sz="2400" dirty="0" err="1">
                <a:ea typeface="+mn-lt"/>
                <a:cs typeface="+mn-lt"/>
              </a:rPr>
              <a:t>знаходиться</a:t>
            </a:r>
            <a:r>
              <a:rPr lang="ru-RU" sz="2400" dirty="0">
                <a:ea typeface="+mn-lt"/>
                <a:cs typeface="+mn-lt"/>
              </a:rPr>
              <a:t> в </a:t>
            </a:r>
            <a:r>
              <a:rPr lang="ru-RU" sz="2400" dirty="0" err="1">
                <a:ea typeface="+mn-lt"/>
                <a:cs typeface="+mn-lt"/>
              </a:rPr>
              <a:t>Бельгії</a:t>
            </a:r>
            <a:r>
              <a:rPr lang="ru-RU" sz="2400" dirty="0">
                <a:ea typeface="+mn-lt"/>
                <a:cs typeface="+mn-lt"/>
              </a:rPr>
              <a:t>, в </a:t>
            </a:r>
            <a:r>
              <a:rPr lang="ru-RU" sz="2400" dirty="0" err="1">
                <a:ea typeface="+mn-lt"/>
                <a:cs typeface="+mn-lt"/>
              </a:rPr>
              <a:t>північно-східній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частині</a:t>
            </a:r>
            <a:r>
              <a:rPr lang="ru-RU" sz="2400" dirty="0">
                <a:ea typeface="+mn-lt"/>
                <a:cs typeface="+mn-lt"/>
              </a:rPr>
              <a:t> Брюсселя, на </a:t>
            </a:r>
            <a:r>
              <a:rPr lang="ru-RU" sz="2400" dirty="0" err="1">
                <a:ea typeface="+mn-lt"/>
                <a:cs typeface="+mn-lt"/>
              </a:rPr>
              <a:t>Бульварі</a:t>
            </a:r>
            <a:r>
              <a:rPr lang="ru-RU" sz="2400" dirty="0">
                <a:ea typeface="+mn-lt"/>
                <a:cs typeface="+mn-lt"/>
              </a:rPr>
              <a:t> Леопольда III (</a:t>
            </a:r>
            <a:r>
              <a:rPr lang="ru-RU" sz="2400" dirty="0" err="1">
                <a:ea typeface="+mn-lt"/>
                <a:cs typeface="+mn-lt"/>
              </a:rPr>
              <a:t>Boulevard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Léopold</a:t>
            </a:r>
            <a:r>
              <a:rPr lang="ru-RU" sz="2400" dirty="0">
                <a:ea typeface="+mn-lt"/>
                <a:cs typeface="+mn-lt"/>
              </a:rPr>
              <a:t> III, 1110 </a:t>
            </a:r>
            <a:r>
              <a:rPr lang="ru-RU" sz="2400" dirty="0" err="1">
                <a:ea typeface="+mn-lt"/>
                <a:cs typeface="+mn-lt"/>
              </a:rPr>
              <a:t>Brussels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Belgium</a:t>
            </a:r>
            <a:r>
              <a:rPr lang="ru-RU" sz="2400" dirty="0">
                <a:ea typeface="+mn-lt"/>
                <a:cs typeface="+mn-lt"/>
              </a:rPr>
              <a:t>). В </a:t>
            </a:r>
            <a:r>
              <a:rPr lang="ru-RU" sz="2400" dirty="0" err="1">
                <a:ea typeface="+mn-lt"/>
                <a:cs typeface="+mn-lt"/>
              </a:rPr>
              <a:t>ній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розміщені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делегації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країн-членів</a:t>
            </a:r>
            <a:r>
              <a:rPr lang="ru-RU" sz="2400" dirty="0">
                <a:ea typeface="+mn-lt"/>
                <a:cs typeface="+mn-lt"/>
              </a:rPr>
              <a:t>, бюро </a:t>
            </a:r>
            <a:r>
              <a:rPr lang="ru-RU" sz="2400" dirty="0" err="1">
                <a:ea typeface="+mn-lt"/>
                <a:cs typeface="+mn-lt"/>
              </a:rPr>
              <a:t>зв'язку</a:t>
            </a:r>
            <a:r>
              <a:rPr lang="ru-RU" sz="2400" dirty="0">
                <a:ea typeface="+mn-lt"/>
                <a:cs typeface="+mn-lt"/>
              </a:rPr>
              <a:t> та </a:t>
            </a:r>
            <a:r>
              <a:rPr lang="ru-RU" sz="2400" dirty="0" err="1">
                <a:ea typeface="+mn-lt"/>
                <a:cs typeface="+mn-lt"/>
              </a:rPr>
              <a:t>взаємодії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або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дипломатичні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представництва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країн</a:t>
            </a:r>
            <a:r>
              <a:rPr lang="ru-RU" sz="2400" dirty="0">
                <a:ea typeface="+mn-lt"/>
                <a:cs typeface="+mn-lt"/>
              </a:rPr>
              <a:t>- </a:t>
            </a:r>
            <a:r>
              <a:rPr lang="ru-RU" sz="2400" dirty="0" err="1">
                <a:ea typeface="+mn-lt"/>
                <a:cs typeface="+mn-lt"/>
              </a:rPr>
              <a:t>партнерів</a:t>
            </a:r>
            <a:r>
              <a:rPr lang="ru-RU" sz="2400" dirty="0">
                <a:ea typeface="+mn-lt"/>
                <a:cs typeface="+mn-lt"/>
              </a:rPr>
              <a:t>.</a:t>
            </a:r>
            <a:br>
              <a:rPr lang="ru-RU" sz="2400" dirty="0">
                <a:ea typeface="+mn-lt"/>
                <a:cs typeface="+mn-lt"/>
              </a:rPr>
            </a:br>
            <a:br>
              <a:rPr lang="ru-RU" sz="2400" dirty="0">
                <a:ea typeface="+mn-lt"/>
                <a:cs typeface="+mn-lt"/>
              </a:rPr>
            </a:br>
            <a:endParaRPr lang="ru-RU" sz="2400" dirty="0"/>
          </a:p>
        </p:txBody>
      </p:sp>
      <p:pic>
        <p:nvPicPr>
          <p:cNvPr id="4" name="Рисунок 4" descr="Изображение выглядит как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63EF93-246A-0F9D-7F3C-B720E9E5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6" r="1" b="34287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1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CC31CD7-AD9A-4357-21A6-09708AC7F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94" y="273170"/>
            <a:ext cx="4572001" cy="761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0" dirty="0" err="1">
                <a:ea typeface="+mn-lt"/>
                <a:cs typeface="+mn-lt"/>
              </a:rPr>
              <a:t>Діяльність</a:t>
            </a:r>
            <a:r>
              <a:rPr lang="ru-RU" b="0" dirty="0">
                <a:ea typeface="+mn-lt"/>
                <a:cs typeface="+mn-lt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BAA8E-ED14-C705-7787-76FC3DF2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095" y="1319453"/>
            <a:ext cx="4931433" cy="49634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 err="1">
                <a:ea typeface="+mn-lt"/>
                <a:cs typeface="+mn-lt"/>
              </a:rPr>
              <a:t>розвиток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міжнародного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співробітництва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запобігання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конфліктів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між</a:t>
            </a:r>
            <a:r>
              <a:rPr lang="ru-RU" sz="2400" dirty="0">
                <a:ea typeface="+mn-lt"/>
                <a:cs typeface="+mn-lt"/>
              </a:rPr>
              <a:t> членами НАТО і членами-партнерами, </a:t>
            </a:r>
            <a:r>
              <a:rPr lang="ru-RU" sz="2400" dirty="0" err="1">
                <a:ea typeface="+mn-lt"/>
                <a:cs typeface="+mn-lt"/>
              </a:rPr>
              <a:t>захист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цінностей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демократії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економіки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вільного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підприємництва</a:t>
            </a:r>
            <a:r>
              <a:rPr lang="ru-RU" sz="2400" dirty="0">
                <a:ea typeface="+mn-lt"/>
                <a:cs typeface="+mn-lt"/>
              </a:rPr>
              <a:t> і верховенства закону.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319600-5956-9502-EA53-C6D6BD576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3432" y="273170"/>
            <a:ext cx="4572001" cy="761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0" dirty="0" err="1">
                <a:ea typeface="+mn-lt"/>
                <a:cs typeface="+mn-lt"/>
              </a:rPr>
              <a:t>Завдання</a:t>
            </a:r>
            <a:r>
              <a:rPr lang="ru-RU" b="0" dirty="0">
                <a:ea typeface="+mn-lt"/>
                <a:cs typeface="+mn-lt"/>
              </a:rPr>
              <a:t>: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D92996-16FD-9711-440F-B500B6E8E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3435" y="1319453"/>
            <a:ext cx="5607167" cy="4532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 err="1">
                <a:ea typeface="+mn-lt"/>
                <a:cs typeface="+mn-lt"/>
              </a:rPr>
              <a:t>забезпечення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колективної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безпеки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своїх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членів</a:t>
            </a:r>
            <a:r>
              <a:rPr lang="ru-RU" sz="2400" dirty="0">
                <a:ea typeface="+mn-lt"/>
                <a:cs typeface="+mn-lt"/>
              </a:rPr>
              <a:t> у </a:t>
            </a:r>
            <a:r>
              <a:rPr lang="ru-RU" sz="2400" dirty="0" err="1">
                <a:ea typeface="+mn-lt"/>
                <a:cs typeface="+mn-lt"/>
              </a:rPr>
              <a:t>європейсько-атлантичному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регіоні</a:t>
            </a:r>
            <a:r>
              <a:rPr lang="ru-RU" sz="2400" dirty="0">
                <a:ea typeface="+mn-lt"/>
                <a:cs typeface="+mn-lt"/>
              </a:rPr>
              <a:t> (</a:t>
            </a:r>
            <a:r>
              <a:rPr lang="ru-RU" sz="2400" dirty="0" err="1">
                <a:ea typeface="+mn-lt"/>
                <a:cs typeface="+mn-lt"/>
              </a:rPr>
              <a:t>напад</a:t>
            </a:r>
            <a:r>
              <a:rPr lang="ru-RU" sz="2400" dirty="0">
                <a:ea typeface="+mn-lt"/>
                <a:cs typeface="+mn-lt"/>
              </a:rPr>
              <a:t> на один </a:t>
            </a:r>
            <a:r>
              <a:rPr lang="ru-RU" sz="2400" dirty="0" err="1">
                <a:ea typeface="+mn-lt"/>
                <a:cs typeface="+mn-lt"/>
              </a:rPr>
              <a:t>із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членів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організації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розглядається</a:t>
            </a:r>
            <a:r>
              <a:rPr lang="ru-RU" sz="2400" dirty="0">
                <a:ea typeface="+mn-lt"/>
                <a:cs typeface="+mn-lt"/>
              </a:rPr>
              <a:t> як </a:t>
            </a:r>
            <a:r>
              <a:rPr lang="ru-RU" sz="2400" dirty="0" err="1">
                <a:ea typeface="+mn-lt"/>
                <a:cs typeface="+mn-lt"/>
              </a:rPr>
              <a:t>напад</a:t>
            </a:r>
            <a:r>
              <a:rPr lang="ru-RU" sz="2400" dirty="0">
                <a:ea typeface="+mn-lt"/>
                <a:cs typeface="+mn-lt"/>
              </a:rPr>
              <a:t> на союз </a:t>
            </a:r>
            <a:r>
              <a:rPr lang="ru-RU" sz="2400" dirty="0" err="1">
                <a:ea typeface="+mn-lt"/>
                <a:cs typeface="+mn-lt"/>
              </a:rPr>
              <a:t>загалом</a:t>
            </a:r>
            <a:r>
              <a:rPr lang="ru-RU" sz="2400" dirty="0">
                <a:ea typeface="+mn-lt"/>
                <a:cs typeface="+mn-lt"/>
              </a:rPr>
              <a:t>), </a:t>
            </a:r>
            <a:r>
              <a:rPr lang="ru-RU" sz="2400" dirty="0" err="1">
                <a:ea typeface="+mn-lt"/>
                <a:cs typeface="+mn-lt"/>
              </a:rPr>
              <a:t>гарантування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геополітичної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стабільності</a:t>
            </a:r>
            <a:r>
              <a:rPr lang="ru-RU" sz="2400" dirty="0">
                <a:ea typeface="+mn-lt"/>
                <a:cs typeface="+mn-lt"/>
              </a:rPr>
              <a:t> у </a:t>
            </a:r>
            <a:r>
              <a:rPr lang="ru-RU" sz="2400" dirty="0" err="1">
                <a:ea typeface="+mn-lt"/>
                <a:cs typeface="+mn-lt"/>
              </a:rPr>
              <a:t>світі</a:t>
            </a:r>
            <a:r>
              <a:rPr lang="ru-RU" sz="2400" dirty="0">
                <a:ea typeface="+mn-lt"/>
                <a:cs typeface="+mn-lt"/>
              </a:rPr>
              <a:t>.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/>
          </a:p>
        </p:txBody>
      </p:sp>
      <p:pic>
        <p:nvPicPr>
          <p:cNvPr id="9" name="Рисунок 9" descr="Изображение выглядит как несколько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15F2D6EC-1DC8-2B4B-A858-47E64012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4338291"/>
            <a:ext cx="3476444" cy="22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679</TotalTime>
  <Words>715</Words>
  <Application>Microsoft Office PowerPoint</Application>
  <PresentationFormat>Широкий екран</PresentationFormat>
  <Paragraphs>34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 Light</vt:lpstr>
      <vt:lpstr>PT Serif</vt:lpstr>
      <vt:lpstr>Söhne</vt:lpstr>
      <vt:lpstr>Times New Roman</vt:lpstr>
      <vt:lpstr>Tw Cen MT</vt:lpstr>
      <vt:lpstr>Wingdings</vt:lpstr>
      <vt:lpstr>Схема</vt:lpstr>
      <vt:lpstr>НАТО: історія створення та розвитку Північноатлантичного альянсу</vt:lpstr>
      <vt:lpstr>Презентація PowerPoint</vt:lpstr>
      <vt:lpstr>Презентація PowerPoint</vt:lpstr>
      <vt:lpstr>Презентація PowerPoint</vt:lpstr>
      <vt:lpstr>Держави які входили в НАТО та ОВД</vt:lpstr>
      <vt:lpstr>Презентація PowerPoint</vt:lpstr>
      <vt:lpstr>Стратегічна концепція НАТО:</vt:lpstr>
      <vt:lpstr>Штаб-квартира НАТО </vt:lpstr>
      <vt:lpstr>Презентація PowerPoint</vt:lpstr>
      <vt:lpstr>Діяльність НАТО зосереджена  на таких  основних  напрямках</vt:lpstr>
      <vt:lpstr>Чому Україна  досі не є членом НАТО?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Olga</cp:lastModifiedBy>
  <cp:revision>174</cp:revision>
  <dcterms:created xsi:type="dcterms:W3CDTF">2023-04-03T16:11:09Z</dcterms:created>
  <dcterms:modified xsi:type="dcterms:W3CDTF">2024-04-30T18:13:52Z</dcterms:modified>
</cp:coreProperties>
</file>