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257" r:id="rId3"/>
    <p:sldId id="280" r:id="rId4"/>
    <p:sldId id="281" r:id="rId5"/>
    <p:sldId id="258" r:id="rId6"/>
    <p:sldId id="261" r:id="rId7"/>
    <p:sldId id="262" r:id="rId8"/>
    <p:sldId id="263" r:id="rId9"/>
    <p:sldId id="264" r:id="rId10"/>
    <p:sldId id="265" r:id="rId11"/>
    <p:sldId id="266" r:id="rId12"/>
    <p:sldId id="267" r:id="rId13"/>
    <p:sldId id="282" r:id="rId14"/>
    <p:sldId id="283" r:id="rId15"/>
    <p:sldId id="268" r:id="rId16"/>
    <p:sldId id="269" r:id="rId17"/>
    <p:sldId id="270" r:id="rId18"/>
    <p:sldId id="284" r:id="rId19"/>
    <p:sldId id="285" r:id="rId20"/>
    <p:sldId id="286" r:id="rId21"/>
    <p:sldId id="271" r:id="rId22"/>
    <p:sldId id="272" r:id="rId23"/>
    <p:sldId id="273" r:id="rId24"/>
    <p:sldId id="274" r:id="rId25"/>
    <p:sldId id="275" r:id="rId26"/>
    <p:sldId id="279"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81" autoAdjust="0"/>
  </p:normalViewPr>
  <p:slideViewPr>
    <p:cSldViewPr>
      <p:cViewPr varScale="1">
        <p:scale>
          <a:sx n="82" d="100"/>
          <a:sy n="82" d="100"/>
        </p:scale>
        <p:origin x="-144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A3B67-8B94-4451-A065-F1EF5EAC2614}" type="datetimeFigureOut">
              <a:rPr lang="en-AU" smtClean="0"/>
              <a:t>30/7/15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DBA44-90A2-46B2-99F6-BA882CB390A4}" type="slidenum">
              <a:rPr lang="en-AU" smtClean="0"/>
              <a:t>‹#›</a:t>
            </a:fld>
            <a:endParaRPr lang="en-AU"/>
          </a:p>
        </p:txBody>
      </p:sp>
    </p:spTree>
    <p:extLst>
      <p:ext uri="{BB962C8B-B14F-4D97-AF65-F5344CB8AC3E}">
        <p14:creationId xmlns:p14="http://schemas.microsoft.com/office/powerpoint/2010/main" val="185896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1"/>
          <p:cNvSpPr>
            <a:spLocks noGrp="1" noChangeArrowheads="1"/>
          </p:cNvSpPr>
          <p:nvPr>
            <p:ph type="sldNum" sz="quarter" idx="5"/>
          </p:nvPr>
        </p:nvSpPr>
        <p:spPr>
          <a:noFill/>
        </p:spPr>
        <p:txBody>
          <a:bodyPr/>
          <a:lstStyle/>
          <a:p>
            <a:fld id="{F602A389-8690-465F-BB28-DC61C90E42E7}" type="slidenum">
              <a:rPr lang="en-US" smtClean="0"/>
              <a:pPr/>
              <a:t>1</a:t>
            </a:fld>
            <a:endParaRPr 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96013" y="4306550"/>
            <a:ext cx="5988326" cy="4183193"/>
          </a:xfrm>
          <a:noFill/>
          <a:ln/>
        </p:spPr>
        <p:txBody>
          <a:bodyPr/>
          <a:lstStyle/>
          <a:p>
            <a:pPr>
              <a:buFontTx/>
              <a:buNone/>
            </a:pPr>
            <a:r>
              <a:rPr lang="en-US" b="1" baseline="0" dirty="0" smtClean="0"/>
              <a:t>Wireless LAN Operations</a:t>
            </a:r>
          </a:p>
          <a:p>
            <a:pPr>
              <a:buFontTx/>
              <a:buNone/>
            </a:pPr>
            <a:endParaRPr lang="en-US" b="0" baseline="0" dirty="0" smtClean="0"/>
          </a:p>
          <a:p>
            <a:pPr>
              <a:buFontTx/>
              <a:buNone/>
            </a:pPr>
            <a:r>
              <a:rPr lang="en-US" b="0" baseline="0" dirty="0" smtClean="0"/>
              <a:t>This is the second topic that I am going to present to you. This lesson is aimed at providing you with better understanding of the way wireless technology operates. The material covered comes from Cisco Academy program curriculum offered in Scaling Networks.</a:t>
            </a:r>
            <a:endParaRPr lang="en-GB" b="0" dirty="0" smtClean="0"/>
          </a:p>
          <a:p>
            <a:pPr>
              <a:buFontTx/>
              <a:buNone/>
            </a:pPr>
            <a:endParaRPr lang="en-GB" b="0" dirty="0" smtClean="0"/>
          </a:p>
        </p:txBody>
      </p:sp>
    </p:spTree>
    <p:extLst>
      <p:ext uri="{BB962C8B-B14F-4D97-AF65-F5344CB8AC3E}">
        <p14:creationId xmlns:p14="http://schemas.microsoft.com/office/powerpoint/2010/main" val="980325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sz="1400" b="1" baseline="0" dirty="0" smtClean="0"/>
              <a:t>Association Parameters </a:t>
            </a:r>
          </a:p>
          <a:p>
            <a:r>
              <a:rPr lang="en-AU" sz="1200" b="0" i="0" kern="1200" dirty="0" smtClean="0">
                <a:solidFill>
                  <a:schemeClr val="tx1"/>
                </a:solidFill>
                <a:effectLst/>
                <a:latin typeface="+mn-lt"/>
                <a:ea typeface="+mn-ea"/>
                <a:cs typeface="+mn-cs"/>
              </a:rPr>
              <a:t>Common configurable wireless parameters include:</a:t>
            </a:r>
          </a:p>
          <a:p>
            <a:r>
              <a:rPr lang="en-AU" sz="1200" b="1" i="0" kern="1200" dirty="0" smtClean="0">
                <a:solidFill>
                  <a:schemeClr val="tx1"/>
                </a:solidFill>
                <a:effectLst/>
                <a:latin typeface="+mn-lt"/>
                <a:ea typeface="+mn-ea"/>
                <a:cs typeface="+mn-cs"/>
              </a:rPr>
              <a:t>SSID </a:t>
            </a:r>
            <a:r>
              <a:rPr lang="en-AU" sz="1200" b="0" i="0" kern="1200" dirty="0" smtClean="0">
                <a:solidFill>
                  <a:schemeClr val="tx1"/>
                </a:solidFill>
                <a:effectLst/>
                <a:latin typeface="+mn-lt"/>
                <a:ea typeface="+mn-ea"/>
                <a:cs typeface="+mn-cs"/>
              </a:rPr>
              <a:t>- An SSID is a unique identifier that wireless clients use to distinguish between multiple wireless networks in the same vicinity. The SSID name appears in the list of available wireless network on a client. Depending on the network configuration, several APs on a network can share an SSID. Names are usually 2 to 32 characters long.</a:t>
            </a:r>
          </a:p>
          <a:p>
            <a:r>
              <a:rPr lang="en-AU" sz="1200" b="1" i="0" kern="1200" dirty="0" smtClean="0">
                <a:solidFill>
                  <a:schemeClr val="tx1"/>
                </a:solidFill>
                <a:effectLst/>
                <a:latin typeface="+mn-lt"/>
                <a:ea typeface="+mn-ea"/>
                <a:cs typeface="+mn-cs"/>
              </a:rPr>
              <a:t>Password </a:t>
            </a:r>
            <a:r>
              <a:rPr lang="en-AU" sz="1200" b="0" i="0" kern="1200" dirty="0" smtClean="0">
                <a:solidFill>
                  <a:schemeClr val="tx1"/>
                </a:solidFill>
                <a:effectLst/>
                <a:latin typeface="+mn-lt"/>
                <a:ea typeface="+mn-ea"/>
                <a:cs typeface="+mn-cs"/>
              </a:rPr>
              <a:t>- Required from the wireless client to authenticate to the AP. A password is sometimes called the security key. It prevents intruders and other unwanted users from accessing the wireless network.</a:t>
            </a:r>
          </a:p>
          <a:p>
            <a:r>
              <a:rPr lang="en-AU" sz="1200" b="1" i="0" kern="1200" dirty="0" smtClean="0">
                <a:solidFill>
                  <a:schemeClr val="tx1"/>
                </a:solidFill>
                <a:effectLst/>
                <a:latin typeface="+mn-lt"/>
                <a:ea typeface="+mn-ea"/>
                <a:cs typeface="+mn-cs"/>
              </a:rPr>
              <a:t>Network mode </a:t>
            </a:r>
            <a:r>
              <a:rPr lang="en-AU" sz="1200" b="0" i="0" kern="1200" dirty="0" smtClean="0">
                <a:solidFill>
                  <a:schemeClr val="tx1"/>
                </a:solidFill>
                <a:effectLst/>
                <a:latin typeface="+mn-lt"/>
                <a:ea typeface="+mn-ea"/>
                <a:cs typeface="+mn-cs"/>
              </a:rPr>
              <a:t>- Refers to the 802.11a/b/g/n/ac/ad WLAN standards. APs and wireless routers can operate in a Mixed mode meaning that it can simultaneously use multiple standards.</a:t>
            </a:r>
          </a:p>
          <a:p>
            <a:r>
              <a:rPr lang="en-AU" sz="1200" b="1" i="0" kern="1200" dirty="0" smtClean="0">
                <a:solidFill>
                  <a:schemeClr val="tx1"/>
                </a:solidFill>
                <a:effectLst/>
                <a:latin typeface="+mn-lt"/>
                <a:ea typeface="+mn-ea"/>
                <a:cs typeface="+mn-cs"/>
              </a:rPr>
              <a:t>Security mode </a:t>
            </a:r>
            <a:r>
              <a:rPr lang="en-AU" sz="1200" b="0" i="0" kern="1200" dirty="0" smtClean="0">
                <a:solidFill>
                  <a:schemeClr val="tx1"/>
                </a:solidFill>
                <a:effectLst/>
                <a:latin typeface="+mn-lt"/>
                <a:ea typeface="+mn-ea"/>
                <a:cs typeface="+mn-cs"/>
              </a:rPr>
              <a:t>- Refers to the security parameter settings, such as WEP, WPA, or WPA2. Always enable the highest security level supported.</a:t>
            </a:r>
          </a:p>
          <a:p>
            <a:r>
              <a:rPr lang="en-AU" sz="1200" b="1" i="0" kern="1200" dirty="0" smtClean="0">
                <a:solidFill>
                  <a:schemeClr val="tx1"/>
                </a:solidFill>
                <a:effectLst/>
                <a:latin typeface="+mn-lt"/>
                <a:ea typeface="+mn-ea"/>
                <a:cs typeface="+mn-cs"/>
              </a:rPr>
              <a:t>Channel settings </a:t>
            </a:r>
            <a:r>
              <a:rPr lang="en-AU" sz="1200" b="0" i="0" kern="1200" dirty="0" smtClean="0">
                <a:solidFill>
                  <a:schemeClr val="tx1"/>
                </a:solidFill>
                <a:effectLst/>
                <a:latin typeface="+mn-lt"/>
                <a:ea typeface="+mn-ea"/>
                <a:cs typeface="+mn-cs"/>
              </a:rPr>
              <a:t>- Refers to the frequency bands being used to transmit wireless data. Wireless routers and AP can choose the channel setting or it can be set manually if there is interference with another AP or wireless device.</a:t>
            </a:r>
          </a:p>
          <a:p>
            <a:r>
              <a:rPr lang="en-AU" sz="1200" b="0" i="0" kern="1200" dirty="0" smtClean="0">
                <a:solidFill>
                  <a:schemeClr val="tx1"/>
                </a:solidFill>
                <a:effectLst/>
                <a:latin typeface="+mn-lt"/>
                <a:ea typeface="+mn-ea"/>
                <a:cs typeface="+mn-cs"/>
              </a:rPr>
              <a:t>Notice that the Linksys EA6500 supports 2.4 GHz and 5 GHz radios.</a:t>
            </a:r>
          </a:p>
          <a:p>
            <a:r>
              <a:rPr lang="en-AU" sz="1200" b="0" i="0" kern="1200" dirty="0" smtClean="0">
                <a:solidFill>
                  <a:schemeClr val="tx1"/>
                </a:solidFill>
                <a:effectLst/>
                <a:latin typeface="+mn-lt"/>
                <a:ea typeface="+mn-ea"/>
                <a:cs typeface="+mn-cs"/>
              </a:rPr>
              <a:t>In Network mode, it can support Mixed, Wireless-N Only, or Wireless-G Only. The Mixed setting provides more flexibility, but it can also slow down communication. For example, if all the wireless clients connecting to the router are using 802.11n, then they all enjoy the better data rates provided. If 802.11g wireless client associate with the AP, then all of the faster wireless client contending for the channel must wait on 802.11g clients to clear the channel before transmitting. However, if all wireless client support 802.11n, then select Wireless-N Only for best performance.</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10</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Discovering APs</a:t>
            </a:r>
          </a:p>
          <a:p>
            <a:r>
              <a:rPr lang="en-AU" sz="1200" b="0" i="0" kern="1200" dirty="0" smtClean="0">
                <a:solidFill>
                  <a:schemeClr val="tx1"/>
                </a:solidFill>
                <a:effectLst/>
                <a:latin typeface="+mn-lt"/>
                <a:ea typeface="+mn-ea"/>
                <a:cs typeface="+mn-cs"/>
              </a:rPr>
              <a:t>Wireless devices must discover and connect to an AP or wireless router. Wireless clients connect to the AP using a scanning (probing) process. This process can be:</a:t>
            </a:r>
          </a:p>
          <a:p>
            <a:r>
              <a:rPr lang="en-AU" sz="1200" b="1" i="0" kern="1200" dirty="0" smtClean="0">
                <a:solidFill>
                  <a:schemeClr val="tx1"/>
                </a:solidFill>
                <a:effectLst/>
                <a:latin typeface="+mn-lt"/>
                <a:ea typeface="+mn-ea"/>
                <a:cs typeface="+mn-cs"/>
              </a:rPr>
              <a:t>Passive mode </a:t>
            </a:r>
            <a:r>
              <a:rPr lang="en-AU" sz="1200" b="0" i="0" kern="1200" dirty="0" smtClean="0">
                <a:solidFill>
                  <a:schemeClr val="tx1"/>
                </a:solidFill>
                <a:effectLst/>
                <a:latin typeface="+mn-lt"/>
                <a:ea typeface="+mn-ea"/>
                <a:cs typeface="+mn-cs"/>
              </a:rPr>
              <a:t>- The AP openly advertises its service by periodically sending broadcast beacon frames containing the SSID, supported standards, and security settings. The primary purpose of the beacon is to allow wireless clients to learn which networks and APs are available in a given area, thereby allowing them to choose which network and AP to use.</a:t>
            </a:r>
          </a:p>
          <a:p>
            <a:r>
              <a:rPr lang="en-AU" sz="1200" b="1" i="0" kern="1200" dirty="0" smtClean="0">
                <a:solidFill>
                  <a:schemeClr val="tx1"/>
                </a:solidFill>
                <a:effectLst/>
                <a:latin typeface="+mn-lt"/>
                <a:ea typeface="+mn-ea"/>
                <a:cs typeface="+mn-cs"/>
              </a:rPr>
              <a:t>Active mode </a:t>
            </a:r>
            <a:r>
              <a:rPr lang="en-AU" sz="1200" b="0" i="0" kern="1200" dirty="0" smtClean="0">
                <a:solidFill>
                  <a:schemeClr val="tx1"/>
                </a:solidFill>
                <a:effectLst/>
                <a:latin typeface="+mn-lt"/>
                <a:ea typeface="+mn-ea"/>
                <a:cs typeface="+mn-cs"/>
              </a:rPr>
              <a:t>- Wireless clients must know the name of the SSID. The wireless client initiates the process by broadcasting a probe request frame on multiple channels. The probe request includes the SSID name and standards supported. Active mode may be required if an AP or wireless router is configured to not broadcast beacon frames.</a:t>
            </a:r>
          </a:p>
          <a:p>
            <a:r>
              <a:rPr lang="en-AU" sz="1200" b="0" i="0" kern="1200" dirty="0" smtClean="0">
                <a:solidFill>
                  <a:schemeClr val="tx1"/>
                </a:solidFill>
                <a:effectLst/>
                <a:latin typeface="+mn-lt"/>
                <a:ea typeface="+mn-ea"/>
                <a:cs typeface="+mn-cs"/>
              </a:rPr>
              <a:t>A wireless client could also send a probe request without an SSID name to discover nearby WLAN networks. APs configured to broadcast beacon frames would respond to the wireless client with a probe response and provide the SSID name. APs with the broadcast SSID feature disabled do not respond.</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11</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Discovering Aps</a:t>
            </a:r>
          </a:p>
          <a:p>
            <a:pPr defTabSz="1001675" eaLnBrk="0" fontAlgn="base" hangingPunct="0">
              <a:lnSpc>
                <a:spcPct val="90000"/>
              </a:lnSpc>
              <a:spcBef>
                <a:spcPct val="50000"/>
              </a:spcBef>
              <a:spcAft>
                <a:spcPct val="0"/>
              </a:spcAft>
              <a:buSzPct val="100000"/>
              <a:defRPr/>
            </a:pPr>
            <a:endParaRPr lang="en-US" b="1" baseline="0" dirty="0" smtClean="0"/>
          </a:p>
          <a:p>
            <a:r>
              <a:rPr lang="en-AU" sz="1200" b="0" i="0" kern="1200" dirty="0" smtClean="0">
                <a:solidFill>
                  <a:schemeClr val="tx1"/>
                </a:solidFill>
                <a:effectLst/>
                <a:latin typeface="+mn-lt"/>
                <a:ea typeface="+mn-ea"/>
                <a:cs typeface="+mn-cs"/>
              </a:rPr>
              <a:t>Figure 1 illustrates how passive mode works with the AP broadcasting a beacon frame every so often.</a:t>
            </a: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12</a:t>
            </a:fld>
            <a:endParaRPr lang="en-US" dirty="0"/>
          </a:p>
        </p:txBody>
      </p:sp>
    </p:spTree>
    <p:extLst>
      <p:ext uri="{BB962C8B-B14F-4D97-AF65-F5344CB8AC3E}">
        <p14:creationId xmlns:p14="http://schemas.microsoft.com/office/powerpoint/2010/main" val="920750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Discovering APs</a:t>
            </a:r>
          </a:p>
          <a:p>
            <a:r>
              <a:rPr lang="en-AU" sz="1200" b="0" i="0" kern="1200" dirty="0" smtClean="0">
                <a:solidFill>
                  <a:schemeClr val="tx1"/>
                </a:solidFill>
                <a:effectLst/>
                <a:latin typeface="+mn-lt"/>
                <a:ea typeface="+mn-ea"/>
                <a:cs typeface="+mn-cs"/>
              </a:rPr>
              <a:t>Figure 2 illustrates how active mode works with a wireless client broadcasting a probe request for a specific SSID. The AP with that SSID responds with a probe response frame.</a:t>
            </a:r>
          </a:p>
          <a:p>
            <a:r>
              <a:rPr lang="en-AU" sz="1200" b="0" i="0" kern="1200" dirty="0" smtClean="0">
                <a:solidFill>
                  <a:schemeClr val="tx1"/>
                </a:solidFill>
                <a:effectLst/>
                <a:latin typeface="+mn-lt"/>
                <a:ea typeface="+mn-ea"/>
                <a:cs typeface="+mn-cs"/>
              </a:rPr>
              <a:t>A wireless client could also send a probe request without an SSID name to discover nearby WLAN networks. APs configured to broadcast beacon frames would respond to the wireless client with a probe response and provide the SSID name. APs with the broadcast SSID feature disabled do not respond.</a:t>
            </a: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13</a:t>
            </a:fld>
            <a:endParaRPr lang="en-US" dirty="0"/>
          </a:p>
        </p:txBody>
      </p:sp>
    </p:spTree>
    <p:extLst>
      <p:ext uri="{BB962C8B-B14F-4D97-AF65-F5344CB8AC3E}">
        <p14:creationId xmlns:p14="http://schemas.microsoft.com/office/powerpoint/2010/main" val="172190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Authentication </a:t>
            </a:r>
          </a:p>
          <a:p>
            <a:r>
              <a:rPr lang="en-AU" sz="1200" b="0" i="0" kern="1200" dirty="0" smtClean="0">
                <a:solidFill>
                  <a:schemeClr val="tx1"/>
                </a:solidFill>
                <a:effectLst/>
                <a:latin typeface="+mn-lt"/>
                <a:ea typeface="+mn-ea"/>
                <a:cs typeface="+mn-cs"/>
              </a:rPr>
              <a:t>The 802.11 standard was originally developed with two authentication mechanisms:</a:t>
            </a:r>
          </a:p>
          <a:p>
            <a:r>
              <a:rPr lang="en-AU" sz="1200" b="1" i="0" kern="1200" dirty="0" smtClean="0">
                <a:solidFill>
                  <a:schemeClr val="tx1"/>
                </a:solidFill>
                <a:effectLst/>
                <a:latin typeface="+mn-lt"/>
                <a:ea typeface="+mn-ea"/>
                <a:cs typeface="+mn-cs"/>
              </a:rPr>
              <a:t>Open authentication </a:t>
            </a:r>
            <a:r>
              <a:rPr lang="en-AU" sz="1200" b="0" i="0" kern="1200" dirty="0" smtClean="0">
                <a:solidFill>
                  <a:schemeClr val="tx1"/>
                </a:solidFill>
                <a:effectLst/>
                <a:latin typeface="+mn-lt"/>
                <a:ea typeface="+mn-ea"/>
                <a:cs typeface="+mn-cs"/>
              </a:rPr>
              <a:t>- Fundamentally a NULL authentication where the wireless client says “authenticate me” and the AP responds with “yes”. Open authentication provides wireless connectivity to any wireless device and should only be used in situations where security is of no concern.</a:t>
            </a:r>
          </a:p>
          <a:p>
            <a:r>
              <a:rPr lang="en-AU" sz="1200" b="1" i="0" kern="1200" dirty="0" smtClean="0">
                <a:solidFill>
                  <a:schemeClr val="tx1"/>
                </a:solidFill>
                <a:effectLst/>
                <a:latin typeface="+mn-lt"/>
                <a:ea typeface="+mn-ea"/>
                <a:cs typeface="+mn-cs"/>
              </a:rPr>
              <a:t>Shared key authentication </a:t>
            </a:r>
            <a:r>
              <a:rPr lang="en-AU" sz="1200" b="0" i="0" kern="1200" dirty="0" smtClean="0">
                <a:solidFill>
                  <a:schemeClr val="tx1"/>
                </a:solidFill>
                <a:effectLst/>
                <a:latin typeface="+mn-lt"/>
                <a:ea typeface="+mn-ea"/>
                <a:cs typeface="+mn-cs"/>
              </a:rPr>
              <a:t>- Technique is based on a key that is pre-shared between the client and the AP.</a:t>
            </a:r>
          </a:p>
          <a:p>
            <a:r>
              <a:rPr lang="en-AU" sz="1200" b="0" i="0" kern="1200" dirty="0" smtClean="0">
                <a:solidFill>
                  <a:schemeClr val="tx1"/>
                </a:solidFill>
                <a:effectLst/>
                <a:latin typeface="+mn-lt"/>
                <a:ea typeface="+mn-ea"/>
                <a:cs typeface="+mn-cs"/>
              </a:rPr>
              <a:t>Figure 1 provides a simple overview of the authentication process. However, in most shared key authentication installations, the exchange is as follows:</a:t>
            </a:r>
          </a:p>
          <a:p>
            <a:r>
              <a:rPr lang="en-AU" sz="1200" b="0" i="0" kern="1200" dirty="0" smtClean="0">
                <a:solidFill>
                  <a:schemeClr val="tx1"/>
                </a:solidFill>
                <a:effectLst/>
                <a:latin typeface="+mn-lt"/>
                <a:ea typeface="+mn-ea"/>
                <a:cs typeface="+mn-cs"/>
              </a:rPr>
              <a:t>1. The wireless client sends an authentication frame to the AP.</a:t>
            </a:r>
          </a:p>
          <a:p>
            <a:r>
              <a:rPr lang="en-AU" sz="1200" b="0" i="0" kern="1200" dirty="0" smtClean="0">
                <a:solidFill>
                  <a:schemeClr val="tx1"/>
                </a:solidFill>
                <a:effectLst/>
                <a:latin typeface="+mn-lt"/>
                <a:ea typeface="+mn-ea"/>
                <a:cs typeface="+mn-cs"/>
              </a:rPr>
              <a:t>2. The AP responds with a challenge text to the client.</a:t>
            </a:r>
          </a:p>
          <a:p>
            <a:r>
              <a:rPr lang="en-AU" sz="1200" b="0" i="0" kern="1200" dirty="0" smtClean="0">
                <a:solidFill>
                  <a:schemeClr val="tx1"/>
                </a:solidFill>
                <a:effectLst/>
                <a:latin typeface="+mn-lt"/>
                <a:ea typeface="+mn-ea"/>
                <a:cs typeface="+mn-cs"/>
              </a:rPr>
              <a:t>3. The client encrypts the message using its shared key and returns the encrypted text back to the AP.</a:t>
            </a:r>
          </a:p>
          <a:p>
            <a:r>
              <a:rPr lang="en-AU" sz="1200" b="0" i="0" kern="1200" dirty="0" smtClean="0">
                <a:solidFill>
                  <a:schemeClr val="tx1"/>
                </a:solidFill>
                <a:effectLst/>
                <a:latin typeface="+mn-lt"/>
                <a:ea typeface="+mn-ea"/>
                <a:cs typeface="+mn-cs"/>
              </a:rPr>
              <a:t>4. The AP then decrypts the encrypted text using its shared key.</a:t>
            </a:r>
          </a:p>
          <a:p>
            <a:r>
              <a:rPr lang="en-AU" sz="1200" b="0" i="0" kern="1200" dirty="0" smtClean="0">
                <a:solidFill>
                  <a:schemeClr val="tx1"/>
                </a:solidFill>
                <a:effectLst/>
                <a:latin typeface="+mn-lt"/>
                <a:ea typeface="+mn-ea"/>
                <a:cs typeface="+mn-cs"/>
              </a:rPr>
              <a:t>5. If the decrypted text matches the challenge text, the AP authenticates the client. If the messages do not match, the wireless client is not authenticated and wireless access is denied.</a:t>
            </a:r>
          </a:p>
          <a:p>
            <a:r>
              <a:rPr lang="en-AU" sz="1200" b="0" i="0" kern="1200" dirty="0" smtClean="0">
                <a:solidFill>
                  <a:schemeClr val="tx1"/>
                </a:solidFill>
                <a:effectLst/>
                <a:latin typeface="+mn-lt"/>
                <a:ea typeface="+mn-ea"/>
                <a:cs typeface="+mn-cs"/>
              </a:rPr>
              <a:t>After a wireless client has been authenticated, the AP proceeds to the association stage. As shown in Figure 2, the association stage finalizes settings and establishes the data link between the wireless client and the AP.</a:t>
            </a:r>
          </a:p>
          <a:p>
            <a:r>
              <a:rPr lang="en-AU" sz="1200" b="0" i="0" kern="1200" dirty="0" smtClean="0">
                <a:solidFill>
                  <a:schemeClr val="tx1"/>
                </a:solidFill>
                <a:effectLst/>
                <a:latin typeface="+mn-lt"/>
                <a:ea typeface="+mn-ea"/>
                <a:cs typeface="+mn-cs"/>
              </a:rPr>
              <a:t>As part of this stage:</a:t>
            </a:r>
          </a:p>
          <a:p>
            <a:r>
              <a:rPr lang="en-AU" sz="1200" b="0" i="0" kern="1200" dirty="0" smtClean="0">
                <a:solidFill>
                  <a:schemeClr val="tx1"/>
                </a:solidFill>
                <a:effectLst/>
                <a:latin typeface="+mn-lt"/>
                <a:ea typeface="+mn-ea"/>
                <a:cs typeface="+mn-cs"/>
              </a:rPr>
              <a:t>The wireless client forwards an Association Request frame that includes its MAC address.</a:t>
            </a:r>
          </a:p>
          <a:p>
            <a:r>
              <a:rPr lang="en-AU" sz="1200" b="0" i="0" kern="1200" dirty="0" smtClean="0">
                <a:solidFill>
                  <a:schemeClr val="tx1"/>
                </a:solidFill>
                <a:effectLst/>
                <a:latin typeface="+mn-lt"/>
                <a:ea typeface="+mn-ea"/>
                <a:cs typeface="+mn-cs"/>
              </a:rPr>
              <a:t>The AP responds with an Associate Response that includes the AP BSSID, which is the AP MAC address.</a:t>
            </a:r>
          </a:p>
          <a:p>
            <a:r>
              <a:rPr lang="en-AU" sz="1200" b="0" i="0" kern="1200" dirty="0" smtClean="0">
                <a:solidFill>
                  <a:schemeClr val="tx1"/>
                </a:solidFill>
                <a:effectLst/>
                <a:latin typeface="+mn-lt"/>
                <a:ea typeface="+mn-ea"/>
                <a:cs typeface="+mn-cs"/>
              </a:rPr>
              <a:t>The AP maps a logical port known as the association identifier (AID) to the wireless client. The AID is equivalent to a port on a switch and allows the infrastructure switch to keep track of frames destined for the wireless client to be forwarded.</a:t>
            </a:r>
          </a:p>
          <a:p>
            <a:r>
              <a:rPr lang="en-AU" sz="1200" b="0" i="0" kern="1200" dirty="0" smtClean="0">
                <a:solidFill>
                  <a:schemeClr val="tx1"/>
                </a:solidFill>
                <a:effectLst/>
                <a:latin typeface="+mn-lt"/>
                <a:ea typeface="+mn-ea"/>
                <a:cs typeface="+mn-cs"/>
              </a:rPr>
              <a:t>After a wireless client has associated with an AP, traffic is now able to flow between the client and the AP.</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14</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Frequency Channel Saturation </a:t>
            </a:r>
          </a:p>
          <a:p>
            <a:r>
              <a:rPr lang="en-AU" sz="1200" b="0" i="0" kern="1200" dirty="0" smtClean="0">
                <a:solidFill>
                  <a:schemeClr val="tx1"/>
                </a:solidFill>
                <a:effectLst/>
                <a:latin typeface="+mn-lt"/>
                <a:ea typeface="+mn-ea"/>
                <a:cs typeface="+mn-cs"/>
              </a:rPr>
              <a:t>As previously explained, wireless LAN devices have transmitters and receivers tuned to specific frequencies of radio waves to communicate. A common practice is for frequencies to be allocated as ranges. Such ranges are then split into smaller ranges called channels.</a:t>
            </a:r>
          </a:p>
          <a:p>
            <a:r>
              <a:rPr lang="en-AU" sz="1200" b="0" i="0" kern="1200" dirty="0" smtClean="0">
                <a:solidFill>
                  <a:schemeClr val="tx1"/>
                </a:solidFill>
                <a:effectLst/>
                <a:latin typeface="+mn-lt"/>
                <a:ea typeface="+mn-ea"/>
                <a:cs typeface="+mn-cs"/>
              </a:rPr>
              <a:t>If the demand for a specific channel is too high, that channel is likely to become oversaturated. The saturation of the wireless medium degrades the quality of the communication. Over the years, a number of techniques have been created to improve wireless communication and alleviate saturation. The techniques listed below mitigate channel saturation by using the channels in a more efficient way:</a:t>
            </a:r>
          </a:p>
          <a:p>
            <a:r>
              <a:rPr lang="en-AU" sz="1200" b="1" i="0" kern="1200" dirty="0" smtClean="0">
                <a:solidFill>
                  <a:schemeClr val="tx1"/>
                </a:solidFill>
                <a:effectLst/>
                <a:latin typeface="+mn-lt"/>
                <a:ea typeface="+mn-ea"/>
                <a:cs typeface="+mn-cs"/>
              </a:rPr>
              <a:t>Direct-sequence spread spectrum (DSSS)</a:t>
            </a:r>
            <a:r>
              <a:rPr lang="en-AU" sz="1200" b="0" i="0" kern="1200" dirty="0" smtClean="0">
                <a:solidFill>
                  <a:schemeClr val="tx1"/>
                </a:solidFill>
                <a:effectLst/>
                <a:latin typeface="+mn-lt"/>
                <a:ea typeface="+mn-ea"/>
                <a:cs typeface="+mn-cs"/>
              </a:rPr>
              <a:t> - DSSS is a spread-spectrum modulation technique. Spread-spectrum is designed to spread a signal over a larger frequency band making it more resistant to interference. With DSSS the signal is multiplied by a “crafted noise” known as a spreading code. Because the receiver knows about the spreading code and when it was added, it can mathematically remove it and re-construct the original signal. In effect, this creates redundancy in the transmitted signal in an effort to counter quality loss in the wireless medium. DSSS is used by 802.11b. Also used by cordless phones operating in the 900 MHz, 2.4 GHz, 5.8 GHz bands, CDMA cellular, and GPS networks. (Figure 1)</a:t>
            </a:r>
          </a:p>
          <a:p>
            <a:r>
              <a:rPr lang="en-AU" sz="1200" b="1" i="0" kern="1200" dirty="0" smtClean="0">
                <a:solidFill>
                  <a:schemeClr val="tx1"/>
                </a:solidFill>
                <a:effectLst/>
                <a:latin typeface="+mn-lt"/>
                <a:ea typeface="+mn-ea"/>
                <a:cs typeface="+mn-cs"/>
              </a:rPr>
              <a:t>Frequency-hopping spread spectrum (FHSS)</a:t>
            </a:r>
            <a:r>
              <a:rPr lang="en-AU" sz="1200" b="0" i="0" kern="1200" dirty="0" smtClean="0">
                <a:solidFill>
                  <a:schemeClr val="tx1"/>
                </a:solidFill>
                <a:effectLst/>
                <a:latin typeface="+mn-lt"/>
                <a:ea typeface="+mn-ea"/>
                <a:cs typeface="+mn-cs"/>
              </a:rPr>
              <a:t> - FHSS also relies on spread-spectrum methods to communicate. It is similar to DSSS but transmits radio signals by rapidly switching a carrier signal among many frequency channels. With the FHSS, sender and receiver must be synchronized to “know” which channel to jump. This channel hopping process allows for a more efficient usage of the channels, decreasing channel congestion. Walkie-talkies and 900 MHz cordless phones also use FHSS, and Bluetooth uses a variation of FHSS. FHSS is also used by the original 802.11 standard. (Figure 2)</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15</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Frequency Channel Saturation (continued)</a:t>
            </a:r>
          </a:p>
          <a:p>
            <a:pPr marL="0" marR="0" indent="0" algn="l" defTabSz="1001675" rtl="0" eaLnBrk="0" fontAlgn="base" latinLnBrk="0" hangingPunct="0">
              <a:lnSpc>
                <a:spcPct val="90000"/>
              </a:lnSpc>
              <a:spcBef>
                <a:spcPct val="50000"/>
              </a:spcBef>
              <a:spcAft>
                <a:spcPct val="0"/>
              </a:spcAft>
              <a:buClrTx/>
              <a:buSzPct val="100000"/>
              <a:buFontTx/>
              <a:buNone/>
              <a:tabLst/>
              <a:defRPr/>
            </a:pPr>
            <a:r>
              <a:rPr lang="en-AU" sz="1200" b="1" i="0" kern="1200" dirty="0" smtClean="0">
                <a:solidFill>
                  <a:schemeClr val="tx1"/>
                </a:solidFill>
                <a:effectLst/>
                <a:latin typeface="+mn-lt"/>
                <a:ea typeface="+mn-ea"/>
                <a:cs typeface="+mn-cs"/>
              </a:rPr>
              <a:t>Orthogonal frequency-division multiplexing (OFDM)</a:t>
            </a:r>
            <a:r>
              <a:rPr lang="en-AU" sz="1200" b="0" i="0" kern="1200" dirty="0" smtClean="0">
                <a:solidFill>
                  <a:schemeClr val="tx1"/>
                </a:solidFill>
                <a:effectLst/>
                <a:latin typeface="+mn-lt"/>
                <a:ea typeface="+mn-ea"/>
                <a:cs typeface="+mn-cs"/>
              </a:rPr>
              <a:t> - OFDM is a subset of frequency division multiplexing in which a single channel utilizes multiple sub-channels on adjacent frequencies. Sub-channels in an OFDM system are precisely orthogonal to one another which allow the sub-channels to overlap without interfering. As a result, OFDM systems are able to maximize spectral efficiency without causing adjacent channel interference. In effect, this makes it easier for a receiving station to “hear” the signal. Because OFDM uses sub-channels, channel usage is very efficient. OFDM is used by a number of communication systems including 802.11a/g/n/ac.</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16</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EDBA44-90A2-46B2-99F6-BA882CB390A4}" type="slidenum">
              <a:rPr lang="en-AU" smtClean="0"/>
              <a:t>17</a:t>
            </a:fld>
            <a:endParaRPr lang="en-AU"/>
          </a:p>
        </p:txBody>
      </p:sp>
    </p:spTree>
    <p:extLst>
      <p:ext uri="{BB962C8B-B14F-4D97-AF65-F5344CB8AC3E}">
        <p14:creationId xmlns:p14="http://schemas.microsoft.com/office/powerpoint/2010/main" val="2902358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EDBA44-90A2-46B2-99F6-BA882CB390A4}" type="slidenum">
              <a:rPr lang="en-AU" smtClean="0"/>
              <a:t>18</a:t>
            </a:fld>
            <a:endParaRPr lang="en-AU"/>
          </a:p>
        </p:txBody>
      </p:sp>
    </p:spTree>
    <p:extLst>
      <p:ext uri="{BB962C8B-B14F-4D97-AF65-F5344CB8AC3E}">
        <p14:creationId xmlns:p14="http://schemas.microsoft.com/office/powerpoint/2010/main" val="516273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EDBA44-90A2-46B2-99F6-BA882CB390A4}" type="slidenum">
              <a:rPr lang="en-AU" smtClean="0"/>
              <a:t>19</a:t>
            </a:fld>
            <a:endParaRPr lang="en-AU"/>
          </a:p>
        </p:txBody>
      </p:sp>
    </p:spTree>
    <p:extLst>
      <p:ext uri="{BB962C8B-B14F-4D97-AF65-F5344CB8AC3E}">
        <p14:creationId xmlns:p14="http://schemas.microsoft.com/office/powerpoint/2010/main" val="376257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sldNum" sz="quarter" idx="5"/>
          </p:nvPr>
        </p:nvSpPr>
        <p:spPr>
          <a:noFill/>
        </p:spPr>
        <p:txBody>
          <a:bodyPr/>
          <a:lstStyle/>
          <a:p>
            <a:fld id="{470EE284-7961-42D5-9E4B-29540E276A78}" type="slidenum">
              <a:rPr lang="en-US" smtClean="0"/>
              <a:pPr/>
              <a:t>2</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a:buFontTx/>
              <a:buNone/>
            </a:pPr>
            <a:r>
              <a:rPr lang="en-US" b="0" dirty="0" smtClean="0"/>
              <a:t>This is one of the two topics about</a:t>
            </a:r>
            <a:r>
              <a:rPr lang="en-US" b="0" baseline="0" dirty="0" smtClean="0"/>
              <a:t> wireless technology that I am going to present to you. The material covered in these presentation comes from Cisco Academy Program delivered in “Scaling Networks” curriculum. </a:t>
            </a:r>
          </a:p>
          <a:p>
            <a:pPr>
              <a:buFontTx/>
              <a:buNone/>
            </a:pPr>
            <a:endParaRPr lang="en-US" b="0" baseline="0" dirty="0" smtClean="0"/>
          </a:p>
          <a:p>
            <a:pPr>
              <a:buFontTx/>
              <a:buNone/>
            </a:pPr>
            <a:r>
              <a:rPr lang="en-US" b="0" baseline="0" dirty="0" smtClean="0"/>
              <a:t>I hope that after completing the first topic you will have a clear picture of wireless concepts and the wireless infrastructure components that make up wireless networks. In the next topic, I will discuss wireless operations to bring you to a better understanding of how wireless communication works.</a:t>
            </a:r>
          </a:p>
        </p:txBody>
      </p:sp>
    </p:spTree>
    <p:extLst>
      <p:ext uri="{BB962C8B-B14F-4D97-AF65-F5344CB8AC3E}">
        <p14:creationId xmlns:p14="http://schemas.microsoft.com/office/powerpoint/2010/main" val="1362833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Selecting Channels </a:t>
            </a:r>
          </a:p>
          <a:p>
            <a:r>
              <a:rPr lang="en-AU" sz="1200" b="0" i="0" kern="1200" dirty="0" smtClean="0">
                <a:solidFill>
                  <a:schemeClr val="tx1"/>
                </a:solidFill>
                <a:effectLst/>
                <a:latin typeface="+mn-lt"/>
                <a:ea typeface="+mn-ea"/>
                <a:cs typeface="+mn-cs"/>
              </a:rPr>
              <a:t>The IEEE 802.11b/g/n all operate in the microwaves frequencies of the radio spectrum. The IEEE 802.11b/g/n standards operate in the 2.4 GHz to 2.5 GHz spectrum while 802.11a/n/ac standards operate in the more heavily regulated 5 GHz band. Figure 1 highlights which 802.11 standard operates in the 2.4 GHz, 5 GHz, and 60 GHz bands. Each spectrum is subdivided into channels with a center frequency and bandwidth, analogous to the way radio bands are subdivided.</a:t>
            </a:r>
          </a:p>
          <a:p>
            <a:r>
              <a:rPr lang="en-AU" sz="1200" b="0" i="0" kern="1200" dirty="0" smtClean="0">
                <a:solidFill>
                  <a:schemeClr val="tx1"/>
                </a:solidFill>
                <a:effectLst/>
                <a:latin typeface="+mn-lt"/>
                <a:ea typeface="+mn-ea"/>
                <a:cs typeface="+mn-cs"/>
              </a:rPr>
              <a:t>The 2.4 GHz band is subdivided into multiple channels. The overall, combined channel bandwidth is 22 MHz with each channel separated by 5 </a:t>
            </a:r>
            <a:r>
              <a:rPr lang="en-AU" sz="1200" b="0" i="0" kern="1200" dirty="0" err="1" smtClean="0">
                <a:solidFill>
                  <a:schemeClr val="tx1"/>
                </a:solidFill>
                <a:effectLst/>
                <a:latin typeface="+mn-lt"/>
                <a:ea typeface="+mn-ea"/>
                <a:cs typeface="+mn-cs"/>
              </a:rPr>
              <a:t>MHz.</a:t>
            </a:r>
            <a:r>
              <a:rPr lang="en-AU" sz="1200" b="0" i="0" kern="1200" dirty="0" smtClean="0">
                <a:solidFill>
                  <a:schemeClr val="tx1"/>
                </a:solidFill>
                <a:effectLst/>
                <a:latin typeface="+mn-lt"/>
                <a:ea typeface="+mn-ea"/>
                <a:cs typeface="+mn-cs"/>
              </a:rPr>
              <a:t> The 802.11b standard identifies 11 channels for North America. The 22 MHz bandwidth, combined with the 5 MHz separation between frequencies, results in an overlap between successive channels, as shown in Figure 2.</a:t>
            </a:r>
          </a:p>
          <a:p>
            <a:r>
              <a:rPr lang="en-AU" sz="1200" b="1" i="0" kern="1200" dirty="0" smtClean="0">
                <a:solidFill>
                  <a:schemeClr val="tx1"/>
                </a:solidFill>
                <a:effectLst/>
                <a:latin typeface="+mn-lt"/>
                <a:ea typeface="+mn-ea"/>
                <a:cs typeface="+mn-cs"/>
              </a:rPr>
              <a:t>Note</a:t>
            </a:r>
            <a:r>
              <a:rPr lang="en-AU" sz="1200" b="0" i="0" kern="1200" dirty="0" smtClean="0">
                <a:solidFill>
                  <a:schemeClr val="tx1"/>
                </a:solidFill>
                <a:effectLst/>
                <a:latin typeface="+mn-lt"/>
                <a:ea typeface="+mn-ea"/>
                <a:cs typeface="+mn-cs"/>
              </a:rPr>
              <a:t>: In Europe, there are 13 802.11b channels.</a:t>
            </a:r>
          </a:p>
          <a:p>
            <a:r>
              <a:rPr lang="en-AU" sz="1200" b="0" i="0" kern="1200" dirty="0" smtClean="0">
                <a:solidFill>
                  <a:schemeClr val="tx1"/>
                </a:solidFill>
                <a:effectLst/>
                <a:latin typeface="+mn-lt"/>
                <a:ea typeface="+mn-ea"/>
                <a:cs typeface="+mn-cs"/>
              </a:rPr>
              <a:t>Interference occurs when an undesired signal overlaps a channel reserved for a desired signal, causing possible distortion. The solution to interference is to use non-overlapping channels. Specifically, channels 1, 6, and 11 are non-overlapping 802.11b channels, as shown in Figure 3.</a:t>
            </a:r>
          </a:p>
          <a:p>
            <a:r>
              <a:rPr lang="en-AU" sz="1200" b="0" i="0" kern="1200" dirty="0" smtClean="0">
                <a:solidFill>
                  <a:schemeClr val="tx1"/>
                </a:solidFill>
                <a:effectLst/>
                <a:latin typeface="+mn-lt"/>
                <a:ea typeface="+mn-ea"/>
                <a:cs typeface="+mn-cs"/>
              </a:rPr>
              <a:t>A best practice for WLANs requiring multiple APs is to use non-overlapping channels. If there are three adjacent APs, use channels 1, 6, and 11. If there are just two, select any two that are five channels apart, such as channels 5 and 10. Most APs can automatically select a channel based on adjacent channels used. Some products continuously monitor the radio space to adjust the channel settings dynamically in response to environmental changes.</a:t>
            </a:r>
          </a:p>
          <a:p>
            <a:r>
              <a:rPr lang="en-AU" sz="1200" b="0" i="0" kern="1200" dirty="0" smtClean="0">
                <a:solidFill>
                  <a:schemeClr val="tx1"/>
                </a:solidFill>
                <a:effectLst/>
                <a:latin typeface="+mn-lt"/>
                <a:ea typeface="+mn-ea"/>
                <a:cs typeface="+mn-cs"/>
              </a:rPr>
              <a:t>As enterprise WLANs migrate to 802.11n, they can use channels in the larger, less-crowded 5 GHz band, reducing “accidental denial of service (</a:t>
            </a:r>
            <a:r>
              <a:rPr lang="en-AU" sz="1200" b="0" i="0" kern="1200" dirty="0" err="1" smtClean="0">
                <a:solidFill>
                  <a:schemeClr val="tx1"/>
                </a:solidFill>
                <a:effectLst/>
                <a:latin typeface="+mn-lt"/>
                <a:ea typeface="+mn-ea"/>
                <a:cs typeface="+mn-cs"/>
              </a:rPr>
              <a:t>DoS</a:t>
            </a:r>
            <a:r>
              <a:rPr lang="en-AU" sz="1200" b="0" i="0" kern="1200" dirty="0" smtClean="0">
                <a:solidFill>
                  <a:schemeClr val="tx1"/>
                </a:solidFill>
                <a:effectLst/>
                <a:latin typeface="+mn-lt"/>
                <a:ea typeface="+mn-ea"/>
                <a:cs typeface="+mn-cs"/>
              </a:rPr>
              <a:t>)”. For instance, the 802.11n standard uses OFDM and can support three non-overlapping channels, as shown in Figure 4.</a:t>
            </a:r>
          </a:p>
          <a:p>
            <a:r>
              <a:rPr lang="en-AU" sz="1200" b="0" i="0" kern="1200" dirty="0" smtClean="0">
                <a:solidFill>
                  <a:schemeClr val="tx1"/>
                </a:solidFill>
                <a:effectLst/>
                <a:latin typeface="+mn-lt"/>
                <a:ea typeface="+mn-ea"/>
                <a:cs typeface="+mn-cs"/>
              </a:rPr>
              <a:t>802.11n can also use channel bonding, which combines two 20 MHz channel into one 40 MHz channel, as shown in Figure 5. Channel bonding increase throughput by using two channels at one time to deliver data.</a:t>
            </a:r>
          </a:p>
          <a:p>
            <a:r>
              <a:rPr lang="en-AU" sz="1200" b="0" i="0" kern="1200" dirty="0" smtClean="0">
                <a:solidFill>
                  <a:schemeClr val="tx1"/>
                </a:solidFill>
                <a:effectLst/>
                <a:latin typeface="+mn-lt"/>
                <a:ea typeface="+mn-ea"/>
                <a:cs typeface="+mn-cs"/>
              </a:rPr>
              <a:t>Most modern APs can auto-adjust channels to circumvent interference.</a:t>
            </a:r>
          </a:p>
          <a:p>
            <a:r>
              <a:rPr lang="en-AU" sz="1200" b="1" i="0" kern="1200" dirty="0" smtClean="0">
                <a:solidFill>
                  <a:schemeClr val="tx1"/>
                </a:solidFill>
                <a:effectLst/>
                <a:latin typeface="+mn-lt"/>
                <a:ea typeface="+mn-ea"/>
                <a:cs typeface="+mn-cs"/>
              </a:rPr>
              <a:t>Note</a:t>
            </a:r>
            <a:r>
              <a:rPr lang="en-AU" sz="1200" b="0" i="0" kern="1200" dirty="0" smtClean="0">
                <a:solidFill>
                  <a:schemeClr val="tx1"/>
                </a:solidFill>
                <a:effectLst/>
                <a:latin typeface="+mn-lt"/>
                <a:ea typeface="+mn-ea"/>
                <a:cs typeface="+mn-cs"/>
              </a:rPr>
              <a:t>: IEEE 802.11ac uses OFDM with channels widths of 80, 160, and 80+80.</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20</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0" dirty="0" smtClean="0"/>
              <a:t>4.2.3.2</a:t>
            </a:r>
            <a:r>
              <a:rPr lang="en-US" b="0" baseline="0" dirty="0" smtClean="0"/>
              <a:t> Selecting Channels</a:t>
            </a: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21</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0" dirty="0" smtClean="0"/>
              <a:t>4.2.3.2</a:t>
            </a:r>
            <a:r>
              <a:rPr lang="en-US" b="0" baseline="0" dirty="0" smtClean="0"/>
              <a:t> Selecting Channels</a:t>
            </a: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22</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0" dirty="0" smtClean="0"/>
              <a:t>4.2.3.2</a:t>
            </a:r>
            <a:r>
              <a:rPr lang="en-US" b="0" baseline="0" dirty="0" smtClean="0"/>
              <a:t> Selecting Channels</a:t>
            </a: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23</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Planning a WLAN Deployment </a:t>
            </a:r>
          </a:p>
          <a:p>
            <a:r>
              <a:rPr lang="en-AU" sz="1200" b="0" i="0" kern="1200" dirty="0" smtClean="0">
                <a:solidFill>
                  <a:schemeClr val="tx1"/>
                </a:solidFill>
                <a:effectLst/>
                <a:latin typeface="+mn-lt"/>
                <a:ea typeface="+mn-ea"/>
                <a:cs typeface="+mn-cs"/>
              </a:rPr>
              <a:t>Implementing a WLAN that takes the best advantage of resources and delivers the best service can require careful planning. WLANs can range from relatively simple installations to very complex and intricate designs. There should be a well-documented plan before a wireless network can be implemented.</a:t>
            </a:r>
          </a:p>
          <a:p>
            <a:r>
              <a:rPr lang="en-AU" sz="1200" b="0" i="0" kern="1200" dirty="0" smtClean="0">
                <a:solidFill>
                  <a:schemeClr val="tx1"/>
                </a:solidFill>
                <a:effectLst/>
                <a:latin typeface="+mn-lt"/>
                <a:ea typeface="+mn-ea"/>
                <a:cs typeface="+mn-cs"/>
              </a:rPr>
              <a:t>The number of users a WLAN can support is not a straightforward calculation. The number or users depends on the geographical layout of the facility, including the number of bodies and devices that can fit in a space, the data rates users expect, the use of non-overlapping channels by multiple APs in an ESS, and transmit power settings.</a:t>
            </a:r>
          </a:p>
          <a:p>
            <a:r>
              <a:rPr lang="en-AU" sz="1200" b="0" i="0" kern="1200" dirty="0" smtClean="0">
                <a:solidFill>
                  <a:schemeClr val="tx1"/>
                </a:solidFill>
                <a:effectLst/>
                <a:latin typeface="+mn-lt"/>
                <a:ea typeface="+mn-ea"/>
                <a:cs typeface="+mn-cs"/>
              </a:rPr>
              <a:t>When planning the location of APs, the administrator cannot simply draw coverage area circles and drop them over a plan. The approximate circular coverage area is important, but there are some additional recommendations:</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If APs are to use existing wiring or if there are locations where APs cannot be placed, note these locations on the map.</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Position APs above obstructions.</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Position APs vertically near the ceiling in the center of each coverage area, if possible.</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Position APs in locations where users are expected to be. For example, conference rooms are typically a better location for APs than a hallway.</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When these points have been addressed, estimate the expected coverage area of an AP. This value varies depending on the WLAN standard or mix of standards that are deployed, the nature of the facility, the transmit power that the AP is configured for, and so on. Always consult the specifications for the AP when planning for coverage areas.</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BSAs represent the coverage area provided by a single channel. An ESS should have 10 to 15 percent overlap between BSAs in an ESS. With a 15 percent overlap between BSAs, an SSID, and non-overlapping channels (i.e., one cell on channel 1 and the other on channel 6), roaming capability can be created.</a:t>
            </a:r>
          </a:p>
          <a:p>
            <a:r>
              <a:rPr lang="en-AU" sz="1200" b="0" i="0" kern="1200" dirty="0" smtClean="0">
                <a:solidFill>
                  <a:schemeClr val="tx1"/>
                </a:solidFill>
                <a:effectLst/>
                <a:latin typeface="+mn-lt"/>
                <a:ea typeface="+mn-ea"/>
                <a:cs typeface="+mn-cs"/>
              </a:rPr>
              <a:t>Figure 1 provides a sample of how the BSAs could overlap.</a:t>
            </a:r>
          </a:p>
          <a:p>
            <a:r>
              <a:rPr lang="en-AU" sz="1200" b="0" i="0" kern="1200" dirty="0" smtClean="0">
                <a:solidFill>
                  <a:schemeClr val="tx1"/>
                </a:solidFill>
                <a:effectLst/>
                <a:latin typeface="+mn-lt"/>
                <a:ea typeface="+mn-ea"/>
                <a:cs typeface="+mn-cs"/>
              </a:rPr>
              <a:t>Other factors include site surveys, which is a detailed analysis of where to locate the various APs.</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24</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1"/>
          <p:cNvSpPr>
            <a:spLocks noGrp="1" noChangeArrowheads="1"/>
          </p:cNvSpPr>
          <p:nvPr>
            <p:ph type="sldNum" sz="quarter" idx="5"/>
          </p:nvPr>
        </p:nvSpPr>
        <p:spPr>
          <a:noFill/>
        </p:spPr>
        <p:txBody>
          <a:bodyPr/>
          <a:lstStyle/>
          <a:p>
            <a:fld id="{3D5F77EF-9F5D-4805-BD17-79024BE7C85C}" type="slidenum">
              <a:rPr lang="en-US" smtClean="0"/>
              <a:pPr/>
              <a:t>25</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a:buFontTx/>
              <a:buNone/>
            </a:pPr>
            <a:r>
              <a:rPr lang="en-US" b="1" dirty="0" smtClean="0"/>
              <a:t>Summary</a:t>
            </a:r>
          </a:p>
          <a:p>
            <a:r>
              <a:rPr lang="en-AU" sz="1200" b="0" i="0" kern="1200" dirty="0" smtClean="0">
                <a:solidFill>
                  <a:schemeClr val="tx1"/>
                </a:solidFill>
                <a:effectLst/>
                <a:latin typeface="+mn-lt"/>
                <a:ea typeface="+mn-ea"/>
                <a:cs typeface="+mn-cs"/>
              </a:rPr>
              <a:t>A wireless client first authenticates with an AP, and then associates with that AP. The 802.11i/WPA2 authentication standard should be used. AES is the encryption method that should be used with WPA2.</a:t>
            </a:r>
          </a:p>
          <a:p>
            <a:r>
              <a:rPr lang="en-AU" sz="1200" b="0" i="0" kern="1200" dirty="0" smtClean="0">
                <a:solidFill>
                  <a:schemeClr val="tx1"/>
                </a:solidFill>
                <a:effectLst/>
                <a:latin typeface="+mn-lt"/>
                <a:ea typeface="+mn-ea"/>
                <a:cs typeface="+mn-cs"/>
              </a:rPr>
              <a:t>When planning a wireless network, non-overlapping channels should be used when deploying multiple APs to cover a particular area. There should be a 10-15 percent overlap between BSAs in an ESS. Cisco APs support PoE to simplify installation.</a:t>
            </a:r>
          </a:p>
          <a:p>
            <a:pPr>
              <a:buFontTx/>
              <a:buNone/>
            </a:pPr>
            <a:endParaRPr lang="en-US" b="0" dirty="0" smtClean="0"/>
          </a:p>
        </p:txBody>
      </p:sp>
    </p:spTree>
    <p:extLst>
      <p:ext uri="{BB962C8B-B14F-4D97-AF65-F5344CB8AC3E}">
        <p14:creationId xmlns:p14="http://schemas.microsoft.com/office/powerpoint/2010/main" val="59231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26</a:t>
            </a:fld>
            <a:endParaRPr lang="en-US" dirty="0"/>
          </a:p>
        </p:txBody>
      </p:sp>
    </p:spTree>
    <p:extLst>
      <p:ext uri="{BB962C8B-B14F-4D97-AF65-F5344CB8AC3E}">
        <p14:creationId xmlns:p14="http://schemas.microsoft.com/office/powerpoint/2010/main" val="156466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3</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0" dirty="0" smtClean="0"/>
              <a:t>Objectives</a:t>
            </a:r>
          </a:p>
          <a:p>
            <a:pPr>
              <a:buFontTx/>
              <a:buNone/>
            </a:pPr>
            <a:r>
              <a:rPr lang="en-US" b="0" dirty="0" smtClean="0"/>
              <a:t>After the lesson, you will be able to describe:</a:t>
            </a:r>
          </a:p>
          <a:p>
            <a:pPr lvl="1"/>
            <a:r>
              <a:rPr lang="en-US" sz="2000" dirty="0" smtClean="0"/>
              <a:t>wireless frames.</a:t>
            </a:r>
          </a:p>
          <a:p>
            <a:pPr lvl="1"/>
            <a:r>
              <a:rPr lang="en-US" sz="2000" dirty="0" smtClean="0"/>
              <a:t>How wireless clients connect to wireless access points.</a:t>
            </a:r>
          </a:p>
          <a:p>
            <a:pPr lvl="1"/>
            <a:r>
              <a:rPr lang="en-US" sz="2000" dirty="0" smtClean="0"/>
              <a:t>How to manage wireless channels.</a:t>
            </a:r>
          </a:p>
          <a:p>
            <a:pPr lvl="1"/>
            <a:r>
              <a:rPr lang="en-US" sz="2000" dirty="0" smtClean="0"/>
              <a:t>How to plan </a:t>
            </a:r>
            <a:r>
              <a:rPr lang="en-US" sz="2000" smtClean="0"/>
              <a:t>the deployment of </a:t>
            </a:r>
            <a:r>
              <a:rPr lang="en-US" sz="2000" dirty="0" smtClean="0"/>
              <a:t>WLAN</a:t>
            </a:r>
          </a:p>
          <a:p>
            <a:pPr>
              <a:buFontTx/>
              <a:buNone/>
            </a:pPr>
            <a:endParaRPr lang="en-US" b="0" dirty="0" smtClean="0"/>
          </a:p>
        </p:txBody>
      </p:sp>
    </p:spTree>
    <p:extLst>
      <p:ext uri="{BB962C8B-B14F-4D97-AF65-F5344CB8AC3E}">
        <p14:creationId xmlns:p14="http://schemas.microsoft.com/office/powerpoint/2010/main" val="1511754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Wireless 802.11 Frame</a:t>
            </a:r>
            <a:r>
              <a:rPr lang="en-US" b="0" baseline="0" dirty="0" smtClean="0"/>
              <a:t> </a:t>
            </a:r>
          </a:p>
          <a:p>
            <a:r>
              <a:rPr lang="en-AU" sz="1200" b="0" i="0" kern="1200" dirty="0" smtClean="0">
                <a:solidFill>
                  <a:schemeClr val="tx1"/>
                </a:solidFill>
                <a:effectLst/>
                <a:latin typeface="+mn-lt"/>
                <a:ea typeface="+mn-ea"/>
                <a:cs typeface="+mn-cs"/>
              </a:rPr>
              <a:t>All Layer 2 frames consist of a header, payload, and FCS section as shown in Figure 1. The 802.11 frame format is similar to the Ethernet frame format, with the exception that it contains more fields.</a:t>
            </a:r>
          </a:p>
          <a:p>
            <a:r>
              <a:rPr lang="en-AU" sz="1200" b="0" i="0" kern="1200" dirty="0" smtClean="0">
                <a:solidFill>
                  <a:schemeClr val="tx1"/>
                </a:solidFill>
                <a:effectLst/>
                <a:latin typeface="+mn-lt"/>
                <a:ea typeface="+mn-ea"/>
                <a:cs typeface="+mn-cs"/>
              </a:rPr>
              <a:t>As shown in Figure 2, all 802.11 wireless frames contain the following fields:</a:t>
            </a:r>
          </a:p>
          <a:p>
            <a:r>
              <a:rPr lang="en-AU" sz="1200" b="1" i="0" kern="1200" dirty="0" smtClean="0">
                <a:solidFill>
                  <a:schemeClr val="tx1"/>
                </a:solidFill>
                <a:effectLst/>
                <a:latin typeface="+mn-lt"/>
                <a:ea typeface="+mn-ea"/>
                <a:cs typeface="+mn-cs"/>
              </a:rPr>
              <a:t>Frame Control </a:t>
            </a:r>
            <a:r>
              <a:rPr lang="en-AU" sz="1200" b="0" i="0" kern="1200" dirty="0" smtClean="0">
                <a:solidFill>
                  <a:schemeClr val="tx1"/>
                </a:solidFill>
                <a:effectLst/>
                <a:latin typeface="+mn-lt"/>
                <a:ea typeface="+mn-ea"/>
                <a:cs typeface="+mn-cs"/>
              </a:rPr>
              <a:t>- Identifies the type of wireless frame and contains subfields for protocol version, frame type, address type, power management, and security settings.</a:t>
            </a:r>
          </a:p>
          <a:p>
            <a:r>
              <a:rPr lang="en-AU" sz="1200" b="1" i="0" kern="1200" dirty="0" smtClean="0">
                <a:solidFill>
                  <a:schemeClr val="tx1"/>
                </a:solidFill>
                <a:effectLst/>
                <a:latin typeface="+mn-lt"/>
                <a:ea typeface="+mn-ea"/>
                <a:cs typeface="+mn-cs"/>
              </a:rPr>
              <a:t>Duration </a:t>
            </a:r>
            <a:r>
              <a:rPr lang="en-AU" sz="1200" b="0" i="0" kern="1200" dirty="0" smtClean="0">
                <a:solidFill>
                  <a:schemeClr val="tx1"/>
                </a:solidFill>
                <a:effectLst/>
                <a:latin typeface="+mn-lt"/>
                <a:ea typeface="+mn-ea"/>
                <a:cs typeface="+mn-cs"/>
              </a:rPr>
              <a:t>- Typically used to indicate the remaining duration needed to receive the next frame transmission.</a:t>
            </a:r>
          </a:p>
          <a:p>
            <a:r>
              <a:rPr lang="en-AU" sz="1200" b="1" i="0" kern="1200" dirty="0" smtClean="0">
                <a:solidFill>
                  <a:schemeClr val="tx1"/>
                </a:solidFill>
                <a:effectLst/>
                <a:latin typeface="+mn-lt"/>
                <a:ea typeface="+mn-ea"/>
                <a:cs typeface="+mn-cs"/>
              </a:rPr>
              <a:t>Address1 </a:t>
            </a:r>
            <a:r>
              <a:rPr lang="en-AU" sz="1200" b="0" i="0" kern="1200" dirty="0" smtClean="0">
                <a:solidFill>
                  <a:schemeClr val="tx1"/>
                </a:solidFill>
                <a:effectLst/>
                <a:latin typeface="+mn-lt"/>
                <a:ea typeface="+mn-ea"/>
                <a:cs typeface="+mn-cs"/>
              </a:rPr>
              <a:t>- Usually contains the MAC address of the receiving wireless device or AP.</a:t>
            </a:r>
          </a:p>
          <a:p>
            <a:r>
              <a:rPr lang="en-AU" sz="1200" b="1" i="0" kern="1200" dirty="0" smtClean="0">
                <a:solidFill>
                  <a:schemeClr val="tx1"/>
                </a:solidFill>
                <a:effectLst/>
                <a:latin typeface="+mn-lt"/>
                <a:ea typeface="+mn-ea"/>
                <a:cs typeface="+mn-cs"/>
              </a:rPr>
              <a:t>Address2 </a:t>
            </a:r>
            <a:r>
              <a:rPr lang="en-AU" sz="1200" b="0" i="0" kern="1200" dirty="0" smtClean="0">
                <a:solidFill>
                  <a:schemeClr val="tx1"/>
                </a:solidFill>
                <a:effectLst/>
                <a:latin typeface="+mn-lt"/>
                <a:ea typeface="+mn-ea"/>
                <a:cs typeface="+mn-cs"/>
              </a:rPr>
              <a:t>- Usually contains the MAC address of the transmitting wireless device or AP.</a:t>
            </a:r>
          </a:p>
          <a:p>
            <a:r>
              <a:rPr lang="en-AU" sz="1200" b="1" i="0" kern="1200" dirty="0" smtClean="0">
                <a:solidFill>
                  <a:schemeClr val="tx1"/>
                </a:solidFill>
                <a:effectLst/>
                <a:latin typeface="+mn-lt"/>
                <a:ea typeface="+mn-ea"/>
                <a:cs typeface="+mn-cs"/>
              </a:rPr>
              <a:t>Address3 </a:t>
            </a:r>
            <a:r>
              <a:rPr lang="en-AU" sz="1200" b="0" i="0" kern="1200" dirty="0" smtClean="0">
                <a:solidFill>
                  <a:schemeClr val="tx1"/>
                </a:solidFill>
                <a:effectLst/>
                <a:latin typeface="+mn-lt"/>
                <a:ea typeface="+mn-ea"/>
                <a:cs typeface="+mn-cs"/>
              </a:rPr>
              <a:t>- Sometimes contains the MAC address of the destination, such as the router interface (default gateway) to which the AP is attached.</a:t>
            </a:r>
          </a:p>
          <a:p>
            <a:r>
              <a:rPr lang="en-AU" sz="1200" b="1" i="0" kern="1200" dirty="0" smtClean="0">
                <a:solidFill>
                  <a:schemeClr val="tx1"/>
                </a:solidFill>
                <a:effectLst/>
                <a:latin typeface="+mn-lt"/>
                <a:ea typeface="+mn-ea"/>
                <a:cs typeface="+mn-cs"/>
              </a:rPr>
              <a:t>Sequence Control </a:t>
            </a:r>
            <a:r>
              <a:rPr lang="en-AU" sz="1200" b="0" i="0" kern="1200" dirty="0" smtClean="0">
                <a:solidFill>
                  <a:schemeClr val="tx1"/>
                </a:solidFill>
                <a:effectLst/>
                <a:latin typeface="+mn-lt"/>
                <a:ea typeface="+mn-ea"/>
                <a:cs typeface="+mn-cs"/>
              </a:rPr>
              <a:t>- Contains the Sequence Number and the Fragment Number subfields. The Sequence Number indicates the sequence number of each frame. The Fragment Number indicates the number of each frame sent of a fragmented frame.</a:t>
            </a:r>
          </a:p>
          <a:p>
            <a:r>
              <a:rPr lang="en-AU" sz="1200" b="1" i="0" kern="1200" dirty="0" smtClean="0">
                <a:solidFill>
                  <a:schemeClr val="tx1"/>
                </a:solidFill>
                <a:effectLst/>
                <a:latin typeface="+mn-lt"/>
                <a:ea typeface="+mn-ea"/>
                <a:cs typeface="+mn-cs"/>
              </a:rPr>
              <a:t>Address4 </a:t>
            </a:r>
            <a:r>
              <a:rPr lang="en-AU" sz="1200" b="0" i="0" kern="1200" dirty="0" smtClean="0">
                <a:solidFill>
                  <a:schemeClr val="tx1"/>
                </a:solidFill>
                <a:effectLst/>
                <a:latin typeface="+mn-lt"/>
                <a:ea typeface="+mn-ea"/>
                <a:cs typeface="+mn-cs"/>
              </a:rPr>
              <a:t>- Usually missing because it is used only in ad hoc mode.</a:t>
            </a:r>
          </a:p>
          <a:p>
            <a:r>
              <a:rPr lang="en-AU" sz="1200" b="1" i="0" kern="1200" dirty="0" smtClean="0">
                <a:solidFill>
                  <a:schemeClr val="tx1"/>
                </a:solidFill>
                <a:effectLst/>
                <a:latin typeface="+mn-lt"/>
                <a:ea typeface="+mn-ea"/>
                <a:cs typeface="+mn-cs"/>
              </a:rPr>
              <a:t>Payload </a:t>
            </a:r>
            <a:r>
              <a:rPr lang="en-AU" sz="1200" b="0" i="0" kern="1200" dirty="0" smtClean="0">
                <a:solidFill>
                  <a:schemeClr val="tx1"/>
                </a:solidFill>
                <a:effectLst/>
                <a:latin typeface="+mn-lt"/>
                <a:ea typeface="+mn-ea"/>
                <a:cs typeface="+mn-cs"/>
              </a:rPr>
              <a:t>- Contains the data for transmission.</a:t>
            </a:r>
          </a:p>
          <a:p>
            <a:r>
              <a:rPr lang="en-AU" sz="1200" b="1" i="0" kern="1200" dirty="0" smtClean="0">
                <a:solidFill>
                  <a:schemeClr val="tx1"/>
                </a:solidFill>
                <a:effectLst/>
                <a:latin typeface="+mn-lt"/>
                <a:ea typeface="+mn-ea"/>
                <a:cs typeface="+mn-cs"/>
              </a:rPr>
              <a:t>FCS </a:t>
            </a:r>
            <a:r>
              <a:rPr lang="en-AU" sz="1200" b="0" i="0" kern="1200" dirty="0" smtClean="0">
                <a:solidFill>
                  <a:schemeClr val="tx1"/>
                </a:solidFill>
                <a:effectLst/>
                <a:latin typeface="+mn-lt"/>
                <a:ea typeface="+mn-ea"/>
                <a:cs typeface="+mn-cs"/>
              </a:rPr>
              <a:t>- Frame Check Sequence; used for Layer 2 error control.</a:t>
            </a:r>
          </a:p>
          <a:p>
            <a:r>
              <a:rPr lang="en-AU" sz="1200" b="0" i="0" kern="1200" dirty="0" smtClean="0">
                <a:solidFill>
                  <a:schemeClr val="tx1"/>
                </a:solidFill>
                <a:effectLst/>
                <a:latin typeface="+mn-lt"/>
                <a:ea typeface="+mn-ea"/>
                <a:cs typeface="+mn-cs"/>
              </a:rPr>
              <a:t>Figure 3 displays a Wireshark capture of a WLAN beacon frame. Notice how the Frame Control field has also been expanded to display its subfields.</a:t>
            </a:r>
          </a:p>
          <a:p>
            <a:r>
              <a:rPr lang="en-AU" sz="1200" b="1" i="0" kern="1200" dirty="0" smtClean="0">
                <a:solidFill>
                  <a:schemeClr val="tx1"/>
                </a:solidFill>
                <a:effectLst/>
                <a:latin typeface="+mn-lt"/>
                <a:ea typeface="+mn-ea"/>
                <a:cs typeface="+mn-cs"/>
              </a:rPr>
              <a:t>Note</a:t>
            </a:r>
            <a:r>
              <a:rPr lang="en-AU" sz="1200" b="0" i="0" kern="1200" dirty="0" smtClean="0">
                <a:solidFill>
                  <a:schemeClr val="tx1"/>
                </a:solidFill>
                <a:effectLst/>
                <a:latin typeface="+mn-lt"/>
                <a:ea typeface="+mn-ea"/>
                <a:cs typeface="+mn-cs"/>
              </a:rPr>
              <a:t>: The content of the Address fields vary depending on settings in the Frame Control field.</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4</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Wireless Frame Type </a:t>
            </a:r>
          </a:p>
          <a:p>
            <a:r>
              <a:rPr lang="en-AU" sz="1200" b="1" i="0" kern="1200" dirty="0" smtClean="0">
                <a:solidFill>
                  <a:schemeClr val="tx1"/>
                </a:solidFill>
                <a:effectLst/>
                <a:latin typeface="+mn-lt"/>
                <a:ea typeface="+mn-ea"/>
                <a:cs typeface="+mn-cs"/>
              </a:rPr>
              <a:t>Note</a:t>
            </a:r>
            <a:r>
              <a:rPr lang="en-AU" sz="1200" b="0" i="0" kern="1200" dirty="0" smtClean="0">
                <a:solidFill>
                  <a:schemeClr val="tx1"/>
                </a:solidFill>
                <a:effectLst/>
                <a:latin typeface="+mn-lt"/>
                <a:ea typeface="+mn-ea"/>
                <a:cs typeface="+mn-cs"/>
              </a:rPr>
              <a:t>: The Frame Type and Frame Subtype fields are used to identify the type of wireless transmission. As shown in the figure, a wireless frame can be one of three frame types:</a:t>
            </a:r>
          </a:p>
          <a:p>
            <a:r>
              <a:rPr lang="en-AU" sz="1200" b="1" i="0" kern="1200" dirty="0" smtClean="0">
                <a:solidFill>
                  <a:schemeClr val="tx1"/>
                </a:solidFill>
                <a:effectLst/>
                <a:latin typeface="+mn-lt"/>
                <a:ea typeface="+mn-ea"/>
                <a:cs typeface="+mn-cs"/>
              </a:rPr>
              <a:t>Management Frame </a:t>
            </a:r>
            <a:r>
              <a:rPr lang="en-AU" sz="1200" b="0" i="0" kern="1200" dirty="0" smtClean="0">
                <a:solidFill>
                  <a:schemeClr val="tx1"/>
                </a:solidFill>
                <a:effectLst/>
                <a:latin typeface="+mn-lt"/>
                <a:ea typeface="+mn-ea"/>
                <a:cs typeface="+mn-cs"/>
              </a:rPr>
              <a:t>- Used in the maintenance of communication, such as finding, authenticating, and associating with an AP.</a:t>
            </a:r>
          </a:p>
          <a:p>
            <a:r>
              <a:rPr lang="en-AU" sz="1200" b="1" i="0" kern="1200" dirty="0" smtClean="0">
                <a:solidFill>
                  <a:schemeClr val="tx1"/>
                </a:solidFill>
                <a:effectLst/>
                <a:latin typeface="+mn-lt"/>
                <a:ea typeface="+mn-ea"/>
                <a:cs typeface="+mn-cs"/>
              </a:rPr>
              <a:t>Control Frame </a:t>
            </a:r>
            <a:r>
              <a:rPr lang="en-AU" sz="1200" b="0" i="0" kern="1200" dirty="0" smtClean="0">
                <a:solidFill>
                  <a:schemeClr val="tx1"/>
                </a:solidFill>
                <a:effectLst/>
                <a:latin typeface="+mn-lt"/>
                <a:ea typeface="+mn-ea"/>
                <a:cs typeface="+mn-cs"/>
              </a:rPr>
              <a:t>- Used to facilitate in the exchange of data frames between wireless clients.</a:t>
            </a:r>
          </a:p>
          <a:p>
            <a:r>
              <a:rPr lang="en-AU" sz="1200" b="1" i="0" kern="1200" dirty="0" smtClean="0">
                <a:solidFill>
                  <a:schemeClr val="tx1"/>
                </a:solidFill>
                <a:effectLst/>
                <a:latin typeface="+mn-lt"/>
                <a:ea typeface="+mn-ea"/>
                <a:cs typeface="+mn-cs"/>
              </a:rPr>
              <a:t>Data Frame </a:t>
            </a:r>
            <a:r>
              <a:rPr lang="en-AU" sz="1200" b="0" i="0" kern="1200" dirty="0" smtClean="0">
                <a:solidFill>
                  <a:schemeClr val="tx1"/>
                </a:solidFill>
                <a:effectLst/>
                <a:latin typeface="+mn-lt"/>
                <a:ea typeface="+mn-ea"/>
                <a:cs typeface="+mn-cs"/>
              </a:rPr>
              <a:t>- Used to carry the payload information such as web pages and files.</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5</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Management Frames </a:t>
            </a:r>
          </a:p>
          <a:p>
            <a:r>
              <a:rPr lang="en-AU" sz="1200" b="0" i="0" kern="1200" dirty="0" smtClean="0">
                <a:solidFill>
                  <a:schemeClr val="tx1"/>
                </a:solidFill>
                <a:effectLst/>
                <a:latin typeface="+mn-lt"/>
                <a:ea typeface="+mn-ea"/>
                <a:cs typeface="+mn-cs"/>
              </a:rPr>
              <a:t>Management frames are used exclusively to find, authenticate, and associate with an AP.</a:t>
            </a:r>
          </a:p>
          <a:p>
            <a:r>
              <a:rPr lang="en-AU" sz="1200" b="0" i="0" kern="1200" dirty="0" smtClean="0">
                <a:solidFill>
                  <a:schemeClr val="tx1"/>
                </a:solidFill>
                <a:effectLst/>
                <a:latin typeface="+mn-lt"/>
                <a:ea typeface="+mn-ea"/>
                <a:cs typeface="+mn-cs"/>
              </a:rPr>
              <a:t>Figure 1 displays the field value of common management frames including:</a:t>
            </a:r>
          </a:p>
          <a:p>
            <a:r>
              <a:rPr lang="en-AU" sz="1200" b="1" i="0" kern="1200" dirty="0" smtClean="0">
                <a:solidFill>
                  <a:schemeClr val="tx1"/>
                </a:solidFill>
                <a:effectLst/>
                <a:latin typeface="+mn-lt"/>
                <a:ea typeface="+mn-ea"/>
                <a:cs typeface="+mn-cs"/>
              </a:rPr>
              <a:t>Association request frame </a:t>
            </a:r>
            <a:r>
              <a:rPr lang="en-AU" sz="1200" b="0" i="0" kern="1200" dirty="0" smtClean="0">
                <a:solidFill>
                  <a:schemeClr val="tx1"/>
                </a:solidFill>
                <a:effectLst/>
                <a:latin typeface="+mn-lt"/>
                <a:ea typeface="+mn-ea"/>
                <a:cs typeface="+mn-cs"/>
              </a:rPr>
              <a:t>- (0x00) Sent from a wireless client, it enables the AP to allocate resources and synchronize. The frame carries information about the wireless connection including supported data rates and SSID of the network to the wireless client that wants to associate. If the request is accepted, the AP reserves memory and establishes an association ID for the device.</a:t>
            </a:r>
          </a:p>
          <a:p>
            <a:r>
              <a:rPr lang="en-AU" sz="1200" b="1" i="0" kern="1200" dirty="0" smtClean="0">
                <a:solidFill>
                  <a:schemeClr val="tx1"/>
                </a:solidFill>
                <a:effectLst/>
                <a:latin typeface="+mn-lt"/>
                <a:ea typeface="+mn-ea"/>
                <a:cs typeface="+mn-cs"/>
              </a:rPr>
              <a:t>Association response frame </a:t>
            </a:r>
            <a:r>
              <a:rPr lang="en-AU" sz="1200" b="0" i="0" kern="1200" dirty="0" smtClean="0">
                <a:solidFill>
                  <a:schemeClr val="tx1"/>
                </a:solidFill>
                <a:effectLst/>
                <a:latin typeface="+mn-lt"/>
                <a:ea typeface="+mn-ea"/>
                <a:cs typeface="+mn-cs"/>
              </a:rPr>
              <a:t>- (0x01) Sent from an AP to a wireless client containing the acceptance or rejection to an association request. If it is an acceptance, the frame contains information, such as an association ID and supported data rates.</a:t>
            </a:r>
          </a:p>
          <a:p>
            <a:r>
              <a:rPr lang="en-AU" sz="1200" b="1" i="0" kern="1200" dirty="0" err="1" smtClean="0">
                <a:solidFill>
                  <a:schemeClr val="tx1"/>
                </a:solidFill>
                <a:effectLst/>
                <a:latin typeface="+mn-lt"/>
                <a:ea typeface="+mn-ea"/>
                <a:cs typeface="+mn-cs"/>
              </a:rPr>
              <a:t>Reassociation</a:t>
            </a:r>
            <a:r>
              <a:rPr lang="en-AU" sz="1200" b="1" i="0" kern="1200" dirty="0" smtClean="0">
                <a:solidFill>
                  <a:schemeClr val="tx1"/>
                </a:solidFill>
                <a:effectLst/>
                <a:latin typeface="+mn-lt"/>
                <a:ea typeface="+mn-ea"/>
                <a:cs typeface="+mn-cs"/>
              </a:rPr>
              <a:t> request frame </a:t>
            </a:r>
            <a:r>
              <a:rPr lang="en-AU" sz="1200" b="0" i="0" kern="1200" dirty="0" smtClean="0">
                <a:solidFill>
                  <a:schemeClr val="tx1"/>
                </a:solidFill>
                <a:effectLst/>
                <a:latin typeface="+mn-lt"/>
                <a:ea typeface="+mn-ea"/>
                <a:cs typeface="+mn-cs"/>
              </a:rPr>
              <a:t>- (0x02) A device sends a </a:t>
            </a:r>
            <a:r>
              <a:rPr lang="en-AU" sz="1200" b="0" i="0" kern="1200" dirty="0" err="1" smtClean="0">
                <a:solidFill>
                  <a:schemeClr val="tx1"/>
                </a:solidFill>
                <a:effectLst/>
                <a:latin typeface="+mn-lt"/>
                <a:ea typeface="+mn-ea"/>
                <a:cs typeface="+mn-cs"/>
              </a:rPr>
              <a:t>reassociation</a:t>
            </a:r>
            <a:r>
              <a:rPr lang="en-AU" sz="1200" b="0" i="0" kern="1200" dirty="0" smtClean="0">
                <a:solidFill>
                  <a:schemeClr val="tx1"/>
                </a:solidFill>
                <a:effectLst/>
                <a:latin typeface="+mn-lt"/>
                <a:ea typeface="+mn-ea"/>
                <a:cs typeface="+mn-cs"/>
              </a:rPr>
              <a:t> request when it drops from range of the currently associated AP and finds another AP with a stronger signal. The new AP coordinates the forwarding of any information that may still be contained in the buffer of the previous AP.</a:t>
            </a:r>
          </a:p>
          <a:p>
            <a:r>
              <a:rPr lang="en-AU" sz="1200" b="1" i="0" kern="1200" dirty="0" err="1" smtClean="0">
                <a:solidFill>
                  <a:schemeClr val="tx1"/>
                </a:solidFill>
                <a:effectLst/>
                <a:latin typeface="+mn-lt"/>
                <a:ea typeface="+mn-ea"/>
                <a:cs typeface="+mn-cs"/>
              </a:rPr>
              <a:t>Reassociation</a:t>
            </a:r>
            <a:r>
              <a:rPr lang="en-AU" sz="1200" b="1" i="0" kern="1200" dirty="0" smtClean="0">
                <a:solidFill>
                  <a:schemeClr val="tx1"/>
                </a:solidFill>
                <a:effectLst/>
                <a:latin typeface="+mn-lt"/>
                <a:ea typeface="+mn-ea"/>
                <a:cs typeface="+mn-cs"/>
              </a:rPr>
              <a:t> response frame </a:t>
            </a:r>
            <a:r>
              <a:rPr lang="en-AU" sz="1200" b="0" i="0" kern="1200" dirty="0" smtClean="0">
                <a:solidFill>
                  <a:schemeClr val="tx1"/>
                </a:solidFill>
                <a:effectLst/>
                <a:latin typeface="+mn-lt"/>
                <a:ea typeface="+mn-ea"/>
                <a:cs typeface="+mn-cs"/>
              </a:rPr>
              <a:t>- (0x03) Sent from an AP containing the acceptance or rejection to a device </a:t>
            </a:r>
            <a:r>
              <a:rPr lang="en-AU" sz="1200" b="0" i="0" kern="1200" dirty="0" err="1" smtClean="0">
                <a:solidFill>
                  <a:schemeClr val="tx1"/>
                </a:solidFill>
                <a:effectLst/>
                <a:latin typeface="+mn-lt"/>
                <a:ea typeface="+mn-ea"/>
                <a:cs typeface="+mn-cs"/>
              </a:rPr>
              <a:t>reassociation</a:t>
            </a:r>
            <a:r>
              <a:rPr lang="en-AU" sz="1200" b="0" i="0" kern="1200" dirty="0" smtClean="0">
                <a:solidFill>
                  <a:schemeClr val="tx1"/>
                </a:solidFill>
                <a:effectLst/>
                <a:latin typeface="+mn-lt"/>
                <a:ea typeface="+mn-ea"/>
                <a:cs typeface="+mn-cs"/>
              </a:rPr>
              <a:t> request frame. The frame includes information required for association, such as the association ID and supported data rates.</a:t>
            </a:r>
          </a:p>
          <a:p>
            <a:r>
              <a:rPr lang="en-AU" sz="1200" b="1" i="0" kern="1200" dirty="0" smtClean="0">
                <a:solidFill>
                  <a:schemeClr val="tx1"/>
                </a:solidFill>
                <a:effectLst/>
                <a:latin typeface="+mn-lt"/>
                <a:ea typeface="+mn-ea"/>
                <a:cs typeface="+mn-cs"/>
              </a:rPr>
              <a:t>Probe request frame </a:t>
            </a:r>
            <a:r>
              <a:rPr lang="en-AU" sz="1200" b="0" i="0" kern="1200" dirty="0" smtClean="0">
                <a:solidFill>
                  <a:schemeClr val="tx1"/>
                </a:solidFill>
                <a:effectLst/>
                <a:latin typeface="+mn-lt"/>
                <a:ea typeface="+mn-ea"/>
                <a:cs typeface="+mn-cs"/>
              </a:rPr>
              <a:t>- (0x04) Sent from a wireless client when it requires information from another wireless client.</a:t>
            </a:r>
          </a:p>
          <a:p>
            <a:r>
              <a:rPr lang="en-AU" sz="1200" b="1" i="0" kern="1200" dirty="0" smtClean="0">
                <a:solidFill>
                  <a:schemeClr val="tx1"/>
                </a:solidFill>
                <a:effectLst/>
                <a:latin typeface="+mn-lt"/>
                <a:ea typeface="+mn-ea"/>
                <a:cs typeface="+mn-cs"/>
              </a:rPr>
              <a:t>Probe response frame</a:t>
            </a:r>
            <a:r>
              <a:rPr lang="en-AU" sz="1200" b="0" i="0" kern="1200" dirty="0" smtClean="0">
                <a:solidFill>
                  <a:schemeClr val="tx1"/>
                </a:solidFill>
                <a:effectLst/>
                <a:latin typeface="+mn-lt"/>
                <a:ea typeface="+mn-ea"/>
                <a:cs typeface="+mn-cs"/>
              </a:rPr>
              <a:t> - (0x05) Sent from an AP containing capability information, such as the supported data rates, after receiving a probe request frame.</a:t>
            </a:r>
          </a:p>
          <a:p>
            <a:r>
              <a:rPr lang="en-AU" sz="1200" b="1" i="0" kern="1200" dirty="0" smtClean="0">
                <a:solidFill>
                  <a:schemeClr val="tx1"/>
                </a:solidFill>
                <a:effectLst/>
                <a:latin typeface="+mn-lt"/>
                <a:ea typeface="+mn-ea"/>
                <a:cs typeface="+mn-cs"/>
              </a:rPr>
              <a:t>Beacon frame </a:t>
            </a:r>
            <a:r>
              <a:rPr lang="en-AU" sz="1200" b="0" i="0" kern="1200" dirty="0" smtClean="0">
                <a:solidFill>
                  <a:schemeClr val="tx1"/>
                </a:solidFill>
                <a:effectLst/>
                <a:latin typeface="+mn-lt"/>
                <a:ea typeface="+mn-ea"/>
                <a:cs typeface="+mn-cs"/>
              </a:rPr>
              <a:t>- (0x08) Sent periodically from an AP to announce its presence and provide the SSID and other preconfigured parameters.</a:t>
            </a:r>
          </a:p>
          <a:p>
            <a:r>
              <a:rPr lang="en-AU" sz="1200" b="1" i="0" kern="1200" dirty="0" smtClean="0">
                <a:solidFill>
                  <a:schemeClr val="tx1"/>
                </a:solidFill>
                <a:effectLst/>
                <a:latin typeface="+mn-lt"/>
                <a:ea typeface="+mn-ea"/>
                <a:cs typeface="+mn-cs"/>
              </a:rPr>
              <a:t>Disassociation frame </a:t>
            </a:r>
            <a:r>
              <a:rPr lang="en-AU" sz="1200" b="0" i="0" kern="1200" dirty="0" smtClean="0">
                <a:solidFill>
                  <a:schemeClr val="tx1"/>
                </a:solidFill>
                <a:effectLst/>
                <a:latin typeface="+mn-lt"/>
                <a:ea typeface="+mn-ea"/>
                <a:cs typeface="+mn-cs"/>
              </a:rPr>
              <a:t>- (0x0A) Sent from a device wanting to terminate a connection. Allows the AP to relinquish memory allocation and remove the device from the association table.</a:t>
            </a:r>
          </a:p>
          <a:p>
            <a:r>
              <a:rPr lang="en-AU" sz="1200" b="1" i="0" kern="1200" dirty="0" smtClean="0">
                <a:solidFill>
                  <a:schemeClr val="tx1"/>
                </a:solidFill>
                <a:effectLst/>
                <a:latin typeface="+mn-lt"/>
                <a:ea typeface="+mn-ea"/>
                <a:cs typeface="+mn-cs"/>
              </a:rPr>
              <a:t>Authentication frame </a:t>
            </a:r>
            <a:r>
              <a:rPr lang="en-AU" sz="1200" b="0" i="0" kern="1200" dirty="0" smtClean="0">
                <a:solidFill>
                  <a:schemeClr val="tx1"/>
                </a:solidFill>
                <a:effectLst/>
                <a:latin typeface="+mn-lt"/>
                <a:ea typeface="+mn-ea"/>
                <a:cs typeface="+mn-cs"/>
              </a:rPr>
              <a:t>- (0x0B) The sending device sends an authentication frame to the AP containing its identity.</a:t>
            </a:r>
          </a:p>
          <a:p>
            <a:r>
              <a:rPr lang="en-AU" sz="1200" b="1" i="0" kern="1200" dirty="0" err="1" smtClean="0">
                <a:solidFill>
                  <a:schemeClr val="tx1"/>
                </a:solidFill>
                <a:effectLst/>
                <a:latin typeface="+mn-lt"/>
                <a:ea typeface="+mn-ea"/>
                <a:cs typeface="+mn-cs"/>
              </a:rPr>
              <a:t>Deauthentication</a:t>
            </a:r>
            <a:r>
              <a:rPr lang="en-AU" sz="1200" b="1" i="0" kern="1200" dirty="0" smtClean="0">
                <a:solidFill>
                  <a:schemeClr val="tx1"/>
                </a:solidFill>
                <a:effectLst/>
                <a:latin typeface="+mn-lt"/>
                <a:ea typeface="+mn-ea"/>
                <a:cs typeface="+mn-cs"/>
              </a:rPr>
              <a:t> frame</a:t>
            </a:r>
            <a:r>
              <a:rPr lang="en-AU" sz="1200" b="0" i="0" kern="1200" dirty="0" smtClean="0">
                <a:solidFill>
                  <a:schemeClr val="tx1"/>
                </a:solidFill>
                <a:effectLst/>
                <a:latin typeface="+mn-lt"/>
                <a:ea typeface="+mn-ea"/>
                <a:cs typeface="+mn-cs"/>
              </a:rPr>
              <a:t> - (0x0C) Sent from a wireless client wanting to terminate connection from another wireless client.</a:t>
            </a:r>
          </a:p>
          <a:p>
            <a:r>
              <a:rPr lang="en-AU" sz="1200" b="0" i="0" kern="1200" dirty="0" smtClean="0">
                <a:solidFill>
                  <a:schemeClr val="tx1"/>
                </a:solidFill>
                <a:effectLst/>
                <a:latin typeface="+mn-lt"/>
                <a:ea typeface="+mn-ea"/>
                <a:cs typeface="+mn-cs"/>
              </a:rPr>
              <a:t>Beacons are the only management frame that may regularly be broadcast by an AP. All other probing, authentication, and association frames are used only during the association (or </a:t>
            </a:r>
            <a:r>
              <a:rPr lang="en-AU" sz="1200" b="0" i="0" kern="1200" dirty="0" err="1" smtClean="0">
                <a:solidFill>
                  <a:schemeClr val="tx1"/>
                </a:solidFill>
                <a:effectLst/>
                <a:latin typeface="+mn-lt"/>
                <a:ea typeface="+mn-ea"/>
                <a:cs typeface="+mn-cs"/>
              </a:rPr>
              <a:t>reassociation</a:t>
            </a:r>
            <a:r>
              <a:rPr lang="en-AU" sz="1200" b="0" i="0" kern="1200" dirty="0" smtClean="0">
                <a:solidFill>
                  <a:schemeClr val="tx1"/>
                </a:solidFill>
                <a:effectLst/>
                <a:latin typeface="+mn-lt"/>
                <a:ea typeface="+mn-ea"/>
                <a:cs typeface="+mn-cs"/>
              </a:rPr>
              <a:t>) process.</a:t>
            </a:r>
          </a:p>
          <a:p>
            <a:r>
              <a:rPr lang="en-AU" sz="1200" b="0" i="0" kern="1200" dirty="0" smtClean="0">
                <a:solidFill>
                  <a:schemeClr val="tx1"/>
                </a:solidFill>
                <a:effectLst/>
                <a:latin typeface="+mn-lt"/>
                <a:ea typeface="+mn-ea"/>
                <a:cs typeface="+mn-cs"/>
              </a:rPr>
              <a:t>Figure 2 displays a sample Wireshark screen capture of a management frame. The field values change to reflect the purpose of the frame.</a:t>
            </a:r>
          </a:p>
          <a:p>
            <a:r>
              <a:rPr lang="en-AU" sz="1200" b="1" i="0" kern="1200" dirty="0" smtClean="0">
                <a:solidFill>
                  <a:schemeClr val="tx1"/>
                </a:solidFill>
                <a:effectLst/>
                <a:latin typeface="+mn-lt"/>
                <a:ea typeface="+mn-ea"/>
                <a:cs typeface="+mn-cs"/>
              </a:rPr>
              <a:t>Note</a:t>
            </a:r>
            <a:r>
              <a:rPr lang="en-AU" sz="1200" b="0" i="0" kern="1200" dirty="0" smtClean="0">
                <a:solidFill>
                  <a:schemeClr val="tx1"/>
                </a:solidFill>
                <a:effectLst/>
                <a:latin typeface="+mn-lt"/>
                <a:ea typeface="+mn-ea"/>
                <a:cs typeface="+mn-cs"/>
              </a:rPr>
              <a:t>: The example provided was captured using Wireshark. However, Wireshark must be specifically configured to capture WLAN traffic. The ability to capture traffic varies between operating systems and may require a special wireless NIC.</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6</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Control Frames </a:t>
            </a:r>
          </a:p>
          <a:p>
            <a:r>
              <a:rPr lang="en-AU" sz="1200" b="0" i="0" kern="1200" dirty="0" smtClean="0">
                <a:solidFill>
                  <a:schemeClr val="tx1"/>
                </a:solidFill>
                <a:effectLst/>
                <a:latin typeface="+mn-lt"/>
                <a:ea typeface="+mn-ea"/>
                <a:cs typeface="+mn-cs"/>
              </a:rPr>
              <a:t>Control frames are used to manage the information exchange between a wireless client and an AP. They help prevent collisions from occurring on the wireless medium.</a:t>
            </a:r>
          </a:p>
          <a:p>
            <a:r>
              <a:rPr lang="en-AU" sz="1200" b="0" i="0" kern="1200" dirty="0" smtClean="0">
                <a:solidFill>
                  <a:schemeClr val="tx1"/>
                </a:solidFill>
                <a:effectLst/>
                <a:latin typeface="+mn-lt"/>
                <a:ea typeface="+mn-ea"/>
                <a:cs typeface="+mn-cs"/>
              </a:rPr>
              <a:t>The figure displays the field value of common control frames including:</a:t>
            </a:r>
          </a:p>
          <a:p>
            <a:r>
              <a:rPr lang="en-AU" sz="1200" b="1" i="0" kern="1200" dirty="0" smtClean="0">
                <a:solidFill>
                  <a:schemeClr val="tx1"/>
                </a:solidFill>
                <a:effectLst/>
                <a:latin typeface="+mn-lt"/>
                <a:ea typeface="+mn-ea"/>
                <a:cs typeface="+mn-cs"/>
              </a:rPr>
              <a:t>Request to Send (RTS) frame </a:t>
            </a:r>
            <a:r>
              <a:rPr lang="en-AU" sz="1200" b="0" i="0" kern="1200" dirty="0" smtClean="0">
                <a:solidFill>
                  <a:schemeClr val="tx1"/>
                </a:solidFill>
                <a:effectLst/>
                <a:latin typeface="+mn-lt"/>
                <a:ea typeface="+mn-ea"/>
                <a:cs typeface="+mn-cs"/>
              </a:rPr>
              <a:t>- The RTS and CTS frames provide an optional collision reduction scheme for APs with hidden wireless clients. A wireless client sends an RTS frame as the first step in the two-way handshake, which is required before sending data frames.</a:t>
            </a:r>
          </a:p>
          <a:p>
            <a:r>
              <a:rPr lang="en-AU" sz="1200" b="1" i="0" kern="1200" dirty="0" smtClean="0">
                <a:solidFill>
                  <a:schemeClr val="tx1"/>
                </a:solidFill>
                <a:effectLst/>
                <a:latin typeface="+mn-lt"/>
                <a:ea typeface="+mn-ea"/>
                <a:cs typeface="+mn-cs"/>
              </a:rPr>
              <a:t>Clear to Send (CTS) frame </a:t>
            </a:r>
            <a:r>
              <a:rPr lang="en-AU" sz="1200" b="0" i="0" kern="1200" dirty="0" smtClean="0">
                <a:solidFill>
                  <a:schemeClr val="tx1"/>
                </a:solidFill>
                <a:effectLst/>
                <a:latin typeface="+mn-lt"/>
                <a:ea typeface="+mn-ea"/>
                <a:cs typeface="+mn-cs"/>
              </a:rPr>
              <a:t>- A wireless AP responds to an RTS frame with a CTS frame. It provides clearance for the requesting wireless client to send a data frame. The CTS contributes to collision control management by including a time value. This time delay minimizes the chance that other wireless clients will transmit while the requesting client transmits.</a:t>
            </a:r>
          </a:p>
          <a:p>
            <a:r>
              <a:rPr lang="en-AU" sz="1200" b="1" i="0" kern="1200" dirty="0" smtClean="0">
                <a:solidFill>
                  <a:schemeClr val="tx1"/>
                </a:solidFill>
                <a:effectLst/>
                <a:latin typeface="+mn-lt"/>
                <a:ea typeface="+mn-ea"/>
                <a:cs typeface="+mn-cs"/>
              </a:rPr>
              <a:t>Acknowledgment (ACK) frame </a:t>
            </a:r>
            <a:r>
              <a:rPr lang="en-AU" sz="1200" b="0" i="0" kern="1200" dirty="0" smtClean="0">
                <a:solidFill>
                  <a:schemeClr val="tx1"/>
                </a:solidFill>
                <a:effectLst/>
                <a:latin typeface="+mn-lt"/>
                <a:ea typeface="+mn-ea"/>
                <a:cs typeface="+mn-cs"/>
              </a:rPr>
              <a:t>- After receiving a data frame, the receiving wireless client sends an ACK frame to the sending client if no errors are found. If the sending client does not receive an ACK frame within a predetermined period of time, the sending client resends the frame.</a:t>
            </a:r>
          </a:p>
          <a:p>
            <a:r>
              <a:rPr lang="en-AU" sz="1200" b="0" i="0" kern="1200" dirty="0" smtClean="0">
                <a:solidFill>
                  <a:schemeClr val="tx1"/>
                </a:solidFill>
                <a:effectLst/>
                <a:latin typeface="+mn-lt"/>
                <a:ea typeface="+mn-ea"/>
                <a:cs typeface="+mn-cs"/>
              </a:rPr>
              <a:t>Control frames are integral to wireless transmission and play a significant role in the media contention method used by wireless, known as Carrier Sense Multiple Access with Collision Avoidance (CSMA/CA).</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7</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1" baseline="0" dirty="0" smtClean="0"/>
              <a:t>CSMA/CA </a:t>
            </a:r>
          </a:p>
          <a:p>
            <a:r>
              <a:rPr lang="en-AU" sz="1200" b="0" i="0" kern="1200" dirty="0" smtClean="0">
                <a:solidFill>
                  <a:schemeClr val="tx1"/>
                </a:solidFill>
                <a:effectLst/>
                <a:latin typeface="+mn-lt"/>
                <a:ea typeface="+mn-ea"/>
                <a:cs typeface="+mn-cs"/>
              </a:rPr>
              <a:t>Wi-Fi systems are half-duplex, shared media configurations; therefore, wireless clients can transmit and receive on the same radio channel. This creates a problem because a wireless client cannot hear while it is sending; thus, making it impossible to detect a collision. To address this problem, the IEEE developed an additional collision avoidance mechanism called the Distributed Coordination Function (DCF). Using DCF, a wireless client transmits only if the channel is clear. All transmissions are acknowledged; therefore, if a wireless client does not receive an acknowledgment, it assumes a collision occurred and retries after a random waiting interval.</a:t>
            </a:r>
          </a:p>
          <a:p>
            <a:r>
              <a:rPr lang="en-AU" sz="1200" b="0" i="0" kern="1200" dirty="0" smtClean="0">
                <a:solidFill>
                  <a:schemeClr val="tx1"/>
                </a:solidFill>
                <a:effectLst/>
                <a:latin typeface="+mn-lt"/>
                <a:ea typeface="+mn-ea"/>
                <a:cs typeface="+mn-cs"/>
              </a:rPr>
              <a:t>Wireless clients and APs use the RTS and CTS control frames to facilitate the actual data transfer.</a:t>
            </a:r>
          </a:p>
          <a:p>
            <a:r>
              <a:rPr lang="en-AU" sz="1200" b="0" i="0" kern="1200" dirty="0" smtClean="0">
                <a:solidFill>
                  <a:schemeClr val="tx1"/>
                </a:solidFill>
                <a:effectLst/>
                <a:latin typeface="+mn-lt"/>
                <a:ea typeface="+mn-ea"/>
                <a:cs typeface="+mn-cs"/>
              </a:rPr>
              <a:t>The Figure displays a flowchart detailing the CSMA/CA process.</a:t>
            </a:r>
          </a:p>
          <a:p>
            <a:pPr defTabSz="1001675" eaLnBrk="0" fontAlgn="base" hangingPunct="0">
              <a:lnSpc>
                <a:spcPct val="90000"/>
              </a:lnSpc>
              <a:spcBef>
                <a:spcPct val="50000"/>
              </a:spcBef>
              <a:spcAft>
                <a:spcPct val="0"/>
              </a:spcAft>
              <a:buSzPct val="100000"/>
              <a:defRPr/>
            </a:pPr>
            <a:endParaRPr lang="en-US" b="1"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8</a:t>
            </a:fld>
            <a:endParaRPr lang="en-US" dirty="0"/>
          </a:p>
        </p:txBody>
      </p:sp>
    </p:spTree>
    <p:extLst>
      <p:ext uri="{BB962C8B-B14F-4D97-AF65-F5344CB8AC3E}">
        <p14:creationId xmlns:p14="http://schemas.microsoft.com/office/powerpoint/2010/main" val="2480383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1675" eaLnBrk="0" fontAlgn="base" hangingPunct="0">
              <a:lnSpc>
                <a:spcPct val="90000"/>
              </a:lnSpc>
              <a:spcBef>
                <a:spcPct val="50000"/>
              </a:spcBef>
              <a:spcAft>
                <a:spcPct val="0"/>
              </a:spcAft>
              <a:buSzPct val="100000"/>
              <a:defRPr/>
            </a:pPr>
            <a:r>
              <a:rPr lang="en-US" b="0" baseline="0" dirty="0" smtClean="0"/>
              <a:t>Wireless Clients and Access Point Association </a:t>
            </a:r>
          </a:p>
          <a:p>
            <a:r>
              <a:rPr lang="en-AU" sz="1200" b="0" i="0" kern="1200" dirty="0" smtClean="0">
                <a:solidFill>
                  <a:schemeClr val="tx1"/>
                </a:solidFill>
                <a:effectLst/>
                <a:latin typeface="+mn-lt"/>
                <a:ea typeface="+mn-ea"/>
                <a:cs typeface="+mn-cs"/>
              </a:rPr>
              <a:t>Recall that the media contention method is the method in which devices determine how and when to access the media when traffic must be forwarded across the network. The IEEE 802.11 WLANs use the MAC protocol CSMA/CA. While the name is similar to the Ethernet CSMA/CD, the operating concept is completely different.</a:t>
            </a:r>
          </a:p>
          <a:p>
            <a:r>
              <a:rPr lang="en-AU" sz="1200" b="0" i="0" kern="1200" dirty="0" smtClean="0">
                <a:solidFill>
                  <a:schemeClr val="tx1"/>
                </a:solidFill>
                <a:effectLst/>
                <a:latin typeface="+mn-lt"/>
                <a:ea typeface="+mn-ea"/>
                <a:cs typeface="+mn-cs"/>
              </a:rPr>
              <a:t>As shown in Figure 1, when a wireless client sends data, it first senses the media to determine if other devices are transmitting. If not, it then sends an RTS frame to the AP. This frame is used to request dedicated access to the RF medium for a specified duration. The AP receives the frame and, if available, grants the wireless client access to the RF medium by sending a CTS frame of the same time duration. All other wireless devices observing the CTS frame relinquish the media to the transmitting node for transmission.</a:t>
            </a:r>
          </a:p>
          <a:p>
            <a:r>
              <a:rPr lang="en-AU" sz="1200" b="0" i="0" kern="1200" dirty="0" smtClean="0">
                <a:solidFill>
                  <a:schemeClr val="tx1"/>
                </a:solidFill>
                <a:effectLst/>
                <a:latin typeface="+mn-lt"/>
                <a:ea typeface="+mn-ea"/>
                <a:cs typeface="+mn-cs"/>
              </a:rPr>
              <a:t>The CTS control frame includes the time duration that the transmitting node is allowed to transmit. Other wireless clients withhold transmissions for, at least, the specified duration.</a:t>
            </a:r>
          </a:p>
          <a:p>
            <a:r>
              <a:rPr lang="en-AU" sz="1200" b="0" i="0" kern="1200" dirty="0" smtClean="0">
                <a:solidFill>
                  <a:schemeClr val="tx1"/>
                </a:solidFill>
                <a:effectLst/>
                <a:latin typeface="+mn-lt"/>
                <a:ea typeface="+mn-ea"/>
                <a:cs typeface="+mn-cs"/>
              </a:rPr>
              <a:t>For wireless devices to communicate over a network, they must first associate with an AP or wireless router. An important part of the 802.11 process is discovering a WLAN and subsequently connecting to it.</a:t>
            </a:r>
          </a:p>
          <a:p>
            <a:r>
              <a:rPr lang="en-AU" sz="1200" b="0" i="0" kern="1200" dirty="0" smtClean="0">
                <a:solidFill>
                  <a:schemeClr val="tx1"/>
                </a:solidFill>
                <a:effectLst/>
                <a:latin typeface="+mn-lt"/>
                <a:ea typeface="+mn-ea"/>
                <a:cs typeface="+mn-cs"/>
              </a:rPr>
              <a:t>Management frames are used by wireless devices to complete the following three-stage process:</a:t>
            </a:r>
          </a:p>
          <a:p>
            <a:r>
              <a:rPr lang="en-AU" sz="1200" b="0" i="0" kern="1200" dirty="0" smtClean="0">
                <a:solidFill>
                  <a:schemeClr val="tx1"/>
                </a:solidFill>
                <a:effectLst/>
                <a:latin typeface="+mn-lt"/>
                <a:ea typeface="+mn-ea"/>
                <a:cs typeface="+mn-cs"/>
              </a:rPr>
              <a:t>Discover new wireless AP.</a:t>
            </a:r>
          </a:p>
          <a:p>
            <a:r>
              <a:rPr lang="en-AU" sz="1200" b="0" i="0" kern="1200" dirty="0" smtClean="0">
                <a:solidFill>
                  <a:schemeClr val="tx1"/>
                </a:solidFill>
                <a:effectLst/>
                <a:latin typeface="+mn-lt"/>
                <a:ea typeface="+mn-ea"/>
                <a:cs typeface="+mn-cs"/>
              </a:rPr>
              <a:t>Authenticate with AP.</a:t>
            </a:r>
          </a:p>
          <a:p>
            <a:r>
              <a:rPr lang="en-AU" sz="1200" b="0" i="0" kern="1200" dirty="0" smtClean="0">
                <a:solidFill>
                  <a:schemeClr val="tx1"/>
                </a:solidFill>
                <a:effectLst/>
                <a:latin typeface="+mn-lt"/>
                <a:ea typeface="+mn-ea"/>
                <a:cs typeface="+mn-cs"/>
              </a:rPr>
              <a:t>Associate with AP.</a:t>
            </a:r>
          </a:p>
          <a:p>
            <a:r>
              <a:rPr lang="en-AU" sz="1200" b="0" i="0" kern="1200" dirty="0" smtClean="0">
                <a:solidFill>
                  <a:schemeClr val="tx1"/>
                </a:solidFill>
                <a:effectLst/>
                <a:latin typeface="+mn-lt"/>
                <a:ea typeface="+mn-ea"/>
                <a:cs typeface="+mn-cs"/>
              </a:rPr>
              <a:t>To associate, a wireless client and an AP must agree on specific parameters. Parameters must be configured on the AP and subsequently on the client to enable the negotiation of these processes.</a:t>
            </a:r>
          </a:p>
          <a:p>
            <a:pPr defTabSz="1001675" eaLnBrk="0" fontAlgn="base" hangingPunct="0">
              <a:lnSpc>
                <a:spcPct val="90000"/>
              </a:lnSpc>
              <a:spcBef>
                <a:spcPct val="50000"/>
              </a:spcBef>
              <a:spcAft>
                <a:spcPct val="0"/>
              </a:spcAft>
              <a:buSzPct val="100000"/>
              <a:defRPr/>
            </a:pPr>
            <a:endParaRPr lang="en-US" b="0" dirty="0"/>
          </a:p>
        </p:txBody>
      </p:sp>
      <p:sp>
        <p:nvSpPr>
          <p:cNvPr id="4" name="Slide Number Placeholder 3"/>
          <p:cNvSpPr>
            <a:spLocks noGrp="1"/>
          </p:cNvSpPr>
          <p:nvPr>
            <p:ph type="sldNum" sz="quarter" idx="10"/>
          </p:nvPr>
        </p:nvSpPr>
        <p:spPr/>
        <p:txBody>
          <a:bodyPr/>
          <a:lstStyle/>
          <a:p>
            <a:pPr>
              <a:defRPr/>
            </a:pPr>
            <a:fld id="{FB004549-1125-4930-988B-40FFE37DB1EA}" type="slidenum">
              <a:rPr lang="en-US" smtClean="0"/>
              <a:pPr>
                <a:defRPr/>
              </a:pPr>
              <a:t>9</a:t>
            </a:fld>
            <a:endParaRPr lang="en-US" dirty="0"/>
          </a:p>
        </p:txBody>
      </p:sp>
    </p:spTree>
    <p:extLst>
      <p:ext uri="{BB962C8B-B14F-4D97-AF65-F5344CB8AC3E}">
        <p14:creationId xmlns:p14="http://schemas.microsoft.com/office/powerpoint/2010/main" val="24803832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2.xml"/><Relationship Id="rId2"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5" name="Rectangle 278"/>
          <p:cNvSpPr>
            <a:spLocks noChangeArrowheads="1"/>
          </p:cNvSpPr>
          <p:nvPr/>
        </p:nvSpPr>
        <p:spPr bwMode="auto">
          <a:xfrm>
            <a:off x="4498975" y="6672263"/>
            <a:ext cx="2022475" cy="188912"/>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2008 Cisco Systems, Inc. All rights reserved.</a:t>
            </a:r>
          </a:p>
        </p:txBody>
      </p:sp>
      <p:sp>
        <p:nvSpPr>
          <p:cNvPr id="6" name="Rectangle 279"/>
          <p:cNvSpPr>
            <a:spLocks noChangeArrowheads="1"/>
          </p:cNvSpPr>
          <p:nvPr/>
        </p:nvSpPr>
        <p:spPr bwMode="auto">
          <a:xfrm>
            <a:off x="6896100" y="6672263"/>
            <a:ext cx="877888"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Confidential</a:t>
            </a:r>
          </a:p>
        </p:txBody>
      </p:sp>
      <p:sp>
        <p:nvSpPr>
          <p:cNvPr id="7" name="Rectangle 280"/>
          <p:cNvSpPr>
            <a:spLocks noChangeArrowheads="1"/>
          </p:cNvSpPr>
          <p:nvPr/>
        </p:nvSpPr>
        <p:spPr bwMode="auto">
          <a:xfrm>
            <a:off x="193675" y="6672263"/>
            <a:ext cx="962025" cy="188912"/>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Presentation_ID</a:t>
            </a:r>
          </a:p>
        </p:txBody>
      </p:sp>
      <p:sp>
        <p:nvSpPr>
          <p:cNvPr id="8" name="Rectangle 281"/>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ACFA795C-7F0A-48D8-9FC3-F2BA5F8EB736}" type="slidenum">
              <a:rPr lang="en-US" sz="1000">
                <a:solidFill>
                  <a:srgbClr val="D3D3D3"/>
                </a:solidFill>
              </a:rPr>
              <a:pPr algn="r" defTabSz="814388">
                <a:lnSpc>
                  <a:spcPct val="100000"/>
                </a:lnSpc>
                <a:defRPr/>
              </a:pPr>
              <a:t>‹#›</a:t>
            </a:fld>
            <a:endParaRPr lang="en-US" sz="1000" dirty="0">
              <a:solidFill>
                <a:srgbClr val="D3D3D3"/>
              </a:solidFill>
            </a:endParaRPr>
          </a:p>
        </p:txBody>
      </p:sp>
      <p:pic>
        <p:nvPicPr>
          <p:cNvPr id="9"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pic>
        <p:nvPicPr>
          <p:cNvPr id="10" name="Picture 333" descr="Cisco"/>
          <p:cNvPicPr>
            <a:picLocks noChangeAspect="1" noChangeArrowheads="1"/>
          </p:cNvPicPr>
          <p:nvPr/>
        </p:nvPicPr>
        <p:blipFill>
          <a:blip r:embed="rId4" cstate="print"/>
          <a:srcRect/>
          <a:stretch>
            <a:fillRect/>
          </a:stretch>
        </p:blipFill>
        <p:spPr bwMode="auto">
          <a:xfrm>
            <a:off x="246063" y="119063"/>
            <a:ext cx="1171575" cy="904875"/>
          </a:xfrm>
          <a:prstGeom prst="rect">
            <a:avLst/>
          </a:prstGeom>
          <a:noFill/>
          <a:ln w="9525">
            <a:noFill/>
            <a:miter lim="800000"/>
            <a:headEnd/>
            <a:tailEnd/>
          </a:ln>
        </p:spPr>
      </p:pic>
      <p:sp>
        <p:nvSpPr>
          <p:cNvPr id="369873" name="Rectangle 209"/>
          <p:cNvSpPr>
            <a:spLocks noGrp="1" noChangeArrowheads="1"/>
          </p:cNvSpPr>
          <p:nvPr>
            <p:ph type="ctrTitle"/>
          </p:nvPr>
        </p:nvSpPr>
        <p:spPr bwMode="white">
          <a:xfrm>
            <a:off x="311150" y="2671763"/>
            <a:ext cx="3768725" cy="830262"/>
          </a:xfrm>
          <a:ln/>
        </p:spPr>
        <p:txBody>
          <a:bodyPr anchor="ctr"/>
          <a:lstStyle>
            <a:lvl1pPr>
              <a:defRPr sz="3000" b="0">
                <a:solidFill>
                  <a:srgbClr val="FFFFFF"/>
                </a:solidFill>
              </a:defRPr>
            </a:lvl1pPr>
          </a:lstStyle>
          <a:p>
            <a:r>
              <a:rPr lang="en-US" smtClean="0"/>
              <a:t>Click to edit Master title style</a:t>
            </a:r>
            <a:endParaRPr lang="en-US"/>
          </a:p>
        </p:txBody>
      </p:sp>
      <p:sp>
        <p:nvSpPr>
          <p:cNvPr id="369874" name="Rectangle 210"/>
          <p:cNvSpPr>
            <a:spLocks noGrp="1" noChangeArrowheads="1"/>
          </p:cNvSpPr>
          <p:nvPr>
            <p:ph type="subTitle" idx="1"/>
          </p:nvPr>
        </p:nvSpPr>
        <p:spPr>
          <a:xfrm>
            <a:off x="311150" y="4672013"/>
            <a:ext cx="4103688"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798513"/>
            <a:ext cx="2035175" cy="478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5638" y="798513"/>
            <a:ext cx="5957887" cy="478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CoverArt1"/>
          <p:cNvPicPr>
            <a:picLocks noChangeAspect="1" noChangeArrowheads="1"/>
          </p:cNvPicPr>
          <p:nvPr/>
        </p:nvPicPr>
        <p:blipFill>
          <a:blip r:embed="rId2" cstate="print"/>
          <a:srcRect/>
          <a:stretch>
            <a:fillRect/>
          </a:stretch>
        </p:blipFill>
        <p:spPr bwMode="auto">
          <a:xfrm>
            <a:off x="0" y="1893888"/>
            <a:ext cx="9140825" cy="2449512"/>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2007 – 2010, 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Public</a:t>
            </a:r>
          </a:p>
        </p:txBody>
      </p:sp>
      <p:sp>
        <p:nvSpPr>
          <p:cNvPr id="7" name="Rectangle 5"/>
          <p:cNvSpPr>
            <a:spLocks noChangeArrowheads="1"/>
          </p:cNvSpPr>
          <p:nvPr/>
        </p:nvSpPr>
        <p:spPr bwMode="auto">
          <a:xfrm>
            <a:off x="193675" y="6562725"/>
            <a:ext cx="962025" cy="298450"/>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ITE PC v4.1</a:t>
            </a:r>
          </a:p>
          <a:p>
            <a:pPr algn="l" defTabSz="814388">
              <a:lnSpc>
                <a:spcPct val="100000"/>
              </a:lnSpc>
              <a:defRPr/>
            </a:pPr>
            <a:r>
              <a:rPr lang="en-US" sz="700" dirty="0" smtClean="0">
                <a:solidFill>
                  <a:srgbClr val="D3D3D3"/>
                </a:solidFill>
              </a:rPr>
              <a:t>Chapter 4</a:t>
            </a:r>
            <a:endParaRPr lang="en-US" sz="700" dirty="0">
              <a:solidFill>
                <a:srgbClr val="D3D3D3"/>
              </a:solidFill>
            </a:endParaRP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C31C4615-7F19-455B-A5C4-EA1B3B194C81}" type="slidenum">
              <a:rPr lang="en-US" sz="1000">
                <a:solidFill>
                  <a:srgbClr val="D3D3D3"/>
                </a:solidFill>
              </a:rPr>
              <a:pPr algn="r" defTabSz="814388">
                <a:lnSpc>
                  <a:spcPct val="100000"/>
                </a:lnSpc>
                <a:defRPr/>
              </a:pPr>
              <a:t>‹#›</a:t>
            </a:fld>
            <a:endParaRPr lang="en-US" sz="1000" dirty="0">
              <a:solidFill>
                <a:srgbClr val="D3D3D3"/>
              </a:solidFill>
            </a:endParaRPr>
          </a:p>
        </p:txBody>
      </p:sp>
      <p:pic>
        <p:nvPicPr>
          <p:cNvPr id="9" name="Picture 9"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pic>
        <p:nvPicPr>
          <p:cNvPr id="10" name="Picture 10" descr="Cisco"/>
          <p:cNvPicPr>
            <a:picLocks noChangeAspect="1" noChangeArrowheads="1"/>
          </p:cNvPicPr>
          <p:nvPr/>
        </p:nvPicPr>
        <p:blipFill>
          <a:blip r:embed="rId4" cstate="print"/>
          <a:srcRect/>
          <a:stretch>
            <a:fillRect/>
          </a:stretch>
        </p:blipFill>
        <p:spPr bwMode="auto">
          <a:xfrm>
            <a:off x="246063" y="119063"/>
            <a:ext cx="1171575" cy="904875"/>
          </a:xfrm>
          <a:prstGeom prst="rect">
            <a:avLst/>
          </a:prstGeom>
          <a:noFill/>
          <a:ln w="9525">
            <a:noFill/>
            <a:miter lim="800000"/>
            <a:headEnd/>
            <a:tailEnd/>
          </a:ln>
        </p:spPr>
      </p:pic>
      <p:sp>
        <p:nvSpPr>
          <p:cNvPr id="1290247" name="Rectangle 7"/>
          <p:cNvSpPr>
            <a:spLocks noGrp="1" noChangeArrowheads="1"/>
          </p:cNvSpPr>
          <p:nvPr>
            <p:ph type="ctrTitle"/>
          </p:nvPr>
        </p:nvSpPr>
        <p:spPr bwMode="white">
          <a:xfrm>
            <a:off x="311150" y="2671763"/>
            <a:ext cx="3768725" cy="830262"/>
          </a:xfrm>
          <a:ln/>
        </p:spPr>
        <p:txBody>
          <a:bodyPr anchor="ct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50" y="4672013"/>
            <a:ext cx="4103688"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5638" y="2014538"/>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2014538"/>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50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798513"/>
            <a:ext cx="2035175" cy="478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5638" y="798513"/>
            <a:ext cx="5957887" cy="478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55638" y="798513"/>
            <a:ext cx="8145462"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55638" y="2014538"/>
            <a:ext cx="7940675" cy="3571875"/>
          </a:xfrm>
        </p:spPr>
        <p:txBody>
          <a:bodyPr/>
          <a:lstStyle/>
          <a:p>
            <a:pPr lvl="0"/>
            <a:r>
              <a:rPr lang="en-US" noProof="0" smtClean="0"/>
              <a:t>Click icon to add table</a:t>
            </a:r>
            <a:endParaRPr lang="en-US" noProof="0"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5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50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655638" y="2014538"/>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2014538"/>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4" Type="http://schemas.openxmlformats.org/officeDocument/2006/relationships/image" Target="../media/image5.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6146"/>
          <p:cNvSpPr>
            <a:spLocks noGrp="1" noChangeArrowheads="1"/>
          </p:cNvSpPr>
          <p:nvPr>
            <p:ph type="title"/>
          </p:nvPr>
        </p:nvSpPr>
        <p:spPr bwMode="auto">
          <a:xfrm>
            <a:off x="655638" y="798513"/>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2051" name="Rectangle 6281"/>
          <p:cNvSpPr>
            <a:spLocks noChangeArrowheads="1"/>
          </p:cNvSpPr>
          <p:nvPr/>
        </p:nvSpPr>
        <p:spPr bwMode="auto">
          <a:xfrm>
            <a:off x="193675" y="6672263"/>
            <a:ext cx="962025" cy="188912"/>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Presentation_ID</a:t>
            </a:r>
          </a:p>
        </p:txBody>
      </p:sp>
      <p:sp>
        <p:nvSpPr>
          <p:cNvPr id="2052" name="Rectangle 6282"/>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85C5E045-6C48-46C0-92AE-30A8710B0BBD}" type="slidenum">
              <a:rPr lang="en-US" sz="1000">
                <a:solidFill>
                  <a:srgbClr val="D3D3D3"/>
                </a:solidFill>
              </a:rPr>
              <a:pPr algn="r" defTabSz="814388">
                <a:lnSpc>
                  <a:spcPct val="100000"/>
                </a:lnSpc>
                <a:defRPr/>
              </a:pPr>
              <a:t>‹#›</a:t>
            </a:fld>
            <a:endParaRPr lang="en-US" sz="1000" dirty="0">
              <a:solidFill>
                <a:srgbClr val="D3D3D3"/>
              </a:solidFill>
            </a:endParaRPr>
          </a:p>
        </p:txBody>
      </p:sp>
      <p:sp>
        <p:nvSpPr>
          <p:cNvPr id="2053" name="Rectangle 6284"/>
          <p:cNvSpPr>
            <a:spLocks noGrp="1" noChangeArrowheads="1"/>
          </p:cNvSpPr>
          <p:nvPr>
            <p:ph type="body" idx="1"/>
          </p:nvPr>
        </p:nvSpPr>
        <p:spPr bwMode="auto">
          <a:xfrm>
            <a:off x="655638" y="2014538"/>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312"/>
          <p:cNvSpPr>
            <a:spLocks noChangeArrowheads="1"/>
          </p:cNvSpPr>
          <p:nvPr/>
        </p:nvSpPr>
        <p:spPr bwMode="auto">
          <a:xfrm>
            <a:off x="4498975" y="6672263"/>
            <a:ext cx="2022475" cy="188912"/>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2008 Cisco Systems, Inc. All rights reserved.</a:t>
            </a:r>
          </a:p>
        </p:txBody>
      </p:sp>
      <p:sp>
        <p:nvSpPr>
          <p:cNvPr id="2055" name="Rectangle 6313"/>
          <p:cNvSpPr>
            <a:spLocks noChangeArrowheads="1"/>
          </p:cNvSpPr>
          <p:nvPr/>
        </p:nvSpPr>
        <p:spPr bwMode="auto">
          <a:xfrm>
            <a:off x="6896100" y="6672263"/>
            <a:ext cx="877888"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Confidential</a:t>
            </a:r>
          </a:p>
        </p:txBody>
      </p:sp>
      <p:pic>
        <p:nvPicPr>
          <p:cNvPr id="2056" name="Picture 8" descr="Rev08_Cisco_BrandBar10_060408.png"/>
          <p:cNvPicPr>
            <a:picLocks noChangeAspect="1"/>
          </p:cNvPicPr>
          <p:nvPr/>
        </p:nvPicPr>
        <p:blipFill>
          <a:blip r:embed="rId13"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95000"/>
        </a:lnSpc>
        <a:spcBef>
          <a:spcPct val="50000"/>
        </a:spcBef>
        <a:spcAft>
          <a:spcPct val="0"/>
        </a:spcAft>
        <a:buClr>
          <a:srgbClr val="708CA1"/>
        </a:buClr>
        <a:buFont typeface="Wingdings" pitchFamily="2" charset="2"/>
        <a:buChar char="§"/>
        <a:defRPr sz="2400">
          <a:solidFill>
            <a:schemeClr val="tx1"/>
          </a:solidFill>
          <a:latin typeface="+mn-lt"/>
          <a:ea typeface="+mn-ea"/>
          <a:cs typeface="+mn-cs"/>
        </a:defRPr>
      </a:lvl1pPr>
      <a:lvl2pPr marL="57467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2pPr>
      <a:lvl3pPr marL="914400" algn="l" defTabSz="814388" rtl="0" eaLnBrk="1" fontAlgn="base" hangingPunct="1">
        <a:lnSpc>
          <a:spcPct val="95000"/>
        </a:lnSpc>
        <a:spcBef>
          <a:spcPct val="35000"/>
        </a:spcBef>
        <a:spcAft>
          <a:spcPct val="0"/>
        </a:spcAft>
        <a:buClr>
          <a:srgbClr val="708CA1"/>
        </a:buClr>
        <a:defRPr sz="20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798513"/>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1027" name="Rectangle 4"/>
          <p:cNvSpPr>
            <a:spLocks noChangeArrowheads="1"/>
          </p:cNvSpPr>
          <p:nvPr/>
        </p:nvSpPr>
        <p:spPr bwMode="auto">
          <a:xfrm>
            <a:off x="193675" y="6562725"/>
            <a:ext cx="962025" cy="298450"/>
          </a:xfrm>
          <a:prstGeom prst="rect">
            <a:avLst/>
          </a:prstGeom>
          <a:noFill/>
          <a:ln w="9525">
            <a:noFill/>
            <a:miter lim="800000"/>
            <a:headEnd/>
            <a:tailEnd/>
          </a:ln>
        </p:spPr>
        <p:txBody>
          <a:bodyPr lIns="82124" tIns="41061" rIns="82124" bIns="41061" anchor="b">
            <a:spAutoFit/>
          </a:bodyPr>
          <a:lstStyle/>
          <a:p>
            <a:pPr algn="l" defTabSz="814388">
              <a:lnSpc>
                <a:spcPct val="100000"/>
              </a:lnSpc>
              <a:defRPr/>
            </a:pPr>
            <a:r>
              <a:rPr lang="en-US" sz="700" dirty="0">
                <a:solidFill>
                  <a:srgbClr val="D3D3D3"/>
                </a:solidFill>
              </a:rPr>
              <a:t>ITE PC v4.1</a:t>
            </a:r>
          </a:p>
          <a:p>
            <a:pPr algn="l" defTabSz="814388">
              <a:lnSpc>
                <a:spcPct val="100000"/>
              </a:lnSpc>
              <a:defRPr/>
            </a:pPr>
            <a:r>
              <a:rPr lang="en-US" sz="700" dirty="0" smtClean="0">
                <a:solidFill>
                  <a:srgbClr val="D3D3D3"/>
                </a:solidFill>
              </a:rPr>
              <a:t>Chapter 4</a:t>
            </a:r>
            <a:endParaRPr lang="en-US" sz="700" dirty="0">
              <a:solidFill>
                <a:srgbClr val="D3D3D3"/>
              </a:solidFill>
            </a:endParaRPr>
          </a:p>
        </p:txBody>
      </p:sp>
      <p:sp>
        <p:nvSpPr>
          <p:cNvPr id="1028" name="Rectangle 5"/>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a:lnSpc>
                <a:spcPct val="100000"/>
              </a:lnSpc>
              <a:defRPr/>
            </a:pPr>
            <a:fld id="{58EC189E-ADD4-420E-B89E-1E32C54438D7}" type="slidenum">
              <a:rPr lang="en-US" sz="1000">
                <a:solidFill>
                  <a:srgbClr val="D3D3D3"/>
                </a:solidFill>
              </a:rPr>
              <a:pPr algn="r" defTabSz="814388">
                <a:lnSpc>
                  <a:spcPct val="100000"/>
                </a:lnSpc>
                <a:defRPr/>
              </a:pPr>
              <a:t>‹#›</a:t>
            </a:fld>
            <a:endParaRPr lang="en-US" sz="1000" dirty="0">
              <a:solidFill>
                <a:srgbClr val="D3D3D3"/>
              </a:solidFill>
            </a:endParaRPr>
          </a:p>
        </p:txBody>
      </p:sp>
      <p:sp>
        <p:nvSpPr>
          <p:cNvPr id="1029" name="Rectangle 6"/>
          <p:cNvSpPr>
            <a:spLocks noGrp="1" noChangeArrowheads="1"/>
          </p:cNvSpPr>
          <p:nvPr>
            <p:ph type="body" idx="1"/>
          </p:nvPr>
        </p:nvSpPr>
        <p:spPr bwMode="auto">
          <a:xfrm>
            <a:off x="655638" y="2014538"/>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7" descr="PPt_TopBand_Artwork"/>
          <p:cNvPicPr>
            <a:picLocks noChangeAspect="1" noChangeArrowheads="1"/>
          </p:cNvPicPr>
          <p:nvPr/>
        </p:nvPicPr>
        <p:blipFill>
          <a:blip r:embed="rId14" cstate="print"/>
          <a:srcRect/>
          <a:stretch>
            <a:fillRect/>
          </a:stretch>
        </p:blipFill>
        <p:spPr bwMode="auto">
          <a:xfrm>
            <a:off x="0" y="0"/>
            <a:ext cx="9140825" cy="685800"/>
          </a:xfrm>
          <a:prstGeom prst="rect">
            <a:avLst/>
          </a:prstGeom>
          <a:noFill/>
          <a:ln w="9525">
            <a:noFill/>
            <a:miter lim="800000"/>
            <a:headEnd/>
            <a:tailEnd/>
          </a:ln>
        </p:spPr>
      </p:pic>
      <p:sp>
        <p:nvSpPr>
          <p:cNvPr id="1031" name="Rectangle 8"/>
          <p:cNvSpPr>
            <a:spLocks noChangeArrowheads="1"/>
          </p:cNvSpPr>
          <p:nvPr/>
        </p:nvSpPr>
        <p:spPr bwMode="auto">
          <a:xfrm>
            <a:off x="4498975" y="6670675"/>
            <a:ext cx="2347913" cy="190500"/>
          </a:xfrm>
          <a:prstGeom prst="rect">
            <a:avLst/>
          </a:prstGeom>
          <a:noFill/>
          <a:ln w="9525">
            <a:noFill/>
            <a:miter lim="800000"/>
            <a:headEnd/>
            <a:tailEnd/>
          </a:ln>
        </p:spPr>
        <p:txBody>
          <a:bodyPr wrap="none" lIns="82124" tIns="41061" rIns="82124" bIns="41061" anchor="b" anchorCtr="1">
            <a:spAutoFit/>
          </a:bodyPr>
          <a:lstStyle/>
          <a:p>
            <a:pPr algn="l" defTabSz="814388">
              <a:lnSpc>
                <a:spcPct val="100000"/>
              </a:lnSpc>
              <a:defRPr/>
            </a:pPr>
            <a:r>
              <a:rPr lang="en-US" sz="700" dirty="0">
                <a:solidFill>
                  <a:srgbClr val="D3D3D3"/>
                </a:solidFill>
              </a:rPr>
              <a:t>© 2007 – 2010, Cisco Systems, Inc. All rights reserved.</a:t>
            </a:r>
          </a:p>
        </p:txBody>
      </p:sp>
      <p:sp>
        <p:nvSpPr>
          <p:cNvPr id="1032" name="Rectangle 9"/>
          <p:cNvSpPr>
            <a:spLocks noChangeArrowheads="1"/>
          </p:cNvSpPr>
          <p:nvPr/>
        </p:nvSpPr>
        <p:spPr bwMode="auto">
          <a:xfrm>
            <a:off x="7123113" y="6672263"/>
            <a:ext cx="650875" cy="188912"/>
          </a:xfrm>
          <a:prstGeom prst="rect">
            <a:avLst/>
          </a:prstGeom>
          <a:noFill/>
          <a:ln w="9525">
            <a:noFill/>
            <a:miter lim="800000"/>
            <a:headEnd/>
            <a:tailEnd/>
          </a:ln>
        </p:spPr>
        <p:txBody>
          <a:bodyPr wrap="none" lIns="82124" tIns="41061" rIns="82124" bIns="41061" anchor="b">
            <a:spAutoFit/>
          </a:bodyPr>
          <a:lstStyle/>
          <a:p>
            <a:pPr algn="r" defTabSz="814388">
              <a:lnSpc>
                <a:spcPct val="100000"/>
              </a:lnSpc>
              <a:defRPr/>
            </a:pPr>
            <a:r>
              <a:rPr lang="en-US" sz="700" dirty="0">
                <a:solidFill>
                  <a:srgbClr val="D3D3D3"/>
                </a:solidFill>
              </a:rPr>
              <a:t>Cisco Public</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xmlns:p14="http://schemas.microsoft.com/office/powerpoint/2010/main" id="1" dur="indefinite" restart="never" nodeType="tmRoot"/>
      </p:par>
    </p:tnLst>
  </p:timing>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95000"/>
        </a:lnSpc>
        <a:spcBef>
          <a:spcPct val="50000"/>
        </a:spcBef>
        <a:spcAft>
          <a:spcPct val="0"/>
        </a:spcAft>
        <a:buClr>
          <a:srgbClr val="708CA1"/>
        </a:buClr>
        <a:buFont typeface="Wingdings" pitchFamily="2" charset="2"/>
        <a:buChar char="§"/>
        <a:defRPr sz="2400">
          <a:solidFill>
            <a:schemeClr val="tx1"/>
          </a:solidFill>
          <a:latin typeface="+mn-lt"/>
          <a:ea typeface="+mn-ea"/>
          <a:cs typeface="+mn-cs"/>
        </a:defRPr>
      </a:lvl1pPr>
      <a:lvl2pPr marL="57467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2pPr>
      <a:lvl3pPr marL="914400" algn="l" defTabSz="814388" rtl="0" eaLnBrk="1" fontAlgn="base" hangingPunct="1">
        <a:lnSpc>
          <a:spcPct val="95000"/>
        </a:lnSpc>
        <a:spcBef>
          <a:spcPct val="35000"/>
        </a:spcBef>
        <a:spcAft>
          <a:spcPct val="0"/>
        </a:spcAft>
        <a:buClr>
          <a:srgbClr val="708CA1"/>
        </a:buClr>
        <a:defRPr sz="20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11149" y="2263775"/>
            <a:ext cx="4152624" cy="1481138"/>
          </a:xfrm>
        </p:spPr>
        <p:txBody>
          <a:bodyPr/>
          <a:lstStyle/>
          <a:p>
            <a:pPr eaLnBrk="1" hangingPunct="1"/>
            <a:r>
              <a:rPr lang="en-US" sz="2400" dirty="0" smtClean="0"/>
              <a:t>Wireless LAN </a:t>
            </a:r>
            <a:r>
              <a:rPr lang="en-US" sz="2400" dirty="0"/>
              <a:t>Operations</a:t>
            </a:r>
            <a:endParaRPr lang="en-US" sz="2400" dirty="0" smtClean="0">
              <a:solidFill>
                <a:schemeClr val="folHlink"/>
              </a:solidFill>
            </a:endParaRPr>
          </a:p>
        </p:txBody>
      </p:sp>
    </p:spTree>
    <p:extLst>
      <p:ext uri="{BB962C8B-B14F-4D97-AF65-F5344CB8AC3E}">
        <p14:creationId xmlns:p14="http://schemas.microsoft.com/office/powerpoint/2010/main" val="15976213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449943"/>
            <a:ext cx="8824686" cy="870857"/>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Association Parameters</a:t>
            </a:r>
            <a:endParaRPr lang="en-US" dirty="0"/>
          </a:p>
        </p:txBody>
      </p:sp>
      <p:sp>
        <p:nvSpPr>
          <p:cNvPr id="4" name="Content Placeholder 2"/>
          <p:cNvSpPr>
            <a:spLocks noGrp="1"/>
          </p:cNvSpPr>
          <p:nvPr>
            <p:ph idx="1"/>
          </p:nvPr>
        </p:nvSpPr>
        <p:spPr>
          <a:xfrm>
            <a:off x="448187" y="1401442"/>
            <a:ext cx="8197124" cy="4756290"/>
          </a:xfrm>
        </p:spPr>
        <p:txBody>
          <a:bodyPr/>
          <a:lstStyle/>
          <a:p>
            <a:r>
              <a:rPr lang="en-US" sz="2000" b="1" dirty="0" smtClean="0"/>
              <a:t>SSID </a:t>
            </a:r>
            <a:r>
              <a:rPr lang="en-US" sz="2000" dirty="0" smtClean="0"/>
              <a:t>–</a:t>
            </a:r>
            <a:r>
              <a:rPr lang="en-US" sz="2000" b="1" dirty="0" smtClean="0"/>
              <a:t> </a:t>
            </a:r>
            <a:r>
              <a:rPr lang="en-US" sz="2000" dirty="0" smtClean="0"/>
              <a:t>Unique identifier that wireless clients use to distinguish between multiple wireless networks in the same vicinity.</a:t>
            </a:r>
          </a:p>
          <a:p>
            <a:r>
              <a:rPr lang="en-US" sz="2000" b="1" dirty="0" smtClean="0"/>
              <a:t>Password </a:t>
            </a:r>
            <a:r>
              <a:rPr lang="en-US" sz="2000" dirty="0" smtClean="0"/>
              <a:t>–</a:t>
            </a:r>
            <a:r>
              <a:rPr lang="en-US" sz="2000" b="1" dirty="0" smtClean="0"/>
              <a:t> </a:t>
            </a:r>
            <a:r>
              <a:rPr lang="en-US" sz="2000" dirty="0" smtClean="0"/>
              <a:t>Required from the wireless client to authenticate to the AP. Sometimes called the security key.</a:t>
            </a:r>
          </a:p>
          <a:p>
            <a:r>
              <a:rPr lang="en-US" sz="2000" b="1" dirty="0" smtClean="0"/>
              <a:t>Network mode</a:t>
            </a:r>
            <a:r>
              <a:rPr lang="en-US" sz="2000" dirty="0" smtClean="0"/>
              <a:t> </a:t>
            </a:r>
            <a:r>
              <a:rPr lang="en-US" sz="2000" dirty="0"/>
              <a:t>–</a:t>
            </a:r>
            <a:r>
              <a:rPr lang="en-US" sz="2000" b="1" dirty="0"/>
              <a:t> </a:t>
            </a:r>
            <a:r>
              <a:rPr lang="en-US" sz="2000" dirty="0" smtClean="0"/>
              <a:t>Refers to the 802.11a/b/g/n/ac/ad WLAN standards. APs and wireless routers can operate in a mixed mode; i.e., it can simultaneously use multiple standards.</a:t>
            </a:r>
          </a:p>
          <a:p>
            <a:r>
              <a:rPr lang="en-US" sz="2000" b="1" dirty="0"/>
              <a:t>Security mode </a:t>
            </a:r>
            <a:r>
              <a:rPr lang="en-US" sz="2000" dirty="0"/>
              <a:t>–</a:t>
            </a:r>
            <a:r>
              <a:rPr lang="en-US" sz="2000" b="1" dirty="0"/>
              <a:t> </a:t>
            </a:r>
            <a:r>
              <a:rPr lang="en-US" sz="2000" dirty="0"/>
              <a:t>Refers to the security parameter settings, such as WEP, WPA, or WPA2.</a:t>
            </a:r>
            <a:endParaRPr lang="en-US" sz="2000" b="1" dirty="0"/>
          </a:p>
          <a:p>
            <a:r>
              <a:rPr lang="en-US" sz="2000" b="1" dirty="0"/>
              <a:t>Channel settings</a:t>
            </a:r>
            <a:r>
              <a:rPr lang="en-US" sz="2000" dirty="0"/>
              <a:t> –</a:t>
            </a:r>
            <a:r>
              <a:rPr lang="en-US" sz="2000" b="1" dirty="0"/>
              <a:t> </a:t>
            </a:r>
            <a:r>
              <a:rPr lang="en-US" sz="2000" dirty="0"/>
              <a:t>Refers to the frequency bands used to transmit wireless data. Wireless routers and AP can choose the channel setting or it can be manually set.</a:t>
            </a:r>
          </a:p>
          <a:p>
            <a:pPr marL="0" indent="0">
              <a:buNone/>
            </a:pPr>
            <a:endParaRPr lang="en-US" sz="2000" dirty="0" smtClean="0"/>
          </a:p>
        </p:txBody>
      </p:sp>
    </p:spTree>
    <p:extLst>
      <p:ext uri="{BB962C8B-B14F-4D97-AF65-F5344CB8AC3E}">
        <p14:creationId xmlns:p14="http://schemas.microsoft.com/office/powerpoint/2010/main" val="83265003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449942"/>
            <a:ext cx="8824686" cy="870857"/>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Discovering APs</a:t>
            </a:r>
            <a:endParaRPr lang="en-US" dirty="0"/>
          </a:p>
        </p:txBody>
      </p:sp>
      <p:sp>
        <p:nvSpPr>
          <p:cNvPr id="5" name="Content Placeholder 2"/>
          <p:cNvSpPr>
            <a:spLocks noGrp="1"/>
          </p:cNvSpPr>
          <p:nvPr>
            <p:ph idx="1"/>
          </p:nvPr>
        </p:nvSpPr>
        <p:spPr>
          <a:xfrm>
            <a:off x="528331" y="1394919"/>
            <a:ext cx="8197124" cy="5232440"/>
          </a:xfrm>
        </p:spPr>
        <p:txBody>
          <a:bodyPr/>
          <a:lstStyle/>
          <a:p>
            <a:pPr>
              <a:spcBef>
                <a:spcPts val="600"/>
              </a:spcBef>
              <a:buNone/>
            </a:pPr>
            <a:r>
              <a:rPr lang="en-US" sz="2000" b="1" dirty="0" smtClean="0"/>
              <a:t>Passive mode</a:t>
            </a:r>
            <a:endParaRPr lang="en-US" sz="2000" dirty="0" smtClean="0"/>
          </a:p>
          <a:p>
            <a:pPr marL="342900" indent="-342900">
              <a:spcBef>
                <a:spcPts val="600"/>
              </a:spcBef>
            </a:pPr>
            <a:r>
              <a:rPr lang="en-US" sz="2000" dirty="0" smtClean="0"/>
              <a:t>AP advertises its service by sending broadcast beacon frames containing the SSID, supported standards, and security settings.</a:t>
            </a:r>
          </a:p>
          <a:p>
            <a:pPr marL="342900" indent="-342900">
              <a:spcBef>
                <a:spcPts val="600"/>
              </a:spcBef>
            </a:pPr>
            <a:r>
              <a:rPr lang="en-US" sz="2000" dirty="0" smtClean="0"/>
              <a:t>The beacon’s primary purpose is to allow wireless clients to learn which networks and APs are available in a given area.</a:t>
            </a:r>
            <a:endParaRPr lang="en-US" sz="2000" b="1" dirty="0" smtClean="0"/>
          </a:p>
          <a:p>
            <a:pPr>
              <a:spcBef>
                <a:spcPts val="600"/>
              </a:spcBef>
              <a:buNone/>
            </a:pPr>
            <a:r>
              <a:rPr lang="en-US" sz="2000" b="1" dirty="0" smtClean="0"/>
              <a:t>Active mode </a:t>
            </a:r>
            <a:endParaRPr lang="en-US" sz="2000" dirty="0" smtClean="0"/>
          </a:p>
          <a:p>
            <a:pPr marL="342900" indent="-342900">
              <a:spcBef>
                <a:spcPts val="600"/>
              </a:spcBef>
            </a:pPr>
            <a:r>
              <a:rPr lang="en-US" sz="2000" dirty="0" smtClean="0"/>
              <a:t>Wireless clients must know the name of the SSID.</a:t>
            </a:r>
          </a:p>
          <a:p>
            <a:pPr marL="342900" indent="-342900">
              <a:spcBef>
                <a:spcPts val="600"/>
              </a:spcBef>
            </a:pPr>
            <a:r>
              <a:rPr lang="en-US" sz="2000" dirty="0" smtClean="0"/>
              <a:t>Wireless client initiates the process by broadcasting a probe request frame on multiple channels.</a:t>
            </a:r>
          </a:p>
          <a:p>
            <a:pPr marL="342900" indent="-342900">
              <a:spcBef>
                <a:spcPts val="600"/>
              </a:spcBef>
            </a:pPr>
            <a:r>
              <a:rPr lang="en-US" sz="2000" dirty="0" smtClean="0"/>
              <a:t>Probe request includes the SSID name and standards supported.</a:t>
            </a:r>
          </a:p>
          <a:p>
            <a:pPr marL="342900" indent="-342900">
              <a:spcBef>
                <a:spcPts val="600"/>
              </a:spcBef>
            </a:pPr>
            <a:r>
              <a:rPr lang="en-US" sz="2000" dirty="0" smtClean="0"/>
              <a:t>May be required if an AP or wireless router is configured to not broadcast beacon frames.</a:t>
            </a:r>
            <a:endParaRPr lang="en-US" sz="2000" dirty="0"/>
          </a:p>
        </p:txBody>
      </p:sp>
    </p:spTree>
    <p:extLst>
      <p:ext uri="{BB962C8B-B14F-4D97-AF65-F5344CB8AC3E}">
        <p14:creationId xmlns:p14="http://schemas.microsoft.com/office/powerpoint/2010/main" val="31900211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449942"/>
            <a:ext cx="8824686" cy="870857"/>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Discovering APs</a:t>
            </a:r>
            <a:endParaRPr lang="en-US" dirty="0"/>
          </a:p>
        </p:txBody>
      </p:sp>
      <p:pic>
        <p:nvPicPr>
          <p:cNvPr id="4" name="Picture 3"/>
          <p:cNvPicPr>
            <a:picLocks noChangeAspect="1"/>
          </p:cNvPicPr>
          <p:nvPr/>
        </p:nvPicPr>
        <p:blipFill>
          <a:blip r:embed="rId3"/>
          <a:stretch>
            <a:fillRect/>
          </a:stretch>
        </p:blipFill>
        <p:spPr>
          <a:xfrm>
            <a:off x="2195736" y="1320799"/>
            <a:ext cx="5112568" cy="5184576"/>
          </a:xfrm>
          <a:prstGeom prst="rect">
            <a:avLst/>
          </a:prstGeom>
        </p:spPr>
      </p:pic>
      <p:sp>
        <p:nvSpPr>
          <p:cNvPr id="6" name="Rectangle 5"/>
          <p:cNvSpPr/>
          <p:nvPr/>
        </p:nvSpPr>
        <p:spPr>
          <a:xfrm>
            <a:off x="966148" y="5877272"/>
            <a:ext cx="684355" cy="276999"/>
          </a:xfrm>
          <a:prstGeom prst="rect">
            <a:avLst/>
          </a:prstGeom>
        </p:spPr>
        <p:txBody>
          <a:bodyPr wrap="none">
            <a:spAutoFit/>
          </a:bodyPr>
          <a:lstStyle/>
          <a:p>
            <a:r>
              <a:rPr lang="en-AU" sz="1200" dirty="0">
                <a:solidFill>
                  <a:prstClr val="black"/>
                </a:solidFill>
                <a:latin typeface="Calibri"/>
              </a:rPr>
              <a:t>Figure 1</a:t>
            </a:r>
            <a:endParaRPr lang="en-AU" dirty="0"/>
          </a:p>
        </p:txBody>
      </p:sp>
    </p:spTree>
    <p:extLst>
      <p:ext uri="{BB962C8B-B14F-4D97-AF65-F5344CB8AC3E}">
        <p14:creationId xmlns:p14="http://schemas.microsoft.com/office/powerpoint/2010/main" val="26468861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449942"/>
            <a:ext cx="8824686" cy="870857"/>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Discovering APs</a:t>
            </a:r>
            <a:endParaRPr lang="en-US" dirty="0"/>
          </a:p>
        </p:txBody>
      </p:sp>
      <p:pic>
        <p:nvPicPr>
          <p:cNvPr id="4" name="Picture 3"/>
          <p:cNvPicPr>
            <a:picLocks noChangeAspect="1"/>
          </p:cNvPicPr>
          <p:nvPr/>
        </p:nvPicPr>
        <p:blipFill>
          <a:blip r:embed="rId3"/>
          <a:stretch>
            <a:fillRect/>
          </a:stretch>
        </p:blipFill>
        <p:spPr>
          <a:xfrm>
            <a:off x="1547664" y="1320799"/>
            <a:ext cx="6336704" cy="5019675"/>
          </a:xfrm>
          <a:prstGeom prst="rect">
            <a:avLst/>
          </a:prstGeom>
        </p:spPr>
      </p:pic>
      <p:sp>
        <p:nvSpPr>
          <p:cNvPr id="6" name="Rectangle 5"/>
          <p:cNvSpPr/>
          <p:nvPr/>
        </p:nvSpPr>
        <p:spPr>
          <a:xfrm>
            <a:off x="624479" y="6063475"/>
            <a:ext cx="719621" cy="276999"/>
          </a:xfrm>
          <a:prstGeom prst="rect">
            <a:avLst/>
          </a:prstGeom>
        </p:spPr>
        <p:txBody>
          <a:bodyPr wrap="none">
            <a:spAutoFit/>
          </a:bodyPr>
          <a:lstStyle/>
          <a:p>
            <a:r>
              <a:rPr lang="en-AU" sz="1200" dirty="0">
                <a:solidFill>
                  <a:prstClr val="black"/>
                </a:solidFill>
                <a:latin typeface="Calibri"/>
              </a:rPr>
              <a:t>Figure 2 </a:t>
            </a:r>
            <a:endParaRPr lang="en-AU" dirty="0"/>
          </a:p>
        </p:txBody>
      </p:sp>
    </p:spTree>
    <p:extLst>
      <p:ext uri="{BB962C8B-B14F-4D97-AF65-F5344CB8AC3E}">
        <p14:creationId xmlns:p14="http://schemas.microsoft.com/office/powerpoint/2010/main" val="276026954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3" y="483668"/>
            <a:ext cx="8824686" cy="870857"/>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Authentication</a:t>
            </a:r>
            <a:endParaRPr lang="en-US" dirty="0"/>
          </a:p>
        </p:txBody>
      </p:sp>
      <p:sp>
        <p:nvSpPr>
          <p:cNvPr id="5" name="Content Placeholder 2"/>
          <p:cNvSpPr>
            <a:spLocks noGrp="1"/>
          </p:cNvSpPr>
          <p:nvPr>
            <p:ph idx="1"/>
          </p:nvPr>
        </p:nvSpPr>
        <p:spPr>
          <a:xfrm>
            <a:off x="4909594" y="1531839"/>
            <a:ext cx="3788904" cy="3677524"/>
          </a:xfrm>
        </p:spPr>
        <p:txBody>
          <a:bodyPr/>
          <a:lstStyle/>
          <a:p>
            <a:r>
              <a:rPr lang="en-US" sz="2000" b="1" dirty="0" smtClean="0"/>
              <a:t>Open authentication </a:t>
            </a:r>
            <a:r>
              <a:rPr lang="en-US" sz="2000" dirty="0" smtClean="0"/>
              <a:t>– A NULL authentication where the wireless client says “authenticate me” and the AP responds with “yes.” Used where security is of no concern.</a:t>
            </a:r>
          </a:p>
          <a:p>
            <a:r>
              <a:rPr lang="en-US" sz="2000" b="1" dirty="0" smtClean="0"/>
              <a:t>Shared key authentication </a:t>
            </a:r>
            <a:r>
              <a:rPr lang="en-US" sz="2000" dirty="0" smtClean="0"/>
              <a:t>– Technique is based on a key that is pre-shared between the client and the AP.</a:t>
            </a:r>
          </a:p>
          <a:p>
            <a:pPr>
              <a:spcBef>
                <a:spcPts val="600"/>
              </a:spcBef>
              <a:buNone/>
            </a:pPr>
            <a:endParaRPr lang="en-US" dirty="0" smtClean="0"/>
          </a:p>
        </p:txBody>
      </p:sp>
      <p:pic>
        <p:nvPicPr>
          <p:cNvPr id="225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373" y="1531839"/>
            <a:ext cx="4194628" cy="5183367"/>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8499200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6" y="435428"/>
            <a:ext cx="8781144" cy="856343"/>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Frequency Channel Saturation</a:t>
            </a:r>
            <a:endParaRPr lang="en-US" dirty="0"/>
          </a:p>
        </p:txBody>
      </p:sp>
      <p:sp>
        <p:nvSpPr>
          <p:cNvPr id="5" name="Content Placeholder 2"/>
          <p:cNvSpPr>
            <a:spLocks noGrp="1"/>
          </p:cNvSpPr>
          <p:nvPr>
            <p:ph idx="1"/>
          </p:nvPr>
        </p:nvSpPr>
        <p:spPr>
          <a:xfrm>
            <a:off x="387918" y="1507640"/>
            <a:ext cx="8197124" cy="5232440"/>
          </a:xfrm>
        </p:spPr>
        <p:txBody>
          <a:bodyPr/>
          <a:lstStyle/>
          <a:p>
            <a:pPr>
              <a:spcBef>
                <a:spcPts val="600"/>
              </a:spcBef>
              <a:buNone/>
            </a:pPr>
            <a:r>
              <a:rPr lang="en-US" sz="2000" b="1" dirty="0" smtClean="0"/>
              <a:t>Direct-sequence spread spectrum (DSSS)</a:t>
            </a:r>
            <a:r>
              <a:rPr lang="en-US" sz="2000" dirty="0" smtClean="0"/>
              <a:t> </a:t>
            </a:r>
          </a:p>
          <a:p>
            <a:pPr marL="465138" indent="-233363">
              <a:spcBef>
                <a:spcPts val="600"/>
              </a:spcBef>
            </a:pPr>
            <a:r>
              <a:rPr lang="en-US" sz="2000" dirty="0" smtClean="0"/>
              <a:t>Uses spread-spectrum modulation technique; designed to spread a signal over a larger frequency band making it more resistant to interference.</a:t>
            </a:r>
          </a:p>
          <a:p>
            <a:pPr marL="465138" indent="-233363">
              <a:spcBef>
                <a:spcPts val="600"/>
              </a:spcBef>
            </a:pPr>
            <a:r>
              <a:rPr lang="en-US" sz="2000" dirty="0" smtClean="0"/>
              <a:t>Used by 802.11b.</a:t>
            </a:r>
          </a:p>
          <a:p>
            <a:pPr>
              <a:spcBef>
                <a:spcPts val="600"/>
              </a:spcBef>
              <a:buNone/>
            </a:pPr>
            <a:r>
              <a:rPr lang="en-US" sz="2000" b="1" dirty="0" smtClean="0"/>
              <a:t>Frequency-hopping spread spectrum (FHSS)</a:t>
            </a:r>
            <a:r>
              <a:rPr lang="en-US" sz="2000" dirty="0" smtClean="0"/>
              <a:t> </a:t>
            </a:r>
          </a:p>
          <a:p>
            <a:pPr marL="465138" indent="-233363">
              <a:spcBef>
                <a:spcPts val="600"/>
              </a:spcBef>
            </a:pPr>
            <a:r>
              <a:rPr lang="en-US" sz="2000" dirty="0" smtClean="0"/>
              <a:t>Relies on spread-spectrum methods to communicate.</a:t>
            </a:r>
          </a:p>
          <a:p>
            <a:pPr marL="465138" indent="-233363">
              <a:spcBef>
                <a:spcPts val="600"/>
              </a:spcBef>
            </a:pPr>
            <a:r>
              <a:rPr lang="en-US" sz="2000" dirty="0" smtClean="0"/>
              <a:t>Transmits radio signals by rapidly switching a carrier signal among many frequency channels. </a:t>
            </a:r>
          </a:p>
          <a:p>
            <a:pPr marL="465138" indent="-233363">
              <a:spcBef>
                <a:spcPts val="600"/>
              </a:spcBef>
            </a:pPr>
            <a:r>
              <a:rPr lang="en-US" sz="2000" dirty="0" smtClean="0"/>
              <a:t>This channel-hopping process allows for a more efficient usage of the channels, decreasing channel congestion.</a:t>
            </a:r>
          </a:p>
          <a:p>
            <a:pPr marL="465138" indent="-233363">
              <a:spcBef>
                <a:spcPts val="600"/>
              </a:spcBef>
            </a:pPr>
            <a:r>
              <a:rPr lang="en-US" sz="2000" dirty="0" smtClean="0"/>
              <a:t>Used by the original 802.11 standard.</a:t>
            </a:r>
          </a:p>
        </p:txBody>
      </p:sp>
    </p:spTree>
    <p:extLst>
      <p:ext uri="{BB962C8B-B14F-4D97-AF65-F5344CB8AC3E}">
        <p14:creationId xmlns:p14="http://schemas.microsoft.com/office/powerpoint/2010/main" val="263270668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478971"/>
            <a:ext cx="8824686" cy="870857"/>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Frequency Channel Saturation (cont.)</a:t>
            </a:r>
            <a:endParaRPr lang="en-US" dirty="0"/>
          </a:p>
        </p:txBody>
      </p:sp>
      <p:sp>
        <p:nvSpPr>
          <p:cNvPr id="5" name="Content Placeholder 2"/>
          <p:cNvSpPr>
            <a:spLocks noGrp="1"/>
          </p:cNvSpPr>
          <p:nvPr>
            <p:ph idx="1"/>
          </p:nvPr>
        </p:nvSpPr>
        <p:spPr>
          <a:xfrm>
            <a:off x="435429" y="1567543"/>
            <a:ext cx="8302936" cy="4716878"/>
          </a:xfrm>
        </p:spPr>
        <p:txBody>
          <a:bodyPr/>
          <a:lstStyle/>
          <a:p>
            <a:pPr>
              <a:spcBef>
                <a:spcPts val="600"/>
              </a:spcBef>
              <a:buNone/>
            </a:pPr>
            <a:r>
              <a:rPr lang="en-US" sz="2000" b="1" dirty="0" smtClean="0"/>
              <a:t>Orthogonal Frequency-Division Multiplexing (OFDM)</a:t>
            </a:r>
            <a:endParaRPr lang="en-US" sz="2000" dirty="0" smtClean="0"/>
          </a:p>
          <a:p>
            <a:pPr marL="406400" indent="-231775">
              <a:spcBef>
                <a:spcPts val="600"/>
              </a:spcBef>
            </a:pPr>
            <a:r>
              <a:rPr lang="en-US" sz="2000" dirty="0" smtClean="0"/>
              <a:t>Subset of frequency division multiplexing in which a single channel utilizes multiple subchannels on adjacent frequencies.</a:t>
            </a:r>
          </a:p>
          <a:p>
            <a:pPr marL="406400" indent="-231775">
              <a:spcBef>
                <a:spcPts val="600"/>
              </a:spcBef>
            </a:pPr>
            <a:r>
              <a:rPr lang="en-US" sz="2000" dirty="0" smtClean="0"/>
              <a:t>Because OFDM uses subchannels, channel usage is very efficient.</a:t>
            </a:r>
          </a:p>
          <a:p>
            <a:pPr marL="406400" indent="-231775">
              <a:spcBef>
                <a:spcPts val="600"/>
              </a:spcBef>
            </a:pPr>
            <a:r>
              <a:rPr lang="en-US" sz="2000" dirty="0" smtClean="0"/>
              <a:t>Used by a number of communication systems, including 802.11a/g/n/ac.</a:t>
            </a:r>
            <a:endParaRPr lang="en-US" sz="2000" dirty="0"/>
          </a:p>
        </p:txBody>
      </p:sp>
    </p:spTree>
    <p:extLst>
      <p:ext uri="{BB962C8B-B14F-4D97-AF65-F5344CB8AC3E}">
        <p14:creationId xmlns:p14="http://schemas.microsoft.com/office/powerpoint/2010/main" val="85047247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47664" y="764704"/>
            <a:ext cx="6552728" cy="5511951"/>
          </a:xfrm>
          <a:prstGeom prst="rect">
            <a:avLst/>
          </a:prstGeom>
        </p:spPr>
      </p:pic>
    </p:spTree>
    <p:extLst>
      <p:ext uri="{BB962C8B-B14F-4D97-AF65-F5344CB8AC3E}">
        <p14:creationId xmlns:p14="http://schemas.microsoft.com/office/powerpoint/2010/main" val="164991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87624" y="476672"/>
            <a:ext cx="7043698" cy="5984900"/>
          </a:xfrm>
          <a:prstGeom prst="rect">
            <a:avLst/>
          </a:prstGeom>
        </p:spPr>
      </p:pic>
    </p:spTree>
    <p:extLst>
      <p:ext uri="{BB962C8B-B14F-4D97-AF65-F5344CB8AC3E}">
        <p14:creationId xmlns:p14="http://schemas.microsoft.com/office/powerpoint/2010/main" val="4259279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547664" y="476672"/>
            <a:ext cx="6572537" cy="5854601"/>
          </a:xfrm>
          <a:prstGeom prst="rect">
            <a:avLst/>
          </a:prstGeom>
        </p:spPr>
      </p:pic>
    </p:spTree>
    <p:extLst>
      <p:ext uri="{BB962C8B-B14F-4D97-AF65-F5344CB8AC3E}">
        <p14:creationId xmlns:p14="http://schemas.microsoft.com/office/powerpoint/2010/main" val="37459645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8809" y="450171"/>
            <a:ext cx="8145462" cy="838200"/>
          </a:xfrm>
        </p:spPr>
        <p:txBody>
          <a:bodyPr/>
          <a:lstStyle/>
          <a:p>
            <a:pPr eaLnBrk="1" hangingPunct="1"/>
            <a:r>
              <a:rPr lang="en-US" dirty="0"/>
              <a:t>Wireless </a:t>
            </a:r>
            <a:r>
              <a:rPr lang="en-US" dirty="0" smtClean="0"/>
              <a:t>LAN Operations</a:t>
            </a:r>
            <a:endParaRPr lang="en-US" dirty="0"/>
          </a:p>
        </p:txBody>
      </p:sp>
      <p:sp>
        <p:nvSpPr>
          <p:cNvPr id="6147" name="Rectangle 3"/>
          <p:cNvSpPr>
            <a:spLocks noGrp="1" noChangeArrowheads="1"/>
          </p:cNvSpPr>
          <p:nvPr>
            <p:ph idx="1"/>
          </p:nvPr>
        </p:nvSpPr>
        <p:spPr>
          <a:xfrm>
            <a:off x="494997" y="1412776"/>
            <a:ext cx="8131175" cy="4851806"/>
          </a:xfrm>
        </p:spPr>
        <p:txBody>
          <a:bodyPr/>
          <a:lstStyle/>
          <a:p>
            <a:pPr marL="0" indent="0" eaLnBrk="1" hangingPunct="1">
              <a:buFont typeface="Wingdings" pitchFamily="2" charset="2"/>
              <a:buNone/>
            </a:pPr>
            <a:r>
              <a:rPr lang="en-US" sz="2000" dirty="0" smtClean="0">
                <a:cs typeface="Arial" charset="0"/>
              </a:rPr>
              <a:t>1. Wireless 802.11 Frame</a:t>
            </a:r>
          </a:p>
          <a:p>
            <a:pPr marL="0" indent="0" eaLnBrk="1" hangingPunct="1">
              <a:buFont typeface="Wingdings" pitchFamily="2" charset="2"/>
              <a:buNone/>
            </a:pPr>
            <a:r>
              <a:rPr lang="en-US" sz="2000" dirty="0" smtClean="0">
                <a:cs typeface="Arial" charset="0"/>
              </a:rPr>
              <a:t>2. Wireless LAN Operations</a:t>
            </a:r>
          </a:p>
          <a:p>
            <a:pPr marL="623887" lvl="1" indent="-285750">
              <a:buFont typeface="Arial" panose="020B0604020202020204" pitchFamily="34" charset="0"/>
              <a:buChar char="•"/>
            </a:pPr>
            <a:r>
              <a:rPr lang="en-US" sz="1800" dirty="0" smtClean="0">
                <a:cs typeface="Arial" charset="0"/>
              </a:rPr>
              <a:t>CSMA/CA</a:t>
            </a:r>
          </a:p>
          <a:p>
            <a:pPr marL="623887" lvl="1" indent="-285750">
              <a:buFont typeface="Arial" panose="020B0604020202020204" pitchFamily="34" charset="0"/>
              <a:buChar char="•"/>
            </a:pPr>
            <a:r>
              <a:rPr lang="en-US" sz="1800" dirty="0" smtClean="0">
                <a:cs typeface="Arial" charset="0"/>
              </a:rPr>
              <a:t>Wireless Clients and Access Point Association</a:t>
            </a:r>
          </a:p>
          <a:p>
            <a:pPr marL="623887" lvl="1" indent="-285750">
              <a:buFont typeface="Arial" panose="020B0604020202020204" pitchFamily="34" charset="0"/>
              <a:buChar char="•"/>
            </a:pPr>
            <a:r>
              <a:rPr lang="en-US" sz="1800" dirty="0" smtClean="0">
                <a:cs typeface="Arial" charset="0"/>
              </a:rPr>
              <a:t>Association Parameters</a:t>
            </a:r>
          </a:p>
          <a:p>
            <a:pPr marL="623887" lvl="1" indent="-285750">
              <a:buFont typeface="Arial" panose="020B0604020202020204" pitchFamily="34" charset="0"/>
              <a:buChar char="•"/>
            </a:pPr>
            <a:r>
              <a:rPr lang="en-US" sz="1800" dirty="0" smtClean="0">
                <a:cs typeface="Arial" charset="0"/>
              </a:rPr>
              <a:t>Discovering Aps</a:t>
            </a:r>
          </a:p>
          <a:p>
            <a:pPr marL="623887" lvl="1" indent="-285750">
              <a:buFont typeface="Arial" panose="020B0604020202020204" pitchFamily="34" charset="0"/>
              <a:buChar char="•"/>
            </a:pPr>
            <a:r>
              <a:rPr lang="en-US" sz="1800" dirty="0" smtClean="0">
                <a:cs typeface="Arial" charset="0"/>
              </a:rPr>
              <a:t>Authentication</a:t>
            </a:r>
          </a:p>
          <a:p>
            <a:pPr marL="0" indent="0">
              <a:buNone/>
            </a:pPr>
            <a:r>
              <a:rPr lang="en-US" sz="2200" dirty="0" smtClean="0">
                <a:cs typeface="Arial" charset="0"/>
              </a:rPr>
              <a:t>3. Channel Management</a:t>
            </a:r>
          </a:p>
          <a:p>
            <a:pPr marL="623887" lvl="1" indent="-285750">
              <a:buFont typeface="Arial" panose="020B0604020202020204" pitchFamily="34" charset="0"/>
              <a:buChar char="•"/>
            </a:pPr>
            <a:r>
              <a:rPr lang="en-US" sz="1800" dirty="0" smtClean="0">
                <a:cs typeface="Arial" charset="0"/>
              </a:rPr>
              <a:t>Frequency Channel Saturation</a:t>
            </a:r>
          </a:p>
          <a:p>
            <a:pPr marL="623887" lvl="1" indent="-285750">
              <a:buFont typeface="Arial" panose="020B0604020202020204" pitchFamily="34" charset="0"/>
              <a:buChar char="•"/>
            </a:pPr>
            <a:r>
              <a:rPr lang="en-US" sz="1800" dirty="0" smtClean="0">
                <a:cs typeface="Arial" charset="0"/>
              </a:rPr>
              <a:t>Selecting Channels</a:t>
            </a:r>
            <a:endParaRPr lang="en-US" sz="1800" dirty="0">
              <a:cs typeface="Arial" charset="0"/>
            </a:endParaRPr>
          </a:p>
          <a:p>
            <a:pPr marL="0" indent="0">
              <a:buNone/>
            </a:pPr>
            <a:r>
              <a:rPr lang="en-US" sz="2200" dirty="0" smtClean="0">
                <a:cs typeface="Arial" charset="0"/>
              </a:rPr>
              <a:t>4. Planning WLAN Deployment</a:t>
            </a:r>
          </a:p>
          <a:p>
            <a:pPr marL="0" indent="0">
              <a:buNone/>
            </a:pPr>
            <a:r>
              <a:rPr lang="en-US" sz="2200" dirty="0" smtClean="0">
                <a:cs typeface="Arial" charset="0"/>
              </a:rPr>
              <a:t>5. Summary</a:t>
            </a:r>
          </a:p>
        </p:txBody>
      </p:sp>
    </p:spTree>
    <p:extLst>
      <p:ext uri="{BB962C8B-B14F-4D97-AF65-F5344CB8AC3E}">
        <p14:creationId xmlns:p14="http://schemas.microsoft.com/office/powerpoint/2010/main" val="28205423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0" y="454967"/>
            <a:ext cx="8824686" cy="870857"/>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Selecting Channels</a:t>
            </a:r>
            <a:endParaRPr lang="en-US" dirty="0"/>
          </a:p>
        </p:txBody>
      </p:sp>
      <p:sp>
        <p:nvSpPr>
          <p:cNvPr id="4" name="Rectangle 3"/>
          <p:cNvSpPr/>
          <p:nvPr/>
        </p:nvSpPr>
        <p:spPr>
          <a:xfrm>
            <a:off x="8172399" y="6018966"/>
            <a:ext cx="889987" cy="307777"/>
          </a:xfrm>
          <a:prstGeom prst="rect">
            <a:avLst/>
          </a:prstGeom>
        </p:spPr>
        <p:txBody>
          <a:bodyPr wrap="none">
            <a:spAutoFit/>
          </a:bodyPr>
          <a:lstStyle/>
          <a:p>
            <a:r>
              <a:rPr lang="en-AU" sz="1400" dirty="0">
                <a:solidFill>
                  <a:srgbClr val="393536"/>
                </a:solidFill>
                <a:latin typeface="Geneva"/>
              </a:rPr>
              <a:t>Figure 1 </a:t>
            </a:r>
            <a:endParaRPr lang="en-AU" dirty="0"/>
          </a:p>
        </p:txBody>
      </p:sp>
      <p:grpSp>
        <p:nvGrpSpPr>
          <p:cNvPr id="6" name="Group 5"/>
          <p:cNvGrpSpPr/>
          <p:nvPr/>
        </p:nvGrpSpPr>
        <p:grpSpPr>
          <a:xfrm>
            <a:off x="1331640" y="1441938"/>
            <a:ext cx="6840759" cy="5029899"/>
            <a:chOff x="1331640" y="1441938"/>
            <a:chExt cx="6840759" cy="5029899"/>
          </a:xfrm>
        </p:grpSpPr>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966"/>
            <a:stretch>
              <a:fillRect/>
            </a:stretch>
          </p:blipFill>
          <p:spPr bwMode="auto">
            <a:xfrm>
              <a:off x="1331640" y="1441938"/>
              <a:ext cx="6840759" cy="5029899"/>
            </a:xfrm>
            <a:prstGeom prst="rect">
              <a:avLst/>
            </a:prstGeom>
            <a:noFill/>
            <a:ln w="9525">
              <a:noFill/>
              <a:bevel/>
              <a:headEnd/>
              <a:tailEnd/>
            </a:ln>
            <a:effectLst>
              <a:outerShdw blurRad="50800" dist="50800" dir="5400000" algn="ctr" rotWithShape="0">
                <a:schemeClr val="bg1"/>
              </a:out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bwMode="auto">
            <a:xfrm>
              <a:off x="6012160" y="6165304"/>
              <a:ext cx="936104" cy="216024"/>
            </a:xfrm>
            <a:prstGeom prst="rect">
              <a:avLst/>
            </a:prstGeom>
            <a:solidFill>
              <a:srgbClr val="CCFFCC"/>
            </a:solidFill>
            <a:ln w="9525" cap="flat" cmpd="sng" algn="ctr">
              <a:no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4932040" y="6165304"/>
              <a:ext cx="1008112" cy="216024"/>
            </a:xfrm>
            <a:prstGeom prst="rect">
              <a:avLst/>
            </a:prstGeom>
            <a:solidFill>
              <a:srgbClr val="CCFFCC"/>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sp>
        <p:nvSpPr>
          <p:cNvPr id="3" name="Rectangle 2"/>
          <p:cNvSpPr/>
          <p:nvPr/>
        </p:nvSpPr>
        <p:spPr>
          <a:xfrm>
            <a:off x="180020" y="5018291"/>
            <a:ext cx="4572000" cy="1569660"/>
          </a:xfrm>
          <a:prstGeom prst="rect">
            <a:avLst/>
          </a:prstGeom>
        </p:spPr>
        <p:txBody>
          <a:bodyPr>
            <a:spAutoFit/>
          </a:bodyPr>
          <a:lstStyle/>
          <a:p>
            <a:r>
              <a:rPr lang="en-AU" sz="1600" dirty="0">
                <a:solidFill>
                  <a:srgbClr val="393536"/>
                </a:solidFill>
                <a:latin typeface="Geneva"/>
              </a:rPr>
              <a:t>Figure 1 highlights which 802.11 standard operates in the 2.4 GHz, 5 GHz, and 60 GHz bands. Each spectrum is subdivided into channels with a center frequency and bandwidth, analogous to the way radio bands are subdivided.</a:t>
            </a:r>
            <a:endParaRPr lang="en-AU" sz="1600" dirty="0"/>
          </a:p>
        </p:txBody>
      </p:sp>
    </p:spTree>
    <p:extLst>
      <p:ext uri="{BB962C8B-B14F-4D97-AF65-F5344CB8AC3E}">
        <p14:creationId xmlns:p14="http://schemas.microsoft.com/office/powerpoint/2010/main" val="79466647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b="88778"/>
          <a:stretch>
            <a:fillRect/>
          </a:stretch>
        </p:blipFill>
        <p:spPr bwMode="auto">
          <a:xfrm>
            <a:off x="1542677" y="1592943"/>
            <a:ext cx="5971540" cy="410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35428" y="478971"/>
            <a:ext cx="8534401" cy="856343"/>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Selecting Channels (cont.)</a:t>
            </a:r>
            <a:endParaRPr lang="en-US" dirty="0"/>
          </a:p>
        </p:txBody>
      </p:sp>
      <p:sp>
        <p:nvSpPr>
          <p:cNvPr id="5" name="Content Placeholder 2"/>
          <p:cNvSpPr>
            <a:spLocks noGrp="1"/>
          </p:cNvSpPr>
          <p:nvPr>
            <p:ph idx="1"/>
          </p:nvPr>
        </p:nvSpPr>
        <p:spPr>
          <a:xfrm>
            <a:off x="1219200" y="5268686"/>
            <a:ext cx="6487886" cy="705370"/>
          </a:xfrm>
        </p:spPr>
        <p:txBody>
          <a:bodyPr/>
          <a:lstStyle/>
          <a:p>
            <a:pPr marL="0" indent="0">
              <a:spcBef>
                <a:spcPts val="600"/>
              </a:spcBef>
              <a:buNone/>
            </a:pPr>
            <a:r>
              <a:rPr lang="en-US" sz="2000" dirty="0" smtClean="0"/>
              <a:t>The solution to 802.11b interference is to use nonoverlapping channels 1, 6, and 11.</a:t>
            </a:r>
          </a:p>
          <a:p>
            <a:pPr>
              <a:spcBef>
                <a:spcPts val="600"/>
              </a:spcBef>
              <a:buNone/>
            </a:pPr>
            <a:endParaRPr lang="en-US" dirty="0"/>
          </a:p>
        </p:txBody>
      </p:sp>
      <p:pic>
        <p:nvPicPr>
          <p:cNvPr id="2560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23947"/>
          <a:stretch>
            <a:fillRect/>
          </a:stretch>
        </p:blipFill>
        <p:spPr bwMode="auto">
          <a:xfrm>
            <a:off x="1338636" y="1922105"/>
            <a:ext cx="6368450" cy="2963571"/>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2940500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b="87120"/>
          <a:stretch>
            <a:fillRect/>
          </a:stretch>
        </p:blipFill>
        <p:spPr bwMode="auto">
          <a:xfrm>
            <a:off x="1536005" y="1866081"/>
            <a:ext cx="5557838" cy="429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89376" y="478971"/>
            <a:ext cx="8638510" cy="870857"/>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Selecting Channels (cont.)</a:t>
            </a:r>
            <a:endParaRPr lang="en-US" dirty="0"/>
          </a:p>
        </p:txBody>
      </p:sp>
      <p:sp>
        <p:nvSpPr>
          <p:cNvPr id="5" name="Content Placeholder 2"/>
          <p:cNvSpPr>
            <a:spLocks noGrp="1"/>
          </p:cNvSpPr>
          <p:nvPr>
            <p:ph idx="1"/>
          </p:nvPr>
        </p:nvSpPr>
        <p:spPr>
          <a:xfrm>
            <a:off x="1043574" y="5167086"/>
            <a:ext cx="6924769" cy="1266965"/>
          </a:xfrm>
        </p:spPr>
        <p:txBody>
          <a:bodyPr/>
          <a:lstStyle/>
          <a:p>
            <a:pPr marL="0" indent="0">
              <a:buNone/>
            </a:pPr>
            <a:r>
              <a:rPr lang="en-US" sz="2000" dirty="0" smtClean="0"/>
              <a:t>Use channels in the larger, less-crowded 5 GHz band, reducing “accidental denial of service (DoS),” this band can support four non-overlapping channels.</a:t>
            </a:r>
          </a:p>
        </p:txBody>
      </p:sp>
      <p:pic>
        <p:nvPicPr>
          <p:cNvPr id="2457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t="33143"/>
          <a:stretch>
            <a:fillRect/>
          </a:stretch>
        </p:blipFill>
        <p:spPr bwMode="auto">
          <a:xfrm>
            <a:off x="1043573" y="2295330"/>
            <a:ext cx="6841613" cy="2742722"/>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8415619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b="90269"/>
          <a:stretch>
            <a:fillRect/>
          </a:stretch>
        </p:blipFill>
        <p:spPr bwMode="auto">
          <a:xfrm>
            <a:off x="1216218" y="1686634"/>
            <a:ext cx="6737822" cy="39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64456" y="478972"/>
            <a:ext cx="8548915" cy="812800"/>
          </a:xfrm>
        </p:spPr>
        <p:txBody>
          <a:bodyPr>
            <a:normAutofit/>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dirty="0" smtClean="0">
                <a:ea typeface="ＭＳ Ｐゴシック" pitchFamily="34" charset="-128"/>
              </a:rPr>
              <a:t>Selecting Channels (cont.)</a:t>
            </a:r>
            <a:endParaRPr lang="en-US" dirty="0"/>
          </a:p>
        </p:txBody>
      </p:sp>
      <p:sp>
        <p:nvSpPr>
          <p:cNvPr id="6" name="Content Placeholder 2"/>
          <p:cNvSpPr>
            <a:spLocks noGrp="1"/>
          </p:cNvSpPr>
          <p:nvPr>
            <p:ph idx="1"/>
          </p:nvPr>
        </p:nvSpPr>
        <p:spPr>
          <a:xfrm>
            <a:off x="972457" y="5007429"/>
            <a:ext cx="6848004" cy="1276994"/>
          </a:xfrm>
        </p:spPr>
        <p:txBody>
          <a:bodyPr/>
          <a:lstStyle/>
          <a:p>
            <a:pPr marL="0" indent="0">
              <a:buNone/>
            </a:pPr>
            <a:r>
              <a:rPr lang="en-US" sz="2000" dirty="0" smtClean="0"/>
              <a:t>Channel bonding combines two 20-MHz channels into one 40-MHz channel.</a:t>
            </a:r>
            <a:endParaRPr lang="en-US" sz="2000" dirty="0"/>
          </a:p>
        </p:txBody>
      </p:sp>
      <p:pic>
        <p:nvPicPr>
          <p:cNvPr id="245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t="32208"/>
          <a:stretch>
            <a:fillRect/>
          </a:stretch>
        </p:blipFill>
        <p:spPr bwMode="auto">
          <a:xfrm>
            <a:off x="1082639" y="2074718"/>
            <a:ext cx="6737822" cy="2775766"/>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7546870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449943"/>
            <a:ext cx="8592457" cy="856344"/>
          </a:xfrm>
        </p:spPr>
        <p:txBody>
          <a:bodyPr/>
          <a:lstStyle/>
          <a:p>
            <a:r>
              <a:rPr lang="en-US" sz="1800" dirty="0" smtClean="0">
                <a:ea typeface="ＭＳ Ｐゴシック" pitchFamily="34" charset="-128"/>
              </a:rPr>
              <a:t>Channel Management</a:t>
            </a:r>
            <a:br>
              <a:rPr lang="en-US" sz="1800" dirty="0" smtClean="0">
                <a:ea typeface="ＭＳ Ｐゴシック" pitchFamily="34" charset="-128"/>
              </a:rPr>
            </a:br>
            <a:r>
              <a:rPr lang="en-US" sz="2800" dirty="0" smtClean="0">
                <a:ea typeface="ＭＳ Ｐゴシック" pitchFamily="34" charset="-128"/>
              </a:rPr>
              <a:t>Planning a WLAN Deployment</a:t>
            </a:r>
            <a:endParaRPr lang="en-US" sz="2400" dirty="0"/>
          </a:p>
        </p:txBody>
      </p:sp>
      <p:sp>
        <p:nvSpPr>
          <p:cNvPr id="5" name="Content Placeholder 2"/>
          <p:cNvSpPr>
            <a:spLocks noGrp="1"/>
          </p:cNvSpPr>
          <p:nvPr>
            <p:ph idx="1"/>
          </p:nvPr>
        </p:nvSpPr>
        <p:spPr>
          <a:xfrm>
            <a:off x="5409187" y="1616663"/>
            <a:ext cx="3514164" cy="5142114"/>
          </a:xfrm>
        </p:spPr>
        <p:txBody>
          <a:bodyPr/>
          <a:lstStyle/>
          <a:p>
            <a:pPr marL="342900" indent="-342900"/>
            <a:r>
              <a:rPr lang="en-US" sz="2000" dirty="0" smtClean="0"/>
              <a:t>If APs are to use existing wiring, or if there are locations where APs cannot be placed, note these locations on the map.</a:t>
            </a:r>
          </a:p>
          <a:p>
            <a:pPr marL="342900" indent="-342900"/>
            <a:r>
              <a:rPr lang="en-US" sz="2000" dirty="0" smtClean="0"/>
              <a:t>Position APs above obstructions.</a:t>
            </a:r>
          </a:p>
          <a:p>
            <a:pPr marL="342900" indent="-342900"/>
            <a:r>
              <a:rPr lang="en-US" sz="2000" dirty="0" smtClean="0"/>
              <a:t>Position APs vertically near the ceiling in the center of each coverage area, if possible.</a:t>
            </a:r>
          </a:p>
          <a:p>
            <a:pPr marL="342900" indent="-342900"/>
            <a:r>
              <a:rPr lang="en-US" sz="2000" dirty="0" smtClean="0"/>
              <a:t>Position APs in locations where users are expected to be.</a:t>
            </a:r>
          </a:p>
          <a:p>
            <a:pPr marL="342900" indent="-342900"/>
            <a:endParaRPr lang="en-US" dirty="0"/>
          </a:p>
        </p:txBody>
      </p:sp>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914" y="1607733"/>
            <a:ext cx="4872158" cy="419277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420914" y="5963453"/>
            <a:ext cx="684355" cy="276999"/>
          </a:xfrm>
          <a:prstGeom prst="rect">
            <a:avLst/>
          </a:prstGeom>
        </p:spPr>
        <p:txBody>
          <a:bodyPr wrap="none">
            <a:spAutoFit/>
          </a:bodyPr>
          <a:lstStyle/>
          <a:p>
            <a:r>
              <a:rPr lang="en-AU" sz="1200" dirty="0">
                <a:solidFill>
                  <a:prstClr val="black"/>
                </a:solidFill>
                <a:latin typeface="Calibri"/>
              </a:rPr>
              <a:t>Figure </a:t>
            </a:r>
            <a:r>
              <a:rPr lang="en-AU" sz="1200" dirty="0" smtClean="0">
                <a:solidFill>
                  <a:prstClr val="black"/>
                </a:solidFill>
                <a:latin typeface="Calibri"/>
              </a:rPr>
              <a:t>1</a:t>
            </a:r>
            <a:endParaRPr lang="en-AU" dirty="0"/>
          </a:p>
        </p:txBody>
      </p:sp>
    </p:spTree>
    <p:extLst>
      <p:ext uri="{BB962C8B-B14F-4D97-AF65-F5344CB8AC3E}">
        <p14:creationId xmlns:p14="http://schemas.microsoft.com/office/powerpoint/2010/main" val="12284040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05267" y="421142"/>
            <a:ext cx="8145462" cy="838200"/>
          </a:xfrm>
        </p:spPr>
        <p:txBody>
          <a:bodyPr/>
          <a:lstStyle/>
          <a:p>
            <a:pPr eaLnBrk="1" hangingPunct="1"/>
            <a:r>
              <a:rPr lang="en-US" dirty="0" smtClean="0">
                <a:ea typeface="ＭＳ Ｐゴシック" pitchFamily="34" charset="-128"/>
              </a:rPr>
              <a:t>Summary</a:t>
            </a:r>
          </a:p>
        </p:txBody>
      </p:sp>
      <p:sp>
        <p:nvSpPr>
          <p:cNvPr id="6147" name="Rectangle 3"/>
          <p:cNvSpPr>
            <a:spLocks noGrp="1" noChangeArrowheads="1"/>
          </p:cNvSpPr>
          <p:nvPr>
            <p:ph idx="1"/>
          </p:nvPr>
        </p:nvSpPr>
        <p:spPr>
          <a:xfrm>
            <a:off x="464458" y="1306284"/>
            <a:ext cx="8200571" cy="5181602"/>
          </a:xfrm>
        </p:spPr>
        <p:txBody>
          <a:bodyPr/>
          <a:lstStyle/>
          <a:p>
            <a:r>
              <a:rPr lang="en-US" sz="2000" dirty="0" smtClean="0"/>
              <a:t>An </a:t>
            </a:r>
            <a:r>
              <a:rPr lang="en-US" sz="2000" dirty="0"/>
              <a:t>STA first authenticates with an AP, and then associates with that AP. </a:t>
            </a:r>
          </a:p>
          <a:p>
            <a:r>
              <a:rPr lang="en-US" sz="2000" dirty="0"/>
              <a:t>The 802.11i/WPA2 authentication standard should be used. </a:t>
            </a:r>
            <a:r>
              <a:rPr lang="en-US" sz="2000" dirty="0" smtClean="0"/>
              <a:t>Use the AES encryption </a:t>
            </a:r>
            <a:r>
              <a:rPr lang="en-US" sz="2000" dirty="0"/>
              <a:t>method </a:t>
            </a:r>
            <a:r>
              <a:rPr lang="en-US" sz="2000" dirty="0" smtClean="0"/>
              <a:t>with </a:t>
            </a:r>
            <a:r>
              <a:rPr lang="en-US" sz="2000" dirty="0"/>
              <a:t>WPA2.</a:t>
            </a:r>
          </a:p>
          <a:p>
            <a:r>
              <a:rPr lang="en-US" sz="2000" dirty="0"/>
              <a:t>When planning a wireless network, </a:t>
            </a:r>
            <a:r>
              <a:rPr lang="en-US" sz="2000" dirty="0" smtClean="0"/>
              <a:t>nonoverlapping channels should </a:t>
            </a:r>
            <a:r>
              <a:rPr lang="en-US" sz="2000" dirty="0"/>
              <a:t>be used when deploying multiple APs to cover a particular area. There should be a 10–15 percent overlap between BSAs in an ESS. </a:t>
            </a:r>
            <a:endParaRPr lang="en-US" sz="2000" dirty="0" smtClean="0"/>
          </a:p>
          <a:p>
            <a:r>
              <a:rPr lang="en-US" sz="2000" dirty="0"/>
              <a:t>Cisco APs support PoE to simplify installation.</a:t>
            </a:r>
          </a:p>
          <a:p>
            <a:pPr marL="0" indent="0">
              <a:buNone/>
            </a:pPr>
            <a:endParaRPr lang="en-US" sz="2000" dirty="0"/>
          </a:p>
        </p:txBody>
      </p:sp>
    </p:spTree>
    <p:extLst>
      <p:ext uri="{BB962C8B-B14F-4D97-AF65-F5344CB8AC3E}">
        <p14:creationId xmlns:p14="http://schemas.microsoft.com/office/powerpoint/2010/main" val="29344023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
          </a:xfrm>
          <a:prstGeom prst="rect">
            <a:avLst/>
          </a:prstGeom>
          <a:solidFill>
            <a:srgbClr val="FFFFFF"/>
          </a:solidFill>
          <a:ln w="9525" algn="ctr">
            <a:noFill/>
            <a:miter lim="800000"/>
            <a:headEnd/>
            <a:tailEnd/>
          </a:ln>
        </p:spPr>
        <p:txBody>
          <a:bodyPr wrap="none" lIns="82124" tIns="41061" rIns="82124" bIns="41061" anchor="ctr"/>
          <a:lstStyle/>
          <a:p>
            <a:endParaRPr lang="en-US" dirty="0"/>
          </a:p>
        </p:txBody>
      </p:sp>
      <p:pic>
        <p:nvPicPr>
          <p:cNvPr id="30723" name="Picture 3" descr="CNA_largo-onwhite"/>
          <p:cNvPicPr>
            <a:picLocks noChangeAspect="1" noChangeArrowheads="1"/>
          </p:cNvPicPr>
          <p:nvPr/>
        </p:nvPicPr>
        <p:blipFill>
          <a:blip r:embed="rId3" cstate="print"/>
          <a:srcRect/>
          <a:stretch>
            <a:fillRect/>
          </a:stretch>
        </p:blipFill>
        <p:spPr bwMode="auto">
          <a:xfrm>
            <a:off x="1508125" y="2741613"/>
            <a:ext cx="6097588" cy="892175"/>
          </a:xfrm>
          <a:prstGeom prst="rect">
            <a:avLst/>
          </a:prstGeom>
          <a:noFill/>
          <a:ln w="9525">
            <a:noFill/>
            <a:miter lim="800000"/>
            <a:headEnd/>
            <a:tailEnd/>
          </a:ln>
        </p:spPr>
      </p:pic>
    </p:spTree>
    <p:extLst>
      <p:ext uri="{BB962C8B-B14F-4D97-AF65-F5344CB8AC3E}">
        <p14:creationId xmlns:p14="http://schemas.microsoft.com/office/powerpoint/2010/main" val="172786950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4295" y="450170"/>
            <a:ext cx="8145462" cy="838200"/>
          </a:xfrm>
        </p:spPr>
        <p:txBody>
          <a:bodyPr/>
          <a:lstStyle/>
          <a:p>
            <a:pPr eaLnBrk="1" hangingPunct="1"/>
            <a:r>
              <a:rPr lang="en-US" dirty="0" smtClean="0">
                <a:ea typeface="ＭＳ Ｐゴシック" pitchFamily="34" charset="-128"/>
              </a:rPr>
              <a:t>Objectives</a:t>
            </a:r>
          </a:p>
        </p:txBody>
      </p:sp>
      <p:sp>
        <p:nvSpPr>
          <p:cNvPr id="6147" name="Rectangle 3"/>
          <p:cNvSpPr>
            <a:spLocks noGrp="1" noChangeArrowheads="1"/>
          </p:cNvSpPr>
          <p:nvPr>
            <p:ph idx="1"/>
          </p:nvPr>
        </p:nvSpPr>
        <p:spPr>
          <a:xfrm>
            <a:off x="544966" y="1442585"/>
            <a:ext cx="8131175" cy="4437062"/>
          </a:xfrm>
        </p:spPr>
        <p:txBody>
          <a:bodyPr/>
          <a:lstStyle/>
          <a:p>
            <a:r>
              <a:rPr lang="en-US" sz="2000" dirty="0" smtClean="0"/>
              <a:t>Describe wireless Frame types.</a:t>
            </a:r>
          </a:p>
          <a:p>
            <a:r>
              <a:rPr lang="en-US" sz="2000" dirty="0" smtClean="0"/>
              <a:t>Describe the content method used in a wireless environment.</a:t>
            </a:r>
          </a:p>
          <a:p>
            <a:r>
              <a:rPr lang="en-US" sz="2000" dirty="0" smtClean="0"/>
              <a:t>Describe association process.</a:t>
            </a:r>
          </a:p>
          <a:p>
            <a:r>
              <a:rPr lang="en-US" sz="2000" dirty="0" smtClean="0"/>
              <a:t>Describe channel management</a:t>
            </a:r>
          </a:p>
          <a:p>
            <a:r>
              <a:rPr lang="en-US" sz="2000" dirty="0" smtClean="0"/>
              <a:t>Describe WLAN deployment plan</a:t>
            </a:r>
          </a:p>
          <a:p>
            <a:pPr marL="0" indent="0">
              <a:buNone/>
            </a:pPr>
            <a:endParaRPr lang="en-US" sz="2000" dirty="0" smtClean="0"/>
          </a:p>
          <a:p>
            <a:pPr>
              <a:buNone/>
            </a:pPr>
            <a:endParaRPr lang="en-US" sz="2000" dirty="0" smtClean="0"/>
          </a:p>
          <a:p>
            <a:endParaRPr lang="en-US" dirty="0" smtClean="0"/>
          </a:p>
          <a:p>
            <a:endParaRPr lang="en-US" sz="2000" dirty="0" smtClean="0"/>
          </a:p>
        </p:txBody>
      </p:sp>
    </p:spTree>
    <p:extLst>
      <p:ext uri="{BB962C8B-B14F-4D97-AF65-F5344CB8AC3E}">
        <p14:creationId xmlns:p14="http://schemas.microsoft.com/office/powerpoint/2010/main" val="1825503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896" y="435428"/>
            <a:ext cx="8824686" cy="870857"/>
          </a:xfrm>
        </p:spPr>
        <p:txBody>
          <a:bodyPr>
            <a:normAutofit/>
          </a:bodyPr>
          <a:lstStyle/>
          <a:p>
            <a:r>
              <a:rPr lang="en-US" sz="1800" dirty="0" smtClean="0">
                <a:ea typeface="ＭＳ Ｐゴシック" pitchFamily="34" charset="-128"/>
              </a:rPr>
              <a:t>802.11 Frame Structure</a:t>
            </a:r>
            <a:br>
              <a:rPr lang="en-US" sz="1800" dirty="0" smtClean="0">
                <a:ea typeface="ＭＳ Ｐゴシック" pitchFamily="34" charset="-128"/>
              </a:rPr>
            </a:br>
            <a:r>
              <a:rPr lang="en-US" dirty="0" smtClean="0">
                <a:ea typeface="ＭＳ Ｐゴシック" pitchFamily="34" charset="-128"/>
              </a:rPr>
              <a:t>Wireless 802.11 Frame</a:t>
            </a:r>
            <a:endParaRPr lang="en-US" dirty="0"/>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4040" y="1885950"/>
            <a:ext cx="5982399" cy="4021364"/>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178802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036" y="449942"/>
            <a:ext cx="8774964" cy="841829"/>
          </a:xfrm>
        </p:spPr>
        <p:txBody>
          <a:bodyPr>
            <a:normAutofit/>
          </a:bodyPr>
          <a:lstStyle/>
          <a:p>
            <a:r>
              <a:rPr lang="en-US" sz="1800" dirty="0" smtClean="0">
                <a:ea typeface="ＭＳ Ｐゴシック" pitchFamily="34" charset="-128"/>
              </a:rPr>
              <a:t>802.11 Frame Structure</a:t>
            </a:r>
            <a:br>
              <a:rPr lang="en-US" sz="1800" dirty="0" smtClean="0">
                <a:ea typeface="ＭＳ Ｐゴシック" pitchFamily="34" charset="-128"/>
              </a:rPr>
            </a:br>
            <a:r>
              <a:rPr lang="en-US" dirty="0" smtClean="0">
                <a:ea typeface="ＭＳ Ｐゴシック" pitchFamily="34" charset="-128"/>
              </a:rPr>
              <a:t>Wireless Frame Type</a:t>
            </a:r>
            <a:endParaRPr lang="en-US" dirty="0"/>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8865"/>
          <a:stretch>
            <a:fillRect/>
          </a:stretch>
        </p:blipFill>
        <p:spPr bwMode="auto">
          <a:xfrm>
            <a:off x="1414065" y="1459522"/>
            <a:ext cx="6340750" cy="4901122"/>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9014343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7886" y="1586592"/>
            <a:ext cx="5673951" cy="4952595"/>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
        <p:nvSpPr>
          <p:cNvPr id="4" name="Title 1"/>
          <p:cNvSpPr txBox="1">
            <a:spLocks/>
          </p:cNvSpPr>
          <p:nvPr/>
        </p:nvSpPr>
        <p:spPr bwMode="auto">
          <a:xfrm>
            <a:off x="369036" y="449942"/>
            <a:ext cx="8774964" cy="841829"/>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lvl1pPr algn="l" defTabSz="814388" rtl="0" eaLnBrk="0" fontAlgn="base" hangingPunct="0">
              <a:lnSpc>
                <a:spcPct val="90000"/>
              </a:lnSpc>
              <a:spcBef>
                <a:spcPct val="0"/>
              </a:spcBef>
              <a:spcAft>
                <a:spcPct val="0"/>
              </a:spcAft>
              <a:defRPr sz="3200" b="1">
                <a:solidFill>
                  <a:srgbClr val="708CA1"/>
                </a:solidFill>
                <a:latin typeface="+mj-lt"/>
                <a:ea typeface="+mj-ea"/>
                <a:cs typeface="+mj-cs"/>
              </a:defRPr>
            </a:lvl1pPr>
            <a:lvl2pPr algn="l" defTabSz="814388" rtl="0" eaLnBrk="0" fontAlgn="base" hangingPunct="0">
              <a:lnSpc>
                <a:spcPct val="90000"/>
              </a:lnSpc>
              <a:spcBef>
                <a:spcPct val="0"/>
              </a:spcBef>
              <a:spcAft>
                <a:spcPct val="0"/>
              </a:spcAft>
              <a:defRPr sz="3200" b="1">
                <a:solidFill>
                  <a:srgbClr val="708CA1"/>
                </a:solidFill>
                <a:latin typeface="Arial" charset="0"/>
              </a:defRPr>
            </a:lvl2pPr>
            <a:lvl3pPr algn="l" defTabSz="814388" rtl="0" eaLnBrk="0" fontAlgn="base" hangingPunct="0">
              <a:lnSpc>
                <a:spcPct val="90000"/>
              </a:lnSpc>
              <a:spcBef>
                <a:spcPct val="0"/>
              </a:spcBef>
              <a:spcAft>
                <a:spcPct val="0"/>
              </a:spcAft>
              <a:defRPr sz="3200" b="1">
                <a:solidFill>
                  <a:srgbClr val="708CA1"/>
                </a:solidFill>
                <a:latin typeface="Arial" charset="0"/>
              </a:defRPr>
            </a:lvl3pPr>
            <a:lvl4pPr algn="l" defTabSz="814388" rtl="0" eaLnBrk="0" fontAlgn="base" hangingPunct="0">
              <a:lnSpc>
                <a:spcPct val="90000"/>
              </a:lnSpc>
              <a:spcBef>
                <a:spcPct val="0"/>
              </a:spcBef>
              <a:spcAft>
                <a:spcPct val="0"/>
              </a:spcAft>
              <a:defRPr sz="3200" b="1">
                <a:solidFill>
                  <a:srgbClr val="708CA1"/>
                </a:solidFill>
                <a:latin typeface="Arial" charset="0"/>
              </a:defRPr>
            </a:lvl4pPr>
            <a:lvl5pPr algn="l" defTabSz="814388" rtl="0" eaLnBrk="0" fontAlgn="base" hangingPunct="0">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a:lstStyle>
          <a:p>
            <a:r>
              <a:rPr lang="en-US" sz="1800" kern="0" dirty="0" smtClean="0">
                <a:ea typeface="ＭＳ Ｐゴシック" pitchFamily="34" charset="-128"/>
              </a:rPr>
              <a:t>802.11 Frame Structure</a:t>
            </a:r>
            <a:br>
              <a:rPr lang="en-US" sz="1800" kern="0" dirty="0" smtClean="0">
                <a:ea typeface="ＭＳ Ｐゴシック" pitchFamily="34" charset="-128"/>
              </a:rPr>
            </a:br>
            <a:r>
              <a:rPr lang="en-US" kern="0" dirty="0" smtClean="0">
                <a:ea typeface="ＭＳ Ｐゴシック" pitchFamily="34" charset="-128"/>
              </a:rPr>
              <a:t>Management Frames</a:t>
            </a:r>
            <a:endParaRPr lang="en-US" kern="0" dirty="0"/>
          </a:p>
        </p:txBody>
      </p:sp>
    </p:spTree>
    <p:extLst>
      <p:ext uri="{BB962C8B-B14F-4D97-AF65-F5344CB8AC3E}">
        <p14:creationId xmlns:p14="http://schemas.microsoft.com/office/powerpoint/2010/main" val="231142004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2" y="449942"/>
            <a:ext cx="8548915" cy="841829"/>
          </a:xfrm>
        </p:spPr>
        <p:txBody>
          <a:bodyPr>
            <a:normAutofit/>
          </a:bodyPr>
          <a:lstStyle/>
          <a:p>
            <a:r>
              <a:rPr lang="en-US" sz="1800" dirty="0" smtClean="0">
                <a:ea typeface="ＭＳ Ｐゴシック" pitchFamily="34" charset="-128"/>
              </a:rPr>
              <a:t>802.11 Frame Structure</a:t>
            </a:r>
            <a:br>
              <a:rPr lang="en-US" sz="1800" dirty="0" smtClean="0">
                <a:ea typeface="ＭＳ Ｐゴシック" pitchFamily="34" charset="-128"/>
              </a:rPr>
            </a:br>
            <a:r>
              <a:rPr lang="en-US" dirty="0" smtClean="0">
                <a:ea typeface="ＭＳ Ｐゴシック" pitchFamily="34" charset="-128"/>
              </a:rPr>
              <a:t>Control Frames</a:t>
            </a:r>
            <a:endParaRPr lang="en-US" dirty="0"/>
          </a:p>
        </p:txBody>
      </p:sp>
      <p:pic>
        <p:nvPicPr>
          <p:cNvPr id="358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2846" y="1480461"/>
            <a:ext cx="6419005" cy="5203370"/>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4726446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03674" y="1124744"/>
            <a:ext cx="3888432" cy="5439740"/>
            <a:chOff x="3765549" y="1041138"/>
            <a:chExt cx="4057650" cy="5439740"/>
          </a:xfrm>
        </p:grpSpPr>
        <p:pic>
          <p:nvPicPr>
            <p:cNvPr id="19460"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677"/>
            <a:stretch/>
          </p:blipFill>
          <p:spPr bwMode="auto">
            <a:xfrm>
              <a:off x="3765549" y="1041138"/>
              <a:ext cx="4057650" cy="4067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6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063" y="5122491"/>
              <a:ext cx="2230993" cy="1358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title"/>
          </p:nvPr>
        </p:nvSpPr>
        <p:spPr>
          <a:xfrm>
            <a:off x="395060" y="576681"/>
            <a:ext cx="8545740" cy="831205"/>
          </a:xfrm>
        </p:spPr>
        <p:txBody>
          <a:bodyPr>
            <a:normAutofit/>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dirty="0" smtClean="0">
                <a:ea typeface="ＭＳ Ｐゴシック" pitchFamily="34" charset="-128"/>
              </a:rPr>
              <a:t>CSMA/CA</a:t>
            </a:r>
            <a:endParaRPr lang="en-US" dirty="0"/>
          </a:p>
        </p:txBody>
      </p:sp>
      <p:sp>
        <p:nvSpPr>
          <p:cNvPr id="6" name="TextBox 5"/>
          <p:cNvSpPr txBox="1"/>
          <p:nvPr/>
        </p:nvSpPr>
        <p:spPr>
          <a:xfrm>
            <a:off x="7364877" y="5562124"/>
            <a:ext cx="1368628" cy="646331"/>
          </a:xfrm>
          <a:prstGeom prst="rect">
            <a:avLst/>
          </a:prstGeom>
          <a:noFill/>
        </p:spPr>
        <p:txBody>
          <a:bodyPr wrap="square" rtlCol="0">
            <a:spAutoFit/>
          </a:bodyPr>
          <a:lstStyle/>
          <a:p>
            <a:r>
              <a:rPr lang="en-US" dirty="0" smtClean="0">
                <a:solidFill>
                  <a:srgbClr val="000000"/>
                </a:solidFill>
              </a:rPr>
              <a:t>CSMA/CA Flowchart</a:t>
            </a:r>
            <a:endParaRPr lang="en-US" dirty="0">
              <a:solidFill>
                <a:srgbClr val="000000"/>
              </a:solidFill>
            </a:endParaRPr>
          </a:p>
        </p:txBody>
      </p:sp>
      <p:pic>
        <p:nvPicPr>
          <p:cNvPr id="5" name="Picture 4"/>
          <p:cNvPicPr>
            <a:picLocks noChangeAspect="1"/>
          </p:cNvPicPr>
          <p:nvPr/>
        </p:nvPicPr>
        <p:blipFill>
          <a:blip r:embed="rId5"/>
          <a:stretch>
            <a:fillRect/>
          </a:stretch>
        </p:blipFill>
        <p:spPr>
          <a:xfrm>
            <a:off x="137552" y="1628800"/>
            <a:ext cx="4450783" cy="4674816"/>
          </a:xfrm>
          <a:prstGeom prst="rect">
            <a:avLst/>
          </a:prstGeom>
        </p:spPr>
      </p:pic>
    </p:spTree>
    <p:extLst>
      <p:ext uri="{BB962C8B-B14F-4D97-AF65-F5344CB8AC3E}">
        <p14:creationId xmlns:p14="http://schemas.microsoft.com/office/powerpoint/2010/main" val="189641161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048" y="435430"/>
            <a:ext cx="8523295" cy="827314"/>
          </a:xfrm>
        </p:spPr>
        <p:txBody>
          <a:bodyPr/>
          <a:lstStyle/>
          <a:p>
            <a:r>
              <a:rPr lang="en-US" sz="1800" dirty="0" smtClean="0">
                <a:ea typeface="ＭＳ Ｐゴシック" pitchFamily="34" charset="-128"/>
              </a:rPr>
              <a:t>Wireless Operation</a:t>
            </a:r>
            <a:br>
              <a:rPr lang="en-US" sz="1800" dirty="0" smtClean="0">
                <a:ea typeface="ＭＳ Ｐゴシック" pitchFamily="34" charset="-128"/>
              </a:rPr>
            </a:br>
            <a:r>
              <a:rPr lang="en-US" sz="2800" dirty="0" smtClean="0">
                <a:ea typeface="ＭＳ Ｐゴシック" pitchFamily="34" charset="-128"/>
              </a:rPr>
              <a:t>Wireless Clients and Access Point Association</a:t>
            </a:r>
            <a:endParaRPr lang="en-US" sz="2400" dirty="0"/>
          </a:p>
        </p:txBody>
      </p:sp>
      <p:pic>
        <p:nvPicPr>
          <p:cNvPr id="215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20852"/>
          <a:stretch>
            <a:fillRect/>
          </a:stretch>
        </p:blipFill>
        <p:spPr bwMode="auto">
          <a:xfrm>
            <a:off x="2255935" y="2276668"/>
            <a:ext cx="5292969" cy="4245429"/>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1517" b="91325"/>
          <a:stretch>
            <a:fillRect/>
          </a:stretch>
        </p:blipFill>
        <p:spPr bwMode="auto">
          <a:xfrm>
            <a:off x="1984070" y="1838797"/>
            <a:ext cx="5292969" cy="383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1299715" y="6245098"/>
            <a:ext cx="684355" cy="276999"/>
          </a:xfrm>
          <a:prstGeom prst="rect">
            <a:avLst/>
          </a:prstGeom>
        </p:spPr>
        <p:txBody>
          <a:bodyPr wrap="none">
            <a:spAutoFit/>
          </a:bodyPr>
          <a:lstStyle/>
          <a:p>
            <a:r>
              <a:rPr lang="en-AU" sz="1200" dirty="0">
                <a:solidFill>
                  <a:prstClr val="black"/>
                </a:solidFill>
                <a:latin typeface="Calibri"/>
              </a:rPr>
              <a:t>Figure 1</a:t>
            </a:r>
            <a:endParaRPr lang="en-AU" dirty="0"/>
          </a:p>
        </p:txBody>
      </p:sp>
    </p:spTree>
    <p:extLst>
      <p:ext uri="{BB962C8B-B14F-4D97-AF65-F5344CB8AC3E}">
        <p14:creationId xmlns:p14="http://schemas.microsoft.com/office/powerpoint/2010/main" val="145771814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NetAcad-4F_PPT-WHT_060408">
  <a:themeElements>
    <a:clrScheme name="Oct_2006_Cisco White Template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Oct_2006_Cisco Whit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Oct_2006_Cisco White Template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TMPLT-WHT_C">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Cicso Wireless Presentation</Template>
  <TotalTime>92</TotalTime>
  <Words>2546</Words>
  <Application>Microsoft Macintosh PowerPoint</Application>
  <PresentationFormat>On-screen Show (4:3)</PresentationFormat>
  <Paragraphs>251</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NetAcad-4F_PPT-WHT_060408</vt:lpstr>
      <vt:lpstr>PPT-TMPLT-WHT_C</vt:lpstr>
      <vt:lpstr>Wireless LAN Operations</vt:lpstr>
      <vt:lpstr>Wireless LAN Operations</vt:lpstr>
      <vt:lpstr>Objectives</vt:lpstr>
      <vt:lpstr>802.11 Frame Structure Wireless 802.11 Frame</vt:lpstr>
      <vt:lpstr>802.11 Frame Structure Wireless Frame Type</vt:lpstr>
      <vt:lpstr>PowerPoint Presentation</vt:lpstr>
      <vt:lpstr>802.11 Frame Structure Control Frames</vt:lpstr>
      <vt:lpstr>Wireless Operation CSMA/CA</vt:lpstr>
      <vt:lpstr>Wireless Operation Wireless Clients and Access Point Association</vt:lpstr>
      <vt:lpstr>Wireless Operation Association Parameters</vt:lpstr>
      <vt:lpstr>Wireless Operation Discovering APs</vt:lpstr>
      <vt:lpstr>Wireless Operation Discovering APs</vt:lpstr>
      <vt:lpstr>Wireless Operation Discovering APs</vt:lpstr>
      <vt:lpstr>Wireless Operation Authentication</vt:lpstr>
      <vt:lpstr>Channel Management Frequency Channel Saturation</vt:lpstr>
      <vt:lpstr>Channel Management Frequency Channel Saturation (cont.)</vt:lpstr>
      <vt:lpstr>PowerPoint Presentation</vt:lpstr>
      <vt:lpstr>PowerPoint Presentation</vt:lpstr>
      <vt:lpstr>PowerPoint Presentation</vt:lpstr>
      <vt:lpstr>Channel Management Selecting Channels</vt:lpstr>
      <vt:lpstr>Channel Management Selecting Channels (cont.)</vt:lpstr>
      <vt:lpstr>Channel Management Selecting Channels (cont.)</vt:lpstr>
      <vt:lpstr>Channel Management Selecting Channels (cont.)</vt:lpstr>
      <vt:lpstr>Channel Management Planning a WLAN Deployment</vt:lpstr>
      <vt:lpstr>Summary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LAN Operations</dc:title>
  <dc:creator>MyHoa</dc:creator>
  <cp:lastModifiedBy>SewHoon Yeo</cp:lastModifiedBy>
  <cp:revision>27</cp:revision>
  <cp:lastPrinted>2015-07-30T06:39:07Z</cp:lastPrinted>
  <dcterms:created xsi:type="dcterms:W3CDTF">2015-03-09T04:43:14Z</dcterms:created>
  <dcterms:modified xsi:type="dcterms:W3CDTF">2015-07-30T06:39:45Z</dcterms:modified>
</cp:coreProperties>
</file>