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66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897"/>
  </p:normalViewPr>
  <p:slideViewPr>
    <p:cSldViewPr snapToGrid="0" snapToObjects="1">
      <p:cViewPr varScale="1">
        <p:scale>
          <a:sx n="112" d="100"/>
          <a:sy n="112" d="100"/>
        </p:scale>
        <p:origin x="57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9/22/24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A621C5-5B27-1F41-9F53-15B13EEEC5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dirty="0" err="1"/>
              <a:t>Управління</a:t>
            </a:r>
            <a:r>
              <a:rPr lang="ru-RU" sz="5400" dirty="0"/>
              <a:t> </a:t>
            </a:r>
            <a:r>
              <a:rPr lang="ru-RU" sz="5400" dirty="0" err="1"/>
              <a:t>ефективністю</a:t>
            </a:r>
            <a:r>
              <a:rPr lang="ru-RU" sz="5400" dirty="0"/>
              <a:t> </a:t>
            </a:r>
            <a:r>
              <a:rPr lang="ru-RU" sz="5400" dirty="0" err="1"/>
              <a:t>діяльності</a:t>
            </a:r>
            <a:r>
              <a:rPr lang="ru-RU" sz="5400" dirty="0"/>
              <a:t> </a:t>
            </a:r>
            <a:r>
              <a:rPr lang="ru-RU" sz="5400" dirty="0" err="1"/>
              <a:t>підприємства</a:t>
            </a:r>
            <a:endParaRPr lang="ru-UA" sz="5400" dirty="0"/>
          </a:p>
        </p:txBody>
      </p:sp>
    </p:spTree>
    <p:extLst>
      <p:ext uri="{BB962C8B-B14F-4D97-AF65-F5344CB8AC3E}">
        <p14:creationId xmlns:p14="http://schemas.microsoft.com/office/powerpoint/2010/main" val="12190916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92373CA-E1E0-A04B-A856-4EF6FE2139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956" y="278780"/>
            <a:ext cx="11237083" cy="518756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err="1"/>
              <a:t>Ключові</a:t>
            </a:r>
            <a:r>
              <a:rPr lang="ru-RU" dirty="0"/>
              <a:t> </a:t>
            </a:r>
            <a:r>
              <a:rPr lang="ru-RU" dirty="0" err="1"/>
              <a:t>показники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визначені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систем </a:t>
            </a:r>
            <a:r>
              <a:rPr lang="en-US" dirty="0"/>
              <a:t>Business Intelligence.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оцінити</a:t>
            </a:r>
            <a:r>
              <a:rPr lang="ru-RU" dirty="0"/>
              <a:t> </a:t>
            </a:r>
            <a:r>
              <a:rPr lang="ru-RU" dirty="0" err="1"/>
              <a:t>свій</a:t>
            </a:r>
            <a:r>
              <a:rPr lang="ru-RU" dirty="0"/>
              <a:t> стан і </a:t>
            </a:r>
            <a:r>
              <a:rPr lang="ru-RU" dirty="0" err="1"/>
              <a:t>допомогти</a:t>
            </a:r>
            <a:r>
              <a:rPr lang="ru-RU" dirty="0"/>
              <a:t> у </a:t>
            </a:r>
            <a:r>
              <a:rPr lang="ru-RU" dirty="0" err="1"/>
              <a:t>формуванні</a:t>
            </a:r>
            <a:r>
              <a:rPr lang="ru-RU" dirty="0"/>
              <a:t> </a:t>
            </a:r>
            <a:r>
              <a:rPr lang="ru-RU" dirty="0" err="1"/>
              <a:t>стратегії</a:t>
            </a:r>
            <a:r>
              <a:rPr lang="ru-RU" dirty="0"/>
              <a:t>. КПЕ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проводити</a:t>
            </a:r>
            <a:r>
              <a:rPr lang="ru-RU" dirty="0"/>
              <a:t> контроль </a:t>
            </a:r>
            <a:r>
              <a:rPr lang="ru-RU" dirty="0" err="1"/>
              <a:t>ділової</a:t>
            </a:r>
            <a:r>
              <a:rPr lang="ru-RU" dirty="0"/>
              <a:t> </a:t>
            </a:r>
            <a:r>
              <a:rPr lang="ru-RU" dirty="0" err="1"/>
              <a:t>активності</a:t>
            </a:r>
            <a:r>
              <a:rPr lang="ru-RU" dirty="0"/>
              <a:t> в реальному </a:t>
            </a:r>
            <a:r>
              <a:rPr lang="ru-RU" dirty="0" err="1"/>
              <a:t>часі</a:t>
            </a:r>
            <a:r>
              <a:rPr lang="ru-RU" dirty="0"/>
              <a:t>. </a:t>
            </a:r>
            <a:r>
              <a:rPr lang="ru-RU" dirty="0" err="1"/>
              <a:t>Дуже</a:t>
            </a:r>
            <a:r>
              <a:rPr lang="ru-RU" dirty="0"/>
              <a:t> часто </a:t>
            </a:r>
            <a:r>
              <a:rPr lang="ru-RU" dirty="0" err="1"/>
              <a:t>показники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використовуються</a:t>
            </a:r>
            <a:r>
              <a:rPr lang="ru-RU" dirty="0"/>
              <a:t> для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вигоди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складних</a:t>
            </a:r>
            <a:r>
              <a:rPr lang="ru-RU" dirty="0"/>
              <a:t> величин, </a:t>
            </a:r>
            <a:r>
              <a:rPr lang="ru-RU" dirty="0" err="1"/>
              <a:t>наприклад</a:t>
            </a:r>
            <a:r>
              <a:rPr lang="ru-RU" dirty="0"/>
              <a:t>, таких як </a:t>
            </a:r>
            <a:r>
              <a:rPr lang="ru-RU" dirty="0" err="1"/>
              <a:t>розвиток</a:t>
            </a:r>
            <a:r>
              <a:rPr lang="ru-RU" dirty="0"/>
              <a:t> </a:t>
            </a:r>
            <a:r>
              <a:rPr lang="ru-RU" dirty="0" err="1"/>
              <a:t>лідерства</a:t>
            </a:r>
            <a:r>
              <a:rPr lang="ru-RU" dirty="0"/>
              <a:t>, </a:t>
            </a:r>
            <a:r>
              <a:rPr lang="ru-RU" dirty="0" err="1"/>
              <a:t>зобов;язання</a:t>
            </a:r>
            <a:r>
              <a:rPr lang="ru-RU" dirty="0"/>
              <a:t>, </a:t>
            </a:r>
            <a:r>
              <a:rPr lang="ru-RU" dirty="0" err="1"/>
              <a:t>обслуговування</a:t>
            </a:r>
            <a:r>
              <a:rPr lang="ru-RU" dirty="0"/>
              <a:t> та </a:t>
            </a:r>
            <a:r>
              <a:rPr lang="ru-RU" dirty="0" err="1"/>
              <a:t>задоволення</a:t>
            </a:r>
            <a:r>
              <a:rPr lang="ru-RU" dirty="0"/>
              <a:t>.</a:t>
            </a:r>
          </a:p>
          <a:p>
            <a:pPr algn="just"/>
            <a:r>
              <a:rPr lang="ru-RU" dirty="0" err="1"/>
              <a:t>Технології</a:t>
            </a:r>
            <a:r>
              <a:rPr lang="ru-RU" dirty="0"/>
              <a:t> постановки та контролю </a:t>
            </a:r>
            <a:r>
              <a:rPr lang="ru-RU" dirty="0" err="1"/>
              <a:t>цілей</a:t>
            </a:r>
            <a:r>
              <a:rPr lang="ru-RU" dirty="0"/>
              <a:t> </a:t>
            </a:r>
            <a:r>
              <a:rPr lang="ru-RU" dirty="0" err="1"/>
              <a:t>лягли</a:t>
            </a:r>
            <a:r>
              <a:rPr lang="ru-RU" dirty="0"/>
              <a:t> в основу </a:t>
            </a:r>
            <a:r>
              <a:rPr lang="ru-RU" dirty="0" err="1"/>
              <a:t>окремої</a:t>
            </a:r>
            <a:r>
              <a:rPr lang="ru-RU" dirty="0"/>
              <a:t> </a:t>
            </a:r>
            <a:r>
              <a:rPr lang="ru-RU" dirty="0" err="1"/>
              <a:t>концепції</a:t>
            </a:r>
            <a:r>
              <a:rPr lang="ru-RU" dirty="0"/>
              <a:t>, яка  </a:t>
            </a:r>
            <a:r>
              <a:rPr lang="ru-RU" dirty="0" err="1"/>
              <a:t>належить</a:t>
            </a:r>
            <a:r>
              <a:rPr lang="ru-RU" dirty="0"/>
              <a:t> до основ </a:t>
            </a:r>
            <a:r>
              <a:rPr lang="ru-RU" dirty="0" err="1"/>
              <a:t>сучасного</a:t>
            </a:r>
            <a:r>
              <a:rPr lang="ru-RU" dirty="0"/>
              <a:t> менеджменту, та </a:t>
            </a:r>
            <a:r>
              <a:rPr lang="ru-RU" dirty="0" err="1"/>
              <a:t>розвинулась</a:t>
            </a:r>
            <a:r>
              <a:rPr lang="ru-RU" dirty="0"/>
              <a:t> до </a:t>
            </a:r>
            <a:r>
              <a:rPr lang="ru-RU" dirty="0" err="1"/>
              <a:t>Збалансованої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 (ЗСП). </a:t>
            </a:r>
            <a:r>
              <a:rPr lang="ru-RU" dirty="0" err="1"/>
              <a:t>Це</a:t>
            </a:r>
            <a:r>
              <a:rPr lang="ru-RU" dirty="0"/>
              <a:t> - </a:t>
            </a:r>
            <a:r>
              <a:rPr lang="ru-RU" dirty="0" err="1"/>
              <a:t>Управління</a:t>
            </a:r>
            <a:r>
              <a:rPr lang="ru-RU" dirty="0"/>
              <a:t> по </a:t>
            </a:r>
            <a:r>
              <a:rPr lang="ru-RU" dirty="0" err="1"/>
              <a:t>цілях</a:t>
            </a:r>
            <a:r>
              <a:rPr lang="ru-RU" dirty="0"/>
              <a:t>: метод </a:t>
            </a:r>
            <a:r>
              <a:rPr lang="ru-RU" dirty="0" err="1"/>
              <a:t>управлінської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передбачення</a:t>
            </a:r>
            <a:r>
              <a:rPr lang="ru-RU" dirty="0"/>
              <a:t> </a:t>
            </a:r>
            <a:r>
              <a:rPr lang="ru-RU" dirty="0" err="1"/>
              <a:t>можливих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та </a:t>
            </a:r>
            <a:r>
              <a:rPr lang="ru-RU" dirty="0" err="1"/>
              <a:t>планування</a:t>
            </a:r>
            <a:r>
              <a:rPr lang="ru-RU" dirty="0"/>
              <a:t> </a:t>
            </a:r>
            <a:r>
              <a:rPr lang="ru-RU" dirty="0" err="1"/>
              <a:t>шляхів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досягнення</a:t>
            </a:r>
            <a:r>
              <a:rPr lang="ru-RU" dirty="0"/>
              <a:t>. </a:t>
            </a:r>
            <a:r>
              <a:rPr lang="ru-RU" dirty="0" err="1"/>
              <a:t>Першоукладачем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по </a:t>
            </a:r>
            <a:r>
              <a:rPr lang="ru-RU" dirty="0" err="1"/>
              <a:t>цілях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 </a:t>
            </a:r>
            <a:r>
              <a:rPr lang="ru-RU" dirty="0" err="1"/>
              <a:t>Пітер</a:t>
            </a:r>
            <a:r>
              <a:rPr lang="ru-RU" dirty="0"/>
              <a:t> </a:t>
            </a:r>
            <a:r>
              <a:rPr lang="ru-RU" dirty="0" err="1"/>
              <a:t>Друкер</a:t>
            </a:r>
            <a:r>
              <a:rPr lang="ru-RU" dirty="0"/>
              <a:t> (</a:t>
            </a:r>
            <a:r>
              <a:rPr lang="en-US" dirty="0"/>
              <a:t>Peter Drucker (1909 - 2005)) </a:t>
            </a:r>
            <a:r>
              <a:rPr lang="ru-RU" dirty="0"/>
              <a:t>в 50-ті роки </a:t>
            </a:r>
            <a:r>
              <a:rPr lang="en-US" dirty="0"/>
              <a:t>XX </a:t>
            </a:r>
            <a:r>
              <a:rPr lang="ru-RU" dirty="0" err="1"/>
              <a:t>століття</a:t>
            </a:r>
            <a:r>
              <a:rPr lang="ru-RU" dirty="0"/>
              <a:t>. </a:t>
            </a:r>
            <a:r>
              <a:rPr lang="ru-RU" dirty="0" err="1"/>
              <a:t>Пітер</a:t>
            </a:r>
            <a:r>
              <a:rPr lang="ru-RU" dirty="0"/>
              <a:t> </a:t>
            </a:r>
            <a:r>
              <a:rPr lang="ru-RU" dirty="0" err="1"/>
              <a:t>Друкер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засновником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 − мети через КПЕ. </a:t>
            </a:r>
            <a:r>
              <a:rPr lang="ru-RU" dirty="0" err="1"/>
              <a:t>Згідно</a:t>
            </a:r>
            <a:r>
              <a:rPr lang="ru-RU" dirty="0"/>
              <a:t> з </a:t>
            </a:r>
            <a:r>
              <a:rPr lang="ru-RU" dirty="0" err="1"/>
              <a:t>Друкером</a:t>
            </a:r>
            <a:r>
              <a:rPr lang="ru-RU" dirty="0"/>
              <a:t> </a:t>
            </a:r>
            <a:r>
              <a:rPr lang="ru-RU" dirty="0" err="1"/>
              <a:t>менеджери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уникати</a:t>
            </a:r>
            <a:r>
              <a:rPr lang="ru-RU" dirty="0"/>
              <a:t> «</a:t>
            </a:r>
            <a:r>
              <a:rPr lang="ru-RU" dirty="0" err="1"/>
              <a:t>пасток</a:t>
            </a:r>
            <a:r>
              <a:rPr lang="ru-RU" dirty="0"/>
              <a:t> часу», коли вони </a:t>
            </a:r>
            <a:r>
              <a:rPr lang="ru-RU" dirty="0" err="1"/>
              <a:t>залучені</a:t>
            </a:r>
            <a:r>
              <a:rPr lang="ru-RU" dirty="0"/>
              <a:t> в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поточних</a:t>
            </a:r>
            <a:r>
              <a:rPr lang="ru-RU" dirty="0"/>
              <a:t> </a:t>
            </a:r>
            <a:r>
              <a:rPr lang="ru-RU" dirty="0" err="1"/>
              <a:t>щоденних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призводить</a:t>
            </a:r>
            <a:r>
              <a:rPr lang="ru-RU" dirty="0"/>
              <a:t> до того, </a:t>
            </a:r>
            <a:r>
              <a:rPr lang="ru-RU" dirty="0" err="1"/>
              <a:t>що</a:t>
            </a:r>
            <a:r>
              <a:rPr lang="ru-RU" dirty="0"/>
              <a:t> вони </a:t>
            </a:r>
            <a:r>
              <a:rPr lang="ru-RU" dirty="0" err="1"/>
              <a:t>починають</a:t>
            </a:r>
            <a:r>
              <a:rPr lang="ru-RU" dirty="0"/>
              <a:t> </a:t>
            </a:r>
            <a:r>
              <a:rPr lang="ru-RU" dirty="0" err="1"/>
              <a:t>забувати</a:t>
            </a:r>
            <a:r>
              <a:rPr lang="ru-RU" dirty="0"/>
              <a:t> </a:t>
            </a:r>
            <a:r>
              <a:rPr lang="ru-RU" dirty="0" err="1"/>
              <a:t>виконувати</a:t>
            </a:r>
            <a:r>
              <a:rPr lang="ru-RU" dirty="0"/>
              <a:t> </a:t>
            </a:r>
            <a:r>
              <a:rPr lang="ru-RU" dirty="0" err="1"/>
              <a:t>завдання</a:t>
            </a:r>
            <a:r>
              <a:rPr lang="ru-RU" dirty="0"/>
              <a:t>, </a:t>
            </a:r>
            <a:r>
              <a:rPr lang="ru-RU" dirty="0" err="1"/>
              <a:t>спрямовані</a:t>
            </a:r>
            <a:r>
              <a:rPr lang="ru-RU" dirty="0"/>
              <a:t> на </a:t>
            </a:r>
            <a:r>
              <a:rPr lang="ru-RU" dirty="0" err="1"/>
              <a:t>досягнення</a:t>
            </a:r>
            <a:r>
              <a:rPr lang="ru-RU" dirty="0"/>
              <a:t> </a:t>
            </a:r>
            <a:r>
              <a:rPr lang="ru-RU" dirty="0" err="1"/>
              <a:t>результатів</a:t>
            </a:r>
            <a:r>
              <a:rPr lang="ru-RU" dirty="0"/>
              <a:t> (</a:t>
            </a:r>
            <a:r>
              <a:rPr lang="ru-RU" dirty="0" err="1"/>
              <a:t>цілей</a:t>
            </a:r>
            <a:r>
              <a:rPr lang="ru-RU" dirty="0"/>
              <a:t>).</a:t>
            </a:r>
          </a:p>
          <a:p>
            <a:pPr algn="just"/>
            <a:r>
              <a:rPr lang="ru-RU" dirty="0" err="1"/>
              <a:t>Ключові</a:t>
            </a:r>
            <a:r>
              <a:rPr lang="ru-RU" dirty="0"/>
              <a:t> </a:t>
            </a:r>
            <a:r>
              <a:rPr lang="ru-RU" dirty="0" err="1"/>
              <a:t>чинники</a:t>
            </a:r>
            <a:r>
              <a:rPr lang="ru-RU" dirty="0"/>
              <a:t> </a:t>
            </a:r>
            <a:r>
              <a:rPr lang="ru-RU" dirty="0" err="1"/>
              <a:t>успіху</a:t>
            </a:r>
            <a:r>
              <a:rPr lang="ru-RU" dirty="0"/>
              <a:t> - </a:t>
            </a:r>
            <a:r>
              <a:rPr lang="ru-RU" dirty="0" err="1"/>
              <a:t>сильні</a:t>
            </a:r>
            <a:r>
              <a:rPr lang="ru-RU" dirty="0"/>
              <a:t> й </a:t>
            </a:r>
            <a:r>
              <a:rPr lang="ru-RU" dirty="0" err="1"/>
              <a:t>слабкі</a:t>
            </a:r>
            <a:r>
              <a:rPr lang="ru-RU" dirty="0"/>
              <a:t> </a:t>
            </a:r>
            <a:r>
              <a:rPr lang="ru-RU" dirty="0" err="1"/>
              <a:t>сторони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якнайбільше</a:t>
            </a:r>
            <a:r>
              <a:rPr lang="ru-RU" dirty="0"/>
              <a:t> </a:t>
            </a:r>
            <a:r>
              <a:rPr lang="ru-RU" dirty="0" err="1"/>
              <a:t>впливають</a:t>
            </a:r>
            <a:r>
              <a:rPr lang="ru-RU" dirty="0"/>
              <a:t> на </a:t>
            </a:r>
            <a:r>
              <a:rPr lang="ru-RU" dirty="0" err="1"/>
              <a:t>успіх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.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визначають</a:t>
            </a:r>
            <a:r>
              <a:rPr lang="ru-RU" dirty="0"/>
              <a:t>, </a:t>
            </a:r>
            <a:r>
              <a:rPr lang="ru-RU" dirty="0" err="1"/>
              <a:t>порівнюючи</a:t>
            </a:r>
            <a:r>
              <a:rPr lang="ru-RU" dirty="0"/>
              <a:t> з конкурентами.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7611457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2AACF2B-9AEB-CC44-9037-E7A7E50F2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293" y="278780"/>
            <a:ext cx="11565487" cy="5187565"/>
          </a:xfrm>
        </p:spPr>
        <p:txBody>
          <a:bodyPr>
            <a:normAutofit/>
          </a:bodyPr>
          <a:lstStyle/>
          <a:p>
            <a:r>
              <a:rPr lang="ru-RU" dirty="0" err="1"/>
              <a:t>Збалансована</a:t>
            </a:r>
            <a:r>
              <a:rPr lang="ru-RU" dirty="0"/>
              <a:t> система </a:t>
            </a:r>
            <a:r>
              <a:rPr lang="ru-RU" dirty="0" err="1"/>
              <a:t>оціночних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 (</a:t>
            </a:r>
            <a:r>
              <a:rPr lang="en-US" dirty="0"/>
              <a:t>The Balanced Scorecard - BSC)</a:t>
            </a:r>
            <a:r>
              <a:rPr lang="uk-UA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розроблена</a:t>
            </a:r>
            <a:r>
              <a:rPr lang="ru-RU" dirty="0"/>
              <a:t> </a:t>
            </a:r>
            <a:r>
              <a:rPr lang="ru-RU" dirty="0" err="1"/>
              <a:t>наприкінці</a:t>
            </a:r>
            <a:r>
              <a:rPr lang="ru-RU" dirty="0"/>
              <a:t> 1980-х - на початку 1990 </a:t>
            </a:r>
            <a:r>
              <a:rPr lang="ru-RU" dirty="0" err="1"/>
              <a:t>років</a:t>
            </a:r>
            <a:r>
              <a:rPr lang="ru-RU" dirty="0"/>
              <a:t>. </a:t>
            </a:r>
            <a:r>
              <a:rPr lang="ru-RU" dirty="0" err="1"/>
              <a:t>Передумовою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розробки</a:t>
            </a:r>
            <a:r>
              <a:rPr lang="ru-RU" dirty="0"/>
              <a:t> стали </a:t>
            </a:r>
            <a:r>
              <a:rPr lang="ru-RU" dirty="0" err="1"/>
              <a:t>дані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свідчили</a:t>
            </a:r>
            <a:r>
              <a:rPr lang="ru-RU" dirty="0"/>
              <a:t> про 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90% </a:t>
            </a:r>
            <a:r>
              <a:rPr lang="ru-RU" dirty="0" err="1"/>
              <a:t>компаній</a:t>
            </a:r>
            <a:r>
              <a:rPr lang="ru-RU" dirty="0"/>
              <a:t> </a:t>
            </a:r>
            <a:r>
              <a:rPr lang="ru-RU" dirty="0" err="1"/>
              <a:t>терплять</a:t>
            </a:r>
            <a:r>
              <a:rPr lang="ru-RU" dirty="0"/>
              <a:t> </a:t>
            </a:r>
            <a:r>
              <a:rPr lang="ru-RU" dirty="0" err="1"/>
              <a:t>невдачі</a:t>
            </a:r>
            <a:r>
              <a:rPr lang="ru-RU" dirty="0"/>
              <a:t> через </a:t>
            </a:r>
            <a:r>
              <a:rPr lang="ru-RU" dirty="0" err="1"/>
              <a:t>неспроможність</a:t>
            </a:r>
            <a:r>
              <a:rPr lang="ru-RU" dirty="0"/>
              <a:t> </a:t>
            </a:r>
            <a:r>
              <a:rPr lang="ru-RU" dirty="0" err="1"/>
              <a:t>швидко</a:t>
            </a:r>
            <a:r>
              <a:rPr lang="ru-RU" dirty="0"/>
              <a:t> й у </a:t>
            </a:r>
            <a:r>
              <a:rPr lang="ru-RU" dirty="0" err="1"/>
              <a:t>повному</a:t>
            </a:r>
            <a:r>
              <a:rPr lang="ru-RU" dirty="0"/>
              <a:t> </a:t>
            </a:r>
            <a:r>
              <a:rPr lang="ru-RU" dirty="0" err="1"/>
              <a:t>обсязі</a:t>
            </a:r>
            <a:r>
              <a:rPr lang="ru-RU" dirty="0"/>
              <a:t> </a:t>
            </a:r>
            <a:r>
              <a:rPr lang="ru-RU" dirty="0" err="1"/>
              <a:t>реалізувати</a:t>
            </a:r>
            <a:r>
              <a:rPr lang="ru-RU" dirty="0"/>
              <a:t> </a:t>
            </a:r>
            <a:r>
              <a:rPr lang="ru-RU" dirty="0" err="1"/>
              <a:t>бізнес-стратегію</a:t>
            </a:r>
            <a:r>
              <a:rPr lang="ru-RU" dirty="0"/>
              <a:t>. На той час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фірм</a:t>
            </a:r>
            <a:r>
              <a:rPr lang="ru-RU" dirty="0"/>
              <a:t> </a:t>
            </a:r>
            <a:r>
              <a:rPr lang="ru-RU" dirty="0" err="1"/>
              <a:t>зіштовхнулися</a:t>
            </a:r>
            <a:r>
              <a:rPr lang="ru-RU" dirty="0"/>
              <a:t> з низкою проблем. </a:t>
            </a:r>
            <a:r>
              <a:rPr lang="ru-RU" dirty="0" err="1"/>
              <a:t>Ринкова</a:t>
            </a:r>
            <a:r>
              <a:rPr lang="ru-RU" dirty="0"/>
              <a:t> </a:t>
            </a:r>
            <a:r>
              <a:rPr lang="ru-RU" dirty="0" err="1"/>
              <a:t>частка</a:t>
            </a:r>
            <a:r>
              <a:rPr lang="ru-RU" dirty="0"/>
              <a:t> </a:t>
            </a:r>
            <a:r>
              <a:rPr lang="ru-RU" dirty="0" err="1"/>
              <a:t>американських</a:t>
            </a:r>
            <a:r>
              <a:rPr lang="ru-RU" dirty="0"/>
              <a:t> </a:t>
            </a:r>
            <a:r>
              <a:rPr lang="ru-RU" dirty="0" err="1"/>
              <a:t>фірм</a:t>
            </a:r>
            <a:r>
              <a:rPr lang="ru-RU" dirty="0"/>
              <a:t> у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галузях</a:t>
            </a:r>
            <a:r>
              <a:rPr lang="ru-RU" dirty="0"/>
              <a:t> </a:t>
            </a:r>
            <a:r>
              <a:rPr lang="ru-RU" dirty="0" err="1"/>
              <a:t>знижувалася</a:t>
            </a:r>
            <a:r>
              <a:rPr lang="ru-RU" dirty="0"/>
              <a:t> через </a:t>
            </a:r>
            <a:r>
              <a:rPr lang="ru-RU" dirty="0" err="1"/>
              <a:t>глобалізацію</a:t>
            </a:r>
            <a:r>
              <a:rPr lang="ru-RU" dirty="0"/>
              <a:t>, </a:t>
            </a:r>
            <a:r>
              <a:rPr lang="ru-RU" dirty="0" err="1"/>
              <a:t>лібералізацію</a:t>
            </a:r>
            <a:r>
              <a:rPr lang="ru-RU" dirty="0"/>
              <a:t> </a:t>
            </a:r>
            <a:r>
              <a:rPr lang="ru-RU" dirty="0" err="1"/>
              <a:t>торгівлі</a:t>
            </a:r>
            <a:r>
              <a:rPr lang="ru-RU" dirty="0"/>
              <a:t>, </a:t>
            </a:r>
            <a:r>
              <a:rPr lang="ru-RU" dirty="0" err="1"/>
              <a:t>технологічних</a:t>
            </a:r>
            <a:r>
              <a:rPr lang="ru-RU" dirty="0"/>
              <a:t> </a:t>
            </a:r>
            <a:r>
              <a:rPr lang="ru-RU" dirty="0" err="1"/>
              <a:t>інновацій</a:t>
            </a:r>
            <a:r>
              <a:rPr lang="ru-RU" dirty="0"/>
              <a:t> і проблем з </a:t>
            </a:r>
            <a:r>
              <a:rPr lang="ru-RU" dirty="0" err="1"/>
              <a:t>якістю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.</a:t>
            </a:r>
          </a:p>
          <a:p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змінити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 та </a:t>
            </a:r>
            <a:r>
              <a:rPr lang="ru-RU" dirty="0" err="1"/>
              <a:t>усунути</a:t>
            </a:r>
            <a:r>
              <a:rPr lang="ru-RU" dirty="0"/>
              <a:t> </a:t>
            </a:r>
            <a:r>
              <a:rPr lang="ru-RU" dirty="0" err="1"/>
              <a:t>недоліки</a:t>
            </a:r>
            <a:r>
              <a:rPr lang="ru-RU" dirty="0"/>
              <a:t> </a:t>
            </a:r>
            <a:r>
              <a:rPr lang="ru-RU" dirty="0" err="1"/>
              <a:t>традиційних</a:t>
            </a:r>
            <a:r>
              <a:rPr lang="ru-RU" dirty="0"/>
              <a:t> систем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фінансової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професорами</a:t>
            </a:r>
            <a:r>
              <a:rPr lang="ru-RU" dirty="0"/>
              <a:t> </a:t>
            </a:r>
            <a:r>
              <a:rPr lang="ru-RU" dirty="0" err="1"/>
              <a:t>Гарвардської</a:t>
            </a:r>
            <a:r>
              <a:rPr lang="ru-RU" dirty="0"/>
              <a:t> </a:t>
            </a:r>
            <a:r>
              <a:rPr lang="ru-RU" dirty="0" err="1"/>
              <a:t>школи</a:t>
            </a:r>
            <a:r>
              <a:rPr lang="ru-RU" dirty="0"/>
              <a:t> </a:t>
            </a:r>
            <a:r>
              <a:rPr lang="ru-RU" dirty="0" err="1"/>
              <a:t>бізнесу</a:t>
            </a:r>
            <a:r>
              <a:rPr lang="ru-RU" dirty="0"/>
              <a:t> Робертом Капланом (</a:t>
            </a:r>
            <a:r>
              <a:rPr lang="en-US" dirty="0"/>
              <a:t>Robert Kaplan) </a:t>
            </a:r>
            <a:r>
              <a:rPr lang="ru-RU" dirty="0"/>
              <a:t>і </a:t>
            </a:r>
            <a:r>
              <a:rPr lang="ru-RU" dirty="0" err="1"/>
              <a:t>Девідом</a:t>
            </a:r>
            <a:r>
              <a:rPr lang="ru-RU" dirty="0"/>
              <a:t> Нортоном (</a:t>
            </a:r>
            <a:r>
              <a:rPr lang="en-US" dirty="0"/>
              <a:t>David Norton) </a:t>
            </a:r>
            <a:r>
              <a:rPr lang="ru-RU" dirty="0" err="1"/>
              <a:t>була</a:t>
            </a:r>
            <a:r>
              <a:rPr lang="ru-RU" dirty="0"/>
              <a:t> почата </a:t>
            </a:r>
            <a:r>
              <a:rPr lang="ru-RU" dirty="0" err="1"/>
              <a:t>розробка</a:t>
            </a:r>
            <a:r>
              <a:rPr lang="ru-RU" dirty="0"/>
              <a:t> </a:t>
            </a:r>
            <a:r>
              <a:rPr lang="ru-RU" dirty="0" err="1"/>
              <a:t>концепції</a:t>
            </a:r>
            <a:r>
              <a:rPr lang="ru-RU" dirty="0"/>
              <a:t> </a:t>
            </a:r>
            <a:r>
              <a:rPr lang="ru-RU" dirty="0" err="1"/>
              <a:t>збалансованої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оцінних</a:t>
            </a:r>
            <a:r>
              <a:rPr lang="ru-RU" dirty="0"/>
              <a:t> </a:t>
            </a:r>
            <a:r>
              <a:rPr lang="ru-RU" dirty="0" err="1"/>
              <a:t>індикаторів</a:t>
            </a:r>
            <a:r>
              <a:rPr lang="ru-RU" dirty="0"/>
              <a:t>, </a:t>
            </a:r>
            <a:r>
              <a:rPr lang="ru-RU" dirty="0" err="1"/>
              <a:t>призначена</a:t>
            </a:r>
            <a:r>
              <a:rPr lang="ru-RU" dirty="0"/>
              <a:t> для </a:t>
            </a:r>
            <a:r>
              <a:rPr lang="ru-RU" dirty="0" err="1"/>
              <a:t>вимірювання</a:t>
            </a:r>
            <a:r>
              <a:rPr lang="ru-RU" dirty="0"/>
              <a:t> </a:t>
            </a:r>
            <a:r>
              <a:rPr lang="ru-RU" dirty="0" err="1"/>
              <a:t>успіху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стратегії</a:t>
            </a:r>
            <a:r>
              <a:rPr lang="ru-RU" dirty="0"/>
              <a:t> </a:t>
            </a:r>
            <a:r>
              <a:rPr lang="ru-RU" dirty="0" err="1"/>
              <a:t>компанії</a:t>
            </a:r>
            <a:r>
              <a:rPr lang="ru-RU" dirty="0"/>
              <a:t>.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бізнесу</a:t>
            </a:r>
            <a:r>
              <a:rPr lang="ru-RU" dirty="0"/>
              <a:t>, </a:t>
            </a:r>
            <a:r>
              <a:rPr lang="ru-RU" dirty="0" err="1"/>
              <a:t>орієнтованого</a:t>
            </a:r>
            <a:r>
              <a:rPr lang="ru-RU" dirty="0"/>
              <a:t> на </a:t>
            </a:r>
            <a:r>
              <a:rPr lang="ru-RU" dirty="0" err="1"/>
              <a:t>стратегію</a:t>
            </a:r>
            <a:r>
              <a:rPr lang="ru-RU" dirty="0"/>
              <a:t>, означало для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компаній</a:t>
            </a:r>
            <a:r>
              <a:rPr lang="ru-RU" dirty="0"/>
              <a:t> </a:t>
            </a:r>
            <a:r>
              <a:rPr lang="ru-RU" dirty="0" err="1"/>
              <a:t>істотну</a:t>
            </a:r>
            <a:r>
              <a:rPr lang="ru-RU" dirty="0"/>
              <a:t> </a:t>
            </a:r>
            <a:r>
              <a:rPr lang="ru-RU" dirty="0" err="1"/>
              <a:t>зміну</a:t>
            </a:r>
            <a:r>
              <a:rPr lang="ru-RU" dirty="0"/>
              <a:t> концептуального </a:t>
            </a:r>
            <a:r>
              <a:rPr lang="ru-RU" dirty="0" err="1"/>
              <a:t>підходу</a:t>
            </a:r>
            <a:r>
              <a:rPr lang="ru-RU" dirty="0"/>
              <a:t>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678398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2ED15CC-49C3-5742-989C-9F649D845B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235" y="223024"/>
            <a:ext cx="10742620" cy="5243321"/>
          </a:xfrm>
        </p:spPr>
        <p:txBody>
          <a:bodyPr>
            <a:normAutofit/>
          </a:bodyPr>
          <a:lstStyle/>
          <a:p>
            <a:r>
              <a:rPr lang="ru-RU" dirty="0"/>
              <a:t>Як і </a:t>
            </a:r>
            <a:r>
              <a:rPr lang="ru-RU" dirty="0" err="1"/>
              <a:t>традиційні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, </a:t>
            </a:r>
            <a:r>
              <a:rPr lang="en-US" dirty="0"/>
              <a:t>BSC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фінансові</a:t>
            </a:r>
            <a:r>
              <a:rPr lang="ru-RU" dirty="0"/>
              <a:t> </a:t>
            </a:r>
            <a:r>
              <a:rPr lang="ru-RU" dirty="0" err="1"/>
              <a:t>показники</a:t>
            </a:r>
            <a:r>
              <a:rPr lang="ru-RU" dirty="0"/>
              <a:t> як </a:t>
            </a:r>
            <a:r>
              <a:rPr lang="ru-RU" dirty="0" err="1"/>
              <a:t>одні</a:t>
            </a:r>
            <a:r>
              <a:rPr lang="ru-RU" dirty="0"/>
              <a:t> з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критеріїв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, але </a:t>
            </a:r>
            <a:r>
              <a:rPr lang="ru-RU" dirty="0" err="1"/>
              <a:t>підкреслює</a:t>
            </a:r>
            <a:r>
              <a:rPr lang="ru-RU" dirty="0"/>
              <a:t> </a:t>
            </a:r>
            <a:r>
              <a:rPr lang="ru-RU" dirty="0" err="1"/>
              <a:t>важливість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 </a:t>
            </a:r>
            <a:r>
              <a:rPr lang="ru-RU" dirty="0" err="1"/>
              <a:t>нефінансового</a:t>
            </a:r>
            <a:r>
              <a:rPr lang="ru-RU" dirty="0"/>
              <a:t> характеру,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оцінюють</a:t>
            </a:r>
            <a:r>
              <a:rPr lang="ru-RU" dirty="0"/>
              <a:t> </a:t>
            </a:r>
            <a:r>
              <a:rPr lang="ru-RU" dirty="0" err="1"/>
              <a:t>задоволеність</a:t>
            </a:r>
            <a:r>
              <a:rPr lang="ru-RU" dirty="0"/>
              <a:t> </a:t>
            </a:r>
            <a:r>
              <a:rPr lang="ru-RU" dirty="0" err="1"/>
              <a:t>покупців</a:t>
            </a:r>
            <a:r>
              <a:rPr lang="ru-RU" dirty="0"/>
              <a:t> і </a:t>
            </a:r>
            <a:r>
              <a:rPr lang="ru-RU" dirty="0" err="1"/>
              <a:t>акціонерів</a:t>
            </a:r>
            <a:r>
              <a:rPr lang="ru-RU" dirty="0"/>
              <a:t>,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внутрішніх</a:t>
            </a:r>
            <a:r>
              <a:rPr lang="ru-RU" dirty="0"/>
              <a:t> </a:t>
            </a:r>
            <a:r>
              <a:rPr lang="ru-RU" dirty="0" err="1"/>
              <a:t>бізнес-процесів</a:t>
            </a:r>
            <a:r>
              <a:rPr lang="ru-RU" dirty="0"/>
              <a:t>, </a:t>
            </a:r>
            <a:r>
              <a:rPr lang="ru-RU" dirty="0" err="1"/>
              <a:t>потенціал</a:t>
            </a:r>
            <a:r>
              <a:rPr lang="ru-RU" dirty="0"/>
              <a:t> </a:t>
            </a:r>
            <a:r>
              <a:rPr lang="ru-RU" dirty="0" err="1"/>
              <a:t>спів</a:t>
            </a:r>
            <a:r>
              <a:rPr lang="ru-RU" dirty="0"/>
              <a:t>- </a:t>
            </a:r>
            <a:r>
              <a:rPr lang="ru-RU" dirty="0" err="1"/>
              <a:t>робітників</a:t>
            </a:r>
            <a:r>
              <a:rPr lang="ru-RU" dirty="0"/>
              <a:t> з метою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довгостроково</a:t>
            </a:r>
            <a:r>
              <a:rPr lang="ru-RU" dirty="0"/>
              <a:t>- </a:t>
            </a:r>
            <a:r>
              <a:rPr lang="ru-RU" dirty="0" err="1"/>
              <a:t>го</a:t>
            </a:r>
            <a:r>
              <a:rPr lang="ru-RU" dirty="0"/>
              <a:t> </a:t>
            </a:r>
            <a:r>
              <a:rPr lang="ru-RU" dirty="0" err="1"/>
              <a:t>фінансового</a:t>
            </a:r>
            <a:r>
              <a:rPr lang="ru-RU" dirty="0"/>
              <a:t> </a:t>
            </a:r>
            <a:r>
              <a:rPr lang="ru-RU" dirty="0" err="1"/>
              <a:t>успіху</a:t>
            </a:r>
            <a:r>
              <a:rPr lang="ru-RU" dirty="0"/>
              <a:t> </a:t>
            </a:r>
            <a:r>
              <a:rPr lang="ru-RU" dirty="0" err="1"/>
              <a:t>компанії</a:t>
            </a:r>
            <a:r>
              <a:rPr lang="ru-RU" dirty="0"/>
              <a:t>. </a:t>
            </a:r>
            <a:r>
              <a:rPr lang="ru-RU" dirty="0" err="1"/>
              <a:t>Отже</a:t>
            </a:r>
            <a:r>
              <a:rPr lang="ru-RU" dirty="0"/>
              <a:t>, система Нортона і Каплана </a:t>
            </a:r>
            <a:r>
              <a:rPr lang="ru-RU" dirty="0" err="1"/>
              <a:t>дозволяє</a:t>
            </a:r>
            <a:r>
              <a:rPr lang="ru-RU" dirty="0"/>
              <a:t> менеджерам </a:t>
            </a:r>
            <a:r>
              <a:rPr lang="ru-RU" dirty="0" err="1"/>
              <a:t>представити</a:t>
            </a:r>
            <a:r>
              <a:rPr lang="ru-RU" dirty="0"/>
              <a:t> </a:t>
            </a:r>
            <a:r>
              <a:rPr lang="ru-RU" dirty="0" err="1"/>
              <a:t>бізнес</a:t>
            </a:r>
            <a:r>
              <a:rPr lang="ru-RU" dirty="0"/>
              <a:t> у </a:t>
            </a:r>
            <a:r>
              <a:rPr lang="ru-RU" dirty="0" err="1"/>
              <a:t>чотирьох</a:t>
            </a:r>
            <a:r>
              <a:rPr lang="ru-RU" dirty="0"/>
              <a:t> </a:t>
            </a:r>
            <a:r>
              <a:rPr lang="ru-RU" dirty="0" err="1"/>
              <a:t>проекціях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відповіді</a:t>
            </a:r>
            <a:r>
              <a:rPr lang="ru-RU" dirty="0"/>
              <a:t> на </a:t>
            </a:r>
            <a:r>
              <a:rPr lang="ru-RU" dirty="0" err="1"/>
              <a:t>чотири</a:t>
            </a:r>
            <a:r>
              <a:rPr lang="ru-RU" dirty="0"/>
              <a:t> </a:t>
            </a:r>
            <a:r>
              <a:rPr lang="ru-RU" dirty="0" err="1"/>
              <a:t>запитання</a:t>
            </a:r>
            <a:r>
              <a:rPr lang="ru-RU" dirty="0"/>
              <a:t>:</a:t>
            </a:r>
          </a:p>
          <a:p>
            <a:r>
              <a:rPr lang="ru-RU" dirty="0"/>
              <a:t>1) як </a:t>
            </a:r>
            <a:r>
              <a:rPr lang="ru-RU" dirty="0" err="1"/>
              <a:t>фірму</a:t>
            </a:r>
            <a:r>
              <a:rPr lang="ru-RU" dirty="0"/>
              <a:t> </a:t>
            </a:r>
            <a:r>
              <a:rPr lang="ru-RU" dirty="0" err="1"/>
              <a:t>оцінюють</a:t>
            </a:r>
            <a:r>
              <a:rPr lang="ru-RU" dirty="0"/>
              <a:t> </a:t>
            </a:r>
            <a:r>
              <a:rPr lang="ru-RU" dirty="0" err="1"/>
              <a:t>клієнти</a:t>
            </a:r>
            <a:r>
              <a:rPr lang="ru-RU" dirty="0"/>
              <a:t> (аспект </a:t>
            </a:r>
            <a:r>
              <a:rPr lang="ru-RU" dirty="0" err="1"/>
              <a:t>клієнта</a:t>
            </a:r>
            <a:r>
              <a:rPr lang="ru-RU" dirty="0"/>
              <a:t>)?</a:t>
            </a:r>
          </a:p>
          <a:p>
            <a:r>
              <a:rPr lang="ru-RU" dirty="0"/>
              <a:t>2)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забезпечити</a:t>
            </a:r>
            <a:r>
              <a:rPr lang="ru-RU" dirty="0"/>
              <a:t> </a:t>
            </a:r>
            <a:r>
              <a:rPr lang="ru-RU" dirty="0" err="1"/>
              <a:t>фірмі</a:t>
            </a:r>
            <a:r>
              <a:rPr lang="ru-RU" dirty="0"/>
              <a:t> </a:t>
            </a:r>
            <a:r>
              <a:rPr lang="ru-RU" dirty="0" err="1"/>
              <a:t>виключні</a:t>
            </a:r>
            <a:r>
              <a:rPr lang="ru-RU" dirty="0"/>
              <a:t> </a:t>
            </a:r>
            <a:r>
              <a:rPr lang="ru-RU" dirty="0" err="1"/>
              <a:t>конкурентні</a:t>
            </a:r>
            <a:r>
              <a:rPr lang="ru-RU" dirty="0"/>
              <a:t> </a:t>
            </a:r>
            <a:r>
              <a:rPr lang="ru-RU" dirty="0" err="1"/>
              <a:t>переваги</a:t>
            </a:r>
            <a:r>
              <a:rPr lang="ru-RU" dirty="0"/>
              <a:t> (</a:t>
            </a:r>
            <a:r>
              <a:rPr lang="ru-RU" dirty="0" err="1"/>
              <a:t>внутрішньо-господарський</a:t>
            </a:r>
            <a:r>
              <a:rPr lang="ru-RU" dirty="0"/>
              <a:t> аспект)?</a:t>
            </a:r>
          </a:p>
          <a:p>
            <a:r>
              <a:rPr lang="ru-RU" dirty="0"/>
              <a:t>3) </a:t>
            </a:r>
            <a:r>
              <a:rPr lang="ru-RU" dirty="0" err="1"/>
              <a:t>яким</a:t>
            </a:r>
            <a:r>
              <a:rPr lang="ru-RU" dirty="0"/>
              <a:t> чином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досягти</a:t>
            </a:r>
            <a:r>
              <a:rPr lang="ru-RU" dirty="0"/>
              <a:t> </a:t>
            </a:r>
            <a:r>
              <a:rPr lang="ru-RU" dirty="0" err="1"/>
              <a:t>подальшого</a:t>
            </a:r>
            <a:r>
              <a:rPr lang="ru-RU" dirty="0"/>
              <a:t> </a:t>
            </a:r>
            <a:r>
              <a:rPr lang="ru-RU" dirty="0" err="1"/>
              <a:t>поліпшення</a:t>
            </a:r>
            <a:r>
              <a:rPr lang="ru-RU" dirty="0"/>
              <a:t> стану </a:t>
            </a:r>
            <a:r>
              <a:rPr lang="ru-RU" dirty="0" err="1"/>
              <a:t>фірми</a:t>
            </a:r>
            <a:r>
              <a:rPr lang="ru-RU" dirty="0"/>
              <a:t> (аспект </a:t>
            </a:r>
            <a:r>
              <a:rPr lang="ru-RU" dirty="0" err="1"/>
              <a:t>інновацій</a:t>
            </a:r>
            <a:r>
              <a:rPr lang="ru-RU" dirty="0"/>
              <a:t> та </a:t>
            </a:r>
            <a:r>
              <a:rPr lang="ru-RU" dirty="0" err="1"/>
              <a:t>навчання</a:t>
            </a:r>
            <a:r>
              <a:rPr lang="ru-RU" dirty="0"/>
              <a:t>)?</a:t>
            </a:r>
          </a:p>
          <a:p>
            <a:r>
              <a:rPr lang="ru-RU" dirty="0"/>
              <a:t>4) як </a:t>
            </a:r>
            <a:r>
              <a:rPr lang="ru-RU" dirty="0" err="1"/>
              <a:t>оцінюють</a:t>
            </a:r>
            <a:r>
              <a:rPr lang="ru-RU" dirty="0"/>
              <a:t> </a:t>
            </a:r>
            <a:r>
              <a:rPr lang="ru-RU" dirty="0" err="1"/>
              <a:t>підприємство</a:t>
            </a:r>
            <a:r>
              <a:rPr lang="ru-RU" dirty="0"/>
              <a:t> </a:t>
            </a:r>
            <a:r>
              <a:rPr lang="ru-RU" dirty="0" err="1"/>
              <a:t>акціонери</a:t>
            </a:r>
            <a:r>
              <a:rPr lang="ru-RU" dirty="0"/>
              <a:t> (</a:t>
            </a:r>
            <a:r>
              <a:rPr lang="ru-RU" dirty="0" err="1"/>
              <a:t>фінансовий</a:t>
            </a:r>
            <a:r>
              <a:rPr lang="ru-RU" dirty="0"/>
              <a:t> аспект)?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1058479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803D447-0C92-984A-9555-6B0EA338E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470" y="194310"/>
            <a:ext cx="11601449" cy="5272035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По кожному </a:t>
            </a:r>
            <a:r>
              <a:rPr lang="ru-RU" dirty="0" err="1"/>
              <a:t>запитанню</a:t>
            </a:r>
            <a:r>
              <a:rPr lang="ru-RU" dirty="0"/>
              <a:t> </a:t>
            </a:r>
            <a:r>
              <a:rPr lang="ru-RU" dirty="0" err="1"/>
              <a:t>визначають</a:t>
            </a:r>
            <a:r>
              <a:rPr lang="ru-RU" dirty="0"/>
              <a:t>: </a:t>
            </a:r>
            <a:r>
              <a:rPr lang="ru-RU" dirty="0" err="1"/>
              <a:t>цілі</a:t>
            </a:r>
            <a:r>
              <a:rPr lang="ru-RU" dirty="0"/>
              <a:t>, </a:t>
            </a:r>
            <a:r>
              <a:rPr lang="ru-RU" dirty="0" err="1"/>
              <a:t>показники</a:t>
            </a:r>
            <a:r>
              <a:rPr lang="ru-RU" dirty="0"/>
              <a:t>, </a:t>
            </a:r>
            <a:r>
              <a:rPr lang="ru-RU" dirty="0" err="1"/>
              <a:t>завдання</a:t>
            </a:r>
            <a:r>
              <a:rPr lang="ru-RU" dirty="0"/>
              <a:t>, заходи (</a:t>
            </a:r>
            <a:r>
              <a:rPr lang="en-US" dirty="0"/>
              <a:t>MOS –mission, objectives, strategies).</a:t>
            </a:r>
          </a:p>
          <a:p>
            <a:r>
              <a:rPr lang="ru-RU" dirty="0" err="1"/>
              <a:t>Збалансована</a:t>
            </a:r>
            <a:r>
              <a:rPr lang="ru-RU" dirty="0"/>
              <a:t> система </a:t>
            </a:r>
            <a:r>
              <a:rPr lang="ru-RU" dirty="0" err="1"/>
              <a:t>показників</a:t>
            </a:r>
            <a:r>
              <a:rPr lang="ru-RU" dirty="0"/>
              <a:t> (</a:t>
            </a:r>
            <a:r>
              <a:rPr lang="en-US" dirty="0"/>
              <a:t>Balanced Scorecard − BSC ) − </a:t>
            </a:r>
            <a:r>
              <a:rPr lang="ru-RU" dirty="0" err="1"/>
              <a:t>це</a:t>
            </a:r>
            <a:r>
              <a:rPr lang="ru-RU" dirty="0"/>
              <a:t> система </a:t>
            </a:r>
            <a:r>
              <a:rPr lang="ru-RU" dirty="0" err="1"/>
              <a:t>стратегічного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організацією</a:t>
            </a:r>
            <a:r>
              <a:rPr lang="ru-RU" dirty="0"/>
              <a:t> 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вимірювання</a:t>
            </a:r>
            <a:r>
              <a:rPr lang="ru-RU" dirty="0"/>
              <a:t> та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за набором </a:t>
            </a:r>
            <a:r>
              <a:rPr lang="ru-RU" dirty="0" err="1"/>
              <a:t>показників</a:t>
            </a:r>
            <a:r>
              <a:rPr lang="ru-RU" dirty="0"/>
              <a:t>, </a:t>
            </a:r>
            <a:r>
              <a:rPr lang="ru-RU" dirty="0" err="1"/>
              <a:t>дібраних</a:t>
            </a:r>
            <a:r>
              <a:rPr lang="ru-RU" dirty="0"/>
              <a:t> таким чином,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врахувати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суттєві</a:t>
            </a:r>
            <a:r>
              <a:rPr lang="ru-RU" dirty="0"/>
              <a:t> (з точки </a:t>
            </a:r>
            <a:r>
              <a:rPr lang="ru-RU" dirty="0" err="1"/>
              <a:t>зору</a:t>
            </a:r>
            <a:r>
              <a:rPr lang="ru-RU" dirty="0"/>
              <a:t> </a:t>
            </a:r>
            <a:r>
              <a:rPr lang="ru-RU" dirty="0" err="1"/>
              <a:t>стратегії</a:t>
            </a:r>
            <a:r>
              <a:rPr lang="ru-RU" dirty="0"/>
              <a:t>) </a:t>
            </a:r>
            <a:r>
              <a:rPr lang="ru-RU" dirty="0" err="1"/>
              <a:t>аспекти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(</a:t>
            </a:r>
            <a:r>
              <a:rPr lang="ru-RU" dirty="0" err="1"/>
              <a:t>фінансові</a:t>
            </a:r>
            <a:r>
              <a:rPr lang="ru-RU" dirty="0"/>
              <a:t>, </a:t>
            </a:r>
            <a:r>
              <a:rPr lang="ru-RU" dirty="0" err="1"/>
              <a:t>маркетингові</a:t>
            </a:r>
            <a:r>
              <a:rPr lang="ru-RU" dirty="0"/>
              <a:t>, </a:t>
            </a:r>
            <a:r>
              <a:rPr lang="ru-RU" dirty="0" err="1"/>
              <a:t>виробничі</a:t>
            </a:r>
            <a:r>
              <a:rPr lang="ru-RU" dirty="0"/>
              <a:t> і т. </a:t>
            </a:r>
            <a:r>
              <a:rPr lang="ru-RU" dirty="0" err="1"/>
              <a:t>ін</a:t>
            </a:r>
            <a:r>
              <a:rPr lang="ru-RU" dirty="0"/>
              <a:t>.). Вона </a:t>
            </a:r>
            <a:r>
              <a:rPr lang="ru-RU" dirty="0" err="1"/>
              <a:t>трансформує</a:t>
            </a:r>
            <a:r>
              <a:rPr lang="ru-RU" dirty="0"/>
              <a:t> </a:t>
            </a:r>
            <a:r>
              <a:rPr lang="ru-RU" dirty="0" err="1"/>
              <a:t>місію</a:t>
            </a:r>
            <a:r>
              <a:rPr lang="ru-RU" dirty="0"/>
              <a:t> і </a:t>
            </a:r>
            <a:r>
              <a:rPr lang="ru-RU" dirty="0" err="1"/>
              <a:t>загальну</a:t>
            </a:r>
            <a:r>
              <a:rPr lang="ru-RU" dirty="0"/>
              <a:t> </a:t>
            </a:r>
            <a:r>
              <a:rPr lang="ru-RU" dirty="0" err="1"/>
              <a:t>стратегію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у систему </a:t>
            </a:r>
            <a:r>
              <a:rPr lang="ru-RU" dirty="0" err="1"/>
              <a:t>взаємопов</a:t>
            </a:r>
            <a:r>
              <a:rPr lang="ru-RU" dirty="0"/>
              <a:t> </a:t>
            </a:r>
            <a:r>
              <a:rPr lang="ru-RU" dirty="0" err="1"/>
              <a:t>язаних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.</a:t>
            </a:r>
          </a:p>
          <a:p>
            <a:r>
              <a:rPr lang="ru-RU" dirty="0"/>
              <a:t>У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en-US" dirty="0"/>
              <a:t>BSC </a:t>
            </a:r>
            <a:r>
              <a:rPr lang="ru-RU" dirty="0" err="1"/>
              <a:t>перетворилася</a:t>
            </a:r>
            <a:r>
              <a:rPr lang="ru-RU" dirty="0"/>
              <a:t> на </a:t>
            </a:r>
            <a:r>
              <a:rPr lang="ru-RU" dirty="0" err="1"/>
              <a:t>широку</a:t>
            </a:r>
            <a:r>
              <a:rPr lang="ru-RU" dirty="0"/>
              <a:t> </a:t>
            </a:r>
            <a:r>
              <a:rPr lang="ru-RU" dirty="0" err="1"/>
              <a:t>управлінську</a:t>
            </a:r>
            <a:r>
              <a:rPr lang="ru-RU" dirty="0"/>
              <a:t> систему.</a:t>
            </a:r>
          </a:p>
          <a:p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вчених</a:t>
            </a:r>
            <a:r>
              <a:rPr lang="ru-RU" dirty="0"/>
              <a:t> </a:t>
            </a:r>
            <a:r>
              <a:rPr lang="ru-RU" dirty="0" err="1"/>
              <a:t>вбачають</a:t>
            </a:r>
            <a:r>
              <a:rPr lang="ru-RU" dirty="0"/>
              <a:t> у </a:t>
            </a:r>
            <a:r>
              <a:rPr lang="ru-RU" dirty="0" err="1"/>
              <a:t>ній</a:t>
            </a:r>
            <a:r>
              <a:rPr lang="ru-RU" dirty="0"/>
              <a:t> структуру </a:t>
            </a:r>
            <a:r>
              <a:rPr lang="ru-RU" dirty="0" err="1"/>
              <a:t>всього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організаційну</a:t>
            </a:r>
            <a:r>
              <a:rPr lang="ru-RU" dirty="0"/>
              <a:t> структуру. </a:t>
            </a:r>
            <a:r>
              <a:rPr lang="ru-RU" dirty="0" err="1"/>
              <a:t>Чотири</a:t>
            </a:r>
            <a:r>
              <a:rPr lang="ru-RU" dirty="0"/>
              <a:t> </a:t>
            </a:r>
            <a:r>
              <a:rPr lang="ru-RU" dirty="0" err="1"/>
              <a:t>проекції</a:t>
            </a:r>
            <a:r>
              <a:rPr lang="ru-RU" dirty="0"/>
              <a:t> Каплана і Нортона («</a:t>
            </a:r>
            <a:r>
              <a:rPr lang="ru-RU" dirty="0" err="1"/>
              <a:t>Фінанси</a:t>
            </a:r>
            <a:r>
              <a:rPr lang="ru-RU" dirty="0"/>
              <a:t>», «Маркетинг», «Персонал», «</a:t>
            </a:r>
            <a:r>
              <a:rPr lang="ru-RU" dirty="0" err="1"/>
              <a:t>Бізнес-процеси</a:t>
            </a:r>
            <a:r>
              <a:rPr lang="ru-RU" dirty="0"/>
              <a:t>») </a:t>
            </a:r>
            <a:r>
              <a:rPr lang="ru-RU" dirty="0" err="1"/>
              <a:t>являють</a:t>
            </a:r>
            <a:r>
              <a:rPr lang="ru-RU" dirty="0"/>
              <a:t> собою </a:t>
            </a:r>
            <a:r>
              <a:rPr lang="ru-RU" dirty="0" err="1"/>
              <a:t>швидше</a:t>
            </a:r>
            <a:r>
              <a:rPr lang="ru-RU" dirty="0"/>
              <a:t> </a:t>
            </a:r>
            <a:r>
              <a:rPr lang="ru-RU" dirty="0" err="1"/>
              <a:t>організаційну</a:t>
            </a:r>
            <a:r>
              <a:rPr lang="ru-RU" dirty="0"/>
              <a:t> структуру,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обмежену</a:t>
            </a:r>
            <a:r>
              <a:rPr lang="ru-RU" dirty="0"/>
              <a:t> схему. </a:t>
            </a:r>
            <a:r>
              <a:rPr lang="ru-RU" dirty="0" err="1"/>
              <a:t>Ніщо</a:t>
            </a:r>
            <a:r>
              <a:rPr lang="ru-RU" dirty="0"/>
              <a:t> не </a:t>
            </a:r>
            <a:r>
              <a:rPr lang="ru-RU" dirty="0" err="1"/>
              <a:t>заважає</a:t>
            </a:r>
            <a:r>
              <a:rPr lang="ru-RU" dirty="0"/>
              <a:t> </a:t>
            </a:r>
            <a:r>
              <a:rPr lang="ru-RU" dirty="0" err="1"/>
              <a:t>компаніям</a:t>
            </a:r>
            <a:r>
              <a:rPr lang="ru-RU" dirty="0"/>
              <a:t> </a:t>
            </a:r>
            <a:r>
              <a:rPr lang="ru-RU" dirty="0" err="1"/>
              <a:t>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конкретної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 </a:t>
            </a:r>
            <a:r>
              <a:rPr lang="ru-RU" dirty="0" err="1"/>
              <a:t>доповнити</a:t>
            </a:r>
            <a:r>
              <a:rPr lang="ru-RU" dirty="0"/>
              <a:t> модель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однією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двома</a:t>
            </a:r>
            <a:r>
              <a:rPr lang="ru-RU" dirty="0"/>
              <a:t> </a:t>
            </a:r>
            <a:r>
              <a:rPr lang="ru-RU" dirty="0" err="1"/>
              <a:t>таблицями</a:t>
            </a:r>
            <a:r>
              <a:rPr lang="ru-RU" dirty="0"/>
              <a:t>, </a:t>
            </a:r>
            <a:r>
              <a:rPr lang="ru-RU" dirty="0" err="1"/>
              <a:t>хоч</a:t>
            </a:r>
            <a:r>
              <a:rPr lang="ru-RU" dirty="0"/>
              <a:t> </a:t>
            </a:r>
            <a:r>
              <a:rPr lang="ru-RU" dirty="0" err="1"/>
              <a:t>істотна</a:t>
            </a:r>
            <a:r>
              <a:rPr lang="ru-RU" dirty="0"/>
              <a:t> </a:t>
            </a:r>
            <a:r>
              <a:rPr lang="ru-RU" dirty="0" err="1"/>
              <a:t>перевага</a:t>
            </a:r>
            <a:r>
              <a:rPr lang="ru-RU" dirty="0"/>
              <a:t> </a:t>
            </a:r>
            <a:r>
              <a:rPr lang="en-US" dirty="0"/>
              <a:t>BSC -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концентрованість</a:t>
            </a:r>
            <a:r>
              <a:rPr lang="ru-RU" dirty="0"/>
              <a:t> і </a:t>
            </a:r>
            <a:r>
              <a:rPr lang="ru-RU" dirty="0" err="1"/>
              <a:t>якість</a:t>
            </a:r>
            <a:r>
              <a:rPr lang="ru-RU" dirty="0"/>
              <a:t> </a:t>
            </a:r>
            <a:r>
              <a:rPr lang="ru-RU" dirty="0" err="1"/>
              <a:t>представлення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. Як приклад </a:t>
            </a:r>
            <a:r>
              <a:rPr lang="ru-RU" dirty="0" err="1"/>
              <a:t>вдалого</a:t>
            </a:r>
            <a:r>
              <a:rPr lang="ru-RU" dirty="0"/>
              <a:t> </a:t>
            </a:r>
            <a:r>
              <a:rPr lang="ru-RU" dirty="0" err="1"/>
              <a:t>розширення</a:t>
            </a:r>
            <a:r>
              <a:rPr lang="ru-RU" dirty="0"/>
              <a:t> </a:t>
            </a:r>
            <a:r>
              <a:rPr lang="ru-RU" dirty="0" err="1"/>
              <a:t>класичної</a:t>
            </a:r>
            <a:r>
              <a:rPr lang="ru-RU" dirty="0"/>
              <a:t> </a:t>
            </a:r>
            <a:r>
              <a:rPr lang="ru-RU" dirty="0" err="1"/>
              <a:t>моделі</a:t>
            </a:r>
            <a:r>
              <a:rPr lang="ru-RU" dirty="0"/>
              <a:t> Каплана і Нортона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назвати</a:t>
            </a:r>
            <a:r>
              <a:rPr lang="ru-RU" dirty="0"/>
              <a:t> </a:t>
            </a:r>
            <a:r>
              <a:rPr lang="ru-RU" dirty="0" err="1"/>
              <a:t>досвід</a:t>
            </a:r>
            <a:r>
              <a:rPr lang="ru-RU" dirty="0"/>
              <a:t> </a:t>
            </a:r>
            <a:r>
              <a:rPr lang="ru-RU" dirty="0" err="1"/>
              <a:t>компанії</a:t>
            </a:r>
            <a:r>
              <a:rPr lang="ru-RU" dirty="0"/>
              <a:t> </a:t>
            </a:r>
            <a:r>
              <a:rPr lang="en-US" dirty="0"/>
              <a:t>Nova Chemical (</a:t>
            </a:r>
            <a:r>
              <a:rPr lang="ru-RU" dirty="0"/>
              <a:t>м. </a:t>
            </a:r>
            <a:r>
              <a:rPr lang="ru-RU" dirty="0" err="1"/>
              <a:t>Калгарі</a:t>
            </a:r>
            <a:r>
              <a:rPr lang="ru-RU" dirty="0"/>
              <a:t>, Канада), яка включила до </a:t>
            </a:r>
            <a:r>
              <a:rPr lang="ru-RU" dirty="0" err="1"/>
              <a:t>структури</a:t>
            </a:r>
            <a:r>
              <a:rPr lang="ru-RU" dirty="0"/>
              <a:t> </a:t>
            </a:r>
            <a:r>
              <a:rPr lang="en-US" dirty="0"/>
              <a:t>BSC </a:t>
            </a:r>
            <a:r>
              <a:rPr lang="ru-RU" dirty="0" err="1"/>
              <a:t>ще</a:t>
            </a:r>
            <a:r>
              <a:rPr lang="ru-RU" dirty="0"/>
              <a:t> одну «перспективу» (блок </a:t>
            </a:r>
            <a:r>
              <a:rPr lang="ru-RU" dirty="0" err="1"/>
              <a:t>показників</a:t>
            </a:r>
            <a:r>
              <a:rPr lang="ru-RU" dirty="0"/>
              <a:t>)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назвою</a:t>
            </a:r>
            <a:r>
              <a:rPr lang="ru-RU" dirty="0"/>
              <a:t> «</a:t>
            </a:r>
            <a:r>
              <a:rPr lang="ru-RU" dirty="0" err="1"/>
              <a:t>Соціальна</a:t>
            </a:r>
            <a:r>
              <a:rPr lang="ru-RU" dirty="0"/>
              <a:t> сфера».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3351985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D13702-F171-3C46-9C97-802FE62A1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233019"/>
            <a:ext cx="9603275" cy="790105"/>
          </a:xfrm>
        </p:spPr>
        <p:txBody>
          <a:bodyPr>
            <a:normAutofit fontScale="90000"/>
          </a:bodyPr>
          <a:lstStyle/>
          <a:p>
            <a:r>
              <a:rPr lang="ru-RU" sz="2800" dirty="0" err="1"/>
              <a:t>Методи</a:t>
            </a:r>
            <a:r>
              <a:rPr lang="ru-RU" sz="2800" dirty="0"/>
              <a:t> </a:t>
            </a:r>
            <a:r>
              <a:rPr lang="ru-RU" sz="2800" dirty="0" err="1"/>
              <a:t>управління</a:t>
            </a:r>
            <a:r>
              <a:rPr lang="ru-RU" sz="2800" dirty="0"/>
              <a:t> </a:t>
            </a:r>
            <a:r>
              <a:rPr lang="ru-RU" sz="2800" dirty="0" err="1"/>
              <a:t>ефективністю</a:t>
            </a:r>
            <a:r>
              <a:rPr lang="ru-RU" sz="2800" dirty="0"/>
              <a:t> </a:t>
            </a:r>
            <a:r>
              <a:rPr lang="ru-RU" sz="2800" dirty="0" err="1"/>
              <a:t>діяльності</a:t>
            </a:r>
            <a:r>
              <a:rPr lang="ru-RU" sz="2800" dirty="0"/>
              <a:t> </a:t>
            </a:r>
            <a:r>
              <a:rPr lang="ru-RU" sz="2800" dirty="0" err="1"/>
              <a:t>підприємства</a:t>
            </a:r>
            <a:endParaRPr lang="ru-UA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A62D3D-8A60-7341-B342-51F5396674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685800"/>
            <a:ext cx="11235689" cy="4780545"/>
          </a:xfrm>
        </p:spPr>
        <p:txBody>
          <a:bodyPr>
            <a:normAutofit/>
          </a:bodyPr>
          <a:lstStyle/>
          <a:p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ефективністю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</a:t>
            </a:r>
            <a:r>
              <a:rPr lang="ru-RU" dirty="0" err="1"/>
              <a:t>являє</a:t>
            </a:r>
            <a:r>
              <a:rPr lang="ru-RU" dirty="0"/>
              <a:t> собою </a:t>
            </a:r>
            <a:r>
              <a:rPr lang="ru-RU" dirty="0" err="1"/>
              <a:t>цілеспрямоване</a:t>
            </a:r>
            <a:r>
              <a:rPr lang="ru-RU" dirty="0"/>
              <a:t> </a:t>
            </a:r>
            <a:r>
              <a:rPr lang="ru-RU" dirty="0" err="1"/>
              <a:t>оперативне</a:t>
            </a:r>
            <a:r>
              <a:rPr lang="ru-RU" dirty="0"/>
              <a:t> </a:t>
            </a:r>
            <a:r>
              <a:rPr lang="ru-RU" dirty="0" err="1"/>
              <a:t>регулювання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за </a:t>
            </a:r>
            <a:r>
              <a:rPr lang="ru-RU" dirty="0" err="1"/>
              <a:t>напрямами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ефективністю</a:t>
            </a:r>
            <a:r>
              <a:rPr lang="ru-RU" dirty="0"/>
              <a:t> для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відповідності</a:t>
            </a:r>
            <a:r>
              <a:rPr lang="ru-RU" dirty="0"/>
              <a:t> фактичного стану </a:t>
            </a:r>
            <a:r>
              <a:rPr lang="ru-RU" dirty="0" err="1"/>
              <a:t>підприємства</a:t>
            </a:r>
            <a:r>
              <a:rPr lang="ru-RU" dirty="0"/>
              <a:t> </a:t>
            </a:r>
            <a:r>
              <a:rPr lang="ru-RU" dirty="0" err="1"/>
              <a:t>заданим</a:t>
            </a:r>
            <a:r>
              <a:rPr lang="ru-RU" dirty="0"/>
              <a:t> параметрам.</a:t>
            </a:r>
          </a:p>
          <a:p>
            <a:r>
              <a:rPr lang="ru-RU" dirty="0" err="1"/>
              <a:t>Об’єктом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ефективністю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вважаємо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функціонування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, а </a:t>
            </a:r>
            <a:r>
              <a:rPr lang="ru-RU" dirty="0" err="1"/>
              <a:t>суб’єктами</a:t>
            </a:r>
            <a:r>
              <a:rPr lang="ru-RU" dirty="0"/>
              <a:t> – </a:t>
            </a:r>
            <a:r>
              <a:rPr lang="ru-RU" dirty="0" err="1"/>
              <a:t>певне</a:t>
            </a:r>
            <a:r>
              <a:rPr lang="ru-RU" dirty="0"/>
              <a:t> коло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реалізують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ефективністю</a:t>
            </a:r>
            <a:r>
              <a:rPr lang="ru-RU" dirty="0"/>
              <a:t>.</a:t>
            </a:r>
          </a:p>
          <a:p>
            <a:r>
              <a:rPr lang="ru-RU" dirty="0"/>
              <a:t>Головною метою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ефективністю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вважаємо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максимізації</a:t>
            </a:r>
            <a:r>
              <a:rPr lang="ru-RU" dirty="0"/>
              <a:t> </a:t>
            </a:r>
            <a:r>
              <a:rPr lang="ru-RU" dirty="0" err="1"/>
              <a:t>добробуту</a:t>
            </a:r>
            <a:r>
              <a:rPr lang="ru-RU" dirty="0"/>
              <a:t> </a:t>
            </a:r>
            <a:r>
              <a:rPr lang="ru-RU" dirty="0" err="1"/>
              <a:t>власників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в поточному і перспективному </a:t>
            </a:r>
            <a:r>
              <a:rPr lang="ru-RU" dirty="0" err="1"/>
              <a:t>періоді</a:t>
            </a:r>
            <a:r>
              <a:rPr lang="ru-RU" dirty="0"/>
              <a:t>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212057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0C4B55A-96CE-084C-AE10-587197DD19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480" y="228600"/>
            <a:ext cx="11475720" cy="5592337"/>
          </a:xfrm>
        </p:spPr>
        <p:txBody>
          <a:bodyPr>
            <a:normAutofit/>
          </a:bodyPr>
          <a:lstStyle/>
          <a:p>
            <a:r>
              <a:rPr lang="ru-RU" dirty="0" err="1"/>
              <a:t>Враховуючи</a:t>
            </a:r>
            <a:r>
              <a:rPr lang="ru-RU" dirty="0"/>
              <a:t> </a:t>
            </a:r>
            <a:r>
              <a:rPr lang="ru-RU" dirty="0" err="1"/>
              <a:t>цю</a:t>
            </a:r>
            <a:r>
              <a:rPr lang="ru-RU" dirty="0"/>
              <a:t> </a:t>
            </a:r>
            <a:r>
              <a:rPr lang="ru-RU" dirty="0" err="1"/>
              <a:t>головну</a:t>
            </a:r>
            <a:r>
              <a:rPr lang="ru-RU" dirty="0"/>
              <a:t> мету, </a:t>
            </a:r>
            <a:r>
              <a:rPr lang="ru-RU" dirty="0" err="1"/>
              <a:t>зазначимо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система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ефективністю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покликана </a:t>
            </a:r>
            <a:r>
              <a:rPr lang="ru-RU" dirty="0" err="1"/>
              <a:t>вирішувати</a:t>
            </a:r>
            <a:r>
              <a:rPr lang="ru-RU" dirty="0"/>
              <a:t> </a:t>
            </a:r>
            <a:r>
              <a:rPr lang="ru-RU" dirty="0" err="1"/>
              <a:t>наступні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:</a:t>
            </a:r>
          </a:p>
          <a:p>
            <a:r>
              <a:rPr lang="ru-RU" dirty="0"/>
              <a:t>1.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максимізації</a:t>
            </a:r>
            <a:r>
              <a:rPr lang="ru-RU" dirty="0"/>
              <a:t> </a:t>
            </a:r>
            <a:r>
              <a:rPr lang="ru-RU" dirty="0" err="1"/>
              <a:t>розміру</a:t>
            </a:r>
            <a:r>
              <a:rPr lang="ru-RU" dirty="0"/>
              <a:t> </a:t>
            </a:r>
            <a:r>
              <a:rPr lang="ru-RU" dirty="0" err="1"/>
              <a:t>ефекту</a:t>
            </a:r>
            <a:r>
              <a:rPr lang="ru-RU" dirty="0"/>
              <a:t> при </a:t>
            </a:r>
            <a:r>
              <a:rPr lang="ru-RU" dirty="0" err="1"/>
              <a:t>відповідному</a:t>
            </a:r>
            <a:r>
              <a:rPr lang="ru-RU" dirty="0"/>
              <a:t> ресурсному </a:t>
            </a:r>
            <a:r>
              <a:rPr lang="ru-RU" dirty="0" err="1"/>
              <a:t>потенціалі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і </a:t>
            </a:r>
            <a:r>
              <a:rPr lang="ru-RU" dirty="0" err="1"/>
              <a:t>ринковій</a:t>
            </a:r>
            <a:r>
              <a:rPr lang="ru-RU" dirty="0"/>
              <a:t> </a:t>
            </a:r>
            <a:r>
              <a:rPr lang="ru-RU" dirty="0" err="1"/>
              <a:t>кон’юнктурі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 </a:t>
            </a:r>
            <a:r>
              <a:rPr lang="ru-RU" dirty="0" err="1"/>
              <a:t>реалізується</a:t>
            </a:r>
            <a:r>
              <a:rPr lang="ru-RU" dirty="0"/>
              <a:t> </a:t>
            </a:r>
            <a:r>
              <a:rPr lang="ru-RU" dirty="0" err="1"/>
              <a:t>шляхомоптимізації</a:t>
            </a:r>
            <a:r>
              <a:rPr lang="ru-RU" dirty="0"/>
              <a:t> складу </a:t>
            </a:r>
            <a:r>
              <a:rPr lang="ru-RU" dirty="0" err="1"/>
              <a:t>ресурсів</a:t>
            </a:r>
            <a:r>
              <a:rPr lang="ru-RU" dirty="0"/>
              <a:t> і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ефективного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.</a:t>
            </a:r>
          </a:p>
          <a:p>
            <a:r>
              <a:rPr lang="ru-RU" dirty="0" err="1"/>
              <a:t>Основними</a:t>
            </a:r>
            <a:r>
              <a:rPr lang="ru-RU" dirty="0"/>
              <a:t> </a:t>
            </a:r>
            <a:r>
              <a:rPr lang="ru-RU" dirty="0" err="1"/>
              <a:t>природними</a:t>
            </a:r>
            <a:r>
              <a:rPr lang="ru-RU" dirty="0"/>
              <a:t> </a:t>
            </a:r>
            <a:r>
              <a:rPr lang="ru-RU" dirty="0" err="1"/>
              <a:t>обмежувачами</a:t>
            </a:r>
            <a:r>
              <a:rPr lang="ru-RU" dirty="0"/>
              <a:t> </a:t>
            </a:r>
            <a:r>
              <a:rPr lang="ru-RU" dirty="0" err="1"/>
              <a:t>розміру</a:t>
            </a:r>
            <a:r>
              <a:rPr lang="ru-RU" dirty="0"/>
              <a:t> </a:t>
            </a:r>
            <a:r>
              <a:rPr lang="ru-RU" dirty="0" err="1"/>
              <a:t>ефекту</a:t>
            </a:r>
            <a:r>
              <a:rPr lang="ru-RU" dirty="0"/>
              <a:t> </a:t>
            </a:r>
            <a:r>
              <a:rPr lang="ru-RU" dirty="0" err="1"/>
              <a:t>виступають</a:t>
            </a:r>
            <a:r>
              <a:rPr lang="ru-RU" dirty="0"/>
              <a:t> максимально </a:t>
            </a:r>
            <a:r>
              <a:rPr lang="ru-RU" dirty="0" err="1"/>
              <a:t>можливий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ресурсного </a:t>
            </a:r>
            <a:r>
              <a:rPr lang="ru-RU" dirty="0" err="1"/>
              <a:t>потенціалу</a:t>
            </a:r>
            <a:r>
              <a:rPr lang="ru-RU" dirty="0"/>
              <a:t> та </a:t>
            </a:r>
            <a:r>
              <a:rPr lang="ru-RU" dirty="0" err="1"/>
              <a:t>кон’юнктура</a:t>
            </a:r>
            <a:r>
              <a:rPr lang="ru-RU" dirty="0"/>
              <a:t> товарного й </a:t>
            </a:r>
            <a:r>
              <a:rPr lang="ru-RU" dirty="0" err="1"/>
              <a:t>фінансового</a:t>
            </a:r>
            <a:r>
              <a:rPr lang="ru-RU" dirty="0"/>
              <a:t> </a:t>
            </a:r>
            <a:r>
              <a:rPr lang="ru-RU" dirty="0" err="1"/>
              <a:t>ринків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склалася</a:t>
            </a:r>
            <a:r>
              <a:rPr lang="ru-RU" dirty="0"/>
              <a:t> на </a:t>
            </a:r>
            <a:r>
              <a:rPr lang="ru-RU" dirty="0" err="1"/>
              <a:t>даний</a:t>
            </a:r>
            <a:r>
              <a:rPr lang="ru-RU" dirty="0"/>
              <a:t> момент.</a:t>
            </a:r>
          </a:p>
          <a:p>
            <a:pPr algn="just"/>
            <a:r>
              <a:rPr lang="ru-RU" dirty="0"/>
              <a:t>2. </a:t>
            </a:r>
            <a:r>
              <a:rPr lang="ru-RU" dirty="0" err="1"/>
              <a:t>Забезпечення</a:t>
            </a:r>
            <a:r>
              <a:rPr lang="ru-RU" dirty="0"/>
              <a:t> оптимального </a:t>
            </a:r>
            <a:r>
              <a:rPr lang="ru-RU" dirty="0" err="1"/>
              <a:t>співвідношення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рівнем</a:t>
            </a:r>
            <a:r>
              <a:rPr lang="ru-RU" dirty="0"/>
              <a:t> </a:t>
            </a:r>
            <a:r>
              <a:rPr lang="ru-RU" dirty="0" err="1"/>
              <a:t>ефекту</a:t>
            </a:r>
            <a:r>
              <a:rPr lang="ru-RU" dirty="0"/>
              <a:t> і </a:t>
            </a:r>
            <a:r>
              <a:rPr lang="ru-RU" dirty="0" err="1"/>
              <a:t>допустимим</a:t>
            </a:r>
            <a:r>
              <a:rPr lang="ru-RU" dirty="0"/>
              <a:t> </a:t>
            </a:r>
            <a:r>
              <a:rPr lang="ru-RU" dirty="0" err="1"/>
              <a:t>рівнем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.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цими</a:t>
            </a:r>
            <a:r>
              <a:rPr lang="ru-RU" dirty="0"/>
              <a:t> </a:t>
            </a:r>
            <a:r>
              <a:rPr lang="ru-RU" dirty="0" err="1"/>
              <a:t>двома</a:t>
            </a:r>
            <a:r>
              <a:rPr lang="ru-RU" dirty="0"/>
              <a:t> </a:t>
            </a:r>
            <a:r>
              <a:rPr lang="ru-RU" dirty="0" err="1"/>
              <a:t>показниками</a:t>
            </a:r>
            <a:r>
              <a:rPr lang="ru-RU" dirty="0"/>
              <a:t> </a:t>
            </a:r>
            <a:r>
              <a:rPr lang="ru-RU" dirty="0" err="1"/>
              <a:t>існує</a:t>
            </a:r>
            <a:r>
              <a:rPr lang="ru-RU" dirty="0"/>
              <a:t> </a:t>
            </a:r>
            <a:r>
              <a:rPr lang="ru-RU" dirty="0" err="1"/>
              <a:t>прямопропорційний</a:t>
            </a:r>
            <a:r>
              <a:rPr lang="ru-RU" dirty="0"/>
              <a:t> </a:t>
            </a:r>
            <a:r>
              <a:rPr lang="ru-RU" dirty="0" err="1"/>
              <a:t>зв’язок</a:t>
            </a:r>
            <a:r>
              <a:rPr lang="ru-RU" dirty="0"/>
              <a:t>.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відношення</a:t>
            </a:r>
            <a:r>
              <a:rPr lang="ru-RU" dirty="0"/>
              <a:t> </a:t>
            </a:r>
            <a:r>
              <a:rPr lang="ru-RU" dirty="0" err="1"/>
              <a:t>менеджерів</a:t>
            </a:r>
            <a:r>
              <a:rPr lang="ru-RU" dirty="0"/>
              <a:t> до </a:t>
            </a:r>
            <a:r>
              <a:rPr lang="ru-RU" dirty="0" err="1"/>
              <a:t>господарських</a:t>
            </a:r>
            <a:r>
              <a:rPr lang="ru-RU" dirty="0"/>
              <a:t> </a:t>
            </a:r>
            <a:r>
              <a:rPr lang="ru-RU" dirty="0" err="1"/>
              <a:t>ризиків</a:t>
            </a:r>
            <a:r>
              <a:rPr lang="ru-RU" dirty="0"/>
              <a:t> </a:t>
            </a:r>
            <a:r>
              <a:rPr lang="ru-RU" dirty="0" err="1"/>
              <a:t>формується</a:t>
            </a:r>
            <a:r>
              <a:rPr lang="ru-RU" dirty="0"/>
              <a:t> </a:t>
            </a:r>
            <a:r>
              <a:rPr lang="ru-RU" dirty="0" err="1"/>
              <a:t>допустимий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останніх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визначає</a:t>
            </a:r>
            <a:r>
              <a:rPr lang="ru-RU" dirty="0"/>
              <a:t> </a:t>
            </a:r>
            <a:r>
              <a:rPr lang="ru-RU" dirty="0" err="1"/>
              <a:t>агресивну</a:t>
            </a:r>
            <a:r>
              <a:rPr lang="ru-RU" dirty="0"/>
              <a:t>, </a:t>
            </a:r>
            <a:r>
              <a:rPr lang="ru-RU" dirty="0" err="1"/>
              <a:t>помірну</a:t>
            </a:r>
            <a:r>
              <a:rPr lang="ru-RU" dirty="0"/>
              <a:t> (</a:t>
            </a:r>
            <a:r>
              <a:rPr lang="ru-RU" dirty="0" err="1"/>
              <a:t>компромісну</a:t>
            </a:r>
            <a:r>
              <a:rPr lang="ru-RU" dirty="0"/>
              <a:t>)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консервативну</a:t>
            </a:r>
            <a:r>
              <a:rPr lang="ru-RU" dirty="0"/>
              <a:t> </a:t>
            </a:r>
            <a:r>
              <a:rPr lang="ru-RU" dirty="0" err="1"/>
              <a:t>політику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тих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господарських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. </a:t>
            </a:r>
            <a:r>
              <a:rPr lang="ru-RU" dirty="0" err="1"/>
              <a:t>Зважаючи</a:t>
            </a:r>
            <a:r>
              <a:rPr lang="ru-RU" dirty="0"/>
              <a:t> на заданий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, у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повинен бути </a:t>
            </a:r>
            <a:r>
              <a:rPr lang="ru-RU" dirty="0" err="1"/>
              <a:t>максимізований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ефекту</a:t>
            </a:r>
            <a:r>
              <a:rPr lang="ru-RU" dirty="0"/>
              <a:t>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7187293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5CD581C-518E-2742-80FF-B550EEA85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34176"/>
            <a:ext cx="11990069" cy="5232169"/>
          </a:xfrm>
        </p:spPr>
        <p:txBody>
          <a:bodyPr>
            <a:normAutofit/>
          </a:bodyPr>
          <a:lstStyle/>
          <a:p>
            <a:r>
              <a:rPr lang="ru-RU" dirty="0"/>
              <a:t>3.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високої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ефекту</a:t>
            </a:r>
            <a:r>
              <a:rPr lang="ru-RU" dirty="0"/>
              <a:t>. У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ефекту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бути </a:t>
            </a:r>
            <a:r>
              <a:rPr lang="ru-RU" dirty="0" err="1"/>
              <a:t>насамперед</a:t>
            </a:r>
            <a:r>
              <a:rPr lang="ru-RU" dirty="0"/>
              <a:t> </a:t>
            </a:r>
            <a:r>
              <a:rPr lang="ru-RU" dirty="0" err="1"/>
              <a:t>реалізовані</a:t>
            </a:r>
            <a:r>
              <a:rPr lang="ru-RU" dirty="0"/>
              <a:t> </a:t>
            </a:r>
            <a:r>
              <a:rPr lang="ru-RU" dirty="0" err="1"/>
              <a:t>резерви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зростання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операційної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забезпечує</a:t>
            </a:r>
            <a:r>
              <a:rPr lang="ru-RU" dirty="0"/>
              <a:t> основу перспективного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.</a:t>
            </a:r>
          </a:p>
          <a:p>
            <a:r>
              <a:rPr lang="ru-RU" dirty="0"/>
              <a:t>У межах </a:t>
            </a:r>
            <a:r>
              <a:rPr lang="ru-RU" dirty="0" err="1"/>
              <a:t>операційної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основну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приділитизабезпеченню</a:t>
            </a:r>
            <a:r>
              <a:rPr lang="ru-RU" dirty="0"/>
              <a:t> </a:t>
            </a:r>
            <a:r>
              <a:rPr lang="ru-RU" dirty="0" err="1"/>
              <a:t>зростання</a:t>
            </a:r>
            <a:r>
              <a:rPr lang="ru-RU" dirty="0"/>
              <a:t> </a:t>
            </a:r>
            <a:r>
              <a:rPr lang="ru-RU" dirty="0" err="1"/>
              <a:t>ефекту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обсягів</a:t>
            </a:r>
            <a:r>
              <a:rPr lang="ru-RU" dirty="0"/>
              <a:t> </a:t>
            </a:r>
            <a:r>
              <a:rPr lang="ru-RU" dirty="0" err="1"/>
              <a:t>основної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та </a:t>
            </a:r>
            <a:r>
              <a:rPr lang="ru-RU" dirty="0" err="1"/>
              <a:t>освоєння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перспектив.</a:t>
            </a:r>
          </a:p>
          <a:p>
            <a:r>
              <a:rPr lang="ru-RU" dirty="0"/>
              <a:t>4.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виплати</a:t>
            </a:r>
            <a:r>
              <a:rPr lang="ru-RU" dirty="0"/>
              <a:t> </a:t>
            </a:r>
            <a:r>
              <a:rPr lang="ru-RU" dirty="0" err="1"/>
              <a:t>необхідного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доходу на </a:t>
            </a:r>
            <a:r>
              <a:rPr lang="ru-RU" dirty="0" err="1"/>
              <a:t>інвестований</a:t>
            </a:r>
            <a:r>
              <a:rPr lang="ru-RU" dirty="0"/>
              <a:t> </a:t>
            </a:r>
            <a:r>
              <a:rPr lang="ru-RU" dirty="0" err="1"/>
              <a:t>капітал</a:t>
            </a:r>
            <a:r>
              <a:rPr lang="ru-RU" dirty="0"/>
              <a:t> </a:t>
            </a:r>
            <a:r>
              <a:rPr lang="ru-RU" dirty="0" err="1"/>
              <a:t>власникам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.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за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успішної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повинен бути не </a:t>
            </a:r>
            <a:r>
              <a:rPr lang="ru-RU" dirty="0" err="1"/>
              <a:t>нижче</a:t>
            </a:r>
            <a:r>
              <a:rPr lang="ru-RU" dirty="0"/>
              <a:t> </a:t>
            </a:r>
            <a:r>
              <a:rPr lang="ru-RU" dirty="0" err="1"/>
              <a:t>середньої</a:t>
            </a:r>
            <a:r>
              <a:rPr lang="ru-RU" dirty="0"/>
              <a:t> </a:t>
            </a:r>
            <a:r>
              <a:rPr lang="ru-RU" dirty="0" err="1"/>
              <a:t>норми</a:t>
            </a:r>
            <a:r>
              <a:rPr lang="ru-RU" dirty="0"/>
              <a:t> </a:t>
            </a:r>
            <a:r>
              <a:rPr lang="ru-RU" dirty="0" err="1"/>
              <a:t>прибутковості</a:t>
            </a:r>
            <a:r>
              <a:rPr lang="ru-RU" dirty="0"/>
              <a:t> на ринку </a:t>
            </a:r>
            <a:r>
              <a:rPr lang="ru-RU" dirty="0" err="1"/>
              <a:t>капіталу</a:t>
            </a:r>
            <a:r>
              <a:rPr lang="ru-RU" dirty="0"/>
              <a:t>, при </a:t>
            </a:r>
            <a:r>
              <a:rPr lang="ru-RU" dirty="0" err="1"/>
              <a:t>необхідності</a:t>
            </a:r>
            <a:r>
              <a:rPr lang="ru-RU" dirty="0"/>
              <a:t> </a:t>
            </a:r>
            <a:r>
              <a:rPr lang="ru-RU" dirty="0" err="1"/>
              <a:t>відшкодовувати</a:t>
            </a:r>
            <a:r>
              <a:rPr lang="ru-RU" dirty="0"/>
              <a:t> </a:t>
            </a:r>
            <a:r>
              <a:rPr lang="ru-RU" dirty="0" err="1"/>
              <a:t>підвищений</a:t>
            </a:r>
            <a:r>
              <a:rPr lang="ru-RU" dirty="0"/>
              <a:t> </a:t>
            </a:r>
            <a:r>
              <a:rPr lang="ru-RU" dirty="0" err="1"/>
              <a:t>підприємницький</a:t>
            </a:r>
            <a:r>
              <a:rPr lang="ru-RU" dirty="0"/>
              <a:t> </a:t>
            </a:r>
            <a:r>
              <a:rPr lang="ru-RU" dirty="0" err="1"/>
              <a:t>ризик</a:t>
            </a:r>
            <a:r>
              <a:rPr lang="ru-RU" dirty="0"/>
              <a:t>, </a:t>
            </a:r>
            <a:r>
              <a:rPr lang="ru-RU" dirty="0" err="1"/>
              <a:t>пов’язаний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специфікою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інфляційні</a:t>
            </a:r>
            <a:r>
              <a:rPr lang="ru-RU" dirty="0"/>
              <a:t> </a:t>
            </a:r>
            <a:r>
              <a:rPr lang="ru-RU" dirty="0" err="1"/>
              <a:t>втрати</a:t>
            </a:r>
            <a:r>
              <a:rPr lang="ru-RU" dirty="0"/>
              <a:t>.</a:t>
            </a:r>
          </a:p>
          <a:p>
            <a:r>
              <a:rPr lang="ru-RU" dirty="0"/>
              <a:t>5.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достатнього</a:t>
            </a:r>
            <a:r>
              <a:rPr lang="ru-RU" dirty="0"/>
              <a:t> </a:t>
            </a:r>
            <a:r>
              <a:rPr lang="ru-RU" dirty="0" err="1"/>
              <a:t>обсягу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прибутку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завдань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у </a:t>
            </a:r>
            <a:r>
              <a:rPr lang="ru-RU" dirty="0" err="1"/>
              <a:t>майбутньому</a:t>
            </a:r>
            <a:r>
              <a:rPr lang="ru-RU" dirty="0"/>
              <a:t> </a:t>
            </a:r>
            <a:r>
              <a:rPr lang="ru-RU" dirty="0" err="1"/>
              <a:t>періоді</a:t>
            </a:r>
            <a:r>
              <a:rPr lang="ru-RU" dirty="0"/>
              <a:t>.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прибуток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основним</a:t>
            </a:r>
            <a:r>
              <a:rPr lang="ru-RU" dirty="0"/>
              <a:t> </a:t>
            </a:r>
            <a:r>
              <a:rPr lang="ru-RU" dirty="0" err="1"/>
              <a:t>внутрішнім</a:t>
            </a:r>
            <a:r>
              <a:rPr lang="ru-RU" dirty="0"/>
              <a:t> </a:t>
            </a:r>
            <a:r>
              <a:rPr lang="ru-RU" dirty="0" err="1"/>
              <a:t>джерелом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,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розмір</a:t>
            </a:r>
            <a:r>
              <a:rPr lang="ru-RU" dirty="0"/>
              <a:t> </a:t>
            </a:r>
            <a:r>
              <a:rPr lang="ru-RU" dirty="0" err="1"/>
              <a:t>визначає</a:t>
            </a:r>
            <a:r>
              <a:rPr lang="ru-RU" dirty="0"/>
              <a:t> </a:t>
            </a:r>
            <a:r>
              <a:rPr lang="ru-RU" dirty="0" err="1"/>
              <a:t>потенційну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фондів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забезпечують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майбутній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4132826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6E00B67-A147-3D4C-A29C-C870EE0FB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7181" y="245328"/>
            <a:ext cx="11761470" cy="5641122"/>
          </a:xfrm>
        </p:spPr>
        <p:txBody>
          <a:bodyPr>
            <a:normAutofit/>
          </a:bodyPr>
          <a:lstStyle/>
          <a:p>
            <a:r>
              <a:rPr lang="ru-RU" dirty="0"/>
              <a:t>6.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постійного</a:t>
            </a:r>
            <a:r>
              <a:rPr lang="ru-RU" dirty="0"/>
              <a:t> </a:t>
            </a:r>
            <a:r>
              <a:rPr lang="ru-RU" dirty="0" err="1"/>
              <a:t>зростання</a:t>
            </a:r>
            <a:r>
              <a:rPr lang="ru-RU" dirty="0"/>
              <a:t> </a:t>
            </a:r>
            <a:r>
              <a:rPr lang="ru-RU" dirty="0" err="1"/>
              <a:t>ринкової</a:t>
            </a:r>
            <a:r>
              <a:rPr lang="ru-RU" dirty="0"/>
              <a:t> </a:t>
            </a:r>
            <a:r>
              <a:rPr lang="ru-RU" dirty="0" err="1"/>
              <a:t>вартості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 </a:t>
            </a:r>
            <a:r>
              <a:rPr lang="ru-RU" dirty="0" err="1"/>
              <a:t>покликане</a:t>
            </a:r>
            <a:r>
              <a:rPr lang="ru-RU" dirty="0"/>
              <a:t> </a:t>
            </a:r>
            <a:r>
              <a:rPr lang="ru-RU" dirty="0" err="1"/>
              <a:t>забезпечувати</a:t>
            </a:r>
            <a:r>
              <a:rPr lang="ru-RU" dirty="0"/>
              <a:t> </a:t>
            </a:r>
            <a:r>
              <a:rPr lang="ru-RU" dirty="0" err="1"/>
              <a:t>максимізацію</a:t>
            </a:r>
            <a:r>
              <a:rPr lang="ru-RU" dirty="0"/>
              <a:t> </a:t>
            </a:r>
            <a:r>
              <a:rPr lang="ru-RU" dirty="0" err="1"/>
              <a:t>добробуту</a:t>
            </a:r>
            <a:r>
              <a:rPr lang="ru-RU" dirty="0"/>
              <a:t> </a:t>
            </a:r>
            <a:r>
              <a:rPr lang="ru-RU" dirty="0" err="1"/>
              <a:t>власників</a:t>
            </a:r>
            <a:r>
              <a:rPr lang="ru-RU" dirty="0"/>
              <a:t> у </a:t>
            </a:r>
            <a:r>
              <a:rPr lang="ru-RU" dirty="0" err="1"/>
              <a:t>перспективі</a:t>
            </a:r>
            <a:r>
              <a:rPr lang="ru-RU" dirty="0"/>
              <a:t>.  Темп </a:t>
            </a:r>
            <a:r>
              <a:rPr lang="ru-RU" dirty="0" err="1"/>
              <a:t>зростання</a:t>
            </a:r>
            <a:r>
              <a:rPr lang="ru-RU" dirty="0"/>
              <a:t> </a:t>
            </a:r>
            <a:r>
              <a:rPr lang="ru-RU" dirty="0" err="1"/>
              <a:t>ринкової</a:t>
            </a:r>
            <a:r>
              <a:rPr lang="ru-RU" dirty="0"/>
              <a:t> </a:t>
            </a:r>
            <a:r>
              <a:rPr lang="ru-RU" dirty="0" err="1"/>
              <a:t>вартості</a:t>
            </a:r>
            <a:r>
              <a:rPr lang="ru-RU" dirty="0"/>
              <a:t> </a:t>
            </a:r>
            <a:r>
              <a:rPr lang="ru-RU" dirty="0" err="1"/>
              <a:t>значною</a:t>
            </a:r>
            <a:r>
              <a:rPr lang="ru-RU" dirty="0"/>
              <a:t> </a:t>
            </a:r>
            <a:r>
              <a:rPr lang="ru-RU" dirty="0" err="1"/>
              <a:t>мірою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</a:t>
            </a:r>
            <a:r>
              <a:rPr lang="ru-RU" dirty="0" err="1"/>
              <a:t>рівнем</a:t>
            </a:r>
            <a:r>
              <a:rPr lang="ru-RU" dirty="0"/>
              <a:t> </a:t>
            </a:r>
            <a:r>
              <a:rPr lang="ru-RU" dirty="0" err="1"/>
              <a:t>капіталізації</a:t>
            </a:r>
            <a:r>
              <a:rPr lang="ru-RU" dirty="0"/>
              <a:t> </a:t>
            </a:r>
            <a:r>
              <a:rPr lang="ru-RU" dirty="0" err="1"/>
              <a:t>прибутку</a:t>
            </a:r>
            <a:r>
              <a:rPr lang="ru-RU" dirty="0"/>
              <a:t>, </a:t>
            </a:r>
            <a:r>
              <a:rPr lang="ru-RU" dirty="0" err="1"/>
              <a:t>отриманого</a:t>
            </a:r>
            <a:r>
              <a:rPr lang="ru-RU" dirty="0"/>
              <a:t> </a:t>
            </a:r>
            <a:r>
              <a:rPr lang="ru-RU" dirty="0" err="1"/>
              <a:t>підприємством</a:t>
            </a:r>
            <a:r>
              <a:rPr lang="ru-RU" dirty="0"/>
              <a:t> у </a:t>
            </a:r>
            <a:r>
              <a:rPr lang="ru-RU" dirty="0" err="1"/>
              <a:t>звітному</a:t>
            </a:r>
            <a:r>
              <a:rPr lang="ru-RU" dirty="0"/>
              <a:t> </a:t>
            </a:r>
            <a:r>
              <a:rPr lang="ru-RU" dirty="0" err="1"/>
              <a:t>періоді</a:t>
            </a:r>
            <a:r>
              <a:rPr lang="ru-RU" dirty="0"/>
              <a:t>. </a:t>
            </a:r>
            <a:r>
              <a:rPr lang="ru-RU" dirty="0" err="1"/>
              <a:t>Кожне</a:t>
            </a:r>
            <a:r>
              <a:rPr lang="ru-RU" dirty="0"/>
              <a:t> </a:t>
            </a:r>
            <a:r>
              <a:rPr lang="ru-RU" dirty="0" err="1"/>
              <a:t>підприємство</a:t>
            </a:r>
            <a:r>
              <a:rPr lang="ru-RU" dirty="0"/>
              <a:t>, </a:t>
            </a:r>
            <a:r>
              <a:rPr lang="ru-RU" dirty="0" err="1"/>
              <a:t>враховуючи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і </a:t>
            </a:r>
            <a:r>
              <a:rPr lang="ru-RU" dirty="0" err="1"/>
              <a:t>завдання</a:t>
            </a:r>
            <a:r>
              <a:rPr lang="ru-RU" dirty="0"/>
              <a:t> </a:t>
            </a:r>
            <a:r>
              <a:rPr lang="ru-RU" dirty="0" err="1"/>
              <a:t>господарської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визначає</a:t>
            </a:r>
            <a:r>
              <a:rPr lang="ru-RU" dirty="0"/>
              <a:t> </a:t>
            </a:r>
            <a:r>
              <a:rPr lang="ru-RU" dirty="0" err="1"/>
              <a:t>перелік</a:t>
            </a:r>
            <a:r>
              <a:rPr lang="ru-RU" dirty="0"/>
              <a:t> </a:t>
            </a:r>
            <a:r>
              <a:rPr lang="ru-RU" dirty="0" err="1"/>
              <a:t>критеріїв</a:t>
            </a:r>
            <a:r>
              <a:rPr lang="ru-RU" dirty="0"/>
              <a:t> </a:t>
            </a:r>
            <a:r>
              <a:rPr lang="ru-RU" dirty="0" err="1"/>
              <a:t>оптимізації</a:t>
            </a:r>
            <a:r>
              <a:rPr lang="ru-RU" dirty="0"/>
              <a:t> </a:t>
            </a:r>
            <a:r>
              <a:rPr lang="ru-RU" dirty="0" err="1"/>
              <a:t>розподілу</a:t>
            </a:r>
            <a:r>
              <a:rPr lang="ru-RU" dirty="0"/>
              <a:t> </a:t>
            </a:r>
            <a:r>
              <a:rPr lang="ru-RU" dirty="0" err="1"/>
              <a:t>прибутку</a:t>
            </a:r>
            <a:r>
              <a:rPr lang="ru-RU" dirty="0"/>
              <a:t> на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капіталізовану</a:t>
            </a:r>
            <a:r>
              <a:rPr lang="ru-RU" dirty="0"/>
              <a:t> та </a:t>
            </a:r>
            <a:r>
              <a:rPr lang="ru-RU" dirty="0" err="1"/>
              <a:t>споживчу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.</a:t>
            </a:r>
          </a:p>
          <a:p>
            <a:r>
              <a:rPr lang="ru-RU" dirty="0"/>
              <a:t>7.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програм</a:t>
            </a:r>
            <a:r>
              <a:rPr lang="ru-RU" dirty="0"/>
              <a:t> </a:t>
            </a:r>
            <a:r>
              <a:rPr lang="ru-RU" dirty="0" err="1"/>
              <a:t>участі</a:t>
            </a:r>
            <a:r>
              <a:rPr lang="ru-RU" dirty="0"/>
              <a:t> персоналу в </a:t>
            </a:r>
            <a:r>
              <a:rPr lang="ru-RU" dirty="0" err="1"/>
              <a:t>прибутках</a:t>
            </a:r>
            <a:r>
              <a:rPr lang="ru-RU" dirty="0"/>
              <a:t>. </a:t>
            </a:r>
            <a:r>
              <a:rPr lang="ru-RU" dirty="0" err="1"/>
              <a:t>Програми</a:t>
            </a:r>
            <a:r>
              <a:rPr lang="ru-RU" dirty="0"/>
              <a:t> </a:t>
            </a:r>
            <a:r>
              <a:rPr lang="ru-RU" dirty="0" err="1"/>
              <a:t>участі</a:t>
            </a:r>
            <a:r>
              <a:rPr lang="ru-RU" dirty="0"/>
              <a:t> персоналу в </a:t>
            </a:r>
            <a:r>
              <a:rPr lang="ru-RU" dirty="0" err="1"/>
              <a:t>прибутках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гармонізувати</a:t>
            </a:r>
            <a:r>
              <a:rPr lang="ru-RU" dirty="0"/>
              <a:t> </a:t>
            </a:r>
            <a:r>
              <a:rPr lang="ru-RU" dirty="0" err="1"/>
              <a:t>інтереси</a:t>
            </a:r>
            <a:r>
              <a:rPr lang="ru-RU" dirty="0"/>
              <a:t> </a:t>
            </a:r>
            <a:r>
              <a:rPr lang="ru-RU" dirty="0" err="1"/>
              <a:t>власників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та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найманих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, з одного боку, </a:t>
            </a:r>
            <a:r>
              <a:rPr lang="ru-RU" dirty="0" err="1"/>
              <a:t>ефективно</a:t>
            </a:r>
            <a:r>
              <a:rPr lang="ru-RU" dirty="0"/>
              <a:t> </a:t>
            </a:r>
            <a:r>
              <a:rPr lang="ru-RU" dirty="0" err="1"/>
              <a:t>стимулювати</a:t>
            </a:r>
            <a:r>
              <a:rPr lang="ru-RU" dirty="0"/>
              <a:t> </a:t>
            </a:r>
            <a:r>
              <a:rPr lang="ru-RU" dirty="0" err="1"/>
              <a:t>трудовий</a:t>
            </a:r>
            <a:r>
              <a:rPr lang="ru-RU" dirty="0"/>
              <a:t> </a:t>
            </a:r>
            <a:r>
              <a:rPr lang="ru-RU" dirty="0" err="1"/>
              <a:t>внесок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 у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прибутку</a:t>
            </a:r>
            <a:r>
              <a:rPr lang="ru-RU" dirty="0"/>
              <a:t>, а з </a:t>
            </a:r>
            <a:r>
              <a:rPr lang="ru-RU" dirty="0" err="1"/>
              <a:t>іншого</a:t>
            </a:r>
            <a:r>
              <a:rPr lang="ru-RU" dirty="0"/>
              <a:t> – </a:t>
            </a:r>
            <a:r>
              <a:rPr lang="ru-RU" dirty="0" err="1"/>
              <a:t>забезпечувати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прийнятний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соціального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держава </a:t>
            </a:r>
            <a:r>
              <a:rPr lang="ru-RU" dirty="0" err="1"/>
              <a:t>сучасних</a:t>
            </a:r>
            <a:r>
              <a:rPr lang="ru-RU" dirty="0"/>
              <a:t>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повністю</a:t>
            </a:r>
            <a:r>
              <a:rPr lang="ru-RU" dirty="0"/>
              <a:t> </a:t>
            </a:r>
            <a:r>
              <a:rPr lang="ru-RU" dirty="0" err="1"/>
              <a:t>забезпечити</a:t>
            </a:r>
            <a:r>
              <a:rPr lang="ru-RU" dirty="0"/>
              <a:t> не в </a:t>
            </a:r>
            <a:r>
              <a:rPr lang="ru-RU" dirty="0" err="1"/>
              <a:t>змозі</a:t>
            </a:r>
            <a:r>
              <a:rPr lang="ru-RU" dirty="0"/>
              <a:t>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806177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CC423E-9947-8342-92BB-BA4499B12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145" y="324459"/>
            <a:ext cx="9603275" cy="399813"/>
          </a:xfrm>
        </p:spPr>
        <p:txBody>
          <a:bodyPr>
            <a:normAutofit/>
          </a:bodyPr>
          <a:lstStyle/>
          <a:p>
            <a:r>
              <a:rPr lang="ru-RU" sz="2000" dirty="0" err="1"/>
              <a:t>Поняття</a:t>
            </a:r>
            <a:r>
              <a:rPr lang="ru-RU" sz="2000" dirty="0"/>
              <a:t> </a:t>
            </a:r>
            <a:r>
              <a:rPr lang="ru-RU" sz="2000" dirty="0" err="1"/>
              <a:t>ефективності</a:t>
            </a:r>
            <a:r>
              <a:rPr lang="ru-RU" sz="2000" dirty="0"/>
              <a:t> та </a:t>
            </a:r>
            <a:r>
              <a:rPr lang="ru-RU" sz="2000" dirty="0" err="1"/>
              <a:t>результативності</a:t>
            </a:r>
            <a:endParaRPr lang="ru-UA" sz="2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D074C9C-B3BE-6941-BE01-29A09BFD37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460" y="1074420"/>
            <a:ext cx="11624309" cy="4391926"/>
          </a:xfrm>
        </p:spPr>
        <p:txBody>
          <a:bodyPr>
            <a:normAutofit/>
          </a:bodyPr>
          <a:lstStyle/>
          <a:p>
            <a:r>
              <a:rPr lang="ru-RU" dirty="0" err="1"/>
              <a:t>Воно</a:t>
            </a:r>
            <a:r>
              <a:rPr lang="ru-RU" dirty="0"/>
              <a:t> </a:t>
            </a:r>
            <a:r>
              <a:rPr lang="ru-RU" dirty="0" err="1"/>
              <a:t>розглядається</a:t>
            </a:r>
            <a:r>
              <a:rPr lang="ru-RU" dirty="0"/>
              <a:t> з точки </a:t>
            </a:r>
            <a:r>
              <a:rPr lang="ru-RU" dirty="0" err="1"/>
              <a:t>зору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підходів</a:t>
            </a:r>
            <a:r>
              <a:rPr lang="ru-RU" dirty="0"/>
              <a:t>,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різного</a:t>
            </a:r>
            <a:r>
              <a:rPr lang="ru-RU" dirty="0"/>
              <a:t> </a:t>
            </a:r>
            <a:r>
              <a:rPr lang="ru-RU" dirty="0" err="1"/>
              <a:t>ступеня</a:t>
            </a:r>
            <a:r>
              <a:rPr lang="en-US" dirty="0"/>
              <a:t> </a:t>
            </a:r>
            <a:r>
              <a:rPr lang="ru-RU" dirty="0" err="1"/>
              <a:t>деталізації</a:t>
            </a:r>
            <a:r>
              <a:rPr lang="ru-RU" dirty="0"/>
              <a:t>, </a:t>
            </a:r>
            <a:r>
              <a:rPr lang="ru-RU" dirty="0" err="1"/>
              <a:t>різноманітних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. </a:t>
            </a:r>
            <a:r>
              <a:rPr lang="ru-RU" dirty="0" err="1"/>
              <a:t>Вчені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різну</a:t>
            </a:r>
            <a:r>
              <a:rPr lang="ru-RU" dirty="0"/>
              <a:t> </a:t>
            </a:r>
            <a:r>
              <a:rPr lang="ru-RU" dirty="0" err="1"/>
              <a:t>термінологію</a:t>
            </a:r>
            <a:r>
              <a:rPr lang="ru-RU" dirty="0"/>
              <a:t> для</a:t>
            </a:r>
            <a:r>
              <a:rPr lang="en-US" dirty="0"/>
              <a:t>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поняття</a:t>
            </a:r>
            <a:r>
              <a:rPr lang="ru-RU" dirty="0"/>
              <a:t>. </a:t>
            </a:r>
            <a:endParaRPr lang="en-US" dirty="0"/>
          </a:p>
          <a:p>
            <a:r>
              <a:rPr lang="ru-RU" dirty="0" err="1"/>
              <a:t>Складність</a:t>
            </a:r>
            <a:r>
              <a:rPr lang="ru-RU" dirty="0"/>
              <a:t> </a:t>
            </a:r>
            <a:r>
              <a:rPr lang="ru-RU" dirty="0" err="1"/>
              <a:t>аналізу</a:t>
            </a:r>
            <a:r>
              <a:rPr lang="ru-RU" dirty="0"/>
              <a:t> понять,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характеризують</a:t>
            </a:r>
            <a:r>
              <a:rPr lang="en-US" dirty="0"/>
              <a:t> </a:t>
            </a:r>
            <a:r>
              <a:rPr lang="ru-RU" dirty="0" err="1"/>
              <a:t>ефективність</a:t>
            </a:r>
            <a:r>
              <a:rPr lang="ru-RU" dirty="0"/>
              <a:t>, </a:t>
            </a:r>
            <a:r>
              <a:rPr lang="ru-RU" dirty="0" err="1"/>
              <a:t>полягає</a:t>
            </a:r>
            <a:r>
              <a:rPr lang="ru-RU" dirty="0"/>
              <a:t> у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рівнях</a:t>
            </a:r>
            <a:r>
              <a:rPr lang="ru-RU" dirty="0"/>
              <a:t> </a:t>
            </a:r>
            <a:r>
              <a:rPr lang="ru-RU" dirty="0" err="1"/>
              <a:t>ієрархії</a:t>
            </a:r>
            <a:r>
              <a:rPr lang="ru-RU" dirty="0"/>
              <a:t> </a:t>
            </a:r>
            <a:r>
              <a:rPr lang="ru-RU" dirty="0" err="1"/>
              <a:t>об’єкта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глибині</a:t>
            </a:r>
            <a:r>
              <a:rPr lang="en-US" dirty="0"/>
              <a:t> </a:t>
            </a:r>
            <a:r>
              <a:rPr lang="ru-RU" dirty="0" err="1"/>
              <a:t>теоретичних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.</a:t>
            </a:r>
          </a:p>
          <a:p>
            <a:r>
              <a:rPr lang="uk-UA" dirty="0"/>
              <a:t>Е</a:t>
            </a:r>
            <a:r>
              <a:rPr lang="ru-RU" dirty="0" err="1"/>
              <a:t>фективність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показник</a:t>
            </a:r>
            <a:r>
              <a:rPr lang="ru-RU" dirty="0"/>
              <a:t> </a:t>
            </a:r>
            <a:r>
              <a:rPr lang="ru-RU" dirty="0" err="1"/>
              <a:t>результативності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розглядається</a:t>
            </a:r>
            <a:r>
              <a:rPr lang="ru-RU" dirty="0"/>
              <a:t> через </a:t>
            </a:r>
            <a:r>
              <a:rPr lang="ru-RU" dirty="0" err="1"/>
              <a:t>відношення</a:t>
            </a:r>
            <a:r>
              <a:rPr lang="ru-RU" dirty="0"/>
              <a:t> результату до </a:t>
            </a:r>
            <a:r>
              <a:rPr lang="ru-RU" dirty="0" err="1"/>
              <a:t>витрат</a:t>
            </a:r>
            <a:r>
              <a:rPr lang="ru-RU" dirty="0"/>
              <a:t>.</a:t>
            </a:r>
          </a:p>
          <a:p>
            <a:r>
              <a:rPr lang="ru-RU" dirty="0" err="1"/>
              <a:t>Отже</a:t>
            </a:r>
            <a:r>
              <a:rPr lang="ru-RU" dirty="0"/>
              <a:t>, </a:t>
            </a:r>
            <a:r>
              <a:rPr lang="ru-RU" dirty="0" err="1"/>
              <a:t>поняття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господарської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багатоаспектний</a:t>
            </a:r>
            <a:r>
              <a:rPr lang="ru-RU" dirty="0"/>
              <a:t> характер. Тому </a:t>
            </a:r>
            <a:r>
              <a:rPr lang="ru-RU" dirty="0" err="1"/>
              <a:t>важливим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виділення</a:t>
            </a:r>
            <a:r>
              <a:rPr lang="ru-RU" dirty="0"/>
              <a:t> за </a:t>
            </a:r>
            <a:r>
              <a:rPr lang="ru-RU" dirty="0" err="1"/>
              <a:t>різними</a:t>
            </a:r>
            <a:r>
              <a:rPr lang="ru-RU" dirty="0"/>
              <a:t> </a:t>
            </a:r>
            <a:r>
              <a:rPr lang="ru-RU" dirty="0" err="1"/>
              <a:t>ознаками</a:t>
            </a:r>
            <a:r>
              <a:rPr lang="ru-RU" dirty="0"/>
              <a:t>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, </a:t>
            </a:r>
            <a:r>
              <a:rPr lang="ru-RU" dirty="0" err="1"/>
              <a:t>кожний</a:t>
            </a:r>
            <a:r>
              <a:rPr lang="ru-RU" dirty="0"/>
              <a:t> з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певне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для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функціонування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630186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4032986-FD5B-3649-B629-1EFA34E6BB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621" y="274320"/>
            <a:ext cx="11097136" cy="5192025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/>
              <a:t>Розглянемо</a:t>
            </a:r>
            <a:r>
              <a:rPr lang="ru-RU" dirty="0"/>
              <a:t>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ознаки</a:t>
            </a:r>
            <a:r>
              <a:rPr lang="ru-RU" dirty="0"/>
              <a:t> </a:t>
            </a:r>
            <a:r>
              <a:rPr lang="ru-RU" dirty="0" err="1"/>
              <a:t>класифікації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та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ознак</a:t>
            </a:r>
            <a:r>
              <a:rPr lang="ru-RU" dirty="0"/>
              <a:t>.</a:t>
            </a:r>
          </a:p>
          <a:p>
            <a:r>
              <a:rPr lang="ru-RU" dirty="0"/>
              <a:t>1. За </a:t>
            </a:r>
            <a:r>
              <a:rPr lang="ru-RU" dirty="0" err="1"/>
              <a:t>наслідками</a:t>
            </a:r>
            <a:r>
              <a:rPr lang="ru-RU" dirty="0"/>
              <a:t> </a:t>
            </a:r>
            <a:r>
              <a:rPr lang="ru-RU" dirty="0" err="1"/>
              <a:t>отриманих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. За </a:t>
            </a:r>
            <a:r>
              <a:rPr lang="ru-RU" dirty="0" err="1"/>
              <a:t>цією</a:t>
            </a:r>
            <a:r>
              <a:rPr lang="ru-RU" dirty="0"/>
              <a:t> </a:t>
            </a:r>
            <a:r>
              <a:rPr lang="ru-RU" dirty="0" err="1"/>
              <a:t>ознакою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виділити</a:t>
            </a:r>
            <a:r>
              <a:rPr lang="ru-RU" dirty="0"/>
              <a:t> три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: </a:t>
            </a:r>
            <a:r>
              <a:rPr lang="ru-RU" dirty="0" err="1"/>
              <a:t>економічну</a:t>
            </a:r>
            <a:r>
              <a:rPr lang="ru-RU" dirty="0"/>
              <a:t>, </a:t>
            </a:r>
            <a:r>
              <a:rPr lang="ru-RU" dirty="0" err="1"/>
              <a:t>соціальну</a:t>
            </a:r>
            <a:r>
              <a:rPr lang="ru-RU" dirty="0"/>
              <a:t> та </a:t>
            </a:r>
            <a:r>
              <a:rPr lang="ru-RU" dirty="0" err="1"/>
              <a:t>соціально-економічну</a:t>
            </a:r>
            <a:r>
              <a:rPr lang="ru-RU" dirty="0"/>
              <a:t>.</a:t>
            </a:r>
          </a:p>
          <a:p>
            <a:r>
              <a:rPr lang="ru-RU" dirty="0" err="1"/>
              <a:t>Економічний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 </a:t>
            </a:r>
            <a:r>
              <a:rPr lang="ru-RU" dirty="0" err="1"/>
              <a:t>відображає</a:t>
            </a:r>
            <a:r>
              <a:rPr lang="ru-RU" dirty="0"/>
              <a:t> </a:t>
            </a:r>
            <a:r>
              <a:rPr lang="ru-RU" dirty="0" err="1"/>
              <a:t>різноманітні</a:t>
            </a:r>
            <a:r>
              <a:rPr lang="ru-RU" dirty="0"/>
              <a:t> </a:t>
            </a:r>
            <a:r>
              <a:rPr lang="ru-RU" dirty="0" err="1"/>
              <a:t>вартісні</a:t>
            </a:r>
            <a:r>
              <a:rPr lang="ru-RU" dirty="0"/>
              <a:t> </a:t>
            </a:r>
            <a:r>
              <a:rPr lang="ru-RU" dirty="0" err="1"/>
              <a:t>показники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характеризують</a:t>
            </a:r>
            <a:r>
              <a:rPr lang="ru-RU" dirty="0"/>
              <a:t> </a:t>
            </a:r>
            <a:r>
              <a:rPr lang="ru-RU" dirty="0" err="1"/>
              <a:t>проміжні</a:t>
            </a:r>
            <a:r>
              <a:rPr lang="ru-RU" dirty="0"/>
              <a:t> й </a:t>
            </a:r>
            <a:r>
              <a:rPr lang="ru-RU" dirty="0" err="1"/>
              <a:t>кінцеві</a:t>
            </a:r>
            <a:r>
              <a:rPr lang="ru-RU" dirty="0"/>
              <a:t>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</a:t>
            </a:r>
            <a:r>
              <a:rPr lang="ru-RU" dirty="0" err="1"/>
              <a:t>напідприємстві</a:t>
            </a:r>
            <a:r>
              <a:rPr lang="ru-RU" dirty="0"/>
              <a:t>.</a:t>
            </a:r>
          </a:p>
          <a:p>
            <a:r>
              <a:rPr lang="ru-RU" dirty="0"/>
              <a:t>Формами </a:t>
            </a:r>
            <a:r>
              <a:rPr lang="ru-RU" dirty="0" err="1"/>
              <a:t>прояву</a:t>
            </a:r>
            <a:r>
              <a:rPr lang="ru-RU" dirty="0"/>
              <a:t> </a:t>
            </a:r>
            <a:r>
              <a:rPr lang="ru-RU" dirty="0" err="1"/>
              <a:t>економічної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різноманітні</a:t>
            </a:r>
            <a:r>
              <a:rPr lang="ru-RU" dirty="0"/>
              <a:t> </a:t>
            </a:r>
            <a:r>
              <a:rPr lang="ru-RU" dirty="0" err="1"/>
              <a:t>економічні</a:t>
            </a:r>
            <a:r>
              <a:rPr lang="ru-RU" dirty="0"/>
              <a:t> </a:t>
            </a:r>
            <a:r>
              <a:rPr lang="ru-RU" dirty="0" err="1"/>
              <a:t>ефекти</a:t>
            </a:r>
            <a:r>
              <a:rPr lang="ru-RU" dirty="0"/>
              <a:t>: </a:t>
            </a:r>
            <a:r>
              <a:rPr lang="ru-RU" dirty="0" err="1"/>
              <a:t>зростання</a:t>
            </a:r>
            <a:r>
              <a:rPr lang="ru-RU" dirty="0"/>
              <a:t> </a:t>
            </a:r>
            <a:r>
              <a:rPr lang="ru-RU" dirty="0" err="1"/>
              <a:t>продуктивності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, </a:t>
            </a:r>
            <a:r>
              <a:rPr lang="ru-RU" dirty="0" err="1"/>
              <a:t>зниження</a:t>
            </a:r>
            <a:r>
              <a:rPr lang="ru-RU" dirty="0"/>
              <a:t> </a:t>
            </a:r>
            <a:r>
              <a:rPr lang="ru-RU" dirty="0" err="1"/>
              <a:t>собівартості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виготовляється</a:t>
            </a:r>
            <a:r>
              <a:rPr lang="ru-RU" dirty="0"/>
              <a:t>,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прибутку</a:t>
            </a:r>
            <a:r>
              <a:rPr lang="ru-RU" dirty="0"/>
              <a:t>, </a:t>
            </a:r>
            <a:r>
              <a:rPr lang="ru-RU" dirty="0" err="1"/>
              <a:t>зниження</a:t>
            </a:r>
            <a:r>
              <a:rPr lang="ru-RU" dirty="0"/>
              <a:t> </a:t>
            </a:r>
            <a:r>
              <a:rPr lang="ru-RU" dirty="0" err="1"/>
              <a:t>матеріаломісткості</a:t>
            </a:r>
            <a:r>
              <a:rPr lang="ru-RU" dirty="0"/>
              <a:t>, </a:t>
            </a:r>
            <a:r>
              <a:rPr lang="ru-RU" dirty="0" err="1"/>
              <a:t>фондомісткості</a:t>
            </a:r>
            <a:r>
              <a:rPr lang="ru-RU" dirty="0"/>
              <a:t>, </a:t>
            </a:r>
            <a:r>
              <a:rPr lang="ru-RU" dirty="0" err="1"/>
              <a:t>трудомісткості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</a:t>
            </a:r>
          </a:p>
          <a:p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прояву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пов</a:t>
            </a:r>
            <a:r>
              <a:rPr lang="ru-RU" dirty="0"/>
              <a:t> ;язані з </a:t>
            </a:r>
            <a:r>
              <a:rPr lang="ru-RU" dirty="0" err="1"/>
              <a:t>отриманням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ефектів</a:t>
            </a:r>
            <a:r>
              <a:rPr lang="ru-RU" dirty="0"/>
              <a:t>: </a:t>
            </a:r>
            <a:r>
              <a:rPr lang="ru-RU" dirty="0" err="1"/>
              <a:t>поліпшення</a:t>
            </a:r>
            <a:r>
              <a:rPr lang="ru-RU" dirty="0"/>
              <a:t> умов </a:t>
            </a:r>
            <a:r>
              <a:rPr lang="ru-RU" dirty="0" err="1"/>
              <a:t>праці</a:t>
            </a:r>
            <a:r>
              <a:rPr lang="ru-RU" dirty="0"/>
              <a:t>, </a:t>
            </a:r>
            <a:r>
              <a:rPr lang="ru-RU" dirty="0" err="1"/>
              <a:t>зростання</a:t>
            </a:r>
            <a:r>
              <a:rPr lang="ru-RU" dirty="0"/>
              <a:t> </a:t>
            </a:r>
            <a:r>
              <a:rPr lang="ru-RU" dirty="0" err="1"/>
              <a:t>життєвого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народу, </a:t>
            </a:r>
            <a:r>
              <a:rPr lang="ru-RU" dirty="0" err="1"/>
              <a:t>поліпшення</a:t>
            </a:r>
            <a:r>
              <a:rPr lang="ru-RU" dirty="0"/>
              <a:t> </a:t>
            </a:r>
            <a:r>
              <a:rPr lang="ru-RU" dirty="0" err="1"/>
              <a:t>екологічних</a:t>
            </a:r>
            <a:r>
              <a:rPr lang="ru-RU" dirty="0"/>
              <a:t> </a:t>
            </a:r>
            <a:r>
              <a:rPr lang="ru-RU" dirty="0" err="1"/>
              <a:t>параметрів</a:t>
            </a:r>
            <a:r>
              <a:rPr lang="ru-RU" dirty="0"/>
              <a:t>,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тривалості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людей та </a:t>
            </a:r>
            <a:r>
              <a:rPr lang="ru-RU" dirty="0" err="1"/>
              <a:t>ін</a:t>
            </a:r>
            <a:r>
              <a:rPr lang="ru-RU" dirty="0"/>
              <a:t>.</a:t>
            </a:r>
          </a:p>
          <a:p>
            <a:r>
              <a:rPr lang="ru-RU" dirty="0" err="1"/>
              <a:t>Соціальний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 </a:t>
            </a:r>
            <a:r>
              <a:rPr lang="ru-RU" dirty="0" err="1"/>
              <a:t>зводиться</a:t>
            </a:r>
            <a:r>
              <a:rPr lang="ru-RU" dirty="0"/>
              <a:t> до </a:t>
            </a:r>
            <a:r>
              <a:rPr lang="ru-RU" dirty="0" err="1"/>
              <a:t>скорочення</a:t>
            </a:r>
            <a:r>
              <a:rPr lang="ru-RU" dirty="0"/>
              <a:t> </a:t>
            </a:r>
            <a:r>
              <a:rPr lang="ru-RU" dirty="0" err="1"/>
              <a:t>тривалості</a:t>
            </a:r>
            <a:r>
              <a:rPr lang="ru-RU" dirty="0"/>
              <a:t> </a:t>
            </a:r>
            <a:r>
              <a:rPr lang="ru-RU" dirty="0" err="1"/>
              <a:t>робочого</a:t>
            </a:r>
            <a:r>
              <a:rPr lang="ru-RU" dirty="0"/>
              <a:t> </a:t>
            </a:r>
            <a:r>
              <a:rPr lang="ru-RU" dirty="0" err="1"/>
              <a:t>тижня</a:t>
            </a:r>
            <a:r>
              <a:rPr lang="ru-RU" dirty="0"/>
              <a:t>,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робочих</a:t>
            </a:r>
            <a:r>
              <a:rPr lang="ru-RU" dirty="0"/>
              <a:t> </a:t>
            </a:r>
            <a:r>
              <a:rPr lang="ru-RU" dirty="0" err="1"/>
              <a:t>місць</a:t>
            </a:r>
            <a:r>
              <a:rPr lang="ru-RU" dirty="0"/>
              <a:t> і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зайнятості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, </a:t>
            </a:r>
            <a:r>
              <a:rPr lang="ru-RU" dirty="0" err="1"/>
              <a:t>поліпшення</a:t>
            </a:r>
            <a:r>
              <a:rPr lang="ru-RU" dirty="0"/>
              <a:t> умов </a:t>
            </a:r>
            <a:r>
              <a:rPr lang="ru-RU" dirty="0" err="1"/>
              <a:t>праці</a:t>
            </a:r>
            <a:r>
              <a:rPr lang="ru-RU" dirty="0"/>
              <a:t> та </a:t>
            </a:r>
            <a:r>
              <a:rPr lang="ru-RU" dirty="0" err="1"/>
              <a:t>побуту</a:t>
            </a:r>
            <a:r>
              <a:rPr lang="ru-RU" dirty="0"/>
              <a:t>, стану </a:t>
            </a:r>
            <a:r>
              <a:rPr lang="ru-RU" dirty="0" err="1"/>
              <a:t>навколишнього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, </a:t>
            </a:r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/>
              <a:t>безпеки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.</a:t>
            </a:r>
          </a:p>
          <a:p>
            <a:r>
              <a:rPr lang="ru-RU" dirty="0" err="1"/>
              <a:t>Соціальні</a:t>
            </a:r>
            <a:r>
              <a:rPr lang="ru-RU" dirty="0"/>
              <a:t> </a:t>
            </a:r>
            <a:r>
              <a:rPr lang="ru-RU" dirty="0" err="1"/>
              <a:t>наслідки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не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позитивними</a:t>
            </a:r>
            <a:r>
              <a:rPr lang="ru-RU" dirty="0"/>
              <a:t>, а й </a:t>
            </a:r>
            <a:r>
              <a:rPr lang="ru-RU" dirty="0" err="1"/>
              <a:t>негативними</a:t>
            </a:r>
            <a:r>
              <a:rPr lang="ru-RU" dirty="0"/>
              <a:t> (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безробіття</a:t>
            </a:r>
            <a:r>
              <a:rPr lang="ru-RU" dirty="0"/>
              <a:t>, </a:t>
            </a:r>
            <a:r>
              <a:rPr lang="ru-RU" dirty="0" err="1"/>
              <a:t>посилення</a:t>
            </a:r>
            <a:r>
              <a:rPr lang="ru-RU" dirty="0"/>
              <a:t> </a:t>
            </a:r>
            <a:r>
              <a:rPr lang="ru-RU" dirty="0" err="1"/>
              <a:t>інфляції</a:t>
            </a:r>
            <a:r>
              <a:rPr lang="ru-RU" dirty="0"/>
              <a:t>, </a:t>
            </a:r>
            <a:r>
              <a:rPr lang="ru-RU" dirty="0" err="1"/>
              <a:t>погіршення</a:t>
            </a:r>
            <a:r>
              <a:rPr lang="ru-RU" dirty="0"/>
              <a:t> </a:t>
            </a:r>
            <a:r>
              <a:rPr lang="ru-RU" dirty="0" err="1"/>
              <a:t>екологічних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).</a:t>
            </a:r>
          </a:p>
          <a:p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прояву</a:t>
            </a:r>
            <a:r>
              <a:rPr lang="ru-RU" dirty="0"/>
              <a:t> </a:t>
            </a:r>
            <a:r>
              <a:rPr lang="ru-RU" dirty="0" err="1"/>
              <a:t>соціально-економічної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зумовлені</a:t>
            </a:r>
            <a:r>
              <a:rPr lang="ru-RU" dirty="0"/>
              <a:t> </a:t>
            </a:r>
            <a:r>
              <a:rPr lang="ru-RU" dirty="0" err="1"/>
              <a:t>намаганням</a:t>
            </a:r>
            <a:r>
              <a:rPr lang="ru-RU" dirty="0"/>
              <a:t> </a:t>
            </a:r>
            <a:r>
              <a:rPr lang="ru-RU" dirty="0" err="1"/>
              <a:t>отримати</a:t>
            </a:r>
            <a:r>
              <a:rPr lang="ru-RU" dirty="0"/>
              <a:t> </a:t>
            </a:r>
            <a:r>
              <a:rPr lang="ru-RU" dirty="0" err="1"/>
              <a:t>максимальний</a:t>
            </a:r>
            <a:r>
              <a:rPr lang="ru-RU" dirty="0"/>
              <a:t> </a:t>
            </a:r>
            <a:r>
              <a:rPr lang="ru-RU" dirty="0" err="1"/>
              <a:t>економічний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 при </a:t>
            </a:r>
            <a:r>
              <a:rPr lang="ru-RU" dirty="0" err="1"/>
              <a:t>заданих</a:t>
            </a:r>
            <a:r>
              <a:rPr lang="ru-RU" dirty="0"/>
              <a:t> параметрах </a:t>
            </a:r>
            <a:r>
              <a:rPr lang="ru-RU" dirty="0" err="1"/>
              <a:t>соціального</a:t>
            </a:r>
            <a:r>
              <a:rPr lang="ru-RU" dirty="0"/>
              <a:t> характеру.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083389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88D4EB8-BF47-EF45-8ED0-5ACA2022B8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421" y="390294"/>
            <a:ext cx="10876434" cy="507605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2. За характером </a:t>
            </a:r>
            <a:r>
              <a:rPr lang="ru-RU" dirty="0" err="1"/>
              <a:t>здійснюваних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. За </a:t>
            </a:r>
            <a:r>
              <a:rPr lang="ru-RU" dirty="0" err="1"/>
              <a:t>цією</a:t>
            </a:r>
            <a:r>
              <a:rPr lang="ru-RU" dirty="0"/>
              <a:t> </a:t>
            </a:r>
            <a:r>
              <a:rPr lang="ru-RU" dirty="0" err="1"/>
              <a:t>ознакою</a:t>
            </a:r>
            <a:r>
              <a:rPr lang="ru-RU" dirty="0"/>
              <a:t> </a:t>
            </a:r>
            <a:r>
              <a:rPr lang="ru-RU" dirty="0" err="1"/>
              <a:t>розрізняють</a:t>
            </a:r>
            <a:r>
              <a:rPr lang="ru-RU" dirty="0"/>
              <a:t>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застосовуваних</a:t>
            </a:r>
            <a:r>
              <a:rPr lang="ru-RU" dirty="0"/>
              <a:t>  </a:t>
            </a:r>
            <a:r>
              <a:rPr lang="ru-RU" dirty="0" err="1"/>
              <a:t>ресурсів</a:t>
            </a:r>
            <a:r>
              <a:rPr lang="ru-RU" dirty="0"/>
              <a:t> та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 (</a:t>
            </a:r>
            <a:r>
              <a:rPr lang="ru-RU" dirty="0" err="1"/>
              <a:t>спожитих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).</a:t>
            </a:r>
          </a:p>
          <a:p>
            <a:pPr algn="just"/>
            <a:r>
              <a:rPr lang="ru-RU" dirty="0"/>
              <a:t>До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застосовуваних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 </a:t>
            </a:r>
            <a:r>
              <a:rPr lang="ru-RU" dirty="0" err="1"/>
              <a:t>відносять</a:t>
            </a:r>
            <a:r>
              <a:rPr lang="ru-RU" dirty="0"/>
              <a:t>: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виробничих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,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трудових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,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нематеріальних</a:t>
            </a:r>
            <a:r>
              <a:rPr lang="ru-RU" dirty="0"/>
              <a:t> </a:t>
            </a:r>
            <a:r>
              <a:rPr lang="ru-RU" dirty="0" err="1"/>
              <a:t>активів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До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 належать: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капітальних</a:t>
            </a:r>
            <a:r>
              <a:rPr lang="ru-RU" dirty="0"/>
              <a:t> </a:t>
            </a:r>
            <a:r>
              <a:rPr lang="ru-RU" dirty="0" err="1"/>
              <a:t>вкладень</a:t>
            </a:r>
            <a:r>
              <a:rPr lang="ru-RU" dirty="0"/>
              <a:t>,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поточних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,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сукупних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. </a:t>
            </a:r>
          </a:p>
          <a:p>
            <a:pPr algn="just"/>
            <a:r>
              <a:rPr lang="ru-RU" dirty="0"/>
              <a:t>Як видно </a:t>
            </a:r>
            <a:r>
              <a:rPr lang="ru-RU" dirty="0" err="1"/>
              <a:t>вже</a:t>
            </a:r>
            <a:r>
              <a:rPr lang="ru-RU" dirty="0"/>
              <a:t> з самих </a:t>
            </a:r>
            <a:r>
              <a:rPr lang="ru-RU" dirty="0" err="1"/>
              <a:t>назв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входять</a:t>
            </a:r>
            <a:r>
              <a:rPr lang="ru-RU" dirty="0"/>
              <a:t> до </a:t>
            </a:r>
            <a:r>
              <a:rPr lang="ru-RU" dirty="0" err="1"/>
              <a:t>першої</a:t>
            </a:r>
            <a:r>
              <a:rPr lang="ru-RU" dirty="0"/>
              <a:t> та </a:t>
            </a:r>
            <a:r>
              <a:rPr lang="ru-RU" dirty="0" err="1"/>
              <a:t>другої</a:t>
            </a:r>
            <a:r>
              <a:rPr lang="ru-RU" dirty="0"/>
              <a:t> </a:t>
            </a:r>
            <a:r>
              <a:rPr lang="ru-RU" dirty="0" err="1"/>
              <a:t>груп</a:t>
            </a:r>
            <a:r>
              <a:rPr lang="ru-RU" dirty="0"/>
              <a:t>, </a:t>
            </a:r>
            <a:r>
              <a:rPr lang="ru-RU" dirty="0" err="1"/>
              <a:t>поділ</a:t>
            </a:r>
            <a:r>
              <a:rPr lang="ru-RU" dirty="0"/>
              <a:t> на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зумовлений</a:t>
            </a:r>
            <a:r>
              <a:rPr lang="ru-RU" dirty="0"/>
              <a:t> </a:t>
            </a:r>
            <a:r>
              <a:rPr lang="ru-RU" dirty="0" err="1"/>
              <a:t>необхідністю</a:t>
            </a:r>
            <a:r>
              <a:rPr lang="ru-RU" dirty="0"/>
              <a:t> </a:t>
            </a:r>
            <a:r>
              <a:rPr lang="ru-RU" dirty="0" err="1"/>
              <a:t>дати</a:t>
            </a:r>
            <a:r>
              <a:rPr lang="ru-RU" dirty="0"/>
              <a:t> </a:t>
            </a:r>
            <a:r>
              <a:rPr lang="ru-RU" dirty="0" err="1"/>
              <a:t>відповідь</a:t>
            </a:r>
            <a:r>
              <a:rPr lang="ru-RU" dirty="0"/>
              <a:t> на </a:t>
            </a:r>
            <a:r>
              <a:rPr lang="ru-RU" dirty="0" err="1"/>
              <a:t>таке</a:t>
            </a:r>
            <a:r>
              <a:rPr lang="ru-RU" dirty="0"/>
              <a:t> </a:t>
            </a:r>
            <a:r>
              <a:rPr lang="ru-RU" dirty="0" err="1"/>
              <a:t>запитання</a:t>
            </a:r>
            <a:r>
              <a:rPr lang="ru-RU" dirty="0"/>
              <a:t>: при </a:t>
            </a:r>
            <a:r>
              <a:rPr lang="ru-RU" dirty="0" err="1"/>
              <a:t>визначенні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отриманий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відносити</a:t>
            </a:r>
            <a:r>
              <a:rPr lang="ru-RU" dirty="0"/>
              <a:t> до </a:t>
            </a:r>
            <a:r>
              <a:rPr lang="ru-RU" dirty="0" err="1"/>
              <a:t>всієї</a:t>
            </a:r>
            <a:r>
              <a:rPr lang="ru-RU" dirty="0"/>
              <a:t> </a:t>
            </a:r>
            <a:r>
              <a:rPr lang="ru-RU" dirty="0" err="1"/>
              <a:t>сукупності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, </a:t>
            </a:r>
            <a:r>
              <a:rPr lang="ru-RU" dirty="0" err="1"/>
              <a:t>застосовуваних</a:t>
            </a:r>
            <a:r>
              <a:rPr lang="ru-RU" dirty="0"/>
              <a:t> на </a:t>
            </a:r>
            <a:r>
              <a:rPr lang="ru-RU" dirty="0" err="1"/>
              <a:t>підприємстві</a:t>
            </a:r>
            <a:r>
              <a:rPr lang="ru-RU" dirty="0"/>
              <a:t>,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до </a:t>
            </a:r>
            <a:r>
              <a:rPr lang="ru-RU" dirty="0" err="1"/>
              <a:t>тієї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безпосередньо</a:t>
            </a:r>
            <a:r>
              <a:rPr lang="ru-RU" dirty="0"/>
              <a:t> </a:t>
            </a:r>
            <a:r>
              <a:rPr lang="ru-RU" dirty="0" err="1"/>
              <a:t>бере</a:t>
            </a:r>
            <a:r>
              <a:rPr lang="ru-RU" dirty="0"/>
              <a:t> участь у </a:t>
            </a:r>
            <a:r>
              <a:rPr lang="ru-RU" dirty="0" err="1"/>
              <a:t>створенні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ефекту</a:t>
            </a:r>
            <a:r>
              <a:rPr lang="ru-RU" dirty="0"/>
              <a:t>.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аргументів</a:t>
            </a:r>
            <a:r>
              <a:rPr lang="ru-RU" dirty="0"/>
              <a:t> </a:t>
            </a:r>
            <a:r>
              <a:rPr lang="ru-RU" dirty="0" err="1"/>
              <a:t>прибічників</a:t>
            </a:r>
            <a:r>
              <a:rPr lang="ru-RU" dirty="0"/>
              <a:t> того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іншого</a:t>
            </a:r>
            <a:r>
              <a:rPr lang="ru-RU" dirty="0"/>
              <a:t> </a:t>
            </a:r>
            <a:r>
              <a:rPr lang="ru-RU" dirty="0" err="1"/>
              <a:t>варіанта</a:t>
            </a:r>
            <a:r>
              <a:rPr lang="ru-RU" dirty="0"/>
              <a:t> </a:t>
            </a:r>
            <a:r>
              <a:rPr lang="ru-RU" dirty="0" err="1"/>
              <a:t>відповіді</a:t>
            </a:r>
            <a:r>
              <a:rPr lang="ru-RU" dirty="0"/>
              <a:t> на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запитання</a:t>
            </a:r>
            <a:r>
              <a:rPr lang="ru-RU" dirty="0"/>
              <a:t> </a:t>
            </a:r>
            <a:r>
              <a:rPr lang="ru-RU" dirty="0" err="1"/>
              <a:t>свідчить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єдиної</a:t>
            </a:r>
            <a:r>
              <a:rPr lang="ru-RU" dirty="0"/>
              <a:t> думки тут </a:t>
            </a:r>
            <a:r>
              <a:rPr lang="ru-RU" dirty="0" err="1"/>
              <a:t>немає</a:t>
            </a:r>
            <a:r>
              <a:rPr lang="ru-RU" dirty="0"/>
              <a:t>. А в </a:t>
            </a:r>
            <a:r>
              <a:rPr lang="ru-RU" dirty="0" err="1"/>
              <a:t>конкретній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необхідності</a:t>
            </a:r>
            <a:r>
              <a:rPr lang="ru-RU" dirty="0"/>
              <a:t> </a:t>
            </a:r>
            <a:r>
              <a:rPr lang="ru-RU" dirty="0" err="1"/>
              <a:t>оцінювання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застосовувати</a:t>
            </a:r>
            <a:r>
              <a:rPr lang="ru-RU" dirty="0"/>
              <a:t> той </a:t>
            </a:r>
            <a:r>
              <a:rPr lang="ru-RU" dirty="0" err="1"/>
              <a:t>варіант</a:t>
            </a:r>
            <a:r>
              <a:rPr lang="ru-RU" dirty="0"/>
              <a:t>, </a:t>
            </a:r>
            <a:r>
              <a:rPr lang="ru-RU" dirty="0" err="1"/>
              <a:t>котрий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адекватним</a:t>
            </a:r>
            <a:r>
              <a:rPr lang="ru-RU" dirty="0"/>
              <a:t> </a:t>
            </a:r>
            <a:r>
              <a:rPr lang="ru-RU" dirty="0" err="1"/>
              <a:t>економічному</a:t>
            </a:r>
            <a:r>
              <a:rPr lang="ru-RU" dirty="0"/>
              <a:t> </a:t>
            </a:r>
            <a:r>
              <a:rPr lang="ru-RU" dirty="0" err="1"/>
              <a:t>завданню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вирішується</a:t>
            </a:r>
            <a:r>
              <a:rPr lang="ru-RU" dirty="0"/>
              <a:t>. Тому право на </a:t>
            </a:r>
            <a:r>
              <a:rPr lang="ru-RU" dirty="0" err="1"/>
              <a:t>існування</a:t>
            </a:r>
            <a:r>
              <a:rPr lang="ru-RU" dirty="0"/>
              <a:t> </a:t>
            </a:r>
            <a:r>
              <a:rPr lang="ru-RU" dirty="0" err="1"/>
              <a:t>маютьпоказники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обох</a:t>
            </a:r>
            <a:r>
              <a:rPr lang="ru-RU" dirty="0"/>
              <a:t> </a:t>
            </a:r>
            <a:r>
              <a:rPr lang="ru-RU" dirty="0" err="1"/>
              <a:t>зазначених</a:t>
            </a:r>
            <a:r>
              <a:rPr lang="ru-RU" dirty="0"/>
              <a:t> </a:t>
            </a:r>
            <a:r>
              <a:rPr lang="ru-RU" dirty="0" err="1"/>
              <a:t>груп</a:t>
            </a:r>
            <a:r>
              <a:rPr lang="ru-RU" dirty="0"/>
              <a:t>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461101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6AB3CD1-3F3D-BA45-A02C-5AE01F35C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" y="345688"/>
            <a:ext cx="11624310" cy="5120657"/>
          </a:xfrm>
        </p:spPr>
        <p:txBody>
          <a:bodyPr>
            <a:normAutofit/>
          </a:bodyPr>
          <a:lstStyle/>
          <a:p>
            <a:r>
              <a:rPr lang="ru-RU" dirty="0"/>
              <a:t>3. За видами </a:t>
            </a:r>
            <a:r>
              <a:rPr lang="ru-RU" dirty="0" err="1"/>
              <a:t>господарської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 До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належать: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виробничої</a:t>
            </a:r>
            <a:r>
              <a:rPr lang="ru-RU" dirty="0"/>
              <a:t>, </a:t>
            </a:r>
            <a:r>
              <a:rPr lang="ru-RU" dirty="0" err="1"/>
              <a:t>торговельної</a:t>
            </a:r>
            <a:r>
              <a:rPr lang="ru-RU" dirty="0"/>
              <a:t>, </a:t>
            </a:r>
            <a:r>
              <a:rPr lang="ru-RU" dirty="0" err="1"/>
              <a:t>банківської</a:t>
            </a:r>
            <a:r>
              <a:rPr lang="ru-RU" dirty="0"/>
              <a:t>, </a:t>
            </a:r>
            <a:r>
              <a:rPr lang="ru-RU" dirty="0" err="1"/>
              <a:t>страхової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 </a:t>
            </a:r>
            <a:r>
              <a:rPr lang="ru-RU" dirty="0" err="1"/>
              <a:t>Специфіка</a:t>
            </a:r>
            <a:r>
              <a:rPr lang="ru-RU" dirty="0"/>
              <a:t> виду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безперечно</a:t>
            </a:r>
            <a:r>
              <a:rPr lang="ru-RU" dirty="0"/>
              <a:t>, </a:t>
            </a:r>
            <a:r>
              <a:rPr lang="ru-RU" dirty="0" err="1"/>
              <a:t>накладає</a:t>
            </a:r>
            <a:r>
              <a:rPr lang="ru-RU" dirty="0"/>
              <a:t> </a:t>
            </a:r>
            <a:r>
              <a:rPr lang="ru-RU" dirty="0" err="1"/>
              <a:t>певний</a:t>
            </a:r>
            <a:r>
              <a:rPr lang="ru-RU" dirty="0"/>
              <a:t> </a:t>
            </a:r>
            <a:r>
              <a:rPr lang="ru-RU" dirty="0" err="1"/>
              <a:t>відбиток</a:t>
            </a:r>
            <a:r>
              <a:rPr lang="ru-RU" dirty="0"/>
              <a:t> на </a:t>
            </a:r>
            <a:r>
              <a:rPr lang="ru-RU" dirty="0" err="1"/>
              <a:t>методологію</a:t>
            </a:r>
            <a:r>
              <a:rPr lang="ru-RU" dirty="0"/>
              <a:t>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конкретного </a:t>
            </a:r>
            <a:r>
              <a:rPr lang="ru-RU" dirty="0" err="1"/>
              <a:t>підприємства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структурних</a:t>
            </a:r>
            <a:r>
              <a:rPr lang="ru-RU" dirty="0"/>
              <a:t> </a:t>
            </a:r>
            <a:r>
              <a:rPr lang="ru-RU" dirty="0" err="1"/>
              <a:t>підрозділів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проявляється</a:t>
            </a:r>
            <a:r>
              <a:rPr lang="ru-RU" dirty="0"/>
              <a:t> в </a:t>
            </a:r>
            <a:r>
              <a:rPr lang="ru-RU" dirty="0" err="1"/>
              <a:t>специфіці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самих </a:t>
            </a:r>
            <a:r>
              <a:rPr lang="ru-RU" dirty="0" err="1"/>
              <a:t>показників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застосовуються</a:t>
            </a:r>
            <a:r>
              <a:rPr lang="ru-RU" dirty="0"/>
              <a:t> для </a:t>
            </a:r>
            <a:r>
              <a:rPr lang="ru-RU" dirty="0" err="1"/>
              <a:t>цього</a:t>
            </a:r>
            <a:r>
              <a:rPr lang="ru-RU" dirty="0"/>
              <a:t>.</a:t>
            </a:r>
          </a:p>
          <a:p>
            <a:r>
              <a:rPr lang="ru-RU" dirty="0"/>
              <a:t>4. За </a:t>
            </a:r>
            <a:r>
              <a:rPr lang="ru-RU" dirty="0" err="1"/>
              <a:t>рівнем</a:t>
            </a:r>
            <a:r>
              <a:rPr lang="ru-RU" dirty="0"/>
              <a:t> об </a:t>
            </a:r>
            <a:r>
              <a:rPr lang="ru-RU" dirty="0" err="1"/>
              <a:t>єкта</a:t>
            </a:r>
            <a:r>
              <a:rPr lang="ru-RU" dirty="0"/>
              <a:t> </a:t>
            </a:r>
            <a:r>
              <a:rPr lang="ru-RU" dirty="0" err="1"/>
              <a:t>господарювання</a:t>
            </a:r>
            <a:r>
              <a:rPr lang="ru-RU" dirty="0"/>
              <a:t>. До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відносять</a:t>
            </a:r>
            <a:r>
              <a:rPr lang="ru-RU" dirty="0"/>
              <a:t>: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 в </a:t>
            </a:r>
            <a:r>
              <a:rPr lang="ru-RU" dirty="0" err="1"/>
              <a:t>цілому</a:t>
            </a:r>
            <a:r>
              <a:rPr lang="ru-RU" dirty="0"/>
              <a:t>,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галузі</a:t>
            </a:r>
            <a:r>
              <a:rPr lang="ru-RU" dirty="0"/>
              <a:t>, </a:t>
            </a:r>
            <a:r>
              <a:rPr lang="ru-RU" dirty="0" err="1"/>
              <a:t>об;єднання</a:t>
            </a:r>
            <a:r>
              <a:rPr lang="ru-RU" dirty="0"/>
              <a:t> </a:t>
            </a:r>
            <a:r>
              <a:rPr lang="ru-RU" dirty="0" err="1"/>
              <a:t>підприємств</a:t>
            </a:r>
            <a:r>
              <a:rPr lang="ru-RU" dirty="0"/>
              <a:t>, </a:t>
            </a:r>
            <a:r>
              <a:rPr lang="ru-RU" dirty="0" err="1"/>
              <a:t>підприємства</a:t>
            </a:r>
            <a:r>
              <a:rPr lang="ru-RU" dirty="0"/>
              <a:t>, структурного </a:t>
            </a:r>
            <a:r>
              <a:rPr lang="ru-RU" dirty="0" err="1"/>
              <a:t>підрозділу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,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591936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C57ECA3-5757-0B4D-B42D-7A92E0B032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1" y="401724"/>
            <a:ext cx="10780534" cy="507605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5. За </a:t>
            </a:r>
            <a:r>
              <a:rPr lang="ru-RU" dirty="0" err="1"/>
              <a:t>рівнем</a:t>
            </a:r>
            <a:r>
              <a:rPr lang="ru-RU" dirty="0"/>
              <a:t> </a:t>
            </a:r>
            <a:r>
              <a:rPr lang="ru-RU" dirty="0" err="1"/>
              <a:t>оцінювання</a:t>
            </a:r>
            <a:r>
              <a:rPr lang="ru-RU" dirty="0"/>
              <a:t>.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ознаки</a:t>
            </a:r>
            <a:r>
              <a:rPr lang="ru-RU" dirty="0"/>
              <a:t>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 та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суб;єкта</a:t>
            </a:r>
            <a:r>
              <a:rPr lang="ru-RU" dirty="0"/>
              <a:t> </a:t>
            </a:r>
            <a:r>
              <a:rPr lang="ru-RU" dirty="0" err="1"/>
              <a:t>підприємництва</a:t>
            </a:r>
            <a:r>
              <a:rPr lang="ru-RU" dirty="0"/>
              <a:t> (</a:t>
            </a:r>
            <a:r>
              <a:rPr lang="ru-RU" dirty="0" err="1"/>
              <a:t>господарювання</a:t>
            </a:r>
            <a:r>
              <a:rPr lang="ru-RU" dirty="0"/>
              <a:t>). </a:t>
            </a:r>
            <a:r>
              <a:rPr lang="ru-RU" dirty="0" err="1"/>
              <a:t>Необхідність</a:t>
            </a:r>
            <a:r>
              <a:rPr lang="ru-RU" dirty="0"/>
              <a:t> </a:t>
            </a:r>
            <a:r>
              <a:rPr lang="ru-RU" dirty="0" err="1"/>
              <a:t>поділу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на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зумовлена</a:t>
            </a:r>
            <a:r>
              <a:rPr lang="ru-RU" dirty="0"/>
              <a:t> </a:t>
            </a:r>
            <a:r>
              <a:rPr lang="ru-RU" dirty="0" err="1"/>
              <a:t>певною</a:t>
            </a:r>
            <a:r>
              <a:rPr lang="ru-RU" dirty="0"/>
              <a:t> </a:t>
            </a:r>
            <a:r>
              <a:rPr lang="ru-RU" dirty="0" err="1"/>
              <a:t>антагоністичністю</a:t>
            </a:r>
            <a:r>
              <a:rPr lang="ru-RU" dirty="0"/>
              <a:t> </a:t>
            </a:r>
            <a:r>
              <a:rPr lang="ru-RU" dirty="0" err="1"/>
              <a:t>інтересів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 та </a:t>
            </a:r>
            <a:r>
              <a:rPr lang="ru-RU" dirty="0" err="1"/>
              <a:t>індивіда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інституційних</a:t>
            </a:r>
            <a:r>
              <a:rPr lang="ru-RU" dirty="0"/>
              <a:t> </a:t>
            </a:r>
            <a:r>
              <a:rPr lang="ru-RU" dirty="0" err="1"/>
              <a:t>аналогів</a:t>
            </a:r>
            <a:r>
              <a:rPr lang="ru-RU" dirty="0"/>
              <a:t> -</a:t>
            </a:r>
            <a:r>
              <a:rPr lang="ru-RU" dirty="0" err="1"/>
              <a:t>держави</a:t>
            </a:r>
            <a:r>
              <a:rPr lang="ru-RU" dirty="0"/>
              <a:t> та </a:t>
            </a:r>
            <a:r>
              <a:rPr lang="ru-RU" dirty="0" err="1"/>
              <a:t>підприємства</a:t>
            </a:r>
            <a:r>
              <a:rPr lang="ru-RU" dirty="0"/>
              <a:t>. Як </a:t>
            </a:r>
            <a:r>
              <a:rPr lang="ru-RU" dirty="0" err="1"/>
              <a:t>наслідок</a:t>
            </a:r>
            <a:r>
              <a:rPr lang="ru-RU" dirty="0"/>
              <a:t>,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невідповідність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критеріями</a:t>
            </a:r>
            <a:r>
              <a:rPr lang="ru-RU" dirty="0"/>
              <a:t> </a:t>
            </a:r>
            <a:r>
              <a:rPr lang="ru-RU" dirty="0" err="1"/>
              <a:t>оцінювання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тих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явищ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(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економічних</a:t>
            </a:r>
            <a:r>
              <a:rPr lang="ru-RU" dirty="0"/>
              <a:t> </a:t>
            </a:r>
            <a:r>
              <a:rPr lang="ru-RU" dirty="0" err="1"/>
              <a:t>законів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 з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оподаткування</a:t>
            </a:r>
            <a:r>
              <a:rPr lang="ru-RU" dirty="0"/>
              <a:t>). Держава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критерії</a:t>
            </a:r>
            <a:r>
              <a:rPr lang="ru-RU" dirty="0"/>
              <a:t>, а </a:t>
            </a:r>
            <a:r>
              <a:rPr lang="ru-RU" dirty="0" err="1"/>
              <a:t>підприємства</a:t>
            </a:r>
            <a:r>
              <a:rPr lang="ru-RU" dirty="0"/>
              <a:t> - </a:t>
            </a:r>
            <a:r>
              <a:rPr lang="ru-RU" dirty="0" err="1"/>
              <a:t>свої</a:t>
            </a:r>
            <a:r>
              <a:rPr lang="ru-RU" dirty="0"/>
              <a:t>, і вони часто </a:t>
            </a:r>
            <a:r>
              <a:rPr lang="ru-RU" dirty="0" err="1"/>
              <a:t>істотно</a:t>
            </a:r>
            <a:r>
              <a:rPr lang="ru-RU" dirty="0"/>
              <a:t> </a:t>
            </a:r>
            <a:r>
              <a:rPr lang="ru-RU" dirty="0" err="1"/>
              <a:t>різняться</a:t>
            </a:r>
            <a:r>
              <a:rPr lang="ru-RU" dirty="0"/>
              <a:t>. Так, </a:t>
            </a:r>
            <a:r>
              <a:rPr lang="ru-RU" dirty="0" err="1"/>
              <a:t>оцінюючи</a:t>
            </a:r>
            <a:r>
              <a:rPr lang="ru-RU" dirty="0"/>
              <a:t> </a:t>
            </a:r>
            <a:r>
              <a:rPr lang="ru-RU" dirty="0" err="1"/>
              <a:t>економічний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, держава </a:t>
            </a:r>
            <a:r>
              <a:rPr lang="ru-RU" dirty="0" err="1"/>
              <a:t>обчислює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валовий</a:t>
            </a:r>
            <a:r>
              <a:rPr lang="ru-RU" dirty="0"/>
              <a:t> </a:t>
            </a:r>
            <a:r>
              <a:rPr lang="ru-RU" dirty="0" err="1"/>
              <a:t>прибуток</a:t>
            </a:r>
            <a:r>
              <a:rPr lang="ru-RU" dirty="0"/>
              <a:t>. </a:t>
            </a:r>
            <a:r>
              <a:rPr lang="ru-RU" dirty="0" err="1"/>
              <a:t>Останній</a:t>
            </a:r>
            <a:r>
              <a:rPr lang="ru-RU" dirty="0"/>
              <a:t> </a:t>
            </a:r>
            <a:r>
              <a:rPr lang="ru-RU" dirty="0" err="1"/>
              <a:t>містить</a:t>
            </a:r>
            <a:r>
              <a:rPr lang="ru-RU" dirty="0"/>
              <a:t> суму </a:t>
            </a:r>
            <a:r>
              <a:rPr lang="ru-RU" dirty="0" err="1"/>
              <a:t>податків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обов;язкових</a:t>
            </a:r>
            <a:r>
              <a:rPr lang="ru-RU" dirty="0"/>
              <a:t> </a:t>
            </a:r>
            <a:r>
              <a:rPr lang="ru-RU" dirty="0" err="1"/>
              <a:t>платежів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виплачуються</a:t>
            </a:r>
            <a:r>
              <a:rPr lang="ru-RU" dirty="0"/>
              <a:t> з </a:t>
            </a:r>
            <a:r>
              <a:rPr lang="ru-RU" dirty="0" err="1"/>
              <a:t>прибутку</a:t>
            </a:r>
            <a:r>
              <a:rPr lang="ru-RU" dirty="0"/>
              <a:t>. Для </a:t>
            </a:r>
            <a:r>
              <a:rPr lang="ru-RU" dirty="0" err="1"/>
              <a:t>підприємства</a:t>
            </a:r>
            <a:r>
              <a:rPr lang="ru-RU" dirty="0"/>
              <a:t> ж </a:t>
            </a:r>
            <a:r>
              <a:rPr lang="ru-RU" dirty="0" err="1"/>
              <a:t>ефект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чистий</a:t>
            </a:r>
            <a:r>
              <a:rPr lang="ru-RU" dirty="0"/>
              <a:t> </a:t>
            </a:r>
            <a:r>
              <a:rPr lang="ru-RU" dirty="0" err="1"/>
              <a:t>прибуток</a:t>
            </a:r>
            <a:r>
              <a:rPr lang="ru-RU" dirty="0"/>
              <a:t>, </a:t>
            </a:r>
            <a:r>
              <a:rPr lang="ru-RU" dirty="0" err="1"/>
              <a:t>котрий</a:t>
            </a:r>
            <a:r>
              <a:rPr lang="ru-RU" dirty="0"/>
              <a:t> </a:t>
            </a:r>
            <a:r>
              <a:rPr lang="ru-RU" dirty="0" err="1"/>
              <a:t>залишається</a:t>
            </a:r>
            <a:r>
              <a:rPr lang="ru-RU" dirty="0"/>
              <a:t> у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розпорядженні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сплати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обов;язкових</a:t>
            </a:r>
            <a:r>
              <a:rPr lang="ru-RU" dirty="0"/>
              <a:t> </a:t>
            </a:r>
            <a:r>
              <a:rPr lang="ru-RU" dirty="0" err="1"/>
              <a:t>платежів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6. За </a:t>
            </a:r>
            <a:r>
              <a:rPr lang="ru-RU" dirty="0" err="1"/>
              <a:t>умовами</a:t>
            </a:r>
            <a:r>
              <a:rPr lang="ru-RU" dirty="0"/>
              <a:t> </a:t>
            </a:r>
            <a:r>
              <a:rPr lang="ru-RU" dirty="0" err="1"/>
              <a:t>оцінювання</a:t>
            </a:r>
            <a:r>
              <a:rPr lang="ru-RU" dirty="0"/>
              <a:t>. За </a:t>
            </a:r>
            <a:r>
              <a:rPr lang="ru-RU" dirty="0" err="1"/>
              <a:t>цією</a:t>
            </a:r>
            <a:r>
              <a:rPr lang="ru-RU" dirty="0"/>
              <a:t> </a:t>
            </a:r>
            <a:r>
              <a:rPr lang="ru-RU" dirty="0" err="1"/>
              <a:t>ознакою</a:t>
            </a:r>
            <a:r>
              <a:rPr lang="ru-RU" dirty="0"/>
              <a:t> </a:t>
            </a:r>
            <a:r>
              <a:rPr lang="ru-RU" dirty="0" err="1"/>
              <a:t>виділяють</a:t>
            </a:r>
            <a:r>
              <a:rPr lang="ru-RU" dirty="0"/>
              <a:t> </a:t>
            </a:r>
            <a:r>
              <a:rPr lang="ru-RU" dirty="0" err="1"/>
              <a:t>реальну</a:t>
            </a:r>
            <a:r>
              <a:rPr lang="ru-RU" dirty="0"/>
              <a:t>, </a:t>
            </a:r>
            <a:r>
              <a:rPr lang="ru-RU" dirty="0" err="1"/>
              <a:t>розрахункову</a:t>
            </a:r>
            <a:r>
              <a:rPr lang="ru-RU" dirty="0"/>
              <a:t> та </a:t>
            </a:r>
            <a:r>
              <a:rPr lang="ru-RU" dirty="0" err="1"/>
              <a:t>умовну</a:t>
            </a:r>
            <a:r>
              <a:rPr lang="ru-RU" dirty="0"/>
              <a:t> </a:t>
            </a:r>
            <a:r>
              <a:rPr lang="ru-RU" dirty="0" err="1"/>
              <a:t>ефективність</a:t>
            </a:r>
            <a:r>
              <a:rPr lang="ru-RU" dirty="0"/>
              <a:t>. Реальна </a:t>
            </a:r>
            <a:r>
              <a:rPr lang="ru-RU" dirty="0" err="1"/>
              <a:t>ефективність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фактичний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 та </a:t>
            </a:r>
            <a:r>
              <a:rPr lang="ru-RU" dirty="0" err="1"/>
              <a:t>результатів</a:t>
            </a:r>
            <a:r>
              <a:rPr lang="ru-RU" dirty="0"/>
              <a:t> за </a:t>
            </a:r>
            <a:r>
              <a:rPr lang="ru-RU" dirty="0" err="1"/>
              <a:t>даними</a:t>
            </a:r>
            <a:r>
              <a:rPr lang="ru-RU" dirty="0"/>
              <a:t> </a:t>
            </a:r>
            <a:r>
              <a:rPr lang="ru-RU" dirty="0" err="1"/>
              <a:t>бухгалтерського</a:t>
            </a:r>
            <a:r>
              <a:rPr lang="ru-RU" dirty="0"/>
              <a:t> </a:t>
            </a:r>
            <a:r>
              <a:rPr lang="ru-RU" dirty="0" err="1"/>
              <a:t>обліку</a:t>
            </a:r>
            <a:r>
              <a:rPr lang="ru-RU" dirty="0"/>
              <a:t> та </a:t>
            </a:r>
            <a:r>
              <a:rPr lang="ru-RU" dirty="0" err="1"/>
              <a:t>звітності</a:t>
            </a:r>
            <a:r>
              <a:rPr lang="ru-RU" dirty="0"/>
              <a:t>. </a:t>
            </a:r>
            <a:r>
              <a:rPr lang="ru-RU" dirty="0" err="1"/>
              <a:t>Розрахункова</a:t>
            </a:r>
            <a:r>
              <a:rPr lang="ru-RU" dirty="0"/>
              <a:t> – </a:t>
            </a:r>
            <a:r>
              <a:rPr lang="ru-RU" dirty="0" err="1"/>
              <a:t>базується</a:t>
            </a:r>
            <a:r>
              <a:rPr lang="ru-RU" dirty="0"/>
              <a:t> на </a:t>
            </a:r>
            <a:r>
              <a:rPr lang="ru-RU" dirty="0" err="1"/>
              <a:t>проектних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планових</a:t>
            </a:r>
            <a:r>
              <a:rPr lang="ru-RU" dirty="0"/>
              <a:t> </a:t>
            </a:r>
            <a:r>
              <a:rPr lang="ru-RU" dirty="0" err="1"/>
              <a:t>показниках</a:t>
            </a:r>
            <a:r>
              <a:rPr lang="ru-RU" dirty="0"/>
              <a:t>, </a:t>
            </a:r>
            <a:r>
              <a:rPr lang="ru-RU" dirty="0" err="1"/>
              <a:t>отриманих</a:t>
            </a:r>
            <a:r>
              <a:rPr lang="ru-RU" dirty="0"/>
              <a:t> </a:t>
            </a:r>
            <a:r>
              <a:rPr lang="ru-RU" dirty="0" err="1"/>
              <a:t>розрахунковим</a:t>
            </a:r>
            <a:r>
              <a:rPr lang="ru-RU" dirty="0"/>
              <a:t> шляхом. </a:t>
            </a:r>
            <a:r>
              <a:rPr lang="ru-RU" dirty="0" err="1"/>
              <a:t>Умовна</a:t>
            </a:r>
            <a:r>
              <a:rPr lang="ru-RU" dirty="0"/>
              <a:t>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використовується</a:t>
            </a:r>
            <a:r>
              <a:rPr lang="ru-RU" dirty="0"/>
              <a:t> для </a:t>
            </a:r>
            <a:r>
              <a:rPr lang="ru-RU" dirty="0" err="1"/>
              <a:t>оцінювання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структурних</a:t>
            </a:r>
            <a:r>
              <a:rPr lang="ru-RU" dirty="0"/>
              <a:t> </a:t>
            </a:r>
            <a:r>
              <a:rPr lang="ru-RU" dirty="0" err="1"/>
              <a:t>підрозділів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696415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654CCBB-668B-CE4B-9B58-8F0E32D39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771" y="435176"/>
            <a:ext cx="10609084" cy="5042599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7. За </a:t>
            </a:r>
            <a:r>
              <a:rPr lang="ru-RU" dirty="0" err="1"/>
              <a:t>ступенем</a:t>
            </a:r>
            <a:r>
              <a:rPr lang="ru-RU" dirty="0"/>
              <a:t>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ефекту</a:t>
            </a:r>
            <a:r>
              <a:rPr lang="ru-RU" dirty="0"/>
              <a:t>.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ознака</a:t>
            </a:r>
            <a:r>
              <a:rPr lang="ru-RU" dirty="0"/>
              <a:t>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змогу</a:t>
            </a:r>
            <a:r>
              <a:rPr lang="ru-RU" dirty="0"/>
              <a:t> </a:t>
            </a:r>
            <a:r>
              <a:rPr lang="ru-RU" dirty="0" err="1"/>
              <a:t>виокремити</a:t>
            </a:r>
            <a:r>
              <a:rPr lang="ru-RU" dirty="0"/>
              <a:t> </a:t>
            </a:r>
            <a:r>
              <a:rPr lang="ru-RU" dirty="0" err="1"/>
              <a:t>первісну</a:t>
            </a:r>
            <a:r>
              <a:rPr lang="ru-RU" dirty="0"/>
              <a:t> та </a:t>
            </a:r>
            <a:r>
              <a:rPr lang="ru-RU" dirty="0" err="1"/>
              <a:t>мультиплікаційну</a:t>
            </a:r>
            <a:r>
              <a:rPr lang="ru-RU" dirty="0"/>
              <a:t> </a:t>
            </a:r>
            <a:r>
              <a:rPr lang="ru-RU" dirty="0" err="1"/>
              <a:t>ефективність</a:t>
            </a:r>
            <a:r>
              <a:rPr lang="ru-RU" dirty="0"/>
              <a:t>. </a:t>
            </a:r>
            <a:r>
              <a:rPr lang="ru-RU" dirty="0" err="1"/>
              <a:t>Необхідність</a:t>
            </a:r>
            <a:r>
              <a:rPr lang="ru-RU" dirty="0"/>
              <a:t> такого </a:t>
            </a:r>
            <a:r>
              <a:rPr lang="ru-RU" dirty="0" err="1"/>
              <a:t>поділу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викликана</a:t>
            </a:r>
            <a:r>
              <a:rPr lang="ru-RU" dirty="0"/>
              <a:t> </a:t>
            </a:r>
            <a:r>
              <a:rPr lang="ru-RU" dirty="0" err="1"/>
              <a:t>тим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тих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мож</a:t>
            </a:r>
            <a:r>
              <a:rPr lang="ru-RU" dirty="0"/>
              <a:t> </a:t>
            </a:r>
            <a:r>
              <a:rPr lang="ru-RU" dirty="0" err="1"/>
              <a:t>спостерігатися</a:t>
            </a:r>
            <a:r>
              <a:rPr lang="ru-RU" dirty="0"/>
              <a:t> як </a:t>
            </a:r>
            <a:r>
              <a:rPr lang="ru-RU" dirty="0" err="1"/>
              <a:t>одноразовий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, так і </a:t>
            </a:r>
            <a:r>
              <a:rPr lang="ru-RU" dirty="0" err="1"/>
              <a:t>мультиплікаційний</a:t>
            </a:r>
            <a:r>
              <a:rPr lang="ru-RU" dirty="0"/>
              <a:t>. </a:t>
            </a:r>
            <a:r>
              <a:rPr lang="ru-RU" dirty="0" err="1"/>
              <a:t>Мова</a:t>
            </a:r>
            <a:r>
              <a:rPr lang="ru-RU" dirty="0"/>
              <a:t> про </a:t>
            </a:r>
            <a:r>
              <a:rPr lang="ru-RU" dirty="0" err="1"/>
              <a:t>мультиплікаційний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йти</a:t>
            </a:r>
            <a:r>
              <a:rPr lang="ru-RU" dirty="0"/>
              <a:t> </a:t>
            </a:r>
            <a:r>
              <a:rPr lang="ru-RU" dirty="0" err="1"/>
              <a:t>тоді</a:t>
            </a:r>
            <a:r>
              <a:rPr lang="ru-RU" dirty="0"/>
              <a:t>, коли </a:t>
            </a:r>
            <a:r>
              <a:rPr lang="ru-RU" dirty="0" err="1"/>
              <a:t>початковий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 </a:t>
            </a:r>
            <a:r>
              <a:rPr lang="ru-RU" dirty="0" err="1"/>
              <a:t>повторюється</a:t>
            </a:r>
            <a:r>
              <a:rPr lang="ru-RU" dirty="0"/>
              <a:t> й </a:t>
            </a:r>
            <a:r>
              <a:rPr lang="ru-RU" dirty="0" err="1"/>
              <a:t>примножується</a:t>
            </a:r>
            <a:r>
              <a:rPr lang="ru-RU" dirty="0"/>
              <a:t> на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рівнях</a:t>
            </a:r>
            <a:r>
              <a:rPr lang="ru-RU" dirty="0"/>
              <a:t> </a:t>
            </a:r>
            <a:r>
              <a:rPr lang="ru-RU" dirty="0" err="1"/>
              <a:t>даного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поширюється</a:t>
            </a:r>
            <a:r>
              <a:rPr lang="ru-RU" dirty="0"/>
              <a:t> на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та </a:t>
            </a:r>
            <a:r>
              <a:rPr lang="ru-RU" dirty="0" err="1"/>
              <a:t>організації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8. За метою </a:t>
            </a:r>
            <a:r>
              <a:rPr lang="ru-RU" dirty="0" err="1"/>
              <a:t>визначення</a:t>
            </a:r>
            <a:r>
              <a:rPr lang="ru-RU" dirty="0"/>
              <a:t>. За </a:t>
            </a:r>
            <a:r>
              <a:rPr lang="ru-RU" dirty="0" err="1"/>
              <a:t>цією</a:t>
            </a:r>
            <a:r>
              <a:rPr lang="ru-RU" dirty="0"/>
              <a:t> </a:t>
            </a:r>
            <a:r>
              <a:rPr lang="ru-RU" dirty="0" err="1"/>
              <a:t>ознакою</a:t>
            </a:r>
            <a:r>
              <a:rPr lang="ru-RU" dirty="0"/>
              <a:t> </a:t>
            </a:r>
            <a:r>
              <a:rPr lang="ru-RU" dirty="0" err="1"/>
              <a:t>розрізняють</a:t>
            </a:r>
            <a:r>
              <a:rPr lang="ru-RU" dirty="0"/>
              <a:t> </a:t>
            </a:r>
            <a:r>
              <a:rPr lang="ru-RU" dirty="0" err="1"/>
              <a:t>абсолютну</a:t>
            </a:r>
            <a:r>
              <a:rPr lang="ru-RU" dirty="0"/>
              <a:t> та </a:t>
            </a:r>
            <a:r>
              <a:rPr lang="ru-RU" dirty="0" err="1"/>
              <a:t>порівняльну</a:t>
            </a:r>
            <a:r>
              <a:rPr lang="ru-RU" dirty="0"/>
              <a:t> </a:t>
            </a:r>
            <a:r>
              <a:rPr lang="ru-RU" dirty="0" err="1"/>
              <a:t>ефективність</a:t>
            </a:r>
            <a:r>
              <a:rPr lang="ru-RU" dirty="0"/>
              <a:t>. Абсолютна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характеризує</a:t>
            </a:r>
            <a:r>
              <a:rPr lang="ru-RU" dirty="0"/>
              <a:t> </a:t>
            </a:r>
            <a:r>
              <a:rPr lang="ru-RU" dirty="0" err="1"/>
              <a:t>загальну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питому (в </a:t>
            </a:r>
            <a:r>
              <a:rPr lang="ru-RU" dirty="0" err="1"/>
              <a:t>розрахунку</a:t>
            </a:r>
            <a:r>
              <a:rPr lang="ru-RU" dirty="0"/>
              <a:t> на </a:t>
            </a:r>
            <a:r>
              <a:rPr lang="ru-RU" dirty="0" err="1"/>
              <a:t>одиницю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) </a:t>
            </a:r>
            <a:r>
              <a:rPr lang="ru-RU" dirty="0" err="1"/>
              <a:t>її</a:t>
            </a:r>
            <a:r>
              <a:rPr lang="ru-RU" dirty="0"/>
              <a:t> величину, яку </a:t>
            </a:r>
            <a:r>
              <a:rPr lang="ru-RU" dirty="0" err="1"/>
              <a:t>отримує</a:t>
            </a:r>
            <a:r>
              <a:rPr lang="ru-RU" dirty="0"/>
              <a:t> </a:t>
            </a:r>
            <a:r>
              <a:rPr lang="ru-RU" dirty="0" err="1"/>
              <a:t>підприємство</a:t>
            </a:r>
            <a:r>
              <a:rPr lang="ru-RU" dirty="0"/>
              <a:t>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за </a:t>
            </a:r>
            <a:r>
              <a:rPr lang="ru-RU" dirty="0" err="1"/>
              <a:t>певний</a:t>
            </a:r>
            <a:r>
              <a:rPr lang="ru-RU" dirty="0"/>
              <a:t> </a:t>
            </a:r>
            <a:r>
              <a:rPr lang="ru-RU" dirty="0" err="1"/>
              <a:t>проміжок</a:t>
            </a:r>
            <a:r>
              <a:rPr lang="ru-RU" dirty="0"/>
              <a:t> часу. </a:t>
            </a:r>
            <a:r>
              <a:rPr lang="ru-RU" dirty="0" err="1"/>
              <a:t>Порівняльна</a:t>
            </a:r>
            <a:r>
              <a:rPr lang="ru-RU" dirty="0"/>
              <a:t>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шляхом </a:t>
            </a:r>
            <a:r>
              <a:rPr lang="ru-RU" dirty="0" err="1"/>
              <a:t>порівняння</a:t>
            </a:r>
            <a:r>
              <a:rPr lang="ru-RU" dirty="0"/>
              <a:t> </a:t>
            </a:r>
            <a:r>
              <a:rPr lang="ru-RU" dirty="0" err="1"/>
              <a:t>можливих</a:t>
            </a:r>
            <a:r>
              <a:rPr lang="ru-RU" dirty="0"/>
              <a:t> </a:t>
            </a:r>
            <a:r>
              <a:rPr lang="ru-RU" dirty="0" err="1"/>
              <a:t>варіантів</a:t>
            </a:r>
            <a:r>
              <a:rPr lang="ru-RU" dirty="0"/>
              <a:t> </a:t>
            </a:r>
            <a:r>
              <a:rPr lang="ru-RU" dirty="0" err="1"/>
              <a:t>господарювання</a:t>
            </a:r>
            <a:r>
              <a:rPr lang="ru-RU" dirty="0"/>
              <a:t> і </a:t>
            </a:r>
            <a:r>
              <a:rPr lang="ru-RU" dirty="0" err="1"/>
              <a:t>вибору</a:t>
            </a:r>
            <a:r>
              <a:rPr lang="ru-RU" dirty="0"/>
              <a:t> </a:t>
            </a:r>
            <a:r>
              <a:rPr lang="ru-RU" dirty="0" err="1"/>
              <a:t>кращого</a:t>
            </a:r>
            <a:r>
              <a:rPr lang="ru-RU" dirty="0"/>
              <a:t> з них,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відбиває</a:t>
            </a:r>
            <a:r>
              <a:rPr lang="ru-RU" dirty="0"/>
              <a:t> </a:t>
            </a:r>
            <a:r>
              <a:rPr lang="ru-RU" dirty="0" err="1"/>
              <a:t>економічні</a:t>
            </a:r>
            <a:r>
              <a:rPr lang="ru-RU" dirty="0"/>
              <a:t>, </a:t>
            </a:r>
            <a:r>
              <a:rPr lang="ru-RU" dirty="0" err="1"/>
              <a:t>екологічні</a:t>
            </a:r>
            <a:r>
              <a:rPr lang="ru-RU" dirty="0"/>
              <a:t>, </a:t>
            </a:r>
            <a:r>
              <a:rPr lang="ru-RU" dirty="0" err="1"/>
              <a:t>соціальні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переваги</a:t>
            </a:r>
            <a:r>
              <a:rPr lang="ru-RU" dirty="0"/>
              <a:t> </a:t>
            </a:r>
            <a:r>
              <a:rPr lang="ru-RU" dirty="0" err="1"/>
              <a:t>певного</a:t>
            </a:r>
            <a:r>
              <a:rPr lang="ru-RU" dirty="0"/>
              <a:t> </a:t>
            </a:r>
            <a:r>
              <a:rPr lang="ru-RU" dirty="0" err="1"/>
              <a:t>варіанта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господарських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 (</a:t>
            </a:r>
            <a:r>
              <a:rPr lang="ru-RU" dirty="0" err="1"/>
              <a:t>напряму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) </a:t>
            </a:r>
            <a:r>
              <a:rPr lang="ru-RU" dirty="0" err="1"/>
              <a:t>порівняно</a:t>
            </a:r>
            <a:r>
              <a:rPr lang="ru-RU" dirty="0"/>
              <a:t> з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варіантами</a:t>
            </a:r>
            <a:r>
              <a:rPr lang="ru-RU" dirty="0"/>
              <a:t>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631854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91E40B6-50D1-1642-B3C4-C34BE5455E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08610"/>
            <a:ext cx="11464289" cy="5157735"/>
          </a:xfrm>
        </p:spPr>
        <p:txBody>
          <a:bodyPr/>
          <a:lstStyle/>
          <a:p>
            <a:r>
              <a:rPr lang="ru-RU" dirty="0"/>
              <a:t>9. За типом </a:t>
            </a:r>
            <a:r>
              <a:rPr lang="ru-RU" dirty="0" err="1"/>
              <a:t>процесу</a:t>
            </a:r>
            <a:r>
              <a:rPr lang="ru-RU" dirty="0"/>
              <a:t>.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ознака</a:t>
            </a:r>
            <a:r>
              <a:rPr lang="ru-RU" dirty="0"/>
              <a:t>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змогу</a:t>
            </a:r>
            <a:r>
              <a:rPr lang="ru-RU" dirty="0"/>
              <a:t> </a:t>
            </a:r>
            <a:r>
              <a:rPr lang="ru-RU" dirty="0" err="1"/>
              <a:t>диференціювати</a:t>
            </a:r>
            <a:r>
              <a:rPr lang="ru-RU" dirty="0"/>
              <a:t> </a:t>
            </a:r>
            <a:r>
              <a:rPr lang="ru-RU" dirty="0" err="1"/>
              <a:t>підходи</a:t>
            </a:r>
            <a:r>
              <a:rPr lang="ru-RU" dirty="0"/>
              <a:t> до </a:t>
            </a:r>
            <a:r>
              <a:rPr lang="ru-RU" dirty="0" err="1"/>
              <a:t>оцінювання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, </a:t>
            </a:r>
            <a:r>
              <a:rPr lang="ru-RU" dirty="0" err="1"/>
              <a:t>ураховуючи</a:t>
            </a:r>
            <a:r>
              <a:rPr lang="ru-RU" dirty="0"/>
              <a:t> </a:t>
            </a:r>
            <a:r>
              <a:rPr lang="ru-RU" dirty="0" err="1"/>
              <a:t>специфіку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відбуваються</a:t>
            </a:r>
            <a:r>
              <a:rPr lang="ru-RU" dirty="0"/>
              <a:t> на </a:t>
            </a:r>
            <a:r>
              <a:rPr lang="ru-RU" dirty="0" err="1"/>
              <a:t>підприємстві</a:t>
            </a:r>
            <a:r>
              <a:rPr lang="ru-RU" dirty="0"/>
              <a:t>. З </a:t>
            </a:r>
            <a:r>
              <a:rPr lang="ru-RU" dirty="0" err="1"/>
              <a:t>погляду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ознаки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окремо</a:t>
            </a:r>
            <a:r>
              <a:rPr lang="ru-RU" dirty="0"/>
              <a:t> </a:t>
            </a:r>
            <a:r>
              <a:rPr lang="ru-RU" dirty="0" err="1"/>
              <a:t>розглядати</a:t>
            </a:r>
            <a:r>
              <a:rPr lang="ru-RU" dirty="0"/>
              <a:t>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виробничих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 (з точки </a:t>
            </a:r>
            <a:r>
              <a:rPr lang="ru-RU" dirty="0" err="1"/>
              <a:t>зору</a:t>
            </a:r>
            <a:r>
              <a:rPr lang="ru-RU" dirty="0"/>
              <a:t> як </a:t>
            </a:r>
            <a:r>
              <a:rPr lang="ru-RU" dirty="0" err="1"/>
              <a:t>організаційної</a:t>
            </a:r>
            <a:r>
              <a:rPr lang="ru-RU" dirty="0"/>
              <a:t>, так і </a:t>
            </a:r>
            <a:r>
              <a:rPr lang="ru-RU" dirty="0" err="1"/>
              <a:t>технічної</a:t>
            </a:r>
            <a:r>
              <a:rPr lang="ru-RU" dirty="0"/>
              <a:t>),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,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інвестиційної</a:t>
            </a:r>
            <a:r>
              <a:rPr lang="ru-RU" dirty="0"/>
              <a:t>, </a:t>
            </a:r>
            <a:r>
              <a:rPr lang="ru-RU" dirty="0" err="1"/>
              <a:t>інноваційної</a:t>
            </a:r>
            <a:r>
              <a:rPr lang="ru-RU" dirty="0"/>
              <a:t>, </a:t>
            </a:r>
            <a:r>
              <a:rPr lang="ru-RU" dirty="0" err="1"/>
              <a:t>маркетингової</a:t>
            </a:r>
            <a:r>
              <a:rPr lang="ru-RU" dirty="0"/>
              <a:t>, </a:t>
            </a:r>
            <a:r>
              <a:rPr lang="ru-RU" dirty="0" err="1"/>
              <a:t>фінансової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781254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59D6D5-570A-BA4E-9533-41887DCBF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301600"/>
            <a:ext cx="9603275" cy="587136"/>
          </a:xfrm>
        </p:spPr>
        <p:txBody>
          <a:bodyPr>
            <a:normAutofit/>
          </a:bodyPr>
          <a:lstStyle/>
          <a:p>
            <a:r>
              <a:rPr lang="ru-RU" sz="2000" dirty="0" err="1"/>
              <a:t>Оцінювання</a:t>
            </a:r>
            <a:r>
              <a:rPr lang="ru-RU" sz="2000" dirty="0"/>
              <a:t> </a:t>
            </a:r>
            <a:r>
              <a:rPr lang="ru-RU" sz="2000" dirty="0" err="1"/>
              <a:t>ефективності</a:t>
            </a:r>
            <a:r>
              <a:rPr lang="ru-RU" sz="2000" dirty="0"/>
              <a:t> </a:t>
            </a:r>
            <a:r>
              <a:rPr lang="ru-RU" sz="2000" dirty="0" err="1"/>
              <a:t>діяльності</a:t>
            </a:r>
            <a:r>
              <a:rPr lang="ru-RU" sz="2000" dirty="0"/>
              <a:t> </a:t>
            </a:r>
            <a:r>
              <a:rPr lang="ru-RU" sz="2000" dirty="0" err="1"/>
              <a:t>підприємства</a:t>
            </a:r>
            <a:endParaRPr lang="ru-UA" sz="2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EC723B0-7648-EE47-BC5B-2E103FEC3B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210" y="628650"/>
            <a:ext cx="11247119" cy="4837696"/>
          </a:xfrm>
        </p:spPr>
        <p:txBody>
          <a:bodyPr>
            <a:normAutofit/>
          </a:bodyPr>
          <a:lstStyle/>
          <a:p>
            <a:r>
              <a:rPr lang="ru-RU" dirty="0" err="1"/>
              <a:t>Важливою</a:t>
            </a:r>
            <a:r>
              <a:rPr lang="ru-RU" dirty="0"/>
              <a:t> </a:t>
            </a:r>
            <a:r>
              <a:rPr lang="ru-RU" dirty="0" err="1"/>
              <a:t>складовою</a:t>
            </a:r>
            <a:r>
              <a:rPr lang="ru-RU" dirty="0"/>
              <a:t> </a:t>
            </a:r>
            <a:r>
              <a:rPr lang="ru-RU" dirty="0" err="1"/>
              <a:t>оцінювання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ЕУП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ідентифікація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 </a:t>
            </a:r>
            <a:r>
              <a:rPr lang="ru-RU" dirty="0" err="1"/>
              <a:t>оцінювання</a:t>
            </a:r>
            <a:r>
              <a:rPr lang="ru-RU" dirty="0"/>
              <a:t>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визначення</a:t>
            </a:r>
            <a:r>
              <a:rPr lang="ru-RU" dirty="0"/>
              <a:t> та </a:t>
            </a:r>
            <a:r>
              <a:rPr lang="ru-RU" dirty="0" err="1"/>
              <a:t>співставлення</a:t>
            </a:r>
            <a:r>
              <a:rPr lang="ru-RU" dirty="0"/>
              <a:t> з </a:t>
            </a:r>
            <a:r>
              <a:rPr lang="ru-RU" dirty="0" err="1"/>
              <a:t>нормативними</a:t>
            </a:r>
            <a:r>
              <a:rPr lang="ru-RU" dirty="0"/>
              <a:t> </a:t>
            </a:r>
            <a:r>
              <a:rPr lang="ru-RU" dirty="0" err="1"/>
              <a:t>значеннями</a:t>
            </a:r>
            <a:r>
              <a:rPr lang="ru-RU" dirty="0"/>
              <a:t>. Система </a:t>
            </a:r>
            <a:r>
              <a:rPr lang="ru-RU" dirty="0" err="1"/>
              <a:t>показників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і буде </a:t>
            </a:r>
            <a:r>
              <a:rPr lang="ru-RU" dirty="0" err="1"/>
              <a:t>відрізнятися</a:t>
            </a:r>
            <a:r>
              <a:rPr lang="ru-RU" dirty="0"/>
              <a:t> в </a:t>
            </a:r>
            <a:r>
              <a:rPr lang="ru-RU" dirty="0" err="1"/>
              <a:t>залежності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суб’єкта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оцінювання</a:t>
            </a:r>
            <a:r>
              <a:rPr lang="ru-RU" dirty="0"/>
              <a:t> та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цільової</a:t>
            </a:r>
            <a:r>
              <a:rPr lang="ru-RU" dirty="0"/>
              <a:t> </a:t>
            </a:r>
            <a:r>
              <a:rPr lang="ru-RU" dirty="0" err="1"/>
              <a:t>спрямованості</a:t>
            </a:r>
            <a:r>
              <a:rPr lang="ru-RU" dirty="0"/>
              <a:t>. </a:t>
            </a:r>
            <a:r>
              <a:rPr lang="ru-RU" dirty="0" err="1"/>
              <a:t>Водночас</a:t>
            </a:r>
            <a:r>
              <a:rPr lang="ru-RU" dirty="0"/>
              <a:t>, </a:t>
            </a:r>
            <a:r>
              <a:rPr lang="ru-RU" dirty="0" err="1"/>
              <a:t>прогресивною</a:t>
            </a:r>
            <a:r>
              <a:rPr lang="ru-RU" dirty="0"/>
              <a:t> </a:t>
            </a:r>
            <a:r>
              <a:rPr lang="ru-RU" dirty="0" err="1"/>
              <a:t>технологією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 </a:t>
            </a:r>
            <a:r>
              <a:rPr lang="ru-RU" dirty="0" err="1"/>
              <a:t>оцінювання</a:t>
            </a:r>
            <a:r>
              <a:rPr lang="ru-RU" dirty="0"/>
              <a:t> на </a:t>
            </a:r>
            <a:r>
              <a:rPr lang="ru-RU" dirty="0" err="1"/>
              <a:t>сьогодні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система </a:t>
            </a:r>
            <a:r>
              <a:rPr lang="ru-RU" dirty="0" err="1"/>
              <a:t>ключових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(</a:t>
            </a:r>
            <a:r>
              <a:rPr lang="en-US" dirty="0"/>
              <a:t>KPI).</a:t>
            </a:r>
          </a:p>
          <a:p>
            <a:r>
              <a:rPr lang="ru-RU" dirty="0" err="1"/>
              <a:t>Ключові</a:t>
            </a:r>
            <a:r>
              <a:rPr lang="ru-RU" dirty="0"/>
              <a:t> </a:t>
            </a:r>
            <a:r>
              <a:rPr lang="ru-RU" dirty="0" err="1"/>
              <a:t>показники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 (англ. </a:t>
            </a:r>
            <a:r>
              <a:rPr lang="en-US" dirty="0"/>
              <a:t>Key Performance Indicators, KPI) −</a:t>
            </a:r>
            <a:r>
              <a:rPr lang="uk-UA" dirty="0"/>
              <a:t> </a:t>
            </a:r>
            <a:r>
              <a:rPr lang="ru-RU" dirty="0" err="1"/>
              <a:t>фінансова</a:t>
            </a:r>
            <a:r>
              <a:rPr lang="ru-RU" dirty="0"/>
              <a:t> та </a:t>
            </a:r>
            <a:r>
              <a:rPr lang="ru-RU" dirty="0" err="1"/>
              <a:t>нефінансова</a:t>
            </a:r>
            <a:r>
              <a:rPr lang="ru-RU" dirty="0"/>
              <a:t> система </a:t>
            </a:r>
            <a:r>
              <a:rPr lang="ru-RU" dirty="0" err="1"/>
              <a:t>оцінки</a:t>
            </a:r>
            <a:r>
              <a:rPr lang="ru-RU" dirty="0"/>
              <a:t>, яка </a:t>
            </a:r>
            <a:r>
              <a:rPr lang="ru-RU" dirty="0" err="1"/>
              <a:t>допомагає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визначити</a:t>
            </a:r>
            <a:r>
              <a:rPr lang="ru-RU" dirty="0"/>
              <a:t>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стратегічних</a:t>
            </a:r>
            <a:r>
              <a:rPr lang="ru-RU" dirty="0"/>
              <a:t> </a:t>
            </a:r>
            <a:r>
              <a:rPr lang="ru-RU" dirty="0" err="1"/>
              <a:t>цілей</a:t>
            </a:r>
            <a:r>
              <a:rPr lang="ru-RU" dirty="0"/>
              <a:t>.</a:t>
            </a:r>
          </a:p>
          <a:p>
            <a:r>
              <a:rPr lang="ru-RU" dirty="0"/>
              <a:t>КПЕ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включати</a:t>
            </a:r>
            <a:r>
              <a:rPr lang="ru-RU" dirty="0"/>
              <a:t>:</a:t>
            </a:r>
          </a:p>
          <a:p>
            <a:r>
              <a:rPr lang="ru-RU" dirty="0"/>
              <a:t> (а) </a:t>
            </a:r>
            <a:r>
              <a:rPr lang="ru-RU" dirty="0" err="1"/>
              <a:t>організаційні</a:t>
            </a:r>
            <a:r>
              <a:rPr lang="ru-RU" dirty="0"/>
              <a:t> метрики (</a:t>
            </a:r>
            <a:r>
              <a:rPr lang="en-US" dirty="0"/>
              <a:t>organizational metrics) — </a:t>
            </a:r>
            <a:r>
              <a:rPr lang="ru-RU" dirty="0" err="1"/>
              <a:t>такі</a:t>
            </a:r>
            <a:r>
              <a:rPr lang="ru-RU" dirty="0"/>
              <a:t>, як </a:t>
            </a:r>
            <a:r>
              <a:rPr lang="ru-RU" dirty="0" err="1"/>
              <a:t>задоволеність</a:t>
            </a:r>
            <a:r>
              <a:rPr lang="ru-RU" dirty="0"/>
              <a:t> </a:t>
            </a:r>
            <a:r>
              <a:rPr lang="ru-RU" dirty="0" err="1"/>
              <a:t>клієнтів</a:t>
            </a:r>
            <a:r>
              <a:rPr lang="ru-RU" dirty="0"/>
              <a:t>,</a:t>
            </a:r>
          </a:p>
          <a:p>
            <a:r>
              <a:rPr lang="ru-RU" dirty="0"/>
              <a:t> (б) </a:t>
            </a:r>
            <a:r>
              <a:rPr lang="ru-RU" dirty="0" err="1"/>
              <a:t>фінансові</a:t>
            </a:r>
            <a:r>
              <a:rPr lang="ru-RU" dirty="0"/>
              <a:t> </a:t>
            </a:r>
            <a:r>
              <a:rPr lang="ru-RU" dirty="0" err="1"/>
              <a:t>показники</a:t>
            </a:r>
            <a:r>
              <a:rPr lang="ru-RU" dirty="0"/>
              <a:t> (</a:t>
            </a:r>
            <a:r>
              <a:rPr lang="en-US" dirty="0"/>
              <a:t>financial metrics), </a:t>
            </a:r>
            <a:r>
              <a:rPr lang="ru-RU" dirty="0"/>
              <a:t>як </a:t>
            </a:r>
            <a:r>
              <a:rPr lang="ru-RU" dirty="0" err="1"/>
              <a:t>виручка</a:t>
            </a:r>
            <a:r>
              <a:rPr lang="ru-RU" dirty="0"/>
              <a:t>, </a:t>
            </a:r>
            <a:r>
              <a:rPr lang="ru-RU" dirty="0" err="1"/>
              <a:t>рентабельність</a:t>
            </a:r>
            <a:r>
              <a:rPr lang="ru-RU" dirty="0"/>
              <a:t> </a:t>
            </a:r>
            <a:r>
              <a:rPr lang="ru-RU" dirty="0" err="1"/>
              <a:t>ігрошовий</a:t>
            </a:r>
            <a:r>
              <a:rPr lang="ru-RU" dirty="0"/>
              <a:t> </a:t>
            </a:r>
            <a:r>
              <a:rPr lang="ru-RU" dirty="0" err="1"/>
              <a:t>потік</a:t>
            </a:r>
            <a:endParaRPr lang="ru-RU" dirty="0"/>
          </a:p>
          <a:p>
            <a:r>
              <a:rPr lang="ru-RU" dirty="0"/>
              <a:t> (в) </a:t>
            </a:r>
            <a:r>
              <a:rPr lang="ru-RU" dirty="0" err="1"/>
              <a:t>процесні</a:t>
            </a:r>
            <a:r>
              <a:rPr lang="ru-RU" dirty="0"/>
              <a:t> метрики (</a:t>
            </a:r>
            <a:r>
              <a:rPr lang="en-US" dirty="0"/>
              <a:t>process metrics), — </a:t>
            </a:r>
            <a:r>
              <a:rPr lang="ru-RU" dirty="0" err="1"/>
              <a:t>продуктивності</a:t>
            </a:r>
            <a:r>
              <a:rPr lang="ru-RU" dirty="0"/>
              <a:t>, </a:t>
            </a:r>
            <a:r>
              <a:rPr lang="ru-RU" dirty="0" err="1"/>
              <a:t>якості</a:t>
            </a:r>
            <a:r>
              <a:rPr lang="ru-RU" dirty="0"/>
              <a:t> і </a:t>
            </a:r>
            <a:r>
              <a:rPr lang="ru-RU" dirty="0" err="1"/>
              <a:t>затримки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[1]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842932933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Галерея</Template>
  <TotalTime>2428</TotalTime>
  <Words>2287</Words>
  <Application>Microsoft Macintosh PowerPoint</Application>
  <PresentationFormat>Широкоэкранный</PresentationFormat>
  <Paragraphs>60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Arial</vt:lpstr>
      <vt:lpstr>Gill Sans MT</vt:lpstr>
      <vt:lpstr>Галерея</vt:lpstr>
      <vt:lpstr>Управління ефективністю діяльності підприємства</vt:lpstr>
      <vt:lpstr>Поняття ефективності та результативності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Оцінювання ефективності діяльності підприємства</vt:lpstr>
      <vt:lpstr>Презентация PowerPoint</vt:lpstr>
      <vt:lpstr>Презентация PowerPoint</vt:lpstr>
      <vt:lpstr>Презентация PowerPoint</vt:lpstr>
      <vt:lpstr>Презентация PowerPoint</vt:lpstr>
      <vt:lpstr>Методи управління ефективністю діяльності підприємства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Управління ефективністю діяльності підприємства</dc:title>
  <dc:creator>Александр Ткачук</dc:creator>
  <cp:lastModifiedBy>Александр Ткачук</cp:lastModifiedBy>
  <cp:revision>12</cp:revision>
  <dcterms:created xsi:type="dcterms:W3CDTF">2021-05-25T17:34:49Z</dcterms:created>
  <dcterms:modified xsi:type="dcterms:W3CDTF">2024-09-24T10:26:57Z</dcterms:modified>
</cp:coreProperties>
</file>