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7"/>
  </p:normalViewPr>
  <p:slideViewPr>
    <p:cSldViewPr snapToGrid="0" snapToObjects="1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621C5-5B27-1F41-9F53-15B13EEEC5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err="1"/>
              <a:t>Управління</a:t>
            </a:r>
            <a:r>
              <a:rPr lang="ru-RU" sz="5400" dirty="0"/>
              <a:t> </a:t>
            </a:r>
            <a:r>
              <a:rPr lang="ru-RU" sz="5400" dirty="0" err="1"/>
              <a:t>ефективністю</a:t>
            </a:r>
            <a:r>
              <a:rPr lang="ru-RU" sz="5400" dirty="0"/>
              <a:t> </a:t>
            </a:r>
            <a:r>
              <a:rPr lang="ru-RU" sz="5400" dirty="0" err="1"/>
              <a:t>діяльності</a:t>
            </a:r>
            <a:r>
              <a:rPr lang="ru-RU" sz="5400" dirty="0"/>
              <a:t> </a:t>
            </a:r>
            <a:r>
              <a:rPr lang="ru-RU" sz="5400" dirty="0" err="1"/>
              <a:t>підприємства</a:t>
            </a: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219091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2373CA-E1E0-A04B-A856-4EF6FE213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278780"/>
            <a:ext cx="11237083" cy="51875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систем </a:t>
            </a:r>
            <a:r>
              <a:rPr lang="en-US" dirty="0"/>
              <a:t>Business Intelligence.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стан і </a:t>
            </a:r>
            <a:r>
              <a:rPr lang="ru-RU" dirty="0" err="1"/>
              <a:t>допомогти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 </a:t>
            </a:r>
            <a:r>
              <a:rPr lang="ru-RU" dirty="0" err="1"/>
              <a:t>стратегії</a:t>
            </a:r>
            <a:r>
              <a:rPr lang="ru-RU" dirty="0"/>
              <a:t>. КПЕ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контроль </a:t>
            </a:r>
            <a:r>
              <a:rPr lang="ru-RU" dirty="0" err="1"/>
              <a:t>ділової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в реальному </a:t>
            </a:r>
            <a:r>
              <a:rPr lang="ru-RU" dirty="0" err="1"/>
              <a:t>часі</a:t>
            </a:r>
            <a:r>
              <a:rPr lang="ru-RU" dirty="0"/>
              <a:t>. </a:t>
            </a:r>
            <a:r>
              <a:rPr lang="ru-RU" dirty="0" err="1"/>
              <a:t>Дуже</a:t>
            </a:r>
            <a:r>
              <a:rPr lang="ru-RU" dirty="0"/>
              <a:t> часто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величин, </a:t>
            </a:r>
            <a:r>
              <a:rPr lang="ru-RU" dirty="0" err="1"/>
              <a:t>наприклад</a:t>
            </a:r>
            <a:r>
              <a:rPr lang="ru-RU" dirty="0"/>
              <a:t>, таких як </a:t>
            </a:r>
            <a:r>
              <a:rPr lang="ru-RU" dirty="0" err="1"/>
              <a:t>розвиток</a:t>
            </a:r>
            <a:r>
              <a:rPr lang="ru-RU" dirty="0"/>
              <a:t> </a:t>
            </a:r>
            <a:r>
              <a:rPr lang="ru-RU" dirty="0" err="1"/>
              <a:t>лідерства</a:t>
            </a:r>
            <a:r>
              <a:rPr lang="ru-RU" dirty="0"/>
              <a:t>, </a:t>
            </a:r>
            <a:r>
              <a:rPr lang="ru-RU" dirty="0" err="1"/>
              <a:t>зобов;язання</a:t>
            </a:r>
            <a:r>
              <a:rPr lang="ru-RU" dirty="0"/>
              <a:t>, </a:t>
            </a:r>
            <a:r>
              <a:rPr lang="ru-RU" dirty="0" err="1"/>
              <a:t>обслуговування</a:t>
            </a:r>
            <a:r>
              <a:rPr lang="ru-RU" dirty="0"/>
              <a:t> та </a:t>
            </a:r>
            <a:r>
              <a:rPr lang="ru-RU" dirty="0" err="1"/>
              <a:t>задоволення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Технології</a:t>
            </a:r>
            <a:r>
              <a:rPr lang="ru-RU" dirty="0"/>
              <a:t> постановки та контролю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лягли</a:t>
            </a:r>
            <a:r>
              <a:rPr lang="ru-RU" dirty="0"/>
              <a:t> в основу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, яка  </a:t>
            </a:r>
            <a:r>
              <a:rPr lang="ru-RU" dirty="0" err="1"/>
              <a:t>належить</a:t>
            </a:r>
            <a:r>
              <a:rPr lang="ru-RU" dirty="0"/>
              <a:t> до основ </a:t>
            </a:r>
            <a:r>
              <a:rPr lang="ru-RU" dirty="0" err="1"/>
              <a:t>сучасного</a:t>
            </a:r>
            <a:r>
              <a:rPr lang="ru-RU" dirty="0"/>
              <a:t> менеджменту, та </a:t>
            </a:r>
            <a:r>
              <a:rPr lang="ru-RU" dirty="0" err="1"/>
              <a:t>розвинулась</a:t>
            </a:r>
            <a:r>
              <a:rPr lang="ru-RU" dirty="0"/>
              <a:t> до </a:t>
            </a:r>
            <a:r>
              <a:rPr lang="ru-RU" dirty="0" err="1"/>
              <a:t>Збалансованої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 (ЗСП). </a:t>
            </a:r>
            <a:r>
              <a:rPr lang="ru-RU" dirty="0" err="1"/>
              <a:t>Це</a:t>
            </a:r>
            <a:r>
              <a:rPr lang="ru-RU" dirty="0"/>
              <a:t> - </a:t>
            </a:r>
            <a:r>
              <a:rPr lang="ru-RU" dirty="0" err="1"/>
              <a:t>Управління</a:t>
            </a:r>
            <a:r>
              <a:rPr lang="ru-RU" dirty="0"/>
              <a:t> по </a:t>
            </a:r>
            <a:r>
              <a:rPr lang="ru-RU" dirty="0" err="1"/>
              <a:t>цілях</a:t>
            </a:r>
            <a:r>
              <a:rPr lang="ru-RU" dirty="0"/>
              <a:t>: метод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. </a:t>
            </a:r>
            <a:r>
              <a:rPr lang="ru-RU" dirty="0" err="1"/>
              <a:t>Першоукладачем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по </a:t>
            </a:r>
            <a:r>
              <a:rPr lang="ru-RU" dirty="0" err="1"/>
              <a:t>цілях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 </a:t>
            </a:r>
            <a:r>
              <a:rPr lang="ru-RU" dirty="0" err="1"/>
              <a:t>Пітер</a:t>
            </a:r>
            <a:r>
              <a:rPr lang="ru-RU" dirty="0"/>
              <a:t> </a:t>
            </a:r>
            <a:r>
              <a:rPr lang="ru-RU" dirty="0" err="1"/>
              <a:t>Друкер</a:t>
            </a:r>
            <a:r>
              <a:rPr lang="ru-RU" dirty="0"/>
              <a:t> (</a:t>
            </a:r>
            <a:r>
              <a:rPr lang="en-US" dirty="0"/>
              <a:t>Peter Drucker (1909 - 2005)) </a:t>
            </a:r>
            <a:r>
              <a:rPr lang="ru-RU" dirty="0"/>
              <a:t>в 50-ті роки </a:t>
            </a:r>
            <a:r>
              <a:rPr lang="en-US" dirty="0"/>
              <a:t>XX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r>
              <a:rPr lang="ru-RU" dirty="0" err="1"/>
              <a:t>Пітер</a:t>
            </a:r>
            <a:r>
              <a:rPr lang="ru-RU" dirty="0"/>
              <a:t> </a:t>
            </a:r>
            <a:r>
              <a:rPr lang="ru-RU" dirty="0" err="1"/>
              <a:t>Друкер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засновником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 − мети через КПЕ.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Друкером</a:t>
            </a:r>
            <a:r>
              <a:rPr lang="ru-RU" dirty="0"/>
              <a:t>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 «</a:t>
            </a:r>
            <a:r>
              <a:rPr lang="ru-RU" dirty="0" err="1"/>
              <a:t>пасток</a:t>
            </a:r>
            <a:r>
              <a:rPr lang="ru-RU" dirty="0"/>
              <a:t> часу», коли вони </a:t>
            </a:r>
            <a:r>
              <a:rPr lang="ru-RU" dirty="0" err="1"/>
              <a:t>залучені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щоденних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того,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забувати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 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 </a:t>
            </a:r>
            <a:r>
              <a:rPr lang="ru-RU" dirty="0" err="1"/>
              <a:t>результатів</a:t>
            </a:r>
            <a:r>
              <a:rPr lang="ru-RU" dirty="0"/>
              <a:t> (</a:t>
            </a:r>
            <a:r>
              <a:rPr lang="ru-RU" dirty="0" err="1"/>
              <a:t>цілей</a:t>
            </a:r>
            <a:r>
              <a:rPr lang="ru-RU" dirty="0"/>
              <a:t>).</a:t>
            </a:r>
          </a:p>
          <a:p>
            <a:pPr algn="just"/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 - </a:t>
            </a:r>
            <a:r>
              <a:rPr lang="ru-RU" dirty="0" err="1"/>
              <a:t>сильні</a:t>
            </a:r>
            <a:r>
              <a:rPr lang="ru-RU" dirty="0"/>
              <a:t> й </a:t>
            </a:r>
            <a:r>
              <a:rPr lang="ru-RU" dirty="0" err="1"/>
              <a:t>слабкі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якнайбільше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, </a:t>
            </a:r>
            <a:r>
              <a:rPr lang="ru-RU" dirty="0" err="1"/>
              <a:t>порівнюючи</a:t>
            </a:r>
            <a:r>
              <a:rPr lang="ru-RU" dirty="0"/>
              <a:t> з конкурентами.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6114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AACF2B-9AEB-CC44-9037-E7A7E50F2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278780"/>
            <a:ext cx="11565487" cy="5187565"/>
          </a:xfrm>
        </p:spPr>
        <p:txBody>
          <a:bodyPr>
            <a:normAutofit/>
          </a:bodyPr>
          <a:lstStyle/>
          <a:p>
            <a:r>
              <a:rPr lang="ru-RU" dirty="0" err="1"/>
              <a:t>Збалансована</a:t>
            </a:r>
            <a:r>
              <a:rPr lang="ru-RU" dirty="0"/>
              <a:t> система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(</a:t>
            </a:r>
            <a:r>
              <a:rPr lang="en-US" dirty="0"/>
              <a:t>The Balanced Scorecard - BSC)</a:t>
            </a:r>
            <a:r>
              <a:rPr lang="uk-UA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наприкінці</a:t>
            </a:r>
            <a:r>
              <a:rPr lang="ru-RU" dirty="0"/>
              <a:t> 1980-х - на початку 1990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стали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свідчили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90%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терплять</a:t>
            </a:r>
            <a:r>
              <a:rPr lang="ru-RU" dirty="0"/>
              <a:t> </a:t>
            </a:r>
            <a:r>
              <a:rPr lang="ru-RU" dirty="0" err="1"/>
              <a:t>невдачі</a:t>
            </a:r>
            <a:r>
              <a:rPr lang="ru-RU" dirty="0"/>
              <a:t> через </a:t>
            </a:r>
            <a:r>
              <a:rPr lang="ru-RU" dirty="0" err="1"/>
              <a:t>неспроможність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й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бізнес-стратегію</a:t>
            </a:r>
            <a:r>
              <a:rPr lang="ru-RU" dirty="0"/>
              <a:t>. На той час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</a:t>
            </a:r>
            <a:r>
              <a:rPr lang="ru-RU" dirty="0" err="1"/>
              <a:t>зіштовхнулися</a:t>
            </a:r>
            <a:r>
              <a:rPr lang="ru-RU" dirty="0"/>
              <a:t> з низкою проблем. </a:t>
            </a:r>
            <a:r>
              <a:rPr lang="ru-RU" dirty="0" err="1"/>
              <a:t>Ринкова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американських</a:t>
            </a:r>
            <a:r>
              <a:rPr lang="ru-RU" dirty="0"/>
              <a:t> </a:t>
            </a:r>
            <a:r>
              <a:rPr lang="ru-RU" dirty="0" err="1"/>
              <a:t>фірм</a:t>
            </a:r>
            <a:r>
              <a:rPr lang="ru-RU" dirty="0"/>
              <a:t>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</a:t>
            </a:r>
            <a:r>
              <a:rPr lang="ru-RU" dirty="0" err="1"/>
              <a:t>знижувалася</a:t>
            </a:r>
            <a:r>
              <a:rPr lang="ru-RU" dirty="0"/>
              <a:t> через </a:t>
            </a:r>
            <a:r>
              <a:rPr lang="ru-RU" dirty="0" err="1"/>
              <a:t>глобалізацію</a:t>
            </a:r>
            <a:r>
              <a:rPr lang="ru-RU" dirty="0"/>
              <a:t>, </a:t>
            </a:r>
            <a:r>
              <a:rPr lang="ru-RU" dirty="0" err="1"/>
              <a:t>лібералізацію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інновацій</a:t>
            </a:r>
            <a:r>
              <a:rPr lang="ru-RU" dirty="0"/>
              <a:t> і проблем з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та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систем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професорами</a:t>
            </a:r>
            <a:r>
              <a:rPr lang="ru-RU" dirty="0"/>
              <a:t> </a:t>
            </a:r>
            <a:r>
              <a:rPr lang="ru-RU" dirty="0" err="1"/>
              <a:t>Гарвардської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Робертом Капланом (</a:t>
            </a:r>
            <a:r>
              <a:rPr lang="en-US" dirty="0"/>
              <a:t>Robert Kaplan) </a:t>
            </a:r>
            <a:r>
              <a:rPr lang="ru-RU" dirty="0"/>
              <a:t>і </a:t>
            </a:r>
            <a:r>
              <a:rPr lang="ru-RU" dirty="0" err="1"/>
              <a:t>Девідом</a:t>
            </a:r>
            <a:r>
              <a:rPr lang="ru-RU" dirty="0"/>
              <a:t> Нортоном (</a:t>
            </a:r>
            <a:r>
              <a:rPr lang="en-US" dirty="0"/>
              <a:t>David Norton) </a:t>
            </a:r>
            <a:r>
              <a:rPr lang="ru-RU" dirty="0" err="1"/>
              <a:t>була</a:t>
            </a:r>
            <a:r>
              <a:rPr lang="ru-RU" dirty="0"/>
              <a:t> почата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збалансованої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оцінних</a:t>
            </a:r>
            <a:r>
              <a:rPr lang="ru-RU" dirty="0"/>
              <a:t> </a:t>
            </a:r>
            <a:r>
              <a:rPr lang="ru-RU" dirty="0" err="1"/>
              <a:t>індикаторів</a:t>
            </a:r>
            <a:r>
              <a:rPr lang="ru-RU" dirty="0"/>
              <a:t>,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орієнтованого</a:t>
            </a:r>
            <a:r>
              <a:rPr lang="ru-RU" dirty="0"/>
              <a:t> на </a:t>
            </a:r>
            <a:r>
              <a:rPr lang="ru-RU" dirty="0" err="1"/>
              <a:t>стратегію</a:t>
            </a:r>
            <a:r>
              <a:rPr lang="ru-RU" dirty="0"/>
              <a:t>, означало для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істотну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концептуального </a:t>
            </a:r>
            <a:r>
              <a:rPr lang="ru-RU" dirty="0" err="1"/>
              <a:t>підходу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8398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ED15CC-49C3-5742-989C-9F649D845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5" y="223024"/>
            <a:ext cx="10742620" cy="5243321"/>
          </a:xfrm>
        </p:spPr>
        <p:txBody>
          <a:bodyPr>
            <a:normAutofit/>
          </a:bodyPr>
          <a:lstStyle/>
          <a:p>
            <a:r>
              <a:rPr lang="ru-RU" dirty="0"/>
              <a:t>Як і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en-US" dirty="0"/>
              <a:t>BSC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як </a:t>
            </a:r>
            <a:r>
              <a:rPr lang="ru-RU" dirty="0" err="1"/>
              <a:t>одні</a:t>
            </a:r>
            <a:r>
              <a:rPr lang="ru-RU" dirty="0"/>
              <a:t> з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але </a:t>
            </a:r>
            <a:r>
              <a:rPr lang="ru-RU" dirty="0" err="1"/>
              <a:t>підкреслює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нефінансового</a:t>
            </a:r>
            <a:r>
              <a:rPr lang="ru-RU" dirty="0"/>
              <a:t> характеру,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задоволеність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і </a:t>
            </a:r>
            <a:r>
              <a:rPr lang="ru-RU" dirty="0" err="1"/>
              <a:t>акціонерів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,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спів</a:t>
            </a:r>
            <a:r>
              <a:rPr lang="ru-RU" dirty="0"/>
              <a:t>- </a:t>
            </a:r>
            <a:r>
              <a:rPr lang="ru-RU" dirty="0" err="1"/>
              <a:t>робітників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довгостроково</a:t>
            </a:r>
            <a:r>
              <a:rPr lang="ru-RU" dirty="0"/>
              <a:t>- </a:t>
            </a:r>
            <a:r>
              <a:rPr lang="ru-RU" dirty="0" err="1"/>
              <a:t>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система Нортона і Каплана </a:t>
            </a:r>
            <a:r>
              <a:rPr lang="ru-RU" dirty="0" err="1"/>
              <a:t>дозволяє</a:t>
            </a:r>
            <a:r>
              <a:rPr lang="ru-RU" dirty="0"/>
              <a:t> менеджерам </a:t>
            </a:r>
            <a:r>
              <a:rPr lang="ru-RU" dirty="0" err="1"/>
              <a:t>представити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у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проекціях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</a:t>
            </a:r>
          </a:p>
          <a:p>
            <a:r>
              <a:rPr lang="ru-RU" dirty="0"/>
              <a:t>1) як </a:t>
            </a:r>
            <a:r>
              <a:rPr lang="ru-RU" dirty="0" err="1"/>
              <a:t>фірму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клієнти</a:t>
            </a:r>
            <a:r>
              <a:rPr lang="ru-RU" dirty="0"/>
              <a:t> (аспект </a:t>
            </a:r>
            <a:r>
              <a:rPr lang="ru-RU" dirty="0" err="1"/>
              <a:t>клієнта</a:t>
            </a:r>
            <a:r>
              <a:rPr lang="ru-RU" dirty="0"/>
              <a:t>)?</a:t>
            </a:r>
          </a:p>
          <a:p>
            <a:r>
              <a:rPr lang="ru-RU" dirty="0"/>
              <a:t>2)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фірмі</a:t>
            </a:r>
            <a:r>
              <a:rPr lang="ru-RU" dirty="0"/>
              <a:t> </a:t>
            </a:r>
            <a:r>
              <a:rPr lang="ru-RU" dirty="0" err="1"/>
              <a:t>виключні</a:t>
            </a:r>
            <a:r>
              <a:rPr lang="ru-RU" dirty="0"/>
              <a:t> </a:t>
            </a:r>
            <a:r>
              <a:rPr lang="ru-RU" dirty="0" err="1"/>
              <a:t>конкурентні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(</a:t>
            </a:r>
            <a:r>
              <a:rPr lang="ru-RU" dirty="0" err="1"/>
              <a:t>внутрішньо-господарський</a:t>
            </a:r>
            <a:r>
              <a:rPr lang="ru-RU" dirty="0"/>
              <a:t> аспект)?</a:t>
            </a:r>
          </a:p>
          <a:p>
            <a:r>
              <a:rPr lang="ru-RU" dirty="0"/>
              <a:t>3)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стану </a:t>
            </a:r>
            <a:r>
              <a:rPr lang="ru-RU" dirty="0" err="1"/>
              <a:t>фірми</a:t>
            </a:r>
            <a:r>
              <a:rPr lang="ru-RU" dirty="0"/>
              <a:t> (аспект </a:t>
            </a:r>
            <a:r>
              <a:rPr lang="ru-RU" dirty="0" err="1"/>
              <a:t>інновацій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)?</a:t>
            </a:r>
          </a:p>
          <a:p>
            <a:r>
              <a:rPr lang="ru-RU" dirty="0"/>
              <a:t>4) як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акціонери</a:t>
            </a:r>
            <a:r>
              <a:rPr lang="ru-RU" dirty="0"/>
              <a:t> (</a:t>
            </a:r>
            <a:r>
              <a:rPr lang="ru-RU" dirty="0" err="1"/>
              <a:t>фінансовий</a:t>
            </a:r>
            <a:r>
              <a:rPr lang="ru-RU" dirty="0"/>
              <a:t> аспект)?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05847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03D447-0C92-984A-9555-6B0EA338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194310"/>
            <a:ext cx="11601449" cy="527203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 кожному </a:t>
            </a:r>
            <a:r>
              <a:rPr lang="ru-RU" dirty="0" err="1"/>
              <a:t>запитанню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: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завдання</a:t>
            </a:r>
            <a:r>
              <a:rPr lang="ru-RU" dirty="0"/>
              <a:t>, заходи (</a:t>
            </a:r>
            <a:r>
              <a:rPr lang="en-US" dirty="0"/>
              <a:t>MOS –mission, objectives, strategies).</a:t>
            </a:r>
          </a:p>
          <a:p>
            <a:r>
              <a:rPr lang="ru-RU" dirty="0" err="1"/>
              <a:t>Збалансована</a:t>
            </a:r>
            <a:r>
              <a:rPr lang="ru-RU" dirty="0"/>
              <a:t> система </a:t>
            </a:r>
            <a:r>
              <a:rPr lang="ru-RU" dirty="0" err="1"/>
              <a:t>показників</a:t>
            </a:r>
            <a:r>
              <a:rPr lang="ru-RU" dirty="0"/>
              <a:t> (</a:t>
            </a:r>
            <a:r>
              <a:rPr lang="en-US" dirty="0"/>
              <a:t>Balanced Scorecard − BSC ) −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набором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дібраних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врахувати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суттєві</a:t>
            </a:r>
            <a:r>
              <a:rPr lang="ru-RU" dirty="0"/>
              <a:t> (з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)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фінансові</a:t>
            </a:r>
            <a:r>
              <a:rPr lang="ru-RU" dirty="0"/>
              <a:t>, </a:t>
            </a:r>
            <a:r>
              <a:rPr lang="ru-RU" dirty="0" err="1"/>
              <a:t>маркетингові</a:t>
            </a:r>
            <a:r>
              <a:rPr lang="ru-RU" dirty="0"/>
              <a:t>, </a:t>
            </a:r>
            <a:r>
              <a:rPr lang="ru-RU" dirty="0" err="1"/>
              <a:t>виробничі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.). Вона </a:t>
            </a:r>
            <a:r>
              <a:rPr lang="ru-RU" dirty="0" err="1"/>
              <a:t>трансформує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 і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у систему </a:t>
            </a:r>
            <a:r>
              <a:rPr lang="ru-RU" dirty="0" err="1"/>
              <a:t>взаємопов</a:t>
            </a:r>
            <a:r>
              <a:rPr lang="ru-RU" dirty="0"/>
              <a:t> </a:t>
            </a:r>
            <a:r>
              <a:rPr lang="ru-RU" dirty="0" err="1"/>
              <a:t>язаних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en-US" dirty="0"/>
              <a:t>BSC </a:t>
            </a:r>
            <a:r>
              <a:rPr lang="ru-RU" dirty="0" err="1"/>
              <a:t>перетворилася</a:t>
            </a:r>
            <a:r>
              <a:rPr lang="ru-RU" dirty="0"/>
              <a:t> на </a:t>
            </a:r>
            <a:r>
              <a:rPr lang="ru-RU" dirty="0" err="1"/>
              <a:t>широку</a:t>
            </a:r>
            <a:r>
              <a:rPr lang="ru-RU" dirty="0"/>
              <a:t> </a:t>
            </a:r>
            <a:r>
              <a:rPr lang="ru-RU" dirty="0" err="1"/>
              <a:t>управлінську</a:t>
            </a:r>
            <a:r>
              <a:rPr lang="ru-RU" dirty="0"/>
              <a:t> систему.</a:t>
            </a:r>
          </a:p>
          <a:p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 </a:t>
            </a:r>
            <a:r>
              <a:rPr lang="ru-RU" dirty="0" err="1"/>
              <a:t>вбачають</a:t>
            </a:r>
            <a:r>
              <a:rPr lang="ru-RU" dirty="0"/>
              <a:t> у </a:t>
            </a:r>
            <a:r>
              <a:rPr lang="ru-RU" dirty="0" err="1"/>
              <a:t>ній</a:t>
            </a:r>
            <a:r>
              <a:rPr lang="ru-RU" dirty="0"/>
              <a:t> структуру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структуру.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проекції</a:t>
            </a:r>
            <a:r>
              <a:rPr lang="ru-RU" dirty="0"/>
              <a:t> Каплана і Нортона («</a:t>
            </a:r>
            <a:r>
              <a:rPr lang="ru-RU" dirty="0" err="1"/>
              <a:t>Фінанси</a:t>
            </a:r>
            <a:r>
              <a:rPr lang="ru-RU" dirty="0"/>
              <a:t>», «Маркетинг», «Персонал», «</a:t>
            </a:r>
            <a:r>
              <a:rPr lang="ru-RU" dirty="0" err="1"/>
              <a:t>Бізнес-процеси</a:t>
            </a:r>
            <a:r>
              <a:rPr lang="ru-RU" dirty="0"/>
              <a:t>»)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швидше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структуру,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обмежену</a:t>
            </a:r>
            <a:r>
              <a:rPr lang="ru-RU" dirty="0"/>
              <a:t> схему. </a:t>
            </a:r>
            <a:r>
              <a:rPr lang="ru-RU" dirty="0" err="1"/>
              <a:t>Ніщо</a:t>
            </a:r>
            <a:r>
              <a:rPr lang="ru-RU" dirty="0"/>
              <a:t> не </a:t>
            </a:r>
            <a:r>
              <a:rPr lang="ru-RU" dirty="0" err="1"/>
              <a:t>заважає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доповнити</a:t>
            </a:r>
            <a:r>
              <a:rPr lang="ru-RU" dirty="0"/>
              <a:t> модель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таблицями</a:t>
            </a:r>
            <a:r>
              <a:rPr lang="ru-RU" dirty="0"/>
              <a:t>, </a:t>
            </a:r>
            <a:r>
              <a:rPr lang="ru-RU" dirty="0" err="1"/>
              <a:t>хоч</a:t>
            </a:r>
            <a:r>
              <a:rPr lang="ru-RU" dirty="0"/>
              <a:t> </a:t>
            </a:r>
            <a:r>
              <a:rPr lang="ru-RU" dirty="0" err="1"/>
              <a:t>істотна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en-US" dirty="0"/>
              <a:t>BSC -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концентрованість</a:t>
            </a:r>
            <a:r>
              <a:rPr lang="ru-RU" dirty="0"/>
              <a:t> і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Як приклад </a:t>
            </a:r>
            <a:r>
              <a:rPr lang="ru-RU" dirty="0" err="1"/>
              <a:t>вдалого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Каплана і Нортона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en-US" dirty="0"/>
              <a:t>Nova Chemical (</a:t>
            </a:r>
            <a:r>
              <a:rPr lang="ru-RU" dirty="0"/>
              <a:t>м. </a:t>
            </a:r>
            <a:r>
              <a:rPr lang="ru-RU" dirty="0" err="1"/>
              <a:t>Калгарі</a:t>
            </a:r>
            <a:r>
              <a:rPr lang="ru-RU" dirty="0"/>
              <a:t>, Канада), яка включила до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en-US" dirty="0"/>
              <a:t>BSC </a:t>
            </a:r>
            <a:r>
              <a:rPr lang="ru-RU" dirty="0" err="1"/>
              <a:t>ще</a:t>
            </a:r>
            <a:r>
              <a:rPr lang="ru-RU" dirty="0"/>
              <a:t> одну «перспективу» (блок </a:t>
            </a:r>
            <a:r>
              <a:rPr lang="ru-RU" dirty="0" err="1"/>
              <a:t>показників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«</a:t>
            </a:r>
            <a:r>
              <a:rPr lang="ru-RU" dirty="0" err="1"/>
              <a:t>Соціальна</a:t>
            </a:r>
            <a:r>
              <a:rPr lang="ru-RU" dirty="0"/>
              <a:t> сфера».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35198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13702-F171-3C46-9C97-802FE62A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233019"/>
            <a:ext cx="9603275" cy="790105"/>
          </a:xfrm>
        </p:spPr>
        <p:txBody>
          <a:bodyPr>
            <a:normAutofit fontScale="90000"/>
          </a:bodyPr>
          <a:lstStyle/>
          <a:p>
            <a:r>
              <a:rPr lang="ru-RU" sz="2800" dirty="0" err="1"/>
              <a:t>Методи</a:t>
            </a:r>
            <a:r>
              <a:rPr lang="ru-RU" sz="2800" dirty="0"/>
              <a:t> </a:t>
            </a:r>
            <a:r>
              <a:rPr lang="ru-RU" sz="2800" dirty="0" err="1"/>
              <a:t>управління</a:t>
            </a:r>
            <a:r>
              <a:rPr lang="ru-RU" sz="2800" dirty="0"/>
              <a:t> </a:t>
            </a:r>
            <a:r>
              <a:rPr lang="ru-RU" sz="2800" dirty="0" err="1"/>
              <a:t>ефективністю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підприємства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A62D3D-8A60-7341-B342-51F539667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685800"/>
            <a:ext cx="11235689" cy="4780545"/>
          </a:xfrm>
        </p:spPr>
        <p:txBody>
          <a:bodyPr>
            <a:normAutofit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цілеспрямоване</a:t>
            </a:r>
            <a:r>
              <a:rPr lang="ru-RU" dirty="0"/>
              <a:t> </a:t>
            </a: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напрямами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фактичного стану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параметрам.</a:t>
            </a:r>
          </a:p>
          <a:p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вважаємо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суб’єктами</a:t>
            </a:r>
            <a:r>
              <a:rPr lang="ru-RU" dirty="0"/>
              <a:t> – </a:t>
            </a:r>
            <a:r>
              <a:rPr lang="ru-RU" dirty="0" err="1"/>
              <a:t>певне</a:t>
            </a:r>
            <a:r>
              <a:rPr lang="ru-RU" dirty="0"/>
              <a:t> коло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.</a:t>
            </a:r>
          </a:p>
          <a:p>
            <a:r>
              <a:rPr lang="ru-RU" dirty="0"/>
              <a:t>Головною метою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вважаємо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максимізації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поточному і перспективному </a:t>
            </a:r>
            <a:r>
              <a:rPr lang="ru-RU" dirty="0" err="1"/>
              <a:t>періоді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1205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C4B55A-96CE-084C-AE10-587197DD1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28600"/>
            <a:ext cx="11475720" cy="5592337"/>
          </a:xfrm>
        </p:spPr>
        <p:txBody>
          <a:bodyPr>
            <a:normAutofit/>
          </a:bodyPr>
          <a:lstStyle/>
          <a:p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головну</a:t>
            </a:r>
            <a:r>
              <a:rPr lang="ru-RU" dirty="0"/>
              <a:t> мету, </a:t>
            </a:r>
            <a:r>
              <a:rPr lang="ru-RU" dirty="0" err="1"/>
              <a:t>зазначимо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система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покликана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максимізації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при </a:t>
            </a:r>
            <a:r>
              <a:rPr lang="ru-RU" dirty="0" err="1"/>
              <a:t>відповідному</a:t>
            </a:r>
            <a:r>
              <a:rPr lang="ru-RU" dirty="0"/>
              <a:t> ресурсному </a:t>
            </a:r>
            <a:r>
              <a:rPr lang="ru-RU" dirty="0" err="1"/>
              <a:t>потенціалі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і </a:t>
            </a:r>
            <a:r>
              <a:rPr lang="ru-RU" dirty="0" err="1"/>
              <a:t>ринковій</a:t>
            </a:r>
            <a:r>
              <a:rPr lang="ru-RU" dirty="0"/>
              <a:t> </a:t>
            </a:r>
            <a:r>
              <a:rPr lang="ru-RU" dirty="0" err="1"/>
              <a:t>кон’юнктурі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шляхомоптимізації</a:t>
            </a:r>
            <a:r>
              <a:rPr lang="ru-RU" dirty="0"/>
              <a:t> складу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</a:t>
            </a:r>
            <a:r>
              <a:rPr lang="ru-RU" dirty="0" err="1"/>
              <a:t>обмежувачами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максимально </a:t>
            </a:r>
            <a:r>
              <a:rPr lang="ru-RU" dirty="0" err="1"/>
              <a:t>можливий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ресурсного </a:t>
            </a:r>
            <a:r>
              <a:rPr lang="ru-RU" dirty="0" err="1"/>
              <a:t>потенціалу</a:t>
            </a:r>
            <a:r>
              <a:rPr lang="ru-RU" dirty="0"/>
              <a:t> та </a:t>
            </a:r>
            <a:r>
              <a:rPr lang="ru-RU" dirty="0" err="1"/>
              <a:t>кон’юнктура</a:t>
            </a:r>
            <a:r>
              <a:rPr lang="ru-RU" dirty="0"/>
              <a:t> товарного й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 на </a:t>
            </a:r>
            <a:r>
              <a:rPr lang="ru-RU" dirty="0" err="1"/>
              <a:t>даний</a:t>
            </a:r>
            <a:r>
              <a:rPr lang="ru-RU" dirty="0"/>
              <a:t> момент.</a:t>
            </a:r>
          </a:p>
          <a:p>
            <a:pPr algn="just"/>
            <a:r>
              <a:rPr lang="ru-RU" dirty="0"/>
              <a:t>2. </a:t>
            </a:r>
            <a:r>
              <a:rPr lang="ru-RU" dirty="0" err="1"/>
              <a:t>Забезпечення</a:t>
            </a:r>
            <a:r>
              <a:rPr lang="ru-RU" dirty="0"/>
              <a:t> оптимального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і </a:t>
            </a:r>
            <a:r>
              <a:rPr lang="ru-RU" dirty="0" err="1"/>
              <a:t>допустимим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прямопропорційний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.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до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допустимий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останніх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агресивну</a:t>
            </a:r>
            <a:r>
              <a:rPr lang="ru-RU" dirty="0"/>
              <a:t>, </a:t>
            </a:r>
            <a:r>
              <a:rPr lang="ru-RU" dirty="0" err="1"/>
              <a:t>помірну</a:t>
            </a:r>
            <a:r>
              <a:rPr lang="ru-RU" dirty="0"/>
              <a:t> (</a:t>
            </a:r>
            <a:r>
              <a:rPr lang="ru-RU" dirty="0" err="1"/>
              <a:t>компромісну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консервативну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 </a:t>
            </a:r>
            <a:r>
              <a:rPr lang="ru-RU" dirty="0" err="1"/>
              <a:t>Зважаючи</a:t>
            </a:r>
            <a:r>
              <a:rPr lang="ru-RU" dirty="0"/>
              <a:t> на заданий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,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повинен бути </a:t>
            </a:r>
            <a:r>
              <a:rPr lang="ru-RU" dirty="0" err="1"/>
              <a:t>максимізований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18729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CD581C-518E-2742-80FF-B550EEA85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4176"/>
            <a:ext cx="11990069" cy="5232169"/>
          </a:xfrm>
        </p:spPr>
        <p:txBody>
          <a:bodyPr>
            <a:normAutofit/>
          </a:bodyPr>
          <a:lstStyle/>
          <a:p>
            <a:r>
              <a:rPr lang="ru-RU" dirty="0"/>
              <a:t>3.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реалізовані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операційної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основу перспективного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r>
              <a:rPr lang="ru-RU" dirty="0"/>
              <a:t>У межах </a:t>
            </a:r>
            <a:r>
              <a:rPr lang="ru-RU" dirty="0" err="1"/>
              <a:t>операційної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приділитизабезпеченню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перспектив.</a:t>
            </a:r>
          </a:p>
          <a:p>
            <a:r>
              <a:rPr lang="ru-RU" dirty="0"/>
              <a:t>4.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доходу на </a:t>
            </a:r>
            <a:r>
              <a:rPr lang="ru-RU" dirty="0" err="1"/>
              <a:t>інвестований</a:t>
            </a:r>
            <a:r>
              <a:rPr lang="ru-RU" dirty="0"/>
              <a:t> </a:t>
            </a:r>
            <a:r>
              <a:rPr lang="ru-RU" dirty="0" err="1"/>
              <a:t>капітал</a:t>
            </a:r>
            <a:r>
              <a:rPr lang="ru-RU" dirty="0"/>
              <a:t>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успішної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повинен бути не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на ринку </a:t>
            </a:r>
            <a:r>
              <a:rPr lang="ru-RU" dirty="0" err="1"/>
              <a:t>капіталу</a:t>
            </a:r>
            <a:r>
              <a:rPr lang="ru-RU" dirty="0"/>
              <a:t>, при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відшкодовувати</a:t>
            </a:r>
            <a:r>
              <a:rPr lang="ru-RU" dirty="0"/>
              <a:t> </a:t>
            </a:r>
            <a:r>
              <a:rPr lang="ru-RU" dirty="0" err="1"/>
              <a:t>підвищений</a:t>
            </a:r>
            <a:r>
              <a:rPr lang="ru-RU" dirty="0"/>
              <a:t> </a:t>
            </a:r>
            <a:r>
              <a:rPr lang="ru-RU" dirty="0" err="1"/>
              <a:t>підприємницький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інфляційні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потенційну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13282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E00B67-A147-3D4C-A29C-C870EE0F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1" y="245328"/>
            <a:ext cx="11761470" cy="5641122"/>
          </a:xfrm>
        </p:spPr>
        <p:txBody>
          <a:bodyPr>
            <a:normAutofit/>
          </a:bodyPr>
          <a:lstStyle/>
          <a:p>
            <a:r>
              <a:rPr lang="ru-RU" dirty="0"/>
              <a:t>6.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покликане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максимізацію</a:t>
            </a:r>
            <a:r>
              <a:rPr lang="ru-RU" dirty="0"/>
              <a:t> </a:t>
            </a:r>
            <a:r>
              <a:rPr lang="ru-RU" dirty="0" err="1"/>
              <a:t>добробуту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у </a:t>
            </a:r>
            <a:r>
              <a:rPr lang="ru-RU" dirty="0" err="1"/>
              <a:t>перспективі</a:t>
            </a:r>
            <a:r>
              <a:rPr lang="ru-RU" dirty="0"/>
              <a:t>.  Темп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капіталізації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отриманого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у </a:t>
            </a:r>
            <a:r>
              <a:rPr lang="ru-RU" dirty="0" err="1"/>
              <a:t>звітному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.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,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капіталізовану</a:t>
            </a:r>
            <a:r>
              <a:rPr lang="ru-RU" dirty="0"/>
              <a:t> та </a:t>
            </a:r>
            <a:r>
              <a:rPr lang="ru-RU" dirty="0" err="1"/>
              <a:t>споживчу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</a:t>
            </a:r>
          </a:p>
          <a:p>
            <a:r>
              <a:rPr lang="ru-RU" dirty="0"/>
              <a:t>7.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персоналу в </a:t>
            </a:r>
            <a:r>
              <a:rPr lang="ru-RU" dirty="0" err="1"/>
              <a:t>прибутках</a:t>
            </a:r>
            <a:r>
              <a:rPr lang="ru-RU" dirty="0"/>
              <a:t>.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персоналу в </a:t>
            </a:r>
            <a:r>
              <a:rPr lang="ru-RU" dirty="0" err="1"/>
              <a:t>прибутках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гармонізувати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найманих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, з одного боку,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трудовий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у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 –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прийнятний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держава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не в </a:t>
            </a:r>
            <a:r>
              <a:rPr lang="ru-RU" dirty="0" err="1"/>
              <a:t>змозі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06177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CC423E-9947-8342-92BB-BA4499B12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145" y="324459"/>
            <a:ext cx="9603275" cy="399813"/>
          </a:xfrm>
        </p:spPr>
        <p:txBody>
          <a:bodyPr>
            <a:normAutofit/>
          </a:bodyPr>
          <a:lstStyle/>
          <a:p>
            <a:r>
              <a:rPr lang="ru-RU" sz="2000" dirty="0" err="1"/>
              <a:t>Поняття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та </a:t>
            </a:r>
            <a:r>
              <a:rPr lang="ru-RU" sz="2000" dirty="0" err="1"/>
              <a:t>результативності</a:t>
            </a:r>
            <a:endParaRPr lang="ru-UA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74C9C-B3BE-6941-BE01-29A09BFD3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1074420"/>
            <a:ext cx="11624309" cy="4391926"/>
          </a:xfrm>
        </p:spPr>
        <p:txBody>
          <a:bodyPr>
            <a:normAutofit/>
          </a:bodyPr>
          <a:lstStyle/>
          <a:p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en-US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,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термінологію</a:t>
            </a:r>
            <a:r>
              <a:rPr lang="ru-RU" dirty="0"/>
              <a:t> для</a:t>
            </a:r>
            <a:r>
              <a:rPr lang="en-US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понять,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en-US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глибині</a:t>
            </a:r>
            <a:r>
              <a:rPr lang="en-US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</a:t>
            </a:r>
          </a:p>
          <a:p>
            <a:r>
              <a:rPr lang="uk-UA" dirty="0"/>
              <a:t>Е</a:t>
            </a:r>
            <a:r>
              <a:rPr lang="ru-RU" dirty="0" err="1"/>
              <a:t>фективність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результативності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через </a:t>
            </a:r>
            <a:r>
              <a:rPr lang="ru-RU" dirty="0" err="1"/>
              <a:t>відношення</a:t>
            </a:r>
            <a:r>
              <a:rPr lang="ru-RU" dirty="0"/>
              <a:t> результату до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багатоаспектний</a:t>
            </a:r>
            <a:r>
              <a:rPr lang="ru-RU" dirty="0"/>
              <a:t> характер. Тому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кожний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3018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032986-FD5B-3649-B629-1EFA34E6B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1" y="274320"/>
            <a:ext cx="11097136" cy="519202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.</a:t>
            </a:r>
          </a:p>
          <a:p>
            <a:r>
              <a:rPr lang="ru-RU" dirty="0"/>
              <a:t>1. За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три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: </a:t>
            </a:r>
            <a:r>
              <a:rPr lang="ru-RU" dirty="0" err="1"/>
              <a:t>економічну</a:t>
            </a:r>
            <a:r>
              <a:rPr lang="ru-RU" dirty="0"/>
              <a:t>, </a:t>
            </a:r>
            <a:r>
              <a:rPr lang="ru-RU" dirty="0" err="1"/>
              <a:t>соціальну</a:t>
            </a:r>
            <a:r>
              <a:rPr lang="ru-RU" dirty="0"/>
              <a:t> та </a:t>
            </a:r>
            <a:r>
              <a:rPr lang="ru-RU" dirty="0" err="1"/>
              <a:t>соціально-економічну</a:t>
            </a:r>
            <a:r>
              <a:rPr lang="ru-RU" dirty="0"/>
              <a:t>.</a:t>
            </a:r>
          </a:p>
          <a:p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вартісні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проміжні</a:t>
            </a:r>
            <a:r>
              <a:rPr lang="ru-RU" dirty="0"/>
              <a:t> й </a:t>
            </a:r>
            <a:r>
              <a:rPr lang="ru-RU" dirty="0" err="1"/>
              <a:t>кінцеві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напідприємстві</a:t>
            </a:r>
            <a:r>
              <a:rPr lang="ru-RU" dirty="0"/>
              <a:t>.</a:t>
            </a:r>
          </a:p>
          <a:p>
            <a:r>
              <a:rPr lang="ru-RU" dirty="0"/>
              <a:t>Формами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ефекти</a:t>
            </a:r>
            <a:r>
              <a:rPr lang="ru-RU" dirty="0"/>
              <a:t>: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виготовляється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матеріаломісткості</a:t>
            </a:r>
            <a:r>
              <a:rPr lang="ru-RU" dirty="0"/>
              <a:t>, </a:t>
            </a:r>
            <a:r>
              <a:rPr lang="ru-RU" dirty="0" err="1"/>
              <a:t>фондомісткості</a:t>
            </a:r>
            <a:r>
              <a:rPr lang="ru-RU" dirty="0"/>
              <a:t>, </a:t>
            </a:r>
            <a:r>
              <a:rPr lang="ru-RU" dirty="0" err="1"/>
              <a:t>трудомісткості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пов</a:t>
            </a:r>
            <a:r>
              <a:rPr lang="ru-RU" dirty="0"/>
              <a:t> ;язані з </a:t>
            </a:r>
            <a:r>
              <a:rPr lang="ru-RU" dirty="0" err="1"/>
              <a:t>отриманням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ефектів</a:t>
            </a:r>
            <a:r>
              <a:rPr lang="ru-RU" dirty="0"/>
              <a:t>: </a:t>
            </a:r>
            <a:r>
              <a:rPr lang="ru-RU" dirty="0" err="1"/>
              <a:t>поліпшення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народу,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людей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зводиться</a:t>
            </a:r>
            <a:r>
              <a:rPr lang="ru-RU" dirty="0"/>
              <a:t> до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і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поліпшення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побуту</a:t>
            </a:r>
            <a:r>
              <a:rPr lang="ru-RU" dirty="0"/>
              <a:t>, стану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позитивними</a:t>
            </a:r>
            <a:r>
              <a:rPr lang="ru-RU" dirty="0"/>
              <a:t>, а й </a:t>
            </a:r>
            <a:r>
              <a:rPr lang="ru-RU" dirty="0" err="1"/>
              <a:t>негативними</a:t>
            </a:r>
            <a:r>
              <a:rPr lang="ru-RU" dirty="0"/>
              <a:t> (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безробіття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).</a:t>
            </a:r>
          </a:p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соціально-економічної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намаганням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при </a:t>
            </a:r>
            <a:r>
              <a:rPr lang="ru-RU" dirty="0" err="1"/>
              <a:t>заданих</a:t>
            </a:r>
            <a:r>
              <a:rPr lang="ru-RU" dirty="0"/>
              <a:t> параметрах </a:t>
            </a:r>
            <a:r>
              <a:rPr lang="ru-RU" dirty="0" err="1"/>
              <a:t>соціального</a:t>
            </a:r>
            <a:r>
              <a:rPr lang="ru-RU" dirty="0"/>
              <a:t> характеру.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8338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8D4EB8-BF47-EF45-8ED0-5ACA2022B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21" y="390294"/>
            <a:ext cx="10876434" cy="50760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2. За характером </a:t>
            </a:r>
            <a:r>
              <a:rPr lang="ru-RU" dirty="0" err="1"/>
              <a:t>здійснюваних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 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(</a:t>
            </a:r>
            <a:r>
              <a:rPr lang="ru-RU" dirty="0" err="1"/>
              <a:t>спожитих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нематеріальних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До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належать: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капітальних</a:t>
            </a:r>
            <a:r>
              <a:rPr lang="ru-RU" dirty="0"/>
              <a:t> </a:t>
            </a:r>
            <a:r>
              <a:rPr lang="ru-RU" dirty="0" err="1"/>
              <a:t>вкладень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сукупних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Як видно </a:t>
            </a:r>
            <a:r>
              <a:rPr lang="ru-RU" dirty="0" err="1"/>
              <a:t>вже</a:t>
            </a:r>
            <a:r>
              <a:rPr lang="ru-RU" dirty="0"/>
              <a:t> з самих </a:t>
            </a:r>
            <a:r>
              <a:rPr lang="ru-RU" dirty="0" err="1"/>
              <a:t>назв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першої</a:t>
            </a:r>
            <a:r>
              <a:rPr lang="ru-RU" dirty="0"/>
              <a:t> та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поділ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зумовлений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отриманий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відносити</a:t>
            </a:r>
            <a:r>
              <a:rPr lang="ru-RU" dirty="0"/>
              <a:t> до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застосовуваних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аргументів</a:t>
            </a:r>
            <a:r>
              <a:rPr lang="ru-RU" dirty="0"/>
              <a:t> </a:t>
            </a:r>
            <a:r>
              <a:rPr lang="ru-RU" dirty="0" err="1"/>
              <a:t>прибічників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варіанта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думки тут </a:t>
            </a:r>
            <a:r>
              <a:rPr lang="ru-RU" dirty="0" err="1"/>
              <a:t>немає</a:t>
            </a:r>
            <a:r>
              <a:rPr lang="ru-RU" dirty="0"/>
              <a:t>. А в </a:t>
            </a:r>
            <a:r>
              <a:rPr lang="ru-RU" dirty="0" err="1"/>
              <a:t>конкретній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той </a:t>
            </a:r>
            <a:r>
              <a:rPr lang="ru-RU" dirty="0" err="1"/>
              <a:t>варіант</a:t>
            </a:r>
            <a:r>
              <a:rPr lang="ru-RU" dirty="0"/>
              <a:t>, </a:t>
            </a:r>
            <a:r>
              <a:rPr lang="ru-RU" dirty="0" err="1"/>
              <a:t>котрий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адекватним</a:t>
            </a:r>
            <a:r>
              <a:rPr lang="ru-RU" dirty="0"/>
              <a:t> </a:t>
            </a:r>
            <a:r>
              <a:rPr lang="ru-RU" dirty="0" err="1"/>
              <a:t>економічному</a:t>
            </a:r>
            <a:r>
              <a:rPr lang="ru-RU" dirty="0"/>
              <a:t> </a:t>
            </a:r>
            <a:r>
              <a:rPr lang="ru-RU" dirty="0" err="1"/>
              <a:t>завданню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. Тому право на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маютьпоказники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6110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AB3CD1-3F3D-BA45-A02C-5AE01F35C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345688"/>
            <a:ext cx="11624310" cy="5120657"/>
          </a:xfrm>
        </p:spPr>
        <p:txBody>
          <a:bodyPr>
            <a:normAutofit/>
          </a:bodyPr>
          <a:lstStyle/>
          <a:p>
            <a:r>
              <a:rPr lang="ru-RU" dirty="0"/>
              <a:t>3. За видами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належать: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, </a:t>
            </a:r>
            <a:r>
              <a:rPr lang="ru-RU" dirty="0" err="1"/>
              <a:t>торговельної</a:t>
            </a:r>
            <a:r>
              <a:rPr lang="ru-RU" dirty="0"/>
              <a:t>, </a:t>
            </a:r>
            <a:r>
              <a:rPr lang="ru-RU" dirty="0" err="1"/>
              <a:t>банківської</a:t>
            </a:r>
            <a:r>
              <a:rPr lang="ru-RU" dirty="0"/>
              <a:t>, </a:t>
            </a:r>
            <a:r>
              <a:rPr lang="ru-RU" dirty="0" err="1"/>
              <a:t>страхової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Специфіка</a:t>
            </a:r>
            <a:r>
              <a:rPr lang="ru-RU" dirty="0"/>
              <a:t> виду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безперечно</a:t>
            </a:r>
            <a:r>
              <a:rPr lang="ru-RU" dirty="0"/>
              <a:t>, </a:t>
            </a:r>
            <a:r>
              <a:rPr lang="ru-RU" dirty="0" err="1"/>
              <a:t>накладає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відбиток</a:t>
            </a:r>
            <a:r>
              <a:rPr lang="ru-RU" dirty="0"/>
              <a:t> на </a:t>
            </a:r>
            <a:r>
              <a:rPr lang="ru-RU" dirty="0" err="1"/>
              <a:t>методологію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конкретного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в </a:t>
            </a:r>
            <a:r>
              <a:rPr lang="ru-RU" dirty="0" err="1"/>
              <a:t>специфіці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самих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.</a:t>
            </a:r>
          </a:p>
          <a:p>
            <a:r>
              <a:rPr lang="ru-RU" dirty="0"/>
              <a:t>4. За </a:t>
            </a:r>
            <a:r>
              <a:rPr lang="ru-RU" dirty="0" err="1"/>
              <a:t>рівнем</a:t>
            </a:r>
            <a:r>
              <a:rPr lang="ru-RU" dirty="0"/>
              <a:t> об </a:t>
            </a:r>
            <a:r>
              <a:rPr lang="ru-RU" dirty="0" err="1"/>
              <a:t>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, </a:t>
            </a:r>
            <a:r>
              <a:rPr lang="ru-RU" dirty="0" err="1"/>
              <a:t>об;єднання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підприємства</a:t>
            </a:r>
            <a:r>
              <a:rPr lang="ru-RU" dirty="0"/>
              <a:t>, структурного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9193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57ECA3-5757-0B4D-B42D-7A92E0B03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1" y="401724"/>
            <a:ext cx="10780534" cy="50760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5.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суб;єкта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 (</a:t>
            </a:r>
            <a:r>
              <a:rPr lang="ru-RU" dirty="0" err="1"/>
              <a:t>господарювання</a:t>
            </a:r>
            <a:r>
              <a:rPr lang="ru-RU" dirty="0"/>
              <a:t>).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зумовлена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антагоністичністю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індивіда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-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підприємства</a:t>
            </a:r>
            <a:r>
              <a:rPr lang="ru-RU" dirty="0"/>
              <a:t>.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невідповідність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). Держава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, а </a:t>
            </a:r>
            <a:r>
              <a:rPr lang="ru-RU" dirty="0" err="1"/>
              <a:t>підприємства</a:t>
            </a:r>
            <a:r>
              <a:rPr lang="ru-RU" dirty="0"/>
              <a:t> - </a:t>
            </a:r>
            <a:r>
              <a:rPr lang="ru-RU" dirty="0" err="1"/>
              <a:t>свої</a:t>
            </a:r>
            <a:r>
              <a:rPr lang="ru-RU" dirty="0"/>
              <a:t>, і вони часто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різняться</a:t>
            </a:r>
            <a:r>
              <a:rPr lang="ru-RU" dirty="0"/>
              <a:t>. Так, </a:t>
            </a:r>
            <a:r>
              <a:rPr lang="ru-RU" dirty="0" err="1"/>
              <a:t>оцінюючи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держава </a:t>
            </a:r>
            <a:r>
              <a:rPr lang="ru-RU" dirty="0" err="1"/>
              <a:t>обчислює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валовий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.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суму </a:t>
            </a:r>
            <a:r>
              <a:rPr lang="ru-RU" dirty="0" err="1"/>
              <a:t>податків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обов;язкових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виплачуються</a:t>
            </a:r>
            <a:r>
              <a:rPr lang="ru-RU" dirty="0"/>
              <a:t> з </a:t>
            </a:r>
            <a:r>
              <a:rPr lang="ru-RU" dirty="0" err="1"/>
              <a:t>прибутку</a:t>
            </a:r>
            <a:r>
              <a:rPr lang="ru-RU" dirty="0"/>
              <a:t>. Для </a:t>
            </a:r>
            <a:r>
              <a:rPr lang="ru-RU" dirty="0" err="1"/>
              <a:t>підприємства</a:t>
            </a:r>
            <a:r>
              <a:rPr lang="ru-RU" dirty="0"/>
              <a:t> ж </a:t>
            </a:r>
            <a:r>
              <a:rPr lang="ru-RU" dirty="0" err="1"/>
              <a:t>ефект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чистий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, </a:t>
            </a:r>
            <a:r>
              <a:rPr lang="ru-RU" dirty="0" err="1"/>
              <a:t>котрий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обов;язкових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6. За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реальну</a:t>
            </a:r>
            <a:r>
              <a:rPr lang="ru-RU" dirty="0"/>
              <a:t>, </a:t>
            </a:r>
            <a:r>
              <a:rPr lang="ru-RU" dirty="0" err="1"/>
              <a:t>розрахункову</a:t>
            </a:r>
            <a:r>
              <a:rPr lang="ru-RU" dirty="0"/>
              <a:t> та </a:t>
            </a:r>
            <a:r>
              <a:rPr lang="ru-RU" dirty="0" err="1"/>
              <a:t>умовну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Реальна </a:t>
            </a:r>
            <a:r>
              <a:rPr lang="ru-RU" dirty="0" err="1"/>
              <a:t>ефективність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фактичний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та </a:t>
            </a:r>
            <a:r>
              <a:rPr lang="ru-RU" dirty="0" err="1"/>
              <a:t>результатів</a:t>
            </a:r>
            <a:r>
              <a:rPr lang="ru-RU" dirty="0"/>
              <a:t>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звітності</a:t>
            </a:r>
            <a:r>
              <a:rPr lang="ru-RU" dirty="0"/>
              <a:t>. </a:t>
            </a:r>
            <a:r>
              <a:rPr lang="ru-RU" dirty="0" err="1"/>
              <a:t>Розрахункова</a:t>
            </a:r>
            <a:r>
              <a:rPr lang="ru-RU" dirty="0"/>
              <a:t> –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показниках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розрахунковим</a:t>
            </a:r>
            <a:r>
              <a:rPr lang="ru-RU" dirty="0"/>
              <a:t> шляхом. </a:t>
            </a:r>
            <a:r>
              <a:rPr lang="ru-RU" dirty="0" err="1"/>
              <a:t>Умовна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6415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54CCBB-668B-CE4B-9B58-8F0E32D39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771" y="435176"/>
            <a:ext cx="10609084" cy="504259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7.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виокремити</a:t>
            </a:r>
            <a:r>
              <a:rPr lang="ru-RU" dirty="0"/>
              <a:t> </a:t>
            </a:r>
            <a:r>
              <a:rPr lang="ru-RU" dirty="0" err="1"/>
              <a:t>первісну</a:t>
            </a:r>
            <a:r>
              <a:rPr lang="ru-RU" dirty="0"/>
              <a:t> та </a:t>
            </a:r>
            <a:r>
              <a:rPr lang="ru-RU" dirty="0" err="1"/>
              <a:t>мультиплікаційну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</a:t>
            </a:r>
            <a:r>
              <a:rPr lang="ru-RU" dirty="0" err="1"/>
              <a:t>Необхідність</a:t>
            </a:r>
            <a:r>
              <a:rPr lang="ru-RU" dirty="0"/>
              <a:t> такого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викликана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ru-RU" dirty="0"/>
              <a:t> </a:t>
            </a:r>
            <a:r>
              <a:rPr lang="ru-RU" dirty="0" err="1"/>
              <a:t>спостерігатися</a:t>
            </a:r>
            <a:r>
              <a:rPr lang="ru-RU" dirty="0"/>
              <a:t> як </a:t>
            </a:r>
            <a:r>
              <a:rPr lang="ru-RU" dirty="0" err="1"/>
              <a:t>одноразовий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так і </a:t>
            </a:r>
            <a:r>
              <a:rPr lang="ru-RU" dirty="0" err="1"/>
              <a:t>мультиплікаційний</a:t>
            </a:r>
            <a:r>
              <a:rPr lang="ru-RU" dirty="0"/>
              <a:t>. </a:t>
            </a:r>
            <a:r>
              <a:rPr lang="ru-RU" dirty="0" err="1"/>
              <a:t>Мова</a:t>
            </a:r>
            <a:r>
              <a:rPr lang="ru-RU" dirty="0"/>
              <a:t> про </a:t>
            </a:r>
            <a:r>
              <a:rPr lang="ru-RU" dirty="0" err="1"/>
              <a:t>мультиплікаційний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йти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початковий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повторюється</a:t>
            </a:r>
            <a:r>
              <a:rPr lang="ru-RU" dirty="0"/>
              <a:t> й </a:t>
            </a:r>
            <a:r>
              <a:rPr lang="ru-RU" dirty="0" err="1"/>
              <a:t>примножується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8. За метою </a:t>
            </a:r>
            <a:r>
              <a:rPr lang="ru-RU" dirty="0" err="1"/>
              <a:t>визначення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абсолютну</a:t>
            </a:r>
            <a:r>
              <a:rPr lang="ru-RU" dirty="0"/>
              <a:t> та </a:t>
            </a:r>
            <a:r>
              <a:rPr lang="ru-RU" dirty="0" err="1"/>
              <a:t>порівняльну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. Абсолютна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питому (в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) </a:t>
            </a:r>
            <a:r>
              <a:rPr lang="ru-RU" dirty="0" err="1"/>
              <a:t>її</a:t>
            </a:r>
            <a:r>
              <a:rPr lang="ru-RU" dirty="0"/>
              <a:t> величину, яку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часу. </a:t>
            </a:r>
            <a:r>
              <a:rPr lang="ru-RU" dirty="0" err="1"/>
              <a:t>Порівняльна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шляхом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і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кращого</a:t>
            </a:r>
            <a:r>
              <a:rPr lang="ru-RU" dirty="0"/>
              <a:t> з них,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відбиває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, </a:t>
            </a:r>
            <a:r>
              <a:rPr lang="ru-RU" dirty="0" err="1"/>
              <a:t>екологічні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варіанта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(</a:t>
            </a:r>
            <a:r>
              <a:rPr lang="ru-RU" dirty="0" err="1"/>
              <a:t>напряму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)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варіантами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31854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1E40B6-50D1-1642-B3C4-C34BE5455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8610"/>
            <a:ext cx="11464289" cy="5157735"/>
          </a:xfrm>
        </p:spPr>
        <p:txBody>
          <a:bodyPr/>
          <a:lstStyle/>
          <a:p>
            <a:r>
              <a:rPr lang="ru-RU" dirty="0"/>
              <a:t>9. За типом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диференціювати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.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(з точки </a:t>
            </a:r>
            <a:r>
              <a:rPr lang="ru-RU" dirty="0" err="1"/>
              <a:t>зору</a:t>
            </a:r>
            <a:r>
              <a:rPr lang="ru-RU" dirty="0"/>
              <a:t> як </a:t>
            </a:r>
            <a:r>
              <a:rPr lang="ru-RU" dirty="0" err="1"/>
              <a:t>організаційної</a:t>
            </a:r>
            <a:r>
              <a:rPr lang="ru-RU" dirty="0"/>
              <a:t>, так і </a:t>
            </a:r>
            <a:r>
              <a:rPr lang="ru-RU" dirty="0" err="1"/>
              <a:t>технічної</a:t>
            </a:r>
            <a:r>
              <a:rPr lang="ru-RU" dirty="0"/>
              <a:t>),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інвестиційної</a:t>
            </a:r>
            <a:r>
              <a:rPr lang="ru-RU" dirty="0"/>
              <a:t>, </a:t>
            </a:r>
            <a:r>
              <a:rPr lang="ru-RU" dirty="0" err="1"/>
              <a:t>інноваційної</a:t>
            </a:r>
            <a:r>
              <a:rPr lang="ru-RU" dirty="0"/>
              <a:t>, </a:t>
            </a:r>
            <a:r>
              <a:rPr lang="ru-RU" dirty="0" err="1"/>
              <a:t>маркетингової</a:t>
            </a:r>
            <a:r>
              <a:rPr lang="ru-RU" dirty="0"/>
              <a:t>,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1254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9D6D5-570A-BA4E-9533-41887DCB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301600"/>
            <a:ext cx="9603275" cy="587136"/>
          </a:xfrm>
        </p:spPr>
        <p:txBody>
          <a:bodyPr>
            <a:normAutofit/>
          </a:bodyPr>
          <a:lstStyle/>
          <a:p>
            <a:r>
              <a:rPr lang="ru-RU" sz="2000" dirty="0" err="1"/>
              <a:t>Оцінювання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endParaRPr lang="ru-UA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C723B0-7648-EE47-BC5B-2E103FEC3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210" y="628650"/>
            <a:ext cx="11247119" cy="4837696"/>
          </a:xfrm>
        </p:spPr>
        <p:txBody>
          <a:bodyPr>
            <a:normAutofit/>
          </a:bodyPr>
          <a:lstStyle/>
          <a:p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ЕУП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та </a:t>
            </a:r>
            <a:r>
              <a:rPr lang="ru-RU" dirty="0" err="1"/>
              <a:t>співставлення</a:t>
            </a:r>
            <a:r>
              <a:rPr lang="ru-RU" dirty="0"/>
              <a:t> з </a:t>
            </a:r>
            <a:r>
              <a:rPr lang="ru-RU" dirty="0" err="1"/>
              <a:t>нормативними</a:t>
            </a:r>
            <a:r>
              <a:rPr lang="ru-RU" dirty="0"/>
              <a:t> </a:t>
            </a:r>
            <a:r>
              <a:rPr lang="ru-RU" dirty="0" err="1"/>
              <a:t>значеннями</a:t>
            </a:r>
            <a:r>
              <a:rPr lang="ru-RU" dirty="0"/>
              <a:t>. Система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і буде </a:t>
            </a:r>
            <a:r>
              <a:rPr lang="ru-RU" dirty="0" err="1"/>
              <a:t>відрізнятися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спрямованості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, </a:t>
            </a:r>
            <a:r>
              <a:rPr lang="ru-RU" dirty="0" err="1"/>
              <a:t>прогресивною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на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система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(</a:t>
            </a:r>
            <a:r>
              <a:rPr lang="en-US" dirty="0"/>
              <a:t>KPI).</a:t>
            </a:r>
          </a:p>
          <a:p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 (англ. </a:t>
            </a:r>
            <a:r>
              <a:rPr lang="en-US" dirty="0"/>
              <a:t>Key Performance Indicators, KPI) −</a:t>
            </a:r>
            <a:r>
              <a:rPr lang="uk-UA" dirty="0"/>
              <a:t> </a:t>
            </a:r>
            <a:r>
              <a:rPr lang="ru-RU" dirty="0" err="1"/>
              <a:t>фінансова</a:t>
            </a:r>
            <a:r>
              <a:rPr lang="ru-RU" dirty="0"/>
              <a:t> та </a:t>
            </a:r>
            <a:r>
              <a:rPr lang="ru-RU" dirty="0" err="1"/>
              <a:t>нефінансова</a:t>
            </a:r>
            <a:r>
              <a:rPr lang="ru-RU" dirty="0"/>
              <a:t> система </a:t>
            </a:r>
            <a:r>
              <a:rPr lang="ru-RU" dirty="0" err="1"/>
              <a:t>оцінки</a:t>
            </a:r>
            <a:r>
              <a:rPr lang="ru-RU" dirty="0"/>
              <a:t>, яка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 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  <a:p>
            <a:r>
              <a:rPr lang="ru-RU" dirty="0"/>
              <a:t>КПЕ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:</a:t>
            </a:r>
          </a:p>
          <a:p>
            <a:r>
              <a:rPr lang="ru-RU" dirty="0"/>
              <a:t> (а) </a:t>
            </a:r>
            <a:r>
              <a:rPr lang="ru-RU" dirty="0" err="1"/>
              <a:t>організаційні</a:t>
            </a:r>
            <a:r>
              <a:rPr lang="ru-RU" dirty="0"/>
              <a:t> метрики (</a:t>
            </a:r>
            <a:r>
              <a:rPr lang="en-US" dirty="0"/>
              <a:t>organizational metrics) — </a:t>
            </a:r>
            <a:r>
              <a:rPr lang="ru-RU" dirty="0" err="1"/>
              <a:t>такі</a:t>
            </a:r>
            <a:r>
              <a:rPr lang="ru-RU" dirty="0"/>
              <a:t>, як </a:t>
            </a:r>
            <a:r>
              <a:rPr lang="ru-RU" dirty="0" err="1"/>
              <a:t>задоволеність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</a:t>
            </a:r>
          </a:p>
          <a:p>
            <a:r>
              <a:rPr lang="ru-RU" dirty="0"/>
              <a:t> (б) 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 (</a:t>
            </a:r>
            <a:r>
              <a:rPr lang="en-US" dirty="0"/>
              <a:t>financial metrics), </a:t>
            </a:r>
            <a:r>
              <a:rPr lang="ru-RU" dirty="0"/>
              <a:t>як </a:t>
            </a:r>
            <a:r>
              <a:rPr lang="ru-RU" dirty="0" err="1"/>
              <a:t>виручка</a:t>
            </a:r>
            <a:r>
              <a:rPr lang="ru-RU" dirty="0"/>
              <a:t>, </a:t>
            </a:r>
            <a:r>
              <a:rPr lang="ru-RU" dirty="0" err="1"/>
              <a:t>рентабельність</a:t>
            </a:r>
            <a:r>
              <a:rPr lang="ru-RU" dirty="0"/>
              <a:t> </a:t>
            </a:r>
            <a:r>
              <a:rPr lang="ru-RU" dirty="0" err="1"/>
              <a:t>ігрошовий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endParaRPr lang="ru-RU" dirty="0"/>
          </a:p>
          <a:p>
            <a:r>
              <a:rPr lang="ru-RU" dirty="0"/>
              <a:t> (в) </a:t>
            </a:r>
            <a:r>
              <a:rPr lang="ru-RU" dirty="0" err="1"/>
              <a:t>процесні</a:t>
            </a:r>
            <a:r>
              <a:rPr lang="ru-RU" dirty="0"/>
              <a:t> метрики (</a:t>
            </a:r>
            <a:r>
              <a:rPr lang="en-US" dirty="0"/>
              <a:t>process metrics), —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затримки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[1]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4293293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2428</TotalTime>
  <Words>2287</Words>
  <Application>Microsoft Macintosh PowerPoint</Application>
  <PresentationFormat>Широкоэкранный</PresentationFormat>
  <Paragraphs>60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Галерея</vt:lpstr>
      <vt:lpstr>Управління ефективністю діяльності підприємства</vt:lpstr>
      <vt:lpstr>Поняття ефективності та результативності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Оцінювання ефективності діяльності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 управління ефективністю діяльності підприємства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ефективністю діяльності підприємства</dc:title>
  <dc:creator>Александр Ткачук</dc:creator>
  <cp:lastModifiedBy>Александр Ткачук</cp:lastModifiedBy>
  <cp:revision>12</cp:revision>
  <dcterms:created xsi:type="dcterms:W3CDTF">2021-05-25T17:34:49Z</dcterms:created>
  <dcterms:modified xsi:type="dcterms:W3CDTF">2024-09-24T10:26:57Z</dcterms:modified>
</cp:coreProperties>
</file>