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3" r:id="rId2"/>
    <p:sldId id="258" r:id="rId3"/>
    <p:sldId id="264" r:id="rId4"/>
    <p:sldId id="265" r:id="rId5"/>
    <p:sldId id="266" r:id="rId6"/>
    <p:sldId id="278" r:id="rId7"/>
    <p:sldId id="276" r:id="rId8"/>
    <p:sldId id="277" r:id="rId9"/>
    <p:sldId id="279" r:id="rId10"/>
    <p:sldId id="280" r:id="rId11"/>
    <p:sldId id="281" r:id="rId12"/>
    <p:sldId id="282" r:id="rId13"/>
    <p:sldId id="283" r:id="rId14"/>
    <p:sldId id="284" r:id="rId15"/>
  </p:sldIdLst>
  <p:sldSz cx="18288000" cy="10287000"/>
  <p:notesSz cx="6858000" cy="9144000"/>
  <p:embeddedFontLst>
    <p:embeddedFont>
      <p:font typeface="Bookman Old Style" panose="0205060405050502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55" y="0"/>
            <a:ext cx="9975127" cy="10287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3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6000" b="1" dirty="0">
                <a:solidFill>
                  <a:schemeClr val="bg1"/>
                </a:solidFill>
              </a:rPr>
              <a:t>ТЕМА 7</a:t>
            </a:r>
          </a:p>
          <a:p>
            <a:pPr algn="ctr">
              <a:defRPr sz="3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6000" b="1" dirty="0">
                <a:solidFill>
                  <a:schemeClr val="bg1"/>
                </a:solidFill>
              </a:rPr>
              <a:t>ОРГАНІЗАЦІЯ НЕЖИТЛОВИХ ГРУП </a:t>
            </a:r>
          </a:p>
          <a:p>
            <a:pPr algn="ctr">
              <a:defRPr sz="3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6000" b="1" dirty="0">
                <a:solidFill>
                  <a:schemeClr val="bg1"/>
                </a:solidFill>
              </a:rPr>
              <a:t>ПРИМІЩЕНЬ</a:t>
            </a:r>
            <a:endParaRPr lang="uk-UA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THE GUITAR HOTEL LIGHT SHOW ที่ The Seminole Hard Rock Hotel &amp; Casino">
            <a:extLst>
              <a:ext uri="{FF2B5EF4-FFF2-40B4-BE49-F238E27FC236}">
                <a16:creationId xmlns:a16="http://schemas.microsoft.com/office/drawing/2014/main" id="{743CE523-0652-68EF-0708-61446473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982" y="17318"/>
            <a:ext cx="8285163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68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4800600" y="-3200398"/>
            <a:ext cx="8686799" cy="18288001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8288000" cy="1600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Схеми планування функціональних зон </a:t>
            </a:r>
          </a:p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приміщень вестибюльної групи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56049" y="1865558"/>
            <a:ext cx="6531952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I – фронтальна,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II – повздовжня,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III – концентрична</a:t>
            </a:r>
          </a:p>
          <a:p>
            <a:pPr marL="0" marR="64135" lvl="2" indent="457200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1 – вхід, </a:t>
            </a:r>
          </a:p>
          <a:p>
            <a:pPr marL="0" marR="64135" lvl="2" indent="457200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 – приміщення вестибюля, </a:t>
            </a:r>
          </a:p>
          <a:p>
            <a:pPr marL="0" marR="64135" lvl="2" indent="457200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3 – ділянка вертикальних комунікацій,</a:t>
            </a:r>
          </a:p>
          <a:p>
            <a:pPr marL="0" marR="64135" lvl="2" indent="457200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4, 5, 6 – приміщення групи прийому, </a:t>
            </a:r>
          </a:p>
          <a:p>
            <a:pPr marL="0" marR="64135" lvl="2" indent="457200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7 – ділянка торгових кіосків, </a:t>
            </a:r>
          </a:p>
          <a:p>
            <a:pPr marL="0" marR="64135" lvl="2" indent="457200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8, 9 – ділянка поштово-телефонно-телеграфного зв'язку</a:t>
            </a:r>
          </a:p>
        </p:txBody>
      </p:sp>
      <p:pic>
        <p:nvPicPr>
          <p:cNvPr id="12290" name="Picture 2" descr="Тема 13. Дизайн інтер'єру приймально-допоміжної групи приміщень готелів">
            <a:extLst>
              <a:ext uri="{FF2B5EF4-FFF2-40B4-BE49-F238E27FC236}">
                <a16:creationId xmlns:a16="http://schemas.microsoft.com/office/drawing/2014/main" id="{9E1194D4-5197-FDA5-4C85-6F9DC79E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00199"/>
            <a:ext cx="11581355" cy="86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53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4000498" y="-4000499"/>
            <a:ext cx="10287002" cy="18288001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7575936" cy="27812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Зона інтенсивного пішохідного руху у вестибюлі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695700"/>
            <a:ext cx="5998550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передбачає маршрут транзитного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руху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 ліфтів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і сходів</a:t>
            </a:r>
          </a:p>
        </p:txBody>
      </p:sp>
      <p:pic>
        <p:nvPicPr>
          <p:cNvPr id="8" name="Picture 2" descr="Hard Rock Hotel &amp; Casino Atlantic City - Atlantic City, NJ, US Reuniones y  eventos | Cvent">
            <a:extLst>
              <a:ext uri="{FF2B5EF4-FFF2-40B4-BE49-F238E27FC236}">
                <a16:creationId xmlns:a16="http://schemas.microsoft.com/office/drawing/2014/main" id="{8D250C23-5D1A-A69C-86E4-88654F021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9" r="-1"/>
          <a:stretch/>
        </p:blipFill>
        <p:spPr bwMode="auto">
          <a:xfrm>
            <a:off x="7636068" y="1"/>
            <a:ext cx="10591800" cy="10286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7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4800600" y="-3200398"/>
            <a:ext cx="8686799" cy="18288001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18288000" cy="1600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Зона екстенсивного пішохідного руху у вестибюлі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540" y="2247900"/>
            <a:ext cx="65319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передбачає пішохідні підходи до групи прийому і розміщення, а також до  допоміжних приміщень: гардероба, торгових кіосків, телефонів-автоматів </a:t>
            </a:r>
          </a:p>
        </p:txBody>
      </p:sp>
      <p:pic>
        <p:nvPicPr>
          <p:cNvPr id="5" name="Picture 4" descr="Hard Rock Hotel and Casino Photo Highlights by MIF.">
            <a:extLst>
              <a:ext uri="{FF2B5EF4-FFF2-40B4-BE49-F238E27FC236}">
                <a16:creationId xmlns:a16="http://schemas.microsoft.com/office/drawing/2014/main" id="{325A6A80-A3E2-18B2-242C-824F0EDD3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3"/>
          <a:stretch/>
        </p:blipFill>
        <p:spPr bwMode="auto">
          <a:xfrm>
            <a:off x="7141032" y="1594758"/>
            <a:ext cx="11146968" cy="86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75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4000498" y="-4000499"/>
            <a:ext cx="10287002" cy="18288001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7377113" cy="26288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Рекреаційна зона вестибюлю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3619500"/>
            <a:ext cx="6531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забезпечує короткочасний відпочинок споживачів готельних послуг</a:t>
            </a:r>
          </a:p>
        </p:txBody>
      </p:sp>
      <p:pic>
        <p:nvPicPr>
          <p:cNvPr id="14340" name="Picture 4" descr="Hard Rock Hotel &amp; Casino in Hollywood, Florida - Zaniboni Lighting">
            <a:extLst>
              <a:ext uri="{FF2B5EF4-FFF2-40B4-BE49-F238E27FC236}">
                <a16:creationId xmlns:a16="http://schemas.microsoft.com/office/drawing/2014/main" id="{089C01C7-B01F-84E1-5E4F-0DD8E65D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0"/>
            <a:ext cx="10910887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19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4000498" y="-4000499"/>
            <a:ext cx="10287002" cy="18288001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9099" y="3314700"/>
            <a:ext cx="4572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6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ДЯКУЮ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6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 </a:t>
            </a:r>
          </a:p>
          <a:p>
            <a:pPr marL="0" lvl="2" algn="ctr">
              <a:spcBef>
                <a:spcPts val="270"/>
              </a:spcBef>
              <a:buSzPts val="1400"/>
              <a:tabLst>
                <a:tab pos="605155" algn="l"/>
                <a:tab pos="605790" algn="l"/>
              </a:tabLst>
            </a:pPr>
            <a:r>
              <a:rPr lang="uk-UA" sz="6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УВАГУ!</a:t>
            </a:r>
          </a:p>
        </p:txBody>
      </p:sp>
      <p:pic>
        <p:nvPicPr>
          <p:cNvPr id="17424" name="Picture 16" descr="New Guitar-Shaped Hotel Coming to Las Vegas - Casino.com Blog">
            <a:extLst>
              <a:ext uri="{FF2B5EF4-FFF2-40B4-BE49-F238E27FC236}">
                <a16:creationId xmlns:a16="http://schemas.microsoft.com/office/drawing/2014/main" id="{F8E83D58-DC8F-23E0-D8E8-6B73F54F2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r="16617"/>
          <a:stretch/>
        </p:blipFill>
        <p:spPr bwMode="auto">
          <a:xfrm>
            <a:off x="5410200" y="0"/>
            <a:ext cx="12877800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1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-580160" y="2180360"/>
            <a:ext cx="8686799" cy="752648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7578436" cy="1600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лекційного заняття 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777" y="2171700"/>
            <a:ext cx="691688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altLang="en-US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Володіти особливостями організації нежитлових груп приміщень у підприємстві готельного господарства залежно від його типу та категорії</a:t>
            </a:r>
            <a:endParaRPr lang="uk-UA" sz="32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LAB at Rockwell Group — Hard Rock Oculus">
            <a:extLst>
              <a:ext uri="{FF2B5EF4-FFF2-40B4-BE49-F238E27FC236}">
                <a16:creationId xmlns:a16="http://schemas.microsoft.com/office/drawing/2014/main" id="{63D902A4-190B-5D4C-B210-6AC988DB9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3678"/>
          <a:stretch/>
        </p:blipFill>
        <p:spPr bwMode="auto">
          <a:xfrm>
            <a:off x="7578436" y="10391"/>
            <a:ext cx="10744200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4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-554183" y="2154384"/>
            <a:ext cx="8686799" cy="7578434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7578436" cy="1600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777" y="1943100"/>
            <a:ext cx="6916882" cy="795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Bef>
                <a:spcPts val="270"/>
              </a:spcBef>
              <a:spcAft>
                <a:spcPts val="0"/>
              </a:spcAft>
              <a:buSzPts val="1400"/>
              <a:tabLst>
                <a:tab pos="605155" algn="l"/>
                <a:tab pos="605790" algn="l"/>
              </a:tabLst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1. Організація приміщень вестибюльної групи</a:t>
            </a:r>
          </a:p>
          <a:p>
            <a:pPr marL="0" lvl="2">
              <a:spcBef>
                <a:spcPts val="235"/>
              </a:spcBef>
              <a:spcAft>
                <a:spcPts val="0"/>
              </a:spcAft>
              <a:buSzPts val="1400"/>
              <a:tabLst>
                <a:tab pos="649605" algn="l"/>
                <a:tab pos="650240" algn="l"/>
              </a:tabLst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2. Організація приміщень побутового обслуговування і торгівлі</a:t>
            </a:r>
          </a:p>
          <a:p>
            <a:pPr marL="0" lvl="2">
              <a:spcBef>
                <a:spcPts val="245"/>
              </a:spcBef>
              <a:spcAft>
                <a:spcPts val="0"/>
              </a:spcAft>
              <a:buSzPts val="1400"/>
              <a:tabLst>
                <a:tab pos="605790" algn="l"/>
                <a:tab pos="606425" algn="l"/>
              </a:tabLst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3. Організація службових, господарських та виробничих приміщень</a:t>
            </a:r>
          </a:p>
          <a:p>
            <a:pPr marL="0" lvl="2">
              <a:spcBef>
                <a:spcPts val="240"/>
              </a:spcBef>
              <a:spcAft>
                <a:spcPts val="0"/>
              </a:spcAft>
              <a:buSzPts val="1400"/>
              <a:tabLst>
                <a:tab pos="605790" algn="l"/>
                <a:tab pos="606425" algn="l"/>
              </a:tabLst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4. Організація приміщень культурно-</a:t>
            </a:r>
            <a:r>
              <a:rPr lang="uk-UA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дозвіллєвого</a:t>
            </a: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призначення</a:t>
            </a:r>
          </a:p>
          <a:p>
            <a:pPr marL="0" lvl="2">
              <a:spcBef>
                <a:spcPts val="240"/>
              </a:spcBef>
              <a:spcAft>
                <a:spcPts val="0"/>
              </a:spcAft>
              <a:buSzPts val="1400"/>
              <a:tabLst>
                <a:tab pos="605790" algn="l"/>
                <a:tab pos="606425" algn="l"/>
              </a:tabLst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5. Організація приміщень фізкультурно-оздоровчого призначення</a:t>
            </a:r>
          </a:p>
        </p:txBody>
      </p:sp>
      <p:pic>
        <p:nvPicPr>
          <p:cNvPr id="2050" name="Picture 2" descr="Seminole Hard Rock Hotel &amp; Casino Hollywood | Glenn Rieder">
            <a:extLst>
              <a:ext uri="{FF2B5EF4-FFF2-40B4-BE49-F238E27FC236}">
                <a16:creationId xmlns:a16="http://schemas.microsoft.com/office/drawing/2014/main" id="{16CFAF19-39B4-3B2C-D924-41FB3D270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24"/>
          <a:stretch/>
        </p:blipFill>
        <p:spPr bwMode="auto">
          <a:xfrm>
            <a:off x="7578436" y="27214"/>
            <a:ext cx="10709564" cy="10259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82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-495300" y="2095502"/>
            <a:ext cx="8686799" cy="76962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" y="1"/>
            <a:ext cx="18288000" cy="1600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1. Організація приміщень вестибюльної групи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511892"/>
            <a:ext cx="691688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Bef>
                <a:spcPts val="270"/>
              </a:spcBef>
              <a:spcAft>
                <a:spcPts val="0"/>
              </a:spcAft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 вестибюльної групи розташовуються на першому поверсі, прилягають безпосередньо до головного входу і справляють на гостя перше враження про готель</a:t>
            </a:r>
          </a:p>
        </p:txBody>
      </p:sp>
      <p:pic>
        <p:nvPicPr>
          <p:cNvPr id="4098" name="Picture 2" descr="Hard Rock's new guitar-shaped hotel is to open in Florida this week – with  a pool the size of nine football pitches – The Sun | The Sun">
            <a:extLst>
              <a:ext uri="{FF2B5EF4-FFF2-40B4-BE49-F238E27FC236}">
                <a16:creationId xmlns:a16="http://schemas.microsoft.com/office/drawing/2014/main" id="{18D5D078-9373-C1E2-5EB6-4B0A456EC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15556" r="9877"/>
          <a:stretch/>
        </p:blipFill>
        <p:spPr bwMode="auto">
          <a:xfrm>
            <a:off x="7696200" y="1600201"/>
            <a:ext cx="10591800" cy="868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4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8648699" y="647702"/>
            <a:ext cx="10287001" cy="8991602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753600" y="723900"/>
            <a:ext cx="8288482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Bef>
                <a:spcPts val="270"/>
              </a:spcBef>
              <a:spcAft>
                <a:spcPts val="0"/>
              </a:spcAft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 вестибюльної групи є головним комунікаційним і технологічним вузлом готелю, де розміщено основні вертикальні і горизонтальні комунікації – ліфти, сходи, коридори, що зв'язують усі приміщення</a:t>
            </a:r>
          </a:p>
        </p:txBody>
      </p:sp>
      <p:pic>
        <p:nvPicPr>
          <p:cNvPr id="7" name="Picture 2" descr="Checking In: Seminole Hard Rock Hotel &amp; Casino Tampa Florida -  readysetjetset">
            <a:extLst>
              <a:ext uri="{FF2B5EF4-FFF2-40B4-BE49-F238E27FC236}">
                <a16:creationId xmlns:a16="http://schemas.microsoft.com/office/drawing/2014/main" id="{ED538FDC-9EB0-1E9C-D75B-18039AE0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27771"/>
            <a:ext cx="9303327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2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69183B-4CD4-CD76-DB1E-1E4920BC2D66}"/>
              </a:ext>
            </a:extLst>
          </p:cNvPr>
          <p:cNvSpPr/>
          <p:nvPr/>
        </p:nvSpPr>
        <p:spPr>
          <a:xfrm rot="5400000">
            <a:off x="-152401" y="152401"/>
            <a:ext cx="10287001" cy="9982201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5298" y="1728120"/>
            <a:ext cx="899160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63500" lvl="2">
              <a:buSzPts val="1400"/>
              <a:tabLst>
                <a:tab pos="605155" algn="l"/>
                <a:tab pos="605790" algn="l"/>
              </a:tabLst>
            </a:pPr>
            <a:r>
              <a:rPr lang="uk-UA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 відповідності з вимогами ДБН В.2.20:2008 «Будинки і споруди. Готелі» встановлено рекомендований склад та мінімальні площі приміщень приймально-вестибюльної групи для готелів різних категорій та місткості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2594582-E11D-B5E4-3AEC-5A9C69E6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9" y="16329"/>
            <a:ext cx="830580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2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862B20-50A4-1AF2-2626-4BABF6F3D03D}"/>
              </a:ext>
            </a:extLst>
          </p:cNvPr>
          <p:cNvSpPr/>
          <p:nvPr/>
        </p:nvSpPr>
        <p:spPr>
          <a:xfrm>
            <a:off x="663330" y="1328858"/>
            <a:ext cx="17281920" cy="89215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Вестибюль (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36-600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734CDE-C592-BB52-DBB8-296AECE30AF0}"/>
              </a:ext>
            </a:extLst>
          </p:cNvPr>
          <p:cNvSpPr/>
          <p:nvPr/>
        </p:nvSpPr>
        <p:spPr>
          <a:xfrm>
            <a:off x="647056" y="2437062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Бюро прийому і реєстрації (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6-16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7311DC-5194-AFA3-C8FF-CF6972D1426C}"/>
              </a:ext>
            </a:extLst>
          </p:cNvPr>
          <p:cNvSpPr/>
          <p:nvPr/>
        </p:nvSpPr>
        <p:spPr>
          <a:xfrm>
            <a:off x="663330" y="3501258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Бюро бронювання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(8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-10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4E8425-483F-E147-3803-77EFA3E81CE3}"/>
              </a:ext>
            </a:extLst>
          </p:cNvPr>
          <p:cNvSpPr/>
          <p:nvPr/>
        </p:nvSpPr>
        <p:spPr>
          <a:xfrm>
            <a:off x="663330" y="4622702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Пункт оперативного та факсимільного зв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’</a:t>
            </a:r>
            <a:r>
              <a:rPr lang="uk-UA" sz="40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язку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(6-10 </a:t>
            </a:r>
            <a:r>
              <a:rPr lang="uk-UA" sz="40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696F10-AE4D-9284-83FC-40F1E847F4C6}"/>
              </a:ext>
            </a:extLst>
          </p:cNvPr>
          <p:cNvSpPr/>
          <p:nvPr/>
        </p:nvSpPr>
        <p:spPr>
          <a:xfrm>
            <a:off x="663330" y="5748406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Кімнати чергового персоналу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(8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-16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., 1-2 кім.)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9A28525-49FC-54CF-DB0D-06950C64577C}"/>
              </a:ext>
            </a:extLst>
          </p:cNvPr>
          <p:cNvSpPr/>
          <p:nvPr/>
        </p:nvSpPr>
        <p:spPr>
          <a:xfrm>
            <a:off x="663330" y="6885358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Службовий санітарно-технічний блок (3-14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F04FE75-863A-7EA3-DBD4-6E6EED9FAE70}"/>
              </a:ext>
            </a:extLst>
          </p:cNvPr>
          <p:cNvSpPr/>
          <p:nvPr/>
        </p:nvSpPr>
        <p:spPr>
          <a:xfrm>
            <a:off x="647056" y="8015206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Кімната чергового адміністратора (8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-20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38FCEB-2659-AF28-2128-221ED950D692}"/>
              </a:ext>
            </a:extLst>
          </p:cNvPr>
          <p:cNvSpPr/>
          <p:nvPr/>
        </p:nvSpPr>
        <p:spPr>
          <a:xfrm>
            <a:off x="663330" y="9136650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Сейфова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6-12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42E7EB-AF4F-CBAF-5D15-256945DB7416}"/>
              </a:ext>
            </a:extLst>
          </p:cNvPr>
          <p:cNvSpPr/>
          <p:nvPr/>
        </p:nvSpPr>
        <p:spPr>
          <a:xfrm>
            <a:off x="-1" y="1"/>
            <a:ext cx="18288000" cy="11551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Приміщення приймально-вестибюльної групи</a:t>
            </a:r>
          </a:p>
        </p:txBody>
      </p:sp>
    </p:spTree>
    <p:extLst>
      <p:ext uri="{BB962C8B-B14F-4D97-AF65-F5344CB8AC3E}">
        <p14:creationId xmlns:p14="http://schemas.microsoft.com/office/powerpoint/2010/main" val="162224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862B20-50A4-1AF2-2626-4BABF6F3D03D}"/>
              </a:ext>
            </a:extLst>
          </p:cNvPr>
          <p:cNvSpPr/>
          <p:nvPr/>
        </p:nvSpPr>
        <p:spPr>
          <a:xfrm>
            <a:off x="663330" y="1328858"/>
            <a:ext cx="17281920" cy="89215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Швейцарська і приміщення піднощиків багажу (6-12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734CDE-C592-BB52-DBB8-296AECE30AF0}"/>
              </a:ext>
            </a:extLst>
          </p:cNvPr>
          <p:cNvSpPr/>
          <p:nvPr/>
        </p:nvSpPr>
        <p:spPr>
          <a:xfrm>
            <a:off x="647056" y="2437062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Камера схову (6-20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7311DC-5194-AFA3-C8FF-CF6972D1426C}"/>
              </a:ext>
            </a:extLst>
          </p:cNvPr>
          <p:cNvSpPr/>
          <p:nvPr/>
        </p:nvSpPr>
        <p:spPr>
          <a:xfrm>
            <a:off x="663330" y="3501258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 охорони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8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4E8425-483F-E147-3803-77EFA3E81CE3}"/>
              </a:ext>
            </a:extLst>
          </p:cNvPr>
          <p:cNvSpPr/>
          <p:nvPr/>
        </p:nvSpPr>
        <p:spPr>
          <a:xfrm>
            <a:off x="663330" y="4622702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Приміщення посильних (8-16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696F10-AE4D-9284-83FC-40F1E847F4C6}"/>
              </a:ext>
            </a:extLst>
          </p:cNvPr>
          <p:cNvSpPr/>
          <p:nvPr/>
        </p:nvSpPr>
        <p:spPr>
          <a:xfrm>
            <a:off x="663330" y="5748406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Відділення зв</a:t>
            </a:r>
            <a:r>
              <a:rPr lang="en-US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’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язку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(12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-42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9A28525-49FC-54CF-DB0D-06950C64577C}"/>
              </a:ext>
            </a:extLst>
          </p:cNvPr>
          <p:cNvSpPr/>
          <p:nvPr/>
        </p:nvSpPr>
        <p:spPr>
          <a:xfrm>
            <a:off x="663330" y="6885358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Відділення банку, пункт обміну валют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F04FE75-863A-7EA3-DBD4-6E6EED9FAE70}"/>
              </a:ext>
            </a:extLst>
          </p:cNvPr>
          <p:cNvSpPr/>
          <p:nvPr/>
        </p:nvSpPr>
        <p:spPr>
          <a:xfrm>
            <a:off x="647056" y="8015206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Бюро обслуговування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38FCEB-2659-AF28-2128-221ED950D692}"/>
              </a:ext>
            </a:extLst>
          </p:cNvPr>
          <p:cNvSpPr/>
          <p:nvPr/>
        </p:nvSpPr>
        <p:spPr>
          <a:xfrm>
            <a:off x="663330" y="9136650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Гардероб (до 10% від к-сті проживаючих і гостей)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42E7EB-AF4F-CBAF-5D15-256945DB7416}"/>
              </a:ext>
            </a:extLst>
          </p:cNvPr>
          <p:cNvSpPr/>
          <p:nvPr/>
        </p:nvSpPr>
        <p:spPr>
          <a:xfrm>
            <a:off x="-1" y="1"/>
            <a:ext cx="18288000" cy="11551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Приміщення приймально-вестибюльної групи</a:t>
            </a:r>
          </a:p>
        </p:txBody>
      </p:sp>
    </p:spTree>
    <p:extLst>
      <p:ext uri="{BB962C8B-B14F-4D97-AF65-F5344CB8AC3E}">
        <p14:creationId xmlns:p14="http://schemas.microsoft.com/office/powerpoint/2010/main" val="420469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862B20-50A4-1AF2-2626-4BABF6F3D03D}"/>
              </a:ext>
            </a:extLst>
          </p:cNvPr>
          <p:cNvSpPr/>
          <p:nvPr/>
        </p:nvSpPr>
        <p:spPr>
          <a:xfrm>
            <a:off x="663330" y="1328858"/>
            <a:ext cx="17281920" cy="89215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Приміщення портьє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734CDE-C592-BB52-DBB8-296AECE30AF0}"/>
              </a:ext>
            </a:extLst>
          </p:cNvPr>
          <p:cNvSpPr/>
          <p:nvPr/>
        </p:nvSpPr>
        <p:spPr>
          <a:xfrm>
            <a:off x="647056" y="2437062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Багажний вестибюль (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0,1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 на одного гостя)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7311DC-5194-AFA3-C8FF-CF6972D1426C}"/>
              </a:ext>
            </a:extLst>
          </p:cNvPr>
          <p:cNvSpPr/>
          <p:nvPr/>
        </p:nvSpPr>
        <p:spPr>
          <a:xfrm>
            <a:off x="663330" y="3501258"/>
            <a:ext cx="17281920" cy="1794642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 для багажних візків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(3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 на 100 проживаючих)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4E8425-483F-E147-3803-77EFA3E81CE3}"/>
              </a:ext>
            </a:extLst>
          </p:cNvPr>
          <p:cNvSpPr/>
          <p:nvPr/>
        </p:nvSpPr>
        <p:spPr>
          <a:xfrm>
            <a:off x="663330" y="5552001"/>
            <a:ext cx="17281920" cy="1670974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Комора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прибирального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інвентарю (3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 на 100 </a:t>
            </a:r>
            <a:r>
              <a:rPr lang="uk-UA" sz="4800" b="1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кв</a:t>
            </a:r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. м. вестибюлю)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B696F10-AE4D-9284-83FC-40F1E847F4C6}"/>
              </a:ext>
            </a:extLst>
          </p:cNvPr>
          <p:cNvSpPr/>
          <p:nvPr/>
        </p:nvSpPr>
        <p:spPr>
          <a:xfrm>
            <a:off x="674216" y="7479076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Медпункт 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(4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-42 </a:t>
            </a:r>
            <a:r>
              <a:rPr lang="uk-UA" sz="48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кв.м</a:t>
            </a:r>
            <a:r>
              <a:rPr lang="uk-UA" sz="4800" b="1" dirty="0">
                <a:solidFill>
                  <a:srgbClr val="002060"/>
                </a:solidFill>
                <a:latin typeface="Bookman Old Style" panose="02050604050505020204" pitchFamily="18" charset="0"/>
                <a:ea typeface="Times New Roman" panose="02020603050405020304" pitchFamily="18" charset="0"/>
              </a:rPr>
              <a:t>.)</a:t>
            </a:r>
            <a:endParaRPr lang="uk-UA" sz="48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9A28525-49FC-54CF-DB0D-06950C64577C}"/>
              </a:ext>
            </a:extLst>
          </p:cNvPr>
          <p:cNvSpPr/>
          <p:nvPr/>
        </p:nvSpPr>
        <p:spPr>
          <a:xfrm>
            <a:off x="674216" y="8678082"/>
            <a:ext cx="17281920" cy="890536"/>
          </a:xfrm>
          <a:prstGeom prst="rect">
            <a:avLst/>
          </a:prstGeom>
          <a:gradFill>
            <a:gsLst>
              <a:gs pos="0">
                <a:srgbClr val="F7DAB3"/>
              </a:gs>
              <a:gs pos="100000">
                <a:schemeClr val="tx2">
                  <a:lumMod val="40000"/>
                  <a:lumOff val="60000"/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Санвузол (роздільний для чоловіків та жінок)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042E7EB-AF4F-CBAF-5D15-256945DB7416}"/>
              </a:ext>
            </a:extLst>
          </p:cNvPr>
          <p:cNvSpPr/>
          <p:nvPr/>
        </p:nvSpPr>
        <p:spPr>
          <a:xfrm>
            <a:off x="-1" y="1"/>
            <a:ext cx="18288000" cy="11551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Приміщення приймально-вестибюльної групи</a:t>
            </a:r>
          </a:p>
        </p:txBody>
      </p:sp>
    </p:spTree>
    <p:extLst>
      <p:ext uri="{BB962C8B-B14F-4D97-AF65-F5344CB8AC3E}">
        <p14:creationId xmlns:p14="http://schemas.microsoft.com/office/powerpoint/2010/main" val="3509315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466</Words>
  <Application>Microsoft Office PowerPoint</Application>
  <PresentationFormat>Произвольный</PresentationFormat>
  <Paragraphs>63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Bookman Old Style</vt:lpstr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Кремовый Базовый Презентация Шаблон</dc:title>
  <dc:creator>admin</dc:creator>
  <cp:lastModifiedBy>admin</cp:lastModifiedBy>
  <cp:revision>101</cp:revision>
  <dcterms:created xsi:type="dcterms:W3CDTF">2006-08-16T00:00:00Z</dcterms:created>
  <dcterms:modified xsi:type="dcterms:W3CDTF">2023-09-25T16:57:12Z</dcterms:modified>
  <dc:identifier>DAFd0XrLJKQ</dc:identifier>
</cp:coreProperties>
</file>