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91" r:id="rId2"/>
    <p:sldId id="257" r:id="rId3"/>
    <p:sldId id="277" r:id="rId4"/>
    <p:sldId id="278" r:id="rId5"/>
    <p:sldId id="279" r:id="rId6"/>
    <p:sldId id="258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73" r:id="rId17"/>
    <p:sldId id="274" r:id="rId18"/>
    <p:sldId id="275" r:id="rId19"/>
    <p:sldId id="276" r:id="rId20"/>
    <p:sldId id="289" r:id="rId21"/>
    <p:sldId id="290" r:id="rId22"/>
    <p:sldId id="304" r:id="rId23"/>
    <p:sldId id="305" r:id="rId24"/>
    <p:sldId id="306" r:id="rId25"/>
    <p:sldId id="307" r:id="rId26"/>
    <p:sldId id="292" r:id="rId27"/>
    <p:sldId id="293" r:id="rId28"/>
    <p:sldId id="294" r:id="rId29"/>
    <p:sldId id="295" r:id="rId30"/>
    <p:sldId id="296" r:id="rId31"/>
    <p:sldId id="297" r:id="rId32"/>
    <p:sldId id="298" r:id="rId33"/>
    <p:sldId id="299" r:id="rId34"/>
    <p:sldId id="300" r:id="rId35"/>
    <p:sldId id="301" r:id="rId36"/>
    <p:sldId id="302" r:id="rId37"/>
    <p:sldId id="303" r:id="rId3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0AC1E6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48" autoAdjust="0"/>
    <p:restoredTop sz="94660"/>
  </p:normalViewPr>
  <p:slideViewPr>
    <p:cSldViewPr>
      <p:cViewPr>
        <p:scale>
          <a:sx n="106" d="100"/>
          <a:sy n="106" d="100"/>
        </p:scale>
        <p:origin x="-78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AF36AE-D672-4C2A-BDE7-D36CA1AF06D1}" type="doc">
      <dgm:prSet loTypeId="urn:microsoft.com/office/officeart/2005/8/layout/hList3" loCatId="list" qsTypeId="urn:microsoft.com/office/officeart/2005/8/quickstyle/simple5" qsCatId="simple" csTypeId="urn:microsoft.com/office/officeart/2005/8/colors/accent3_5" csCatId="accent3" phldr="1"/>
      <dgm:spPr/>
      <dgm:t>
        <a:bodyPr/>
        <a:lstStyle/>
        <a:p>
          <a:endParaRPr lang="uk-UA"/>
        </a:p>
      </dgm:t>
    </dgm:pt>
    <dgm:pt modelId="{187E763E-ABF4-4CA3-ACF6-387B9F922A21}">
      <dgm:prSet phldrT="[Текст]" custT="1"/>
      <dgm:spPr/>
      <dgm:t>
        <a:bodyPr/>
        <a:lstStyle/>
        <a:p>
          <a:r>
            <a:rPr lang="uk-UA" sz="4500" dirty="0" smtClean="0"/>
            <a:t> </a:t>
          </a:r>
          <a:r>
            <a:rPr lang="uk-UA" sz="3600" b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Наукові</a:t>
          </a:r>
          <a:r>
            <a:rPr lang="uk-UA" sz="4500" dirty="0" smtClean="0"/>
            <a:t> </a:t>
          </a:r>
          <a:r>
            <a:rPr lang="uk-UA" sz="3600" b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гілки </a:t>
          </a:r>
          <a:r>
            <a:rPr lang="uk-UA" sz="3600" b="0" dirty="0" err="1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посткейнсіанства</a:t>
          </a:r>
          <a:endParaRPr lang="uk-UA" sz="3600" b="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7697AB3-55FE-4C64-9DCA-0760DA4AA359}" type="parTrans" cxnId="{804DFDF2-3316-4798-AB67-0E83454D5539}">
      <dgm:prSet/>
      <dgm:spPr/>
      <dgm:t>
        <a:bodyPr/>
        <a:lstStyle/>
        <a:p>
          <a:endParaRPr lang="uk-UA"/>
        </a:p>
      </dgm:t>
    </dgm:pt>
    <dgm:pt modelId="{96F0E8FE-4677-4A3B-8A9E-CE9CD23C3082}" type="sibTrans" cxnId="{804DFDF2-3316-4798-AB67-0E83454D5539}">
      <dgm:prSet/>
      <dgm:spPr/>
      <dgm:t>
        <a:bodyPr/>
        <a:lstStyle/>
        <a:p>
          <a:endParaRPr lang="uk-UA"/>
        </a:p>
      </dgm:t>
    </dgm:pt>
    <dgm:pt modelId="{35C4222F-5037-418B-8E62-092A77B7F125}">
      <dgm:prSet phldrT="[Текст]"/>
      <dgm:spPr/>
      <dgm:t>
        <a:bodyPr/>
        <a:lstStyle/>
        <a:p>
          <a:pPr>
            <a:spcAft>
              <a:spcPct val="35000"/>
            </a:spcAft>
          </a:pPr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Монетарне </a:t>
          </a:r>
        </a:p>
        <a:p>
          <a:pPr>
            <a:spcAft>
              <a:spcPts val="0"/>
            </a:spcAft>
          </a:pPr>
          <a:r>
            <a:rPr lang="uk-UA" dirty="0" smtClean="0"/>
            <a:t>( С.</a:t>
          </a:r>
          <a:r>
            <a:rPr lang="uk-UA" dirty="0" err="1" smtClean="0"/>
            <a:t>Вайнтрауб</a:t>
          </a:r>
          <a:r>
            <a:rPr lang="uk-UA" dirty="0" smtClean="0"/>
            <a:t>, П.</a:t>
          </a:r>
          <a:r>
            <a:rPr lang="uk-UA" dirty="0" err="1" smtClean="0"/>
            <a:t>Девідсон</a:t>
          </a:r>
          <a:r>
            <a:rPr lang="uk-UA" dirty="0" smtClean="0"/>
            <a:t>,</a:t>
          </a:r>
        </a:p>
        <a:p>
          <a:pPr>
            <a:spcAft>
              <a:spcPts val="0"/>
            </a:spcAft>
          </a:pPr>
          <a:r>
            <a:rPr lang="uk-UA" dirty="0" smtClean="0"/>
            <a:t>Ф.</a:t>
          </a:r>
          <a:r>
            <a:rPr lang="uk-UA" dirty="0" err="1" smtClean="0"/>
            <a:t>Карвальо</a:t>
          </a:r>
          <a:r>
            <a:rPr lang="uk-UA" dirty="0" smtClean="0"/>
            <a:t>,  Р.</a:t>
          </a:r>
          <a:r>
            <a:rPr lang="uk-UA" dirty="0" err="1" smtClean="0"/>
            <a:t>Клауер</a:t>
          </a:r>
          <a:r>
            <a:rPr lang="uk-UA" dirty="0" smtClean="0"/>
            <a:t>,  А.</a:t>
          </a:r>
          <a:r>
            <a:rPr lang="uk-UA" dirty="0" err="1" smtClean="0"/>
            <a:t>Лейонхуфвуд</a:t>
          </a:r>
          <a:r>
            <a:rPr lang="uk-UA" dirty="0" smtClean="0"/>
            <a:t>,  А.</a:t>
          </a:r>
          <a:r>
            <a:rPr lang="uk-UA" dirty="0" err="1" smtClean="0"/>
            <a:t>Лернер</a:t>
          </a:r>
          <a:r>
            <a:rPr lang="uk-UA" dirty="0" smtClean="0"/>
            <a:t>, Х.Мінські, Л.Рей)</a:t>
          </a:r>
        </a:p>
      </dgm:t>
    </dgm:pt>
    <dgm:pt modelId="{E42CF77E-5E51-4047-A87E-E47050EC0D7A}" type="parTrans" cxnId="{94489E74-39F9-4147-A4EF-E6C077BBFB63}">
      <dgm:prSet/>
      <dgm:spPr/>
      <dgm:t>
        <a:bodyPr/>
        <a:lstStyle/>
        <a:p>
          <a:endParaRPr lang="uk-UA"/>
        </a:p>
      </dgm:t>
    </dgm:pt>
    <dgm:pt modelId="{C9920E34-79EA-44AF-B339-E3EB01E14EB4}" type="sibTrans" cxnId="{94489E74-39F9-4147-A4EF-E6C077BBFB63}">
      <dgm:prSet/>
      <dgm:spPr/>
      <dgm:t>
        <a:bodyPr/>
        <a:lstStyle/>
        <a:p>
          <a:endParaRPr lang="uk-UA"/>
        </a:p>
      </dgm:t>
    </dgm:pt>
    <dgm:pt modelId="{7FF2788C-98DC-45C3-BB65-A3B1C6B33211}">
      <dgm:prSet phldrT="[Текст]"/>
      <dgm:spPr/>
      <dgm:t>
        <a:bodyPr/>
        <a:lstStyle/>
        <a:p>
          <a:r>
            <a:rPr lang="uk-UA" dirty="0" err="1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Калецькіанське</a:t>
          </a:r>
          <a:endParaRPr lang="uk-UA" dirty="0" smtClean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uk-UA" dirty="0" smtClean="0"/>
            <a:t>( М.</a:t>
          </a:r>
          <a:r>
            <a:rPr lang="uk-UA" dirty="0" err="1" smtClean="0"/>
            <a:t>Калецький</a:t>
          </a:r>
          <a:r>
            <a:rPr lang="ru-RU" dirty="0" smtClean="0"/>
            <a:t>, А. </a:t>
          </a:r>
          <a:r>
            <a:rPr lang="ru-RU" dirty="0" err="1" smtClean="0"/>
            <a:t>Ейхнер</a:t>
          </a:r>
          <a:r>
            <a:rPr lang="ru-RU" dirty="0" smtClean="0"/>
            <a:t>, </a:t>
          </a:r>
          <a:r>
            <a:rPr lang="ru-RU" dirty="0" err="1" smtClean="0"/>
            <a:t>К.Коулінг</a:t>
          </a:r>
          <a:r>
            <a:rPr lang="ru-RU" dirty="0" smtClean="0"/>
            <a:t>, </a:t>
          </a:r>
          <a:r>
            <a:rPr lang="ru-RU" dirty="0" err="1" smtClean="0"/>
            <a:t>П.Рейнольдс</a:t>
          </a:r>
          <a:r>
            <a:rPr lang="ru-RU" dirty="0" smtClean="0"/>
            <a:t>, </a:t>
          </a:r>
          <a:r>
            <a:rPr lang="ru-RU" dirty="0" err="1" smtClean="0"/>
            <a:t>М.Сойєр</a:t>
          </a:r>
          <a:r>
            <a:rPr lang="uk-UA" dirty="0" smtClean="0"/>
            <a:t>)</a:t>
          </a:r>
        </a:p>
        <a:p>
          <a:endParaRPr lang="uk-UA" dirty="0"/>
        </a:p>
      </dgm:t>
    </dgm:pt>
    <dgm:pt modelId="{C0775368-116B-43E3-8A0A-96B660A075E8}" type="parTrans" cxnId="{6E164C72-4A9E-4116-AB72-E0DCE9A1E391}">
      <dgm:prSet/>
      <dgm:spPr/>
      <dgm:t>
        <a:bodyPr/>
        <a:lstStyle/>
        <a:p>
          <a:endParaRPr lang="uk-UA"/>
        </a:p>
      </dgm:t>
    </dgm:pt>
    <dgm:pt modelId="{137EB6B4-2DC2-423F-9444-FBC1397B7EFE}" type="sibTrans" cxnId="{6E164C72-4A9E-4116-AB72-E0DCE9A1E391}">
      <dgm:prSet/>
      <dgm:spPr/>
      <dgm:t>
        <a:bodyPr/>
        <a:lstStyle/>
        <a:p>
          <a:endParaRPr lang="uk-UA"/>
        </a:p>
      </dgm:t>
    </dgm:pt>
    <dgm:pt modelId="{955C8E6E-6AE5-4E08-9F79-67ADB923F0A2}">
      <dgm:prSet phldrT="[Текст]"/>
      <dgm:spPr/>
      <dgm:t>
        <a:bodyPr/>
        <a:lstStyle/>
        <a:p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uk-UA" dirty="0" err="1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Неорікардіанське</a:t>
          </a:r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uk-UA" dirty="0" smtClean="0"/>
            <a:t>(П. </a:t>
          </a:r>
          <a:r>
            <a:rPr lang="uk-UA" dirty="0" err="1" smtClean="0"/>
            <a:t>Сраффа</a:t>
          </a:r>
          <a:r>
            <a:rPr lang="uk-UA" dirty="0" smtClean="0"/>
            <a:t>, Н.</a:t>
          </a:r>
          <a:r>
            <a:rPr lang="uk-UA" dirty="0" err="1" smtClean="0"/>
            <a:t>Калдор</a:t>
          </a:r>
          <a:r>
            <a:rPr lang="uk-UA" dirty="0" smtClean="0"/>
            <a:t>,  М.</a:t>
          </a:r>
          <a:r>
            <a:rPr lang="uk-UA" dirty="0" err="1" smtClean="0"/>
            <a:t>Мілгейт</a:t>
          </a:r>
          <a:r>
            <a:rPr lang="uk-UA" dirty="0" smtClean="0"/>
            <a:t>,  П.</a:t>
          </a:r>
          <a:r>
            <a:rPr lang="uk-UA" dirty="0" err="1" smtClean="0"/>
            <a:t>Гареньяні</a:t>
          </a:r>
          <a:r>
            <a:rPr lang="uk-UA" dirty="0" smtClean="0"/>
            <a:t>,  Л.</a:t>
          </a:r>
          <a:r>
            <a:rPr lang="uk-UA" dirty="0" err="1" smtClean="0"/>
            <a:t>Пазінетті</a:t>
          </a:r>
          <a:r>
            <a:rPr lang="uk-UA" dirty="0" smtClean="0"/>
            <a:t>,  </a:t>
          </a:r>
          <a:r>
            <a:rPr lang="uk-UA" dirty="0" err="1" smtClean="0"/>
            <a:t>Дж.Ітуелл</a:t>
          </a:r>
          <a:r>
            <a:rPr lang="uk-UA" dirty="0" smtClean="0"/>
            <a:t>,  А.</a:t>
          </a:r>
          <a:r>
            <a:rPr lang="uk-UA" dirty="0" err="1" smtClean="0"/>
            <a:t>Ронкалья</a:t>
          </a:r>
          <a:r>
            <a:rPr lang="uk-UA" dirty="0" smtClean="0"/>
            <a:t>)</a:t>
          </a:r>
        </a:p>
      </dgm:t>
    </dgm:pt>
    <dgm:pt modelId="{B2A45E64-218C-4FAA-8392-A7177778DA38}" type="parTrans" cxnId="{3C9D2BCE-D3E1-44B1-8BE2-902BDB40D285}">
      <dgm:prSet/>
      <dgm:spPr/>
      <dgm:t>
        <a:bodyPr/>
        <a:lstStyle/>
        <a:p>
          <a:endParaRPr lang="uk-UA"/>
        </a:p>
      </dgm:t>
    </dgm:pt>
    <dgm:pt modelId="{04C98BC1-8FD0-4FA5-9079-C937415C977D}" type="sibTrans" cxnId="{3C9D2BCE-D3E1-44B1-8BE2-902BDB40D285}">
      <dgm:prSet/>
      <dgm:spPr/>
      <dgm:t>
        <a:bodyPr/>
        <a:lstStyle/>
        <a:p>
          <a:endParaRPr lang="uk-UA"/>
        </a:p>
      </dgm:t>
    </dgm:pt>
    <dgm:pt modelId="{AD9815CC-39E7-48BB-AADF-B602BA4182F6}" type="pres">
      <dgm:prSet presAssocID="{95AF36AE-D672-4C2A-BDE7-D36CA1AF06D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34C52318-DF37-4B4C-A797-6BC7CE329081}" type="pres">
      <dgm:prSet presAssocID="{187E763E-ABF4-4CA3-ACF6-387B9F922A21}" presName="roof" presStyleLbl="dkBgShp" presStyleIdx="0" presStyleCnt="2" custScaleY="31736" custLinFactNeighborX="3626" custLinFactNeighborY="6157"/>
      <dgm:spPr/>
      <dgm:t>
        <a:bodyPr/>
        <a:lstStyle/>
        <a:p>
          <a:endParaRPr lang="uk-UA"/>
        </a:p>
      </dgm:t>
    </dgm:pt>
    <dgm:pt modelId="{A95DE034-5C9F-4D46-BB13-58941640811F}" type="pres">
      <dgm:prSet presAssocID="{187E763E-ABF4-4CA3-ACF6-387B9F922A21}" presName="pillars" presStyleCnt="0"/>
      <dgm:spPr/>
    </dgm:pt>
    <dgm:pt modelId="{9CAA499A-8E24-4882-AB6A-789BD079AB21}" type="pres">
      <dgm:prSet presAssocID="{187E763E-ABF4-4CA3-ACF6-387B9F922A21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ADE0D34-0CB3-42BB-AA71-AE1A628FA30F}" type="pres">
      <dgm:prSet presAssocID="{7FF2788C-98DC-45C3-BB65-A3B1C6B33211}" presName="pillarX" presStyleLbl="node1" presStyleIdx="1" presStyleCnt="3" custScaleX="9202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C0A30D6-7816-4615-8822-3D1F3222231B}" type="pres">
      <dgm:prSet presAssocID="{955C8E6E-6AE5-4E08-9F79-67ADB923F0A2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492D91F-2EE3-4A0A-A1C6-59371750AEE4}" type="pres">
      <dgm:prSet presAssocID="{187E763E-ABF4-4CA3-ACF6-387B9F922A21}" presName="base" presStyleLbl="dkBgShp" presStyleIdx="1" presStyleCnt="2"/>
      <dgm:spPr/>
    </dgm:pt>
  </dgm:ptLst>
  <dgm:cxnLst>
    <dgm:cxn modelId="{5B2ECAA4-0DBA-4F0E-8A40-48A82EEFB957}" type="presOf" srcId="{7FF2788C-98DC-45C3-BB65-A3B1C6B33211}" destId="{AADE0D34-0CB3-42BB-AA71-AE1A628FA30F}" srcOrd="0" destOrd="0" presId="urn:microsoft.com/office/officeart/2005/8/layout/hList3"/>
    <dgm:cxn modelId="{804DFDF2-3316-4798-AB67-0E83454D5539}" srcId="{95AF36AE-D672-4C2A-BDE7-D36CA1AF06D1}" destId="{187E763E-ABF4-4CA3-ACF6-387B9F922A21}" srcOrd="0" destOrd="0" parTransId="{27697AB3-55FE-4C64-9DCA-0760DA4AA359}" sibTransId="{96F0E8FE-4677-4A3B-8A9E-CE9CD23C3082}"/>
    <dgm:cxn modelId="{3C9D2BCE-D3E1-44B1-8BE2-902BDB40D285}" srcId="{187E763E-ABF4-4CA3-ACF6-387B9F922A21}" destId="{955C8E6E-6AE5-4E08-9F79-67ADB923F0A2}" srcOrd="2" destOrd="0" parTransId="{B2A45E64-218C-4FAA-8392-A7177778DA38}" sibTransId="{04C98BC1-8FD0-4FA5-9079-C937415C977D}"/>
    <dgm:cxn modelId="{5BCF84AE-51F7-4DF7-A5B4-03182FD91328}" type="presOf" srcId="{955C8E6E-6AE5-4E08-9F79-67ADB923F0A2}" destId="{CC0A30D6-7816-4615-8822-3D1F3222231B}" srcOrd="0" destOrd="0" presId="urn:microsoft.com/office/officeart/2005/8/layout/hList3"/>
    <dgm:cxn modelId="{23350E04-A297-42F2-8F9C-0F2AD50024D1}" type="presOf" srcId="{187E763E-ABF4-4CA3-ACF6-387B9F922A21}" destId="{34C52318-DF37-4B4C-A797-6BC7CE329081}" srcOrd="0" destOrd="0" presId="urn:microsoft.com/office/officeart/2005/8/layout/hList3"/>
    <dgm:cxn modelId="{CA7CF18F-7834-4113-8817-292FC4684AD7}" type="presOf" srcId="{95AF36AE-D672-4C2A-BDE7-D36CA1AF06D1}" destId="{AD9815CC-39E7-48BB-AADF-B602BA4182F6}" srcOrd="0" destOrd="0" presId="urn:microsoft.com/office/officeart/2005/8/layout/hList3"/>
    <dgm:cxn modelId="{6E164C72-4A9E-4116-AB72-E0DCE9A1E391}" srcId="{187E763E-ABF4-4CA3-ACF6-387B9F922A21}" destId="{7FF2788C-98DC-45C3-BB65-A3B1C6B33211}" srcOrd="1" destOrd="0" parTransId="{C0775368-116B-43E3-8A0A-96B660A075E8}" sibTransId="{137EB6B4-2DC2-423F-9444-FBC1397B7EFE}"/>
    <dgm:cxn modelId="{94489E74-39F9-4147-A4EF-E6C077BBFB63}" srcId="{187E763E-ABF4-4CA3-ACF6-387B9F922A21}" destId="{35C4222F-5037-418B-8E62-092A77B7F125}" srcOrd="0" destOrd="0" parTransId="{E42CF77E-5E51-4047-A87E-E47050EC0D7A}" sibTransId="{C9920E34-79EA-44AF-B339-E3EB01E14EB4}"/>
    <dgm:cxn modelId="{601994E0-592A-4F13-AE63-A75A98EBA075}" type="presOf" srcId="{35C4222F-5037-418B-8E62-092A77B7F125}" destId="{9CAA499A-8E24-4882-AB6A-789BD079AB21}" srcOrd="0" destOrd="0" presId="urn:microsoft.com/office/officeart/2005/8/layout/hList3"/>
    <dgm:cxn modelId="{351CB4ED-BE80-4499-B317-77D55BBBC799}" type="presParOf" srcId="{AD9815CC-39E7-48BB-AADF-B602BA4182F6}" destId="{34C52318-DF37-4B4C-A797-6BC7CE329081}" srcOrd="0" destOrd="0" presId="urn:microsoft.com/office/officeart/2005/8/layout/hList3"/>
    <dgm:cxn modelId="{E27A0495-2C43-4234-8778-EBAA9537F022}" type="presParOf" srcId="{AD9815CC-39E7-48BB-AADF-B602BA4182F6}" destId="{A95DE034-5C9F-4D46-BB13-58941640811F}" srcOrd="1" destOrd="0" presId="urn:microsoft.com/office/officeart/2005/8/layout/hList3"/>
    <dgm:cxn modelId="{E5D6A9AD-2D8B-4675-9E40-FAE026A8DCE9}" type="presParOf" srcId="{A95DE034-5C9F-4D46-BB13-58941640811F}" destId="{9CAA499A-8E24-4882-AB6A-789BD079AB21}" srcOrd="0" destOrd="0" presId="urn:microsoft.com/office/officeart/2005/8/layout/hList3"/>
    <dgm:cxn modelId="{29793D1E-D8A7-425B-AE6F-5826E839E589}" type="presParOf" srcId="{A95DE034-5C9F-4D46-BB13-58941640811F}" destId="{AADE0D34-0CB3-42BB-AA71-AE1A628FA30F}" srcOrd="1" destOrd="0" presId="urn:microsoft.com/office/officeart/2005/8/layout/hList3"/>
    <dgm:cxn modelId="{5974A8BA-17A2-4539-9F42-123FD14E51DA}" type="presParOf" srcId="{A95DE034-5C9F-4D46-BB13-58941640811F}" destId="{CC0A30D6-7816-4615-8822-3D1F3222231B}" srcOrd="2" destOrd="0" presId="urn:microsoft.com/office/officeart/2005/8/layout/hList3"/>
    <dgm:cxn modelId="{FB36091E-8BAB-458A-AEF7-5B040DC82D25}" type="presParOf" srcId="{AD9815CC-39E7-48BB-AADF-B602BA4182F6}" destId="{7492D91F-2EE3-4A0A-A1C6-59371750AEE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6E1889-5FA8-4AD0-B693-5749BD3AA66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94855C0-CC71-41E2-9975-DD2D843A7F60}">
      <dgm:prSet phldrT="[Текст]" custT="1"/>
      <dgm:spPr/>
      <dgm:t>
        <a:bodyPr/>
        <a:lstStyle/>
        <a:p>
          <a:r>
            <a:rPr lang="uk-UA" sz="2000" noProof="0" dirty="0" smtClean="0"/>
            <a:t>Панування великих корпорацій в економіці породжує </a:t>
          </a:r>
          <a:r>
            <a:rPr lang="uk-UA" sz="2000" noProof="0" dirty="0" smtClean="0">
              <a:solidFill>
                <a:srgbClr val="FFC000"/>
              </a:solidFill>
            </a:rPr>
            <a:t>падіння частки заробітної плати</a:t>
          </a:r>
          <a:r>
            <a:rPr lang="uk-UA" sz="2000" noProof="0" dirty="0" smtClean="0"/>
            <a:t> в національному доході</a:t>
          </a:r>
          <a:endParaRPr lang="uk-UA" sz="2000" noProof="0" dirty="0"/>
        </a:p>
      </dgm:t>
    </dgm:pt>
    <dgm:pt modelId="{1AC0DAF9-40F2-4D15-8E1C-AF524A23F635}" type="parTrans" cxnId="{6408298D-1B20-4D65-B9B5-3C275CACC7E3}">
      <dgm:prSet/>
      <dgm:spPr/>
      <dgm:t>
        <a:bodyPr/>
        <a:lstStyle/>
        <a:p>
          <a:endParaRPr lang="uk-UA"/>
        </a:p>
      </dgm:t>
    </dgm:pt>
    <dgm:pt modelId="{32286BCA-027D-47B0-BFEC-0EFF25DF2879}" type="sibTrans" cxnId="{6408298D-1B20-4D65-B9B5-3C275CACC7E3}">
      <dgm:prSet/>
      <dgm:spPr/>
      <dgm:t>
        <a:bodyPr/>
        <a:lstStyle/>
        <a:p>
          <a:endParaRPr lang="uk-UA"/>
        </a:p>
      </dgm:t>
    </dgm:pt>
    <dgm:pt modelId="{FC612763-726D-4B71-AA04-F9246ED92FC3}">
      <dgm:prSet phldrT="[Текст]" custT="1"/>
      <dgm:spPr/>
      <dgm:t>
        <a:bodyPr/>
        <a:lstStyle/>
        <a:p>
          <a:r>
            <a:rPr lang="uk-UA" sz="2000" noProof="0" dirty="0" smtClean="0"/>
            <a:t>Підвищення номінальної заробітної плати не призводить автоматично до зростання її реального вираження, оскільки </a:t>
          </a:r>
          <a:r>
            <a:rPr lang="uk-UA" sz="2000" noProof="0" dirty="0" smtClean="0">
              <a:solidFill>
                <a:srgbClr val="FFC000"/>
              </a:solidFill>
            </a:rPr>
            <a:t>монополії компенсують власні втрати підвищенням цін</a:t>
          </a:r>
          <a:endParaRPr lang="uk-UA" sz="2000" noProof="0" dirty="0">
            <a:solidFill>
              <a:srgbClr val="FFC000"/>
            </a:solidFill>
          </a:endParaRPr>
        </a:p>
      </dgm:t>
    </dgm:pt>
    <dgm:pt modelId="{C08748A3-DA17-47D6-8799-393821054437}" type="parTrans" cxnId="{D804AB79-BE9B-4547-80A5-207A0F22054A}">
      <dgm:prSet/>
      <dgm:spPr/>
      <dgm:t>
        <a:bodyPr/>
        <a:lstStyle/>
        <a:p>
          <a:endParaRPr lang="uk-UA"/>
        </a:p>
      </dgm:t>
    </dgm:pt>
    <dgm:pt modelId="{FC15C67C-8607-4B66-9340-9A2CD13BEC70}" type="sibTrans" cxnId="{D804AB79-BE9B-4547-80A5-207A0F22054A}">
      <dgm:prSet/>
      <dgm:spPr/>
      <dgm:t>
        <a:bodyPr/>
        <a:lstStyle/>
        <a:p>
          <a:endParaRPr lang="uk-UA"/>
        </a:p>
      </dgm:t>
    </dgm:pt>
    <dgm:pt modelId="{3EA0A7FF-A76E-439D-9B91-ACE644DAE69C}">
      <dgm:prSet phldrT="[Текст]" custT="1"/>
      <dgm:spPr/>
      <dgm:t>
        <a:bodyPr/>
        <a:lstStyle/>
        <a:p>
          <a:r>
            <a:rPr lang="uk-UA" sz="2000" noProof="0" dirty="0" smtClean="0"/>
            <a:t>Зниження частки доходів робітників у національному доході викликає відповідне зниження попиту на споживчі товари. У монополістичних структур </a:t>
          </a:r>
          <a:r>
            <a:rPr lang="uk-UA" sz="2000" noProof="0" dirty="0" smtClean="0">
              <a:solidFill>
                <a:srgbClr val="FFC000"/>
              </a:solidFill>
            </a:rPr>
            <a:t>зникає зацікавленість у збільшенні інвестицій</a:t>
          </a:r>
          <a:r>
            <a:rPr lang="uk-UA" sz="2000" noProof="0" dirty="0" smtClean="0"/>
            <a:t> пропорційно до зростання прибутку</a:t>
          </a:r>
          <a:endParaRPr lang="uk-UA" sz="2000" noProof="0" dirty="0"/>
        </a:p>
      </dgm:t>
    </dgm:pt>
    <dgm:pt modelId="{6393DE71-265F-4881-A111-F29695C712B2}" type="parTrans" cxnId="{D40BE563-3AFA-4B39-B761-44847844A55D}">
      <dgm:prSet/>
      <dgm:spPr/>
      <dgm:t>
        <a:bodyPr/>
        <a:lstStyle/>
        <a:p>
          <a:endParaRPr lang="uk-UA"/>
        </a:p>
      </dgm:t>
    </dgm:pt>
    <dgm:pt modelId="{4A972726-4C39-430E-92DA-E8AD85AE9457}" type="sibTrans" cxnId="{D40BE563-3AFA-4B39-B761-44847844A55D}">
      <dgm:prSet/>
      <dgm:spPr/>
      <dgm:t>
        <a:bodyPr/>
        <a:lstStyle/>
        <a:p>
          <a:endParaRPr lang="uk-UA"/>
        </a:p>
      </dgm:t>
    </dgm:pt>
    <dgm:pt modelId="{1F661DA4-7E69-4844-B842-5F333B5C5A03}" type="pres">
      <dgm:prSet presAssocID="{BF6E1889-5FA8-4AD0-B693-5749BD3AA6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A29E6438-5FA7-4A8E-95FF-403C9D2043B3}" type="pres">
      <dgm:prSet presAssocID="{E94855C0-CC71-41E2-9975-DD2D843A7F60}" presName="parentLin" presStyleCnt="0"/>
      <dgm:spPr/>
    </dgm:pt>
    <dgm:pt modelId="{2B8E44AE-2A8D-4F05-9FF8-C996BDA24838}" type="pres">
      <dgm:prSet presAssocID="{E94855C0-CC71-41E2-9975-DD2D843A7F60}" presName="parentLeftMargin" presStyleLbl="node1" presStyleIdx="0" presStyleCnt="3"/>
      <dgm:spPr/>
      <dgm:t>
        <a:bodyPr/>
        <a:lstStyle/>
        <a:p>
          <a:endParaRPr lang="uk-UA"/>
        </a:p>
      </dgm:t>
    </dgm:pt>
    <dgm:pt modelId="{C575099A-E501-4287-9403-29B30AEE5981}" type="pres">
      <dgm:prSet presAssocID="{E94855C0-CC71-41E2-9975-DD2D843A7F60}" presName="parentText" presStyleLbl="node1" presStyleIdx="0" presStyleCnt="3" custScaleX="141442" custScaleY="140879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DCB70EC-923A-4F7B-B48C-3F0200488C2C}" type="pres">
      <dgm:prSet presAssocID="{E94855C0-CC71-41E2-9975-DD2D843A7F60}" presName="negativeSpace" presStyleCnt="0"/>
      <dgm:spPr/>
    </dgm:pt>
    <dgm:pt modelId="{DA2FADFD-8250-4AA3-AA08-13A5263CAEB4}" type="pres">
      <dgm:prSet presAssocID="{E94855C0-CC71-41E2-9975-DD2D843A7F60}" presName="childText" presStyleLbl="conFgAcc1" presStyleIdx="0" presStyleCnt="3">
        <dgm:presLayoutVars>
          <dgm:bulletEnabled val="1"/>
        </dgm:presLayoutVars>
      </dgm:prSet>
      <dgm:spPr/>
    </dgm:pt>
    <dgm:pt modelId="{525871DB-D966-4C5A-942D-90C64C06D733}" type="pres">
      <dgm:prSet presAssocID="{32286BCA-027D-47B0-BFEC-0EFF25DF2879}" presName="spaceBetweenRectangles" presStyleCnt="0"/>
      <dgm:spPr/>
    </dgm:pt>
    <dgm:pt modelId="{1651E250-8493-4AD1-BF78-EFF89162EBB2}" type="pres">
      <dgm:prSet presAssocID="{FC612763-726D-4B71-AA04-F9246ED92FC3}" presName="parentLin" presStyleCnt="0"/>
      <dgm:spPr/>
    </dgm:pt>
    <dgm:pt modelId="{3EEC99C3-6EA2-4976-840B-1A34D5941FA0}" type="pres">
      <dgm:prSet presAssocID="{FC612763-726D-4B71-AA04-F9246ED92FC3}" presName="parentLeftMargin" presStyleLbl="node1" presStyleIdx="0" presStyleCnt="3"/>
      <dgm:spPr/>
      <dgm:t>
        <a:bodyPr/>
        <a:lstStyle/>
        <a:p>
          <a:endParaRPr lang="uk-UA"/>
        </a:p>
      </dgm:t>
    </dgm:pt>
    <dgm:pt modelId="{D9057878-B7BE-4B33-9280-2E525AEF03DC}" type="pres">
      <dgm:prSet presAssocID="{FC612763-726D-4B71-AA04-F9246ED92FC3}" presName="parentText" presStyleLbl="node1" presStyleIdx="1" presStyleCnt="3" custScaleX="142997" custScaleY="14657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07B7520-392A-470E-9577-4296F116CC27}" type="pres">
      <dgm:prSet presAssocID="{FC612763-726D-4B71-AA04-F9246ED92FC3}" presName="negativeSpace" presStyleCnt="0"/>
      <dgm:spPr/>
    </dgm:pt>
    <dgm:pt modelId="{75D76DCB-1834-417B-B636-3D7E5AA753FE}" type="pres">
      <dgm:prSet presAssocID="{FC612763-726D-4B71-AA04-F9246ED92FC3}" presName="childText" presStyleLbl="conFgAcc1" presStyleIdx="1" presStyleCnt="3">
        <dgm:presLayoutVars>
          <dgm:bulletEnabled val="1"/>
        </dgm:presLayoutVars>
      </dgm:prSet>
      <dgm:spPr/>
    </dgm:pt>
    <dgm:pt modelId="{7EE4A82F-2392-49B7-9593-31FD90701E98}" type="pres">
      <dgm:prSet presAssocID="{FC15C67C-8607-4B66-9340-9A2CD13BEC70}" presName="spaceBetweenRectangles" presStyleCnt="0"/>
      <dgm:spPr/>
    </dgm:pt>
    <dgm:pt modelId="{F127C122-8332-49A0-8195-5328683F312A}" type="pres">
      <dgm:prSet presAssocID="{3EA0A7FF-A76E-439D-9B91-ACE644DAE69C}" presName="parentLin" presStyleCnt="0"/>
      <dgm:spPr/>
    </dgm:pt>
    <dgm:pt modelId="{CE68115F-C687-4D46-B050-85745A3140B7}" type="pres">
      <dgm:prSet presAssocID="{3EA0A7FF-A76E-439D-9B91-ACE644DAE69C}" presName="parentLeftMargin" presStyleLbl="node1" presStyleIdx="1" presStyleCnt="3"/>
      <dgm:spPr/>
      <dgm:t>
        <a:bodyPr/>
        <a:lstStyle/>
        <a:p>
          <a:endParaRPr lang="uk-UA"/>
        </a:p>
      </dgm:t>
    </dgm:pt>
    <dgm:pt modelId="{E1AAD7A2-8867-4C57-8748-8EC5170E2851}" type="pres">
      <dgm:prSet presAssocID="{3EA0A7FF-A76E-439D-9B91-ACE644DAE69C}" presName="parentText" presStyleLbl="node1" presStyleIdx="2" presStyleCnt="3" custScaleX="150037" custScaleY="155734" custLinFactNeighborX="-8074" custLinFactNeighborY="-8969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401A877-7055-4408-9423-7B9714A48F74}" type="pres">
      <dgm:prSet presAssocID="{3EA0A7FF-A76E-439D-9B91-ACE644DAE69C}" presName="negativeSpace" presStyleCnt="0"/>
      <dgm:spPr/>
    </dgm:pt>
    <dgm:pt modelId="{FCF6900B-AEB4-4C79-881F-5D96BAB5ECB8}" type="pres">
      <dgm:prSet presAssocID="{3EA0A7FF-A76E-439D-9B91-ACE644DAE69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804AB79-BE9B-4547-80A5-207A0F22054A}" srcId="{BF6E1889-5FA8-4AD0-B693-5749BD3AA668}" destId="{FC612763-726D-4B71-AA04-F9246ED92FC3}" srcOrd="1" destOrd="0" parTransId="{C08748A3-DA17-47D6-8799-393821054437}" sibTransId="{FC15C67C-8607-4B66-9340-9A2CD13BEC70}"/>
    <dgm:cxn modelId="{72F26A21-1FCA-4A37-A996-36D16F5B682E}" type="presOf" srcId="{FC612763-726D-4B71-AA04-F9246ED92FC3}" destId="{D9057878-B7BE-4B33-9280-2E525AEF03DC}" srcOrd="1" destOrd="0" presId="urn:microsoft.com/office/officeart/2005/8/layout/list1"/>
    <dgm:cxn modelId="{6408298D-1B20-4D65-B9B5-3C275CACC7E3}" srcId="{BF6E1889-5FA8-4AD0-B693-5749BD3AA668}" destId="{E94855C0-CC71-41E2-9975-DD2D843A7F60}" srcOrd="0" destOrd="0" parTransId="{1AC0DAF9-40F2-4D15-8E1C-AF524A23F635}" sibTransId="{32286BCA-027D-47B0-BFEC-0EFF25DF2879}"/>
    <dgm:cxn modelId="{967D051C-17A3-4864-9668-CE2E68658891}" type="presOf" srcId="{FC612763-726D-4B71-AA04-F9246ED92FC3}" destId="{3EEC99C3-6EA2-4976-840B-1A34D5941FA0}" srcOrd="0" destOrd="0" presId="urn:microsoft.com/office/officeart/2005/8/layout/list1"/>
    <dgm:cxn modelId="{FC017B3F-D9FF-4DEC-8241-88995BF0A659}" type="presOf" srcId="{3EA0A7FF-A76E-439D-9B91-ACE644DAE69C}" destId="{E1AAD7A2-8867-4C57-8748-8EC5170E2851}" srcOrd="1" destOrd="0" presId="urn:microsoft.com/office/officeart/2005/8/layout/list1"/>
    <dgm:cxn modelId="{1B3AA2D0-224E-4000-BCB8-4F2DBA04A40B}" type="presOf" srcId="{E94855C0-CC71-41E2-9975-DD2D843A7F60}" destId="{C575099A-E501-4287-9403-29B30AEE5981}" srcOrd="1" destOrd="0" presId="urn:microsoft.com/office/officeart/2005/8/layout/list1"/>
    <dgm:cxn modelId="{D615A963-55F3-4D5B-B7B0-28736506D5B2}" type="presOf" srcId="{BF6E1889-5FA8-4AD0-B693-5749BD3AA668}" destId="{1F661DA4-7E69-4844-B842-5F333B5C5A03}" srcOrd="0" destOrd="0" presId="urn:microsoft.com/office/officeart/2005/8/layout/list1"/>
    <dgm:cxn modelId="{D40BE563-3AFA-4B39-B761-44847844A55D}" srcId="{BF6E1889-5FA8-4AD0-B693-5749BD3AA668}" destId="{3EA0A7FF-A76E-439D-9B91-ACE644DAE69C}" srcOrd="2" destOrd="0" parTransId="{6393DE71-265F-4881-A111-F29695C712B2}" sibTransId="{4A972726-4C39-430E-92DA-E8AD85AE9457}"/>
    <dgm:cxn modelId="{C1481887-BD81-4B1A-AE20-BB056BCFEA39}" type="presOf" srcId="{3EA0A7FF-A76E-439D-9B91-ACE644DAE69C}" destId="{CE68115F-C687-4D46-B050-85745A3140B7}" srcOrd="0" destOrd="0" presId="urn:microsoft.com/office/officeart/2005/8/layout/list1"/>
    <dgm:cxn modelId="{A5D8F779-7CC3-4FDD-99B5-C7CDDE22B4EE}" type="presOf" srcId="{E94855C0-CC71-41E2-9975-DD2D843A7F60}" destId="{2B8E44AE-2A8D-4F05-9FF8-C996BDA24838}" srcOrd="0" destOrd="0" presId="urn:microsoft.com/office/officeart/2005/8/layout/list1"/>
    <dgm:cxn modelId="{AFAB1B46-7993-4211-B4F9-2D0BE471C608}" type="presParOf" srcId="{1F661DA4-7E69-4844-B842-5F333B5C5A03}" destId="{A29E6438-5FA7-4A8E-95FF-403C9D2043B3}" srcOrd="0" destOrd="0" presId="urn:microsoft.com/office/officeart/2005/8/layout/list1"/>
    <dgm:cxn modelId="{083B9C08-F725-41B6-BED7-CEAA886EA39B}" type="presParOf" srcId="{A29E6438-5FA7-4A8E-95FF-403C9D2043B3}" destId="{2B8E44AE-2A8D-4F05-9FF8-C996BDA24838}" srcOrd="0" destOrd="0" presId="urn:microsoft.com/office/officeart/2005/8/layout/list1"/>
    <dgm:cxn modelId="{FF6C06DE-A214-4F43-A809-656D61F942E8}" type="presParOf" srcId="{A29E6438-5FA7-4A8E-95FF-403C9D2043B3}" destId="{C575099A-E501-4287-9403-29B30AEE5981}" srcOrd="1" destOrd="0" presId="urn:microsoft.com/office/officeart/2005/8/layout/list1"/>
    <dgm:cxn modelId="{143803DB-A5B8-4428-9C5D-1C349904C5C3}" type="presParOf" srcId="{1F661DA4-7E69-4844-B842-5F333B5C5A03}" destId="{EDCB70EC-923A-4F7B-B48C-3F0200488C2C}" srcOrd="1" destOrd="0" presId="urn:microsoft.com/office/officeart/2005/8/layout/list1"/>
    <dgm:cxn modelId="{B98DCDFF-2747-4165-B773-CA88B201EDB7}" type="presParOf" srcId="{1F661DA4-7E69-4844-B842-5F333B5C5A03}" destId="{DA2FADFD-8250-4AA3-AA08-13A5263CAEB4}" srcOrd="2" destOrd="0" presId="urn:microsoft.com/office/officeart/2005/8/layout/list1"/>
    <dgm:cxn modelId="{89AF94A6-51BC-4D7B-B6CD-489BC42F5318}" type="presParOf" srcId="{1F661DA4-7E69-4844-B842-5F333B5C5A03}" destId="{525871DB-D966-4C5A-942D-90C64C06D733}" srcOrd="3" destOrd="0" presId="urn:microsoft.com/office/officeart/2005/8/layout/list1"/>
    <dgm:cxn modelId="{FDF14F6B-FFCA-488F-BE4D-A3F26D1CEA35}" type="presParOf" srcId="{1F661DA4-7E69-4844-B842-5F333B5C5A03}" destId="{1651E250-8493-4AD1-BF78-EFF89162EBB2}" srcOrd="4" destOrd="0" presId="urn:microsoft.com/office/officeart/2005/8/layout/list1"/>
    <dgm:cxn modelId="{6BE602A3-4673-4E3C-A9F9-D0EA20EB67EA}" type="presParOf" srcId="{1651E250-8493-4AD1-BF78-EFF89162EBB2}" destId="{3EEC99C3-6EA2-4976-840B-1A34D5941FA0}" srcOrd="0" destOrd="0" presId="urn:microsoft.com/office/officeart/2005/8/layout/list1"/>
    <dgm:cxn modelId="{BAADB967-B063-4A1D-BCBE-CAB8D387F47C}" type="presParOf" srcId="{1651E250-8493-4AD1-BF78-EFF89162EBB2}" destId="{D9057878-B7BE-4B33-9280-2E525AEF03DC}" srcOrd="1" destOrd="0" presId="urn:microsoft.com/office/officeart/2005/8/layout/list1"/>
    <dgm:cxn modelId="{90EBCB24-8555-47F3-BF9C-9B98900BD854}" type="presParOf" srcId="{1F661DA4-7E69-4844-B842-5F333B5C5A03}" destId="{007B7520-392A-470E-9577-4296F116CC27}" srcOrd="5" destOrd="0" presId="urn:microsoft.com/office/officeart/2005/8/layout/list1"/>
    <dgm:cxn modelId="{13050885-7A3A-44D8-8A43-0926C176729F}" type="presParOf" srcId="{1F661DA4-7E69-4844-B842-5F333B5C5A03}" destId="{75D76DCB-1834-417B-B636-3D7E5AA753FE}" srcOrd="6" destOrd="0" presId="urn:microsoft.com/office/officeart/2005/8/layout/list1"/>
    <dgm:cxn modelId="{0F6D2B61-E05A-445F-A321-8356D9EB722D}" type="presParOf" srcId="{1F661DA4-7E69-4844-B842-5F333B5C5A03}" destId="{7EE4A82F-2392-49B7-9593-31FD90701E98}" srcOrd="7" destOrd="0" presId="urn:microsoft.com/office/officeart/2005/8/layout/list1"/>
    <dgm:cxn modelId="{9D7D1F14-B628-4AAE-9854-C45805004E80}" type="presParOf" srcId="{1F661DA4-7E69-4844-B842-5F333B5C5A03}" destId="{F127C122-8332-49A0-8195-5328683F312A}" srcOrd="8" destOrd="0" presId="urn:microsoft.com/office/officeart/2005/8/layout/list1"/>
    <dgm:cxn modelId="{462DB2CA-119E-4B56-80F4-6BF10B9F22D8}" type="presParOf" srcId="{F127C122-8332-49A0-8195-5328683F312A}" destId="{CE68115F-C687-4D46-B050-85745A3140B7}" srcOrd="0" destOrd="0" presId="urn:microsoft.com/office/officeart/2005/8/layout/list1"/>
    <dgm:cxn modelId="{B8D926AC-ED67-4D38-A60F-41B2D4FFA133}" type="presParOf" srcId="{F127C122-8332-49A0-8195-5328683F312A}" destId="{E1AAD7A2-8867-4C57-8748-8EC5170E2851}" srcOrd="1" destOrd="0" presId="urn:microsoft.com/office/officeart/2005/8/layout/list1"/>
    <dgm:cxn modelId="{BAB7E72F-CA96-452C-9D09-E3FC209D4876}" type="presParOf" srcId="{1F661DA4-7E69-4844-B842-5F333B5C5A03}" destId="{8401A877-7055-4408-9423-7B9714A48F74}" srcOrd="9" destOrd="0" presId="urn:microsoft.com/office/officeart/2005/8/layout/list1"/>
    <dgm:cxn modelId="{EDC72447-DC5D-411E-9C49-60B5E5295733}" type="presParOf" srcId="{1F661DA4-7E69-4844-B842-5F333B5C5A03}" destId="{FCF6900B-AEB4-4C79-881F-5D96BAB5ECB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5AF36AE-D672-4C2A-BDE7-D36CA1AF06D1}" type="doc">
      <dgm:prSet loTypeId="urn:microsoft.com/office/officeart/2005/8/layout/hList3" loCatId="list" qsTypeId="urn:microsoft.com/office/officeart/2005/8/quickstyle/simple5" qsCatId="simple" csTypeId="urn:microsoft.com/office/officeart/2005/8/colors/accent3_5" csCatId="accent3" phldr="1"/>
      <dgm:spPr/>
      <dgm:t>
        <a:bodyPr/>
        <a:lstStyle/>
        <a:p>
          <a:endParaRPr lang="uk-UA"/>
        </a:p>
      </dgm:t>
    </dgm:pt>
    <dgm:pt modelId="{187E763E-ABF4-4CA3-ACF6-387B9F922A21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uk-UA" sz="4500" dirty="0" smtClean="0"/>
            <a:t> </a:t>
          </a:r>
          <a:r>
            <a:rPr lang="uk-UA" sz="3600" b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Нове кейнсіанство:</a:t>
          </a:r>
        </a:p>
        <a:p>
          <a:pPr>
            <a:spcAft>
              <a:spcPts val="0"/>
            </a:spcAft>
          </a:pPr>
          <a:r>
            <a:rPr lang="uk-UA" sz="3600" b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зміни в предметі та методі</a:t>
          </a:r>
          <a:endParaRPr lang="uk-UA" sz="3600" b="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7697AB3-55FE-4C64-9DCA-0760DA4AA359}" type="parTrans" cxnId="{804DFDF2-3316-4798-AB67-0E83454D5539}">
      <dgm:prSet/>
      <dgm:spPr/>
      <dgm:t>
        <a:bodyPr/>
        <a:lstStyle/>
        <a:p>
          <a:endParaRPr lang="uk-UA"/>
        </a:p>
      </dgm:t>
    </dgm:pt>
    <dgm:pt modelId="{96F0E8FE-4677-4A3B-8A9E-CE9CD23C3082}" type="sibTrans" cxnId="{804DFDF2-3316-4798-AB67-0E83454D5539}">
      <dgm:prSet/>
      <dgm:spPr/>
      <dgm:t>
        <a:bodyPr/>
        <a:lstStyle/>
        <a:p>
          <a:endParaRPr lang="uk-UA"/>
        </a:p>
      </dgm:t>
    </dgm:pt>
    <dgm:pt modelId="{35C4222F-5037-418B-8E62-092A77B7F125}">
      <dgm:prSet phldrT="[Текст]"/>
      <dgm:spPr/>
      <dgm:t>
        <a:bodyPr/>
        <a:lstStyle/>
        <a:p>
          <a:pPr>
            <a:spcAft>
              <a:spcPts val="0"/>
            </a:spcAft>
          </a:pPr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Зміщення в бік неокласики:</a:t>
          </a:r>
        </a:p>
        <a:p>
          <a:pPr>
            <a:spcAft>
              <a:spcPts val="0"/>
            </a:spcAft>
          </a:pPr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використання неокласичних ідей, категорій, методів </a:t>
          </a:r>
        </a:p>
      </dgm:t>
    </dgm:pt>
    <dgm:pt modelId="{E42CF77E-5E51-4047-A87E-E47050EC0D7A}" type="parTrans" cxnId="{94489E74-39F9-4147-A4EF-E6C077BBFB63}">
      <dgm:prSet/>
      <dgm:spPr/>
      <dgm:t>
        <a:bodyPr/>
        <a:lstStyle/>
        <a:p>
          <a:endParaRPr lang="uk-UA"/>
        </a:p>
      </dgm:t>
    </dgm:pt>
    <dgm:pt modelId="{C9920E34-79EA-44AF-B339-E3EB01E14EB4}" type="sibTrans" cxnId="{94489E74-39F9-4147-A4EF-E6C077BBFB63}">
      <dgm:prSet/>
      <dgm:spPr/>
      <dgm:t>
        <a:bodyPr/>
        <a:lstStyle/>
        <a:p>
          <a:endParaRPr lang="uk-UA"/>
        </a:p>
      </dgm:t>
    </dgm:pt>
    <dgm:pt modelId="{7FF2788C-98DC-45C3-BB65-A3B1C6B33211}">
      <dgm:prSet phldrT="[Текст]"/>
      <dgm:spPr/>
      <dgm:t>
        <a:bodyPr/>
        <a:lstStyle/>
        <a:p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Динамічна стохастична модель загальної рівноваги </a:t>
          </a:r>
          <a:r>
            <a:rPr lang="uk-UA" b="0" dirty="0" smtClean="0">
              <a:solidFill>
                <a:srgbClr val="0AC1E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(причина нестабільності: негнучкість цін, договірний характер сучасної економіки)</a:t>
          </a:r>
          <a:endParaRPr lang="uk-UA" b="0" dirty="0">
            <a:solidFill>
              <a:srgbClr val="0AC1E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0775368-116B-43E3-8A0A-96B660A075E8}" type="parTrans" cxnId="{6E164C72-4A9E-4116-AB72-E0DCE9A1E391}">
      <dgm:prSet/>
      <dgm:spPr/>
      <dgm:t>
        <a:bodyPr/>
        <a:lstStyle/>
        <a:p>
          <a:endParaRPr lang="uk-UA"/>
        </a:p>
      </dgm:t>
    </dgm:pt>
    <dgm:pt modelId="{137EB6B4-2DC2-423F-9444-FBC1397B7EFE}" type="sibTrans" cxnId="{6E164C72-4A9E-4116-AB72-E0DCE9A1E391}">
      <dgm:prSet/>
      <dgm:spPr/>
      <dgm:t>
        <a:bodyPr/>
        <a:lstStyle/>
        <a:p>
          <a:endParaRPr lang="uk-UA"/>
        </a:p>
      </dgm:t>
    </dgm:pt>
    <dgm:pt modelId="{955C8E6E-6AE5-4E08-9F79-67ADB923F0A2}">
      <dgm:prSet phldrT="[Текст]"/>
      <dgm:spPr/>
      <dgm:t>
        <a:bodyPr/>
        <a:lstStyle/>
        <a:p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Предмет дослідження: </a:t>
          </a:r>
          <a:r>
            <a:rPr lang="uk-UA" b="0" dirty="0" smtClean="0">
              <a:solidFill>
                <a:srgbClr val="0AC1E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аналіз раціональної поведінки контрагентів на ринках капіталу,  праці в умовах макроекономічної  невизначеності </a:t>
          </a:r>
        </a:p>
      </dgm:t>
    </dgm:pt>
    <dgm:pt modelId="{B2A45E64-218C-4FAA-8392-A7177778DA38}" type="parTrans" cxnId="{3C9D2BCE-D3E1-44B1-8BE2-902BDB40D285}">
      <dgm:prSet/>
      <dgm:spPr/>
      <dgm:t>
        <a:bodyPr/>
        <a:lstStyle/>
        <a:p>
          <a:endParaRPr lang="uk-UA"/>
        </a:p>
      </dgm:t>
    </dgm:pt>
    <dgm:pt modelId="{04C98BC1-8FD0-4FA5-9079-C937415C977D}" type="sibTrans" cxnId="{3C9D2BCE-D3E1-44B1-8BE2-902BDB40D285}">
      <dgm:prSet/>
      <dgm:spPr/>
      <dgm:t>
        <a:bodyPr/>
        <a:lstStyle/>
        <a:p>
          <a:endParaRPr lang="uk-UA"/>
        </a:p>
      </dgm:t>
    </dgm:pt>
    <dgm:pt modelId="{AD9815CC-39E7-48BB-AADF-B602BA4182F6}" type="pres">
      <dgm:prSet presAssocID="{95AF36AE-D672-4C2A-BDE7-D36CA1AF06D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34C52318-DF37-4B4C-A797-6BC7CE329081}" type="pres">
      <dgm:prSet presAssocID="{187E763E-ABF4-4CA3-ACF6-387B9F922A21}" presName="roof" presStyleLbl="dkBgShp" presStyleIdx="0" presStyleCnt="2" custScaleY="62752" custLinFactNeighborX="1001" custLinFactNeighborY="-1597"/>
      <dgm:spPr/>
      <dgm:t>
        <a:bodyPr/>
        <a:lstStyle/>
        <a:p>
          <a:endParaRPr lang="uk-UA"/>
        </a:p>
      </dgm:t>
    </dgm:pt>
    <dgm:pt modelId="{A95DE034-5C9F-4D46-BB13-58941640811F}" type="pres">
      <dgm:prSet presAssocID="{187E763E-ABF4-4CA3-ACF6-387B9F922A21}" presName="pillars" presStyleCnt="0"/>
      <dgm:spPr/>
    </dgm:pt>
    <dgm:pt modelId="{9CAA499A-8E24-4882-AB6A-789BD079AB21}" type="pres">
      <dgm:prSet presAssocID="{187E763E-ABF4-4CA3-ACF6-387B9F922A21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ADE0D34-0CB3-42BB-AA71-AE1A628FA30F}" type="pres">
      <dgm:prSet presAssocID="{7FF2788C-98DC-45C3-BB65-A3B1C6B33211}" presName="pillarX" presStyleLbl="node1" presStyleIdx="1" presStyleCnt="3" custScaleX="92027" custLinFactNeighborX="-2556" custLinFactNeighborY="-74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C0A30D6-7816-4615-8822-3D1F3222231B}" type="pres">
      <dgm:prSet presAssocID="{955C8E6E-6AE5-4E08-9F79-67ADB923F0A2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492D91F-2EE3-4A0A-A1C6-59371750AEE4}" type="pres">
      <dgm:prSet presAssocID="{187E763E-ABF4-4CA3-ACF6-387B9F922A21}" presName="base" presStyleLbl="dkBgShp" presStyleIdx="1" presStyleCnt="2"/>
      <dgm:spPr/>
    </dgm:pt>
  </dgm:ptLst>
  <dgm:cxnLst>
    <dgm:cxn modelId="{4B569FE6-F389-47C2-B5E9-13459A776D4F}" type="presOf" srcId="{7FF2788C-98DC-45C3-BB65-A3B1C6B33211}" destId="{AADE0D34-0CB3-42BB-AA71-AE1A628FA30F}" srcOrd="0" destOrd="0" presId="urn:microsoft.com/office/officeart/2005/8/layout/hList3"/>
    <dgm:cxn modelId="{804DFDF2-3316-4798-AB67-0E83454D5539}" srcId="{95AF36AE-D672-4C2A-BDE7-D36CA1AF06D1}" destId="{187E763E-ABF4-4CA3-ACF6-387B9F922A21}" srcOrd="0" destOrd="0" parTransId="{27697AB3-55FE-4C64-9DCA-0760DA4AA359}" sibTransId="{96F0E8FE-4677-4A3B-8A9E-CE9CD23C3082}"/>
    <dgm:cxn modelId="{3C9D2BCE-D3E1-44B1-8BE2-902BDB40D285}" srcId="{187E763E-ABF4-4CA3-ACF6-387B9F922A21}" destId="{955C8E6E-6AE5-4E08-9F79-67ADB923F0A2}" srcOrd="2" destOrd="0" parTransId="{B2A45E64-218C-4FAA-8392-A7177778DA38}" sibTransId="{04C98BC1-8FD0-4FA5-9079-C937415C977D}"/>
    <dgm:cxn modelId="{4D083DA1-8F4D-4365-9FBC-D9AEA7888B29}" type="presOf" srcId="{955C8E6E-6AE5-4E08-9F79-67ADB923F0A2}" destId="{CC0A30D6-7816-4615-8822-3D1F3222231B}" srcOrd="0" destOrd="0" presId="urn:microsoft.com/office/officeart/2005/8/layout/hList3"/>
    <dgm:cxn modelId="{94489E74-39F9-4147-A4EF-E6C077BBFB63}" srcId="{187E763E-ABF4-4CA3-ACF6-387B9F922A21}" destId="{35C4222F-5037-418B-8E62-092A77B7F125}" srcOrd="0" destOrd="0" parTransId="{E42CF77E-5E51-4047-A87E-E47050EC0D7A}" sibTransId="{C9920E34-79EA-44AF-B339-E3EB01E14EB4}"/>
    <dgm:cxn modelId="{3F87FDC1-DC02-4D21-BAA0-00F15AFE8073}" type="presOf" srcId="{35C4222F-5037-418B-8E62-092A77B7F125}" destId="{9CAA499A-8E24-4882-AB6A-789BD079AB21}" srcOrd="0" destOrd="0" presId="urn:microsoft.com/office/officeart/2005/8/layout/hList3"/>
    <dgm:cxn modelId="{6E164C72-4A9E-4116-AB72-E0DCE9A1E391}" srcId="{187E763E-ABF4-4CA3-ACF6-387B9F922A21}" destId="{7FF2788C-98DC-45C3-BB65-A3B1C6B33211}" srcOrd="1" destOrd="0" parTransId="{C0775368-116B-43E3-8A0A-96B660A075E8}" sibTransId="{137EB6B4-2DC2-423F-9444-FBC1397B7EFE}"/>
    <dgm:cxn modelId="{1A4B5D2C-D5F7-4216-87DC-BA9D26B5DDEF}" type="presOf" srcId="{187E763E-ABF4-4CA3-ACF6-387B9F922A21}" destId="{34C52318-DF37-4B4C-A797-6BC7CE329081}" srcOrd="0" destOrd="0" presId="urn:microsoft.com/office/officeart/2005/8/layout/hList3"/>
    <dgm:cxn modelId="{D0D79EAB-569A-4CCE-A955-8ECB9411FBCE}" type="presOf" srcId="{95AF36AE-D672-4C2A-BDE7-D36CA1AF06D1}" destId="{AD9815CC-39E7-48BB-AADF-B602BA4182F6}" srcOrd="0" destOrd="0" presId="urn:microsoft.com/office/officeart/2005/8/layout/hList3"/>
    <dgm:cxn modelId="{DB4920D3-D5EB-4FC9-ABEC-2E0E2B54AC0C}" type="presParOf" srcId="{AD9815CC-39E7-48BB-AADF-B602BA4182F6}" destId="{34C52318-DF37-4B4C-A797-6BC7CE329081}" srcOrd="0" destOrd="0" presId="urn:microsoft.com/office/officeart/2005/8/layout/hList3"/>
    <dgm:cxn modelId="{6ADEA776-AE1B-4E40-9FB1-FF074F9281EC}" type="presParOf" srcId="{AD9815CC-39E7-48BB-AADF-B602BA4182F6}" destId="{A95DE034-5C9F-4D46-BB13-58941640811F}" srcOrd="1" destOrd="0" presId="urn:microsoft.com/office/officeart/2005/8/layout/hList3"/>
    <dgm:cxn modelId="{BFA54866-8F69-4346-BA18-E51038BDA8FB}" type="presParOf" srcId="{A95DE034-5C9F-4D46-BB13-58941640811F}" destId="{9CAA499A-8E24-4882-AB6A-789BD079AB21}" srcOrd="0" destOrd="0" presId="urn:microsoft.com/office/officeart/2005/8/layout/hList3"/>
    <dgm:cxn modelId="{6679B6B6-043F-4354-BCBF-16BED3191585}" type="presParOf" srcId="{A95DE034-5C9F-4D46-BB13-58941640811F}" destId="{AADE0D34-0CB3-42BB-AA71-AE1A628FA30F}" srcOrd="1" destOrd="0" presId="urn:microsoft.com/office/officeart/2005/8/layout/hList3"/>
    <dgm:cxn modelId="{8D749D2E-74E1-4630-8258-09AFB065CB80}" type="presParOf" srcId="{A95DE034-5C9F-4D46-BB13-58941640811F}" destId="{CC0A30D6-7816-4615-8822-3D1F3222231B}" srcOrd="2" destOrd="0" presId="urn:microsoft.com/office/officeart/2005/8/layout/hList3"/>
    <dgm:cxn modelId="{571CA4C7-8DA2-45D3-AD93-F698327856F4}" type="presParOf" srcId="{AD9815CC-39E7-48BB-AADF-B602BA4182F6}" destId="{7492D91F-2EE3-4A0A-A1C6-59371750AEE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938FB54-B902-4376-834A-BF993D6A7E5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78D03D8-3D65-4026-A7A6-51B47A4AF16C}">
      <dgm:prSet phldrT="[Текст]"/>
      <dgm:spPr/>
      <dgm:t>
        <a:bodyPr/>
        <a:lstStyle/>
        <a:p>
          <a:r>
            <a:rPr lang="uk-UA" dirty="0" smtClean="0"/>
            <a:t> проблеми мікроекономіки</a:t>
          </a:r>
          <a:endParaRPr lang="uk-UA" dirty="0"/>
        </a:p>
      </dgm:t>
    </dgm:pt>
    <dgm:pt modelId="{24A49AFC-29A3-4C16-AE2E-2883ED19E0C3}" type="parTrans" cxnId="{2CF2F880-501A-4831-AE0F-D81223F8A819}">
      <dgm:prSet/>
      <dgm:spPr/>
      <dgm:t>
        <a:bodyPr/>
        <a:lstStyle/>
        <a:p>
          <a:endParaRPr lang="uk-UA"/>
        </a:p>
      </dgm:t>
    </dgm:pt>
    <dgm:pt modelId="{7FF09D9D-CBC0-4F4A-AB5E-4F8C68EBC95C}" type="sibTrans" cxnId="{2CF2F880-501A-4831-AE0F-D81223F8A819}">
      <dgm:prSet/>
      <dgm:spPr/>
      <dgm:t>
        <a:bodyPr/>
        <a:lstStyle/>
        <a:p>
          <a:endParaRPr lang="uk-UA"/>
        </a:p>
      </dgm:t>
    </dgm:pt>
    <dgm:pt modelId="{D56C62A2-B6C9-4F9A-BBBE-1055F7B12C70}">
      <dgm:prSet phldrT="[Текст]"/>
      <dgm:spPr/>
      <dgm:t>
        <a:bodyPr/>
        <a:lstStyle/>
        <a:p>
          <a:r>
            <a:rPr lang="ru-RU" dirty="0" smtClean="0"/>
            <a:t> </a:t>
          </a:r>
          <a:r>
            <a:rPr lang="uk-UA" noProof="0" dirty="0" smtClean="0"/>
            <a:t>проблема ціноутворення за умов недосконалої конкуренції, контрактної економіки </a:t>
          </a:r>
          <a:endParaRPr lang="uk-UA" noProof="0" dirty="0"/>
        </a:p>
      </dgm:t>
    </dgm:pt>
    <dgm:pt modelId="{6738580C-1186-466E-AD4E-6808B81411A3}" type="parTrans" cxnId="{F3A2A441-46DA-4A54-8DCA-53319659417A}">
      <dgm:prSet/>
      <dgm:spPr/>
      <dgm:t>
        <a:bodyPr/>
        <a:lstStyle/>
        <a:p>
          <a:endParaRPr lang="uk-UA"/>
        </a:p>
      </dgm:t>
    </dgm:pt>
    <dgm:pt modelId="{7BCAA4BE-23E0-4A78-94B0-0C8C4DB3A1B9}" type="sibTrans" cxnId="{F3A2A441-46DA-4A54-8DCA-53319659417A}">
      <dgm:prSet/>
      <dgm:spPr/>
      <dgm:t>
        <a:bodyPr/>
        <a:lstStyle/>
        <a:p>
          <a:endParaRPr lang="uk-UA"/>
        </a:p>
      </dgm:t>
    </dgm:pt>
    <dgm:pt modelId="{D5C9BF92-1D42-42C2-858E-171DF1F6AED1}">
      <dgm:prSet phldrT="[Текст]"/>
      <dgm:spPr/>
      <dgm:t>
        <a:bodyPr/>
        <a:lstStyle/>
        <a:p>
          <a:r>
            <a:rPr lang="uk-UA" noProof="0" dirty="0" smtClean="0"/>
            <a:t> поведінка  економічних  суб’єктів</a:t>
          </a:r>
          <a:r>
            <a:rPr lang="ru-RU" dirty="0" smtClean="0"/>
            <a:t>,  </a:t>
          </a:r>
          <a:r>
            <a:rPr lang="uk-UA" noProof="0" dirty="0" smtClean="0"/>
            <a:t>що ґрунтується </a:t>
          </a:r>
          <a:r>
            <a:rPr lang="ru-RU" dirty="0" smtClean="0"/>
            <a:t>на </a:t>
          </a:r>
          <a:r>
            <a:rPr lang="uk-UA" noProof="0" dirty="0" smtClean="0"/>
            <a:t>раціональних</a:t>
          </a:r>
          <a:r>
            <a:rPr lang="ru-RU" dirty="0" smtClean="0"/>
            <a:t> </a:t>
          </a:r>
          <a:r>
            <a:rPr lang="uk-UA" dirty="0" smtClean="0"/>
            <a:t>очікуваннях </a:t>
          </a:r>
          <a:endParaRPr lang="uk-UA" dirty="0"/>
        </a:p>
      </dgm:t>
    </dgm:pt>
    <dgm:pt modelId="{C4FF785D-2E23-49DD-9C87-3D5659E42C16}" type="parTrans" cxnId="{128A3CC1-56E2-4634-9F5A-1EA542893DB5}">
      <dgm:prSet/>
      <dgm:spPr/>
      <dgm:t>
        <a:bodyPr/>
        <a:lstStyle/>
        <a:p>
          <a:endParaRPr lang="uk-UA"/>
        </a:p>
      </dgm:t>
    </dgm:pt>
    <dgm:pt modelId="{256237DC-1B0F-47B5-A0B3-3B6A9C231EDA}" type="sibTrans" cxnId="{128A3CC1-56E2-4634-9F5A-1EA542893DB5}">
      <dgm:prSet/>
      <dgm:spPr/>
      <dgm:t>
        <a:bodyPr/>
        <a:lstStyle/>
        <a:p>
          <a:endParaRPr lang="uk-UA"/>
        </a:p>
      </dgm:t>
    </dgm:pt>
    <dgm:pt modelId="{56943BD6-1EA4-457D-ADB5-CD511A4A3797}">
      <dgm:prSet phldrT="[Текст]"/>
      <dgm:spPr/>
      <dgm:t>
        <a:bodyPr/>
        <a:lstStyle/>
        <a:p>
          <a:r>
            <a:rPr lang="uk-UA" dirty="0" smtClean="0"/>
            <a:t> економічна  інформація</a:t>
          </a:r>
          <a:endParaRPr lang="uk-UA" dirty="0"/>
        </a:p>
      </dgm:t>
    </dgm:pt>
    <dgm:pt modelId="{FF442E72-8804-4549-A470-FEED0AA5D6FF}" type="parTrans" cxnId="{36418648-AD35-48A0-9C6B-BE55E7EFE264}">
      <dgm:prSet/>
      <dgm:spPr/>
      <dgm:t>
        <a:bodyPr/>
        <a:lstStyle/>
        <a:p>
          <a:endParaRPr lang="uk-UA"/>
        </a:p>
      </dgm:t>
    </dgm:pt>
    <dgm:pt modelId="{B3923052-E7DA-4A85-95B4-91188B117CA3}" type="sibTrans" cxnId="{36418648-AD35-48A0-9C6B-BE55E7EFE264}">
      <dgm:prSet/>
      <dgm:spPr/>
      <dgm:t>
        <a:bodyPr/>
        <a:lstStyle/>
        <a:p>
          <a:endParaRPr lang="uk-UA"/>
        </a:p>
      </dgm:t>
    </dgm:pt>
    <dgm:pt modelId="{AD87916F-88C2-4090-BF23-7F71FE5115FD}">
      <dgm:prSet phldrT="[Текст]"/>
      <dgm:spPr/>
      <dgm:t>
        <a:bodyPr/>
        <a:lstStyle/>
        <a:p>
          <a:pPr>
            <a:spcAft>
              <a:spcPts val="0"/>
            </a:spcAft>
          </a:pPr>
          <a:r>
            <a:rPr lang="ru-RU" dirty="0" smtClean="0"/>
            <a:t> </a:t>
          </a:r>
          <a:r>
            <a:rPr lang="uk-UA" noProof="0" dirty="0" smtClean="0"/>
            <a:t>проблеми</a:t>
          </a:r>
          <a:r>
            <a:rPr lang="ru-RU" dirty="0" smtClean="0"/>
            <a:t>  </a:t>
          </a:r>
          <a:r>
            <a:rPr lang="uk-UA" noProof="0" dirty="0" smtClean="0"/>
            <a:t>впливу  фінансової  сфери  </a:t>
          </a:r>
          <a:r>
            <a:rPr lang="ru-RU" dirty="0" smtClean="0"/>
            <a:t>та  грошей  </a:t>
          </a:r>
          <a:r>
            <a:rPr lang="uk-UA" dirty="0" smtClean="0"/>
            <a:t>на перебіг макроекономічних процесів</a:t>
          </a:r>
          <a:endParaRPr lang="uk-UA" dirty="0"/>
        </a:p>
      </dgm:t>
    </dgm:pt>
    <dgm:pt modelId="{DCB18BF8-B73E-44BF-B0CD-37482DB37902}" type="parTrans" cxnId="{FD272858-4DB4-4A2C-813F-DCAADBA41115}">
      <dgm:prSet/>
      <dgm:spPr/>
      <dgm:t>
        <a:bodyPr/>
        <a:lstStyle/>
        <a:p>
          <a:endParaRPr lang="uk-UA"/>
        </a:p>
      </dgm:t>
    </dgm:pt>
    <dgm:pt modelId="{AEAB0437-EAD6-4B44-B316-82779BA7A4C0}" type="sibTrans" cxnId="{FD272858-4DB4-4A2C-813F-DCAADBA41115}">
      <dgm:prSet/>
      <dgm:spPr/>
      <dgm:t>
        <a:bodyPr/>
        <a:lstStyle/>
        <a:p>
          <a:endParaRPr lang="uk-UA"/>
        </a:p>
      </dgm:t>
    </dgm:pt>
    <dgm:pt modelId="{EE1220F8-E6D1-4A3B-B0FC-6652D0391016}" type="pres">
      <dgm:prSet presAssocID="{9938FB54-B902-4376-834A-BF993D6A7E5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AC4C92F2-0BAE-4218-B0C5-DEFE97AE5C4D}" type="pres">
      <dgm:prSet presAssocID="{478D03D8-3D65-4026-A7A6-51B47A4AF16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CB76864-42C9-4324-B0C8-F8AF68909027}" type="pres">
      <dgm:prSet presAssocID="{7FF09D9D-CBC0-4F4A-AB5E-4F8C68EBC95C}" presName="sibTrans" presStyleCnt="0"/>
      <dgm:spPr/>
    </dgm:pt>
    <dgm:pt modelId="{257DE00A-9679-4D37-B958-3DC413B74E51}" type="pres">
      <dgm:prSet presAssocID="{D56C62A2-B6C9-4F9A-BBBE-1055F7B12C7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4CED81F-5623-4375-8E28-1204C4B42C26}" type="pres">
      <dgm:prSet presAssocID="{7BCAA4BE-23E0-4A78-94B0-0C8C4DB3A1B9}" presName="sibTrans" presStyleCnt="0"/>
      <dgm:spPr/>
    </dgm:pt>
    <dgm:pt modelId="{9CEBB636-03F9-4158-A64D-D32D25BECF63}" type="pres">
      <dgm:prSet presAssocID="{D5C9BF92-1D42-42C2-858E-171DF1F6AED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C878603-F8CE-4D58-9C31-FFB277769519}" type="pres">
      <dgm:prSet presAssocID="{256237DC-1B0F-47B5-A0B3-3B6A9C231EDA}" presName="sibTrans" presStyleCnt="0"/>
      <dgm:spPr/>
    </dgm:pt>
    <dgm:pt modelId="{178CEF67-D9DA-4DDB-BBDC-CEB73CADEF94}" type="pres">
      <dgm:prSet presAssocID="{56943BD6-1EA4-457D-ADB5-CD511A4A379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289C6C5-E8A5-4384-B3E2-E5F4CA7A141C}" type="pres">
      <dgm:prSet presAssocID="{B3923052-E7DA-4A85-95B4-91188B117CA3}" presName="sibTrans" presStyleCnt="0"/>
      <dgm:spPr/>
    </dgm:pt>
    <dgm:pt modelId="{576200DB-0AA9-45F8-8241-EFDF025537E9}" type="pres">
      <dgm:prSet presAssocID="{AD87916F-88C2-4090-BF23-7F71FE5115F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D163EF29-A4BD-4C96-B056-827BE742D72B}" type="presOf" srcId="{56943BD6-1EA4-457D-ADB5-CD511A4A3797}" destId="{178CEF67-D9DA-4DDB-BBDC-CEB73CADEF94}" srcOrd="0" destOrd="0" presId="urn:microsoft.com/office/officeart/2005/8/layout/default"/>
    <dgm:cxn modelId="{128A3CC1-56E2-4634-9F5A-1EA542893DB5}" srcId="{9938FB54-B902-4376-834A-BF993D6A7E54}" destId="{D5C9BF92-1D42-42C2-858E-171DF1F6AED1}" srcOrd="2" destOrd="0" parTransId="{C4FF785D-2E23-49DD-9C87-3D5659E42C16}" sibTransId="{256237DC-1B0F-47B5-A0B3-3B6A9C231EDA}"/>
    <dgm:cxn modelId="{C0DBD8C7-7484-4DBD-AD07-62568D872633}" type="presOf" srcId="{D5C9BF92-1D42-42C2-858E-171DF1F6AED1}" destId="{9CEBB636-03F9-4158-A64D-D32D25BECF63}" srcOrd="0" destOrd="0" presId="urn:microsoft.com/office/officeart/2005/8/layout/default"/>
    <dgm:cxn modelId="{F0F328BA-97C1-452D-B65F-944FA3192497}" type="presOf" srcId="{AD87916F-88C2-4090-BF23-7F71FE5115FD}" destId="{576200DB-0AA9-45F8-8241-EFDF025537E9}" srcOrd="0" destOrd="0" presId="urn:microsoft.com/office/officeart/2005/8/layout/default"/>
    <dgm:cxn modelId="{36418648-AD35-48A0-9C6B-BE55E7EFE264}" srcId="{9938FB54-B902-4376-834A-BF993D6A7E54}" destId="{56943BD6-1EA4-457D-ADB5-CD511A4A3797}" srcOrd="3" destOrd="0" parTransId="{FF442E72-8804-4549-A470-FEED0AA5D6FF}" sibTransId="{B3923052-E7DA-4A85-95B4-91188B117CA3}"/>
    <dgm:cxn modelId="{6F9D8AFE-7401-45F4-9F3E-C1A489901370}" type="presOf" srcId="{9938FB54-B902-4376-834A-BF993D6A7E54}" destId="{EE1220F8-E6D1-4A3B-B0FC-6652D0391016}" srcOrd="0" destOrd="0" presId="urn:microsoft.com/office/officeart/2005/8/layout/default"/>
    <dgm:cxn modelId="{F3A2A441-46DA-4A54-8DCA-53319659417A}" srcId="{9938FB54-B902-4376-834A-BF993D6A7E54}" destId="{D56C62A2-B6C9-4F9A-BBBE-1055F7B12C70}" srcOrd="1" destOrd="0" parTransId="{6738580C-1186-466E-AD4E-6808B81411A3}" sibTransId="{7BCAA4BE-23E0-4A78-94B0-0C8C4DB3A1B9}"/>
    <dgm:cxn modelId="{FD272858-4DB4-4A2C-813F-DCAADBA41115}" srcId="{9938FB54-B902-4376-834A-BF993D6A7E54}" destId="{AD87916F-88C2-4090-BF23-7F71FE5115FD}" srcOrd="4" destOrd="0" parTransId="{DCB18BF8-B73E-44BF-B0CD-37482DB37902}" sibTransId="{AEAB0437-EAD6-4B44-B316-82779BA7A4C0}"/>
    <dgm:cxn modelId="{2CF2F880-501A-4831-AE0F-D81223F8A819}" srcId="{9938FB54-B902-4376-834A-BF993D6A7E54}" destId="{478D03D8-3D65-4026-A7A6-51B47A4AF16C}" srcOrd="0" destOrd="0" parTransId="{24A49AFC-29A3-4C16-AE2E-2883ED19E0C3}" sibTransId="{7FF09D9D-CBC0-4F4A-AB5E-4F8C68EBC95C}"/>
    <dgm:cxn modelId="{823788E4-0B73-468F-8743-5C36EFD2FFA9}" type="presOf" srcId="{478D03D8-3D65-4026-A7A6-51B47A4AF16C}" destId="{AC4C92F2-0BAE-4218-B0C5-DEFE97AE5C4D}" srcOrd="0" destOrd="0" presId="urn:microsoft.com/office/officeart/2005/8/layout/default"/>
    <dgm:cxn modelId="{A321E01A-7BB6-4293-8CF6-442C1A13D66D}" type="presOf" srcId="{D56C62A2-B6C9-4F9A-BBBE-1055F7B12C70}" destId="{257DE00A-9679-4D37-B958-3DC413B74E51}" srcOrd="0" destOrd="0" presId="urn:microsoft.com/office/officeart/2005/8/layout/default"/>
    <dgm:cxn modelId="{DFCCDD28-6516-4FF0-8E93-303D112510E3}" type="presParOf" srcId="{EE1220F8-E6D1-4A3B-B0FC-6652D0391016}" destId="{AC4C92F2-0BAE-4218-B0C5-DEFE97AE5C4D}" srcOrd="0" destOrd="0" presId="urn:microsoft.com/office/officeart/2005/8/layout/default"/>
    <dgm:cxn modelId="{15EB35B2-503C-431A-9EA8-87511B112EA8}" type="presParOf" srcId="{EE1220F8-E6D1-4A3B-B0FC-6652D0391016}" destId="{ECB76864-42C9-4324-B0C8-F8AF68909027}" srcOrd="1" destOrd="0" presId="urn:microsoft.com/office/officeart/2005/8/layout/default"/>
    <dgm:cxn modelId="{1CD5FE5E-D5E5-4800-B669-CAB50C930DCF}" type="presParOf" srcId="{EE1220F8-E6D1-4A3B-B0FC-6652D0391016}" destId="{257DE00A-9679-4D37-B958-3DC413B74E51}" srcOrd="2" destOrd="0" presId="urn:microsoft.com/office/officeart/2005/8/layout/default"/>
    <dgm:cxn modelId="{01F69610-82A0-43CA-BF35-A27E27F3FBC8}" type="presParOf" srcId="{EE1220F8-E6D1-4A3B-B0FC-6652D0391016}" destId="{64CED81F-5623-4375-8E28-1204C4B42C26}" srcOrd="3" destOrd="0" presId="urn:microsoft.com/office/officeart/2005/8/layout/default"/>
    <dgm:cxn modelId="{D26A2C1D-4D82-4AB1-85D5-69186EA55787}" type="presParOf" srcId="{EE1220F8-E6D1-4A3B-B0FC-6652D0391016}" destId="{9CEBB636-03F9-4158-A64D-D32D25BECF63}" srcOrd="4" destOrd="0" presId="urn:microsoft.com/office/officeart/2005/8/layout/default"/>
    <dgm:cxn modelId="{58EE30BD-8AA8-402D-A3DF-67E45AD87059}" type="presParOf" srcId="{EE1220F8-E6D1-4A3B-B0FC-6652D0391016}" destId="{AC878603-F8CE-4D58-9C31-FFB277769519}" srcOrd="5" destOrd="0" presId="urn:microsoft.com/office/officeart/2005/8/layout/default"/>
    <dgm:cxn modelId="{5976251A-5018-489A-AAFD-C4B12459E910}" type="presParOf" srcId="{EE1220F8-E6D1-4A3B-B0FC-6652D0391016}" destId="{178CEF67-D9DA-4DDB-BBDC-CEB73CADEF94}" srcOrd="6" destOrd="0" presId="urn:microsoft.com/office/officeart/2005/8/layout/default"/>
    <dgm:cxn modelId="{BAFB9F53-A150-4EB6-B7C4-7D372CCE9CE1}" type="presParOf" srcId="{EE1220F8-E6D1-4A3B-B0FC-6652D0391016}" destId="{8289C6C5-E8A5-4384-B3E2-E5F4CA7A141C}" srcOrd="7" destOrd="0" presId="urn:microsoft.com/office/officeart/2005/8/layout/default"/>
    <dgm:cxn modelId="{B0C07784-BE37-41F8-8F17-E164B33F6D0D}" type="presParOf" srcId="{EE1220F8-E6D1-4A3B-B0FC-6652D0391016}" destId="{576200DB-0AA9-45F8-8241-EFDF025537E9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C52318-DF37-4B4C-A797-6BC7CE329081}">
      <dsp:nvSpPr>
        <dsp:cNvPr id="0" name=""/>
        <dsp:cNvSpPr/>
      </dsp:nvSpPr>
      <dsp:spPr>
        <a:xfrm>
          <a:off x="0" y="431338"/>
          <a:ext cx="8229600" cy="589456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500" kern="1200" dirty="0" smtClean="0"/>
            <a:t> </a:t>
          </a:r>
          <a:r>
            <a:rPr lang="uk-UA" sz="3600" b="0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Наукові</a:t>
          </a:r>
          <a:r>
            <a:rPr lang="uk-UA" sz="4500" kern="1200" dirty="0" smtClean="0"/>
            <a:t> </a:t>
          </a:r>
          <a:r>
            <a:rPr lang="uk-UA" sz="3600" b="0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гілки </a:t>
          </a:r>
          <a:r>
            <a:rPr lang="uk-UA" sz="3600" b="0" kern="1200" dirty="0" err="1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посткейнсіанства</a:t>
          </a:r>
          <a:endParaRPr lang="uk-UA" sz="3600" b="0" kern="120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431338"/>
        <a:ext cx="8229600" cy="589456"/>
      </dsp:txXfrm>
    </dsp:sp>
    <dsp:sp modelId="{9CAA499A-8E24-4882-AB6A-789BD079AB21}">
      <dsp:nvSpPr>
        <dsp:cNvPr id="0" name=""/>
        <dsp:cNvSpPr/>
      </dsp:nvSpPr>
      <dsp:spPr>
        <a:xfrm>
          <a:off x="1789" y="1540395"/>
          <a:ext cx="2816869" cy="3900487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alpha val="90000"/>
                <a:hueOff val="0"/>
                <a:satOff val="0"/>
                <a:lumOff val="0"/>
                <a:alphaOff val="0"/>
                <a:shade val="40000"/>
              </a:schemeClr>
              <a:schemeClr val="accent3">
                <a:alpha val="90000"/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Монетарне 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2500" kern="1200" dirty="0" smtClean="0"/>
            <a:t>( С.</a:t>
          </a:r>
          <a:r>
            <a:rPr lang="uk-UA" sz="2500" kern="1200" dirty="0" err="1" smtClean="0"/>
            <a:t>Вайнтрауб</a:t>
          </a:r>
          <a:r>
            <a:rPr lang="uk-UA" sz="2500" kern="1200" dirty="0" smtClean="0"/>
            <a:t>, П.</a:t>
          </a:r>
          <a:r>
            <a:rPr lang="uk-UA" sz="2500" kern="1200" dirty="0" err="1" smtClean="0"/>
            <a:t>Девідсон</a:t>
          </a:r>
          <a:r>
            <a:rPr lang="uk-UA" sz="2500" kern="1200" dirty="0" smtClean="0"/>
            <a:t>,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2500" kern="1200" dirty="0" smtClean="0"/>
            <a:t>Ф.</a:t>
          </a:r>
          <a:r>
            <a:rPr lang="uk-UA" sz="2500" kern="1200" dirty="0" err="1" smtClean="0"/>
            <a:t>Карвальо</a:t>
          </a:r>
          <a:r>
            <a:rPr lang="uk-UA" sz="2500" kern="1200" dirty="0" smtClean="0"/>
            <a:t>,  Р.</a:t>
          </a:r>
          <a:r>
            <a:rPr lang="uk-UA" sz="2500" kern="1200" dirty="0" err="1" smtClean="0"/>
            <a:t>Клауер</a:t>
          </a:r>
          <a:r>
            <a:rPr lang="uk-UA" sz="2500" kern="1200" dirty="0" smtClean="0"/>
            <a:t>,  А.</a:t>
          </a:r>
          <a:r>
            <a:rPr lang="uk-UA" sz="2500" kern="1200" dirty="0" err="1" smtClean="0"/>
            <a:t>Лейонхуфвуд</a:t>
          </a:r>
          <a:r>
            <a:rPr lang="uk-UA" sz="2500" kern="1200" dirty="0" smtClean="0"/>
            <a:t>,  А.</a:t>
          </a:r>
          <a:r>
            <a:rPr lang="uk-UA" sz="2500" kern="1200" dirty="0" err="1" smtClean="0"/>
            <a:t>Лернер</a:t>
          </a:r>
          <a:r>
            <a:rPr lang="uk-UA" sz="2500" kern="1200" dirty="0" smtClean="0"/>
            <a:t>, Х.Мінські, Л.Рей)</a:t>
          </a:r>
        </a:p>
      </dsp:txBody>
      <dsp:txXfrm>
        <a:off x="1789" y="1540395"/>
        <a:ext cx="2816869" cy="3900487"/>
      </dsp:txXfrm>
    </dsp:sp>
    <dsp:sp modelId="{AADE0D34-0CB3-42BB-AA71-AE1A628FA30F}">
      <dsp:nvSpPr>
        <dsp:cNvPr id="0" name=""/>
        <dsp:cNvSpPr/>
      </dsp:nvSpPr>
      <dsp:spPr>
        <a:xfrm>
          <a:off x="2818659" y="1540395"/>
          <a:ext cx="2592280" cy="3900487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alpha val="90000"/>
                <a:hueOff val="0"/>
                <a:satOff val="0"/>
                <a:lumOff val="0"/>
                <a:alphaOff val="-20000"/>
                <a:shade val="40000"/>
              </a:schemeClr>
              <a:schemeClr val="accent3">
                <a:alpha val="90000"/>
                <a:hueOff val="0"/>
                <a:satOff val="0"/>
                <a:lumOff val="0"/>
                <a:alphaOff val="-2000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err="1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Калецькіанське</a:t>
          </a:r>
          <a:endParaRPr lang="uk-UA" sz="2500" kern="1200" dirty="0" smtClean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( М.</a:t>
          </a:r>
          <a:r>
            <a:rPr lang="uk-UA" sz="2500" kern="1200" dirty="0" err="1" smtClean="0"/>
            <a:t>Калецький</a:t>
          </a:r>
          <a:r>
            <a:rPr lang="ru-RU" sz="2500" kern="1200" dirty="0" smtClean="0"/>
            <a:t>, А. </a:t>
          </a:r>
          <a:r>
            <a:rPr lang="ru-RU" sz="2500" kern="1200" dirty="0" err="1" smtClean="0"/>
            <a:t>Ейхнер</a:t>
          </a:r>
          <a:r>
            <a:rPr lang="ru-RU" sz="2500" kern="1200" dirty="0" smtClean="0"/>
            <a:t>, </a:t>
          </a:r>
          <a:r>
            <a:rPr lang="ru-RU" sz="2500" kern="1200" dirty="0" err="1" smtClean="0"/>
            <a:t>К.Коулінг</a:t>
          </a:r>
          <a:r>
            <a:rPr lang="ru-RU" sz="2500" kern="1200" dirty="0" smtClean="0"/>
            <a:t>, </a:t>
          </a:r>
          <a:r>
            <a:rPr lang="ru-RU" sz="2500" kern="1200" dirty="0" err="1" smtClean="0"/>
            <a:t>П.Рейнольдс</a:t>
          </a:r>
          <a:r>
            <a:rPr lang="ru-RU" sz="2500" kern="1200" dirty="0" smtClean="0"/>
            <a:t>, </a:t>
          </a:r>
          <a:r>
            <a:rPr lang="ru-RU" sz="2500" kern="1200" dirty="0" err="1" smtClean="0"/>
            <a:t>М.Сойєр</a:t>
          </a:r>
          <a:r>
            <a:rPr lang="uk-UA" sz="2500" kern="1200" dirty="0" smtClean="0"/>
            <a:t>)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500" kern="1200" dirty="0"/>
        </a:p>
      </dsp:txBody>
      <dsp:txXfrm>
        <a:off x="2818659" y="1540395"/>
        <a:ext cx="2592280" cy="3900487"/>
      </dsp:txXfrm>
    </dsp:sp>
    <dsp:sp modelId="{CC0A30D6-7816-4615-8822-3D1F3222231B}">
      <dsp:nvSpPr>
        <dsp:cNvPr id="0" name=""/>
        <dsp:cNvSpPr/>
      </dsp:nvSpPr>
      <dsp:spPr>
        <a:xfrm>
          <a:off x="5410940" y="1540395"/>
          <a:ext cx="2816869" cy="3900487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alpha val="90000"/>
                <a:hueOff val="0"/>
                <a:satOff val="0"/>
                <a:lumOff val="0"/>
                <a:alphaOff val="-40000"/>
                <a:shade val="40000"/>
              </a:schemeClr>
              <a:schemeClr val="accent3">
                <a:alpha val="90000"/>
                <a:hueOff val="0"/>
                <a:satOff val="0"/>
                <a:lumOff val="0"/>
                <a:alphaOff val="-4000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uk-UA" sz="2500" kern="1200" dirty="0" err="1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Неорікардіанське</a:t>
          </a:r>
          <a:r>
            <a:rPr lang="uk-UA" sz="25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uk-UA" sz="2500" kern="1200" dirty="0" smtClean="0"/>
            <a:t>(П. </a:t>
          </a:r>
          <a:r>
            <a:rPr lang="uk-UA" sz="2500" kern="1200" dirty="0" err="1" smtClean="0"/>
            <a:t>Сраффа</a:t>
          </a:r>
          <a:r>
            <a:rPr lang="uk-UA" sz="2500" kern="1200" dirty="0" smtClean="0"/>
            <a:t>, Н.</a:t>
          </a:r>
          <a:r>
            <a:rPr lang="uk-UA" sz="2500" kern="1200" dirty="0" err="1" smtClean="0"/>
            <a:t>Калдор</a:t>
          </a:r>
          <a:r>
            <a:rPr lang="uk-UA" sz="2500" kern="1200" dirty="0" smtClean="0"/>
            <a:t>,  М.</a:t>
          </a:r>
          <a:r>
            <a:rPr lang="uk-UA" sz="2500" kern="1200" dirty="0" err="1" smtClean="0"/>
            <a:t>Мілгейт</a:t>
          </a:r>
          <a:r>
            <a:rPr lang="uk-UA" sz="2500" kern="1200" dirty="0" smtClean="0"/>
            <a:t>,  П.</a:t>
          </a:r>
          <a:r>
            <a:rPr lang="uk-UA" sz="2500" kern="1200" dirty="0" err="1" smtClean="0"/>
            <a:t>Гареньяні</a:t>
          </a:r>
          <a:r>
            <a:rPr lang="uk-UA" sz="2500" kern="1200" dirty="0" smtClean="0"/>
            <a:t>,  Л.</a:t>
          </a:r>
          <a:r>
            <a:rPr lang="uk-UA" sz="2500" kern="1200" dirty="0" err="1" smtClean="0"/>
            <a:t>Пазінетті</a:t>
          </a:r>
          <a:r>
            <a:rPr lang="uk-UA" sz="2500" kern="1200" dirty="0" smtClean="0"/>
            <a:t>,  </a:t>
          </a:r>
          <a:r>
            <a:rPr lang="uk-UA" sz="2500" kern="1200" dirty="0" err="1" smtClean="0"/>
            <a:t>Дж.Ітуелл</a:t>
          </a:r>
          <a:r>
            <a:rPr lang="uk-UA" sz="2500" kern="1200" dirty="0" smtClean="0"/>
            <a:t>,  А.</a:t>
          </a:r>
          <a:r>
            <a:rPr lang="uk-UA" sz="2500" kern="1200" dirty="0" err="1" smtClean="0"/>
            <a:t>Ронкалья</a:t>
          </a:r>
          <a:r>
            <a:rPr lang="uk-UA" sz="2500" kern="1200" dirty="0" smtClean="0"/>
            <a:t>)</a:t>
          </a:r>
        </a:p>
      </dsp:txBody>
      <dsp:txXfrm>
        <a:off x="5410940" y="1540395"/>
        <a:ext cx="2816869" cy="3900487"/>
      </dsp:txXfrm>
    </dsp:sp>
    <dsp:sp modelId="{7492D91F-2EE3-4A0A-A1C6-59371750AEE4}">
      <dsp:nvSpPr>
        <dsp:cNvPr id="0" name=""/>
        <dsp:cNvSpPr/>
      </dsp:nvSpPr>
      <dsp:spPr>
        <a:xfrm>
          <a:off x="0" y="5440882"/>
          <a:ext cx="8229600" cy="433387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2FADFD-8250-4AA3-AA08-13A5263CAEB4}">
      <dsp:nvSpPr>
        <dsp:cNvPr id="0" name=""/>
        <dsp:cNvSpPr/>
      </dsp:nvSpPr>
      <dsp:spPr>
        <a:xfrm>
          <a:off x="0" y="935968"/>
          <a:ext cx="8641655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75099A-E501-4287-9403-29B30AEE5981}">
      <dsp:nvSpPr>
        <dsp:cNvPr id="0" name=""/>
        <dsp:cNvSpPr/>
      </dsp:nvSpPr>
      <dsp:spPr>
        <a:xfrm>
          <a:off x="415204" y="77488"/>
          <a:ext cx="8221830" cy="13307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44" tIns="0" rIns="228644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noProof="0" dirty="0" smtClean="0"/>
            <a:t>Панування великих корпорацій в економіці породжує </a:t>
          </a:r>
          <a:r>
            <a:rPr lang="uk-UA" sz="2000" kern="1200" noProof="0" dirty="0" smtClean="0">
              <a:solidFill>
                <a:srgbClr val="FFC000"/>
              </a:solidFill>
            </a:rPr>
            <a:t>падіння частки заробітної плати</a:t>
          </a:r>
          <a:r>
            <a:rPr lang="uk-UA" sz="2000" kern="1200" noProof="0" dirty="0" smtClean="0"/>
            <a:t> в національному доході</a:t>
          </a:r>
          <a:endParaRPr lang="uk-UA" sz="2000" kern="1200" noProof="0" dirty="0"/>
        </a:p>
      </dsp:txBody>
      <dsp:txXfrm>
        <a:off x="480168" y="142452"/>
        <a:ext cx="8091902" cy="1200871"/>
      </dsp:txXfrm>
    </dsp:sp>
    <dsp:sp modelId="{75D76DCB-1834-417B-B636-3D7E5AA753FE}">
      <dsp:nvSpPr>
        <dsp:cNvPr id="0" name=""/>
        <dsp:cNvSpPr/>
      </dsp:nvSpPr>
      <dsp:spPr>
        <a:xfrm>
          <a:off x="0" y="2827482"/>
          <a:ext cx="8641655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057878-B7BE-4B33-9280-2E525AEF03DC}">
      <dsp:nvSpPr>
        <dsp:cNvPr id="0" name=""/>
        <dsp:cNvSpPr/>
      </dsp:nvSpPr>
      <dsp:spPr>
        <a:xfrm>
          <a:off x="410984" y="1915168"/>
          <a:ext cx="8227746" cy="13846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44" tIns="0" rIns="228644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noProof="0" dirty="0" smtClean="0"/>
            <a:t>Підвищення номінальної заробітної плати не призводить автоматично до зростання її реального вираження, оскільки </a:t>
          </a:r>
          <a:r>
            <a:rPr lang="uk-UA" sz="2000" kern="1200" noProof="0" dirty="0" smtClean="0">
              <a:solidFill>
                <a:srgbClr val="FFC000"/>
              </a:solidFill>
            </a:rPr>
            <a:t>монополії компенсують власні втрати підвищенням цін</a:t>
          </a:r>
          <a:endParaRPr lang="uk-UA" sz="2000" kern="1200" noProof="0" dirty="0">
            <a:solidFill>
              <a:srgbClr val="FFC000"/>
            </a:solidFill>
          </a:endParaRPr>
        </a:p>
      </dsp:txBody>
      <dsp:txXfrm>
        <a:off x="478576" y="1982760"/>
        <a:ext cx="8092562" cy="1249450"/>
      </dsp:txXfrm>
    </dsp:sp>
    <dsp:sp modelId="{FCF6900B-AEB4-4C79-881F-5D96BAB5ECB8}">
      <dsp:nvSpPr>
        <dsp:cNvPr id="0" name=""/>
        <dsp:cNvSpPr/>
      </dsp:nvSpPr>
      <dsp:spPr>
        <a:xfrm>
          <a:off x="0" y="4805488"/>
          <a:ext cx="8641655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AAD7A2-8867-4C57-8748-8EC5170E2851}">
      <dsp:nvSpPr>
        <dsp:cNvPr id="0" name=""/>
        <dsp:cNvSpPr/>
      </dsp:nvSpPr>
      <dsp:spPr>
        <a:xfrm>
          <a:off x="360735" y="3721957"/>
          <a:ext cx="8242829" cy="1471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44" tIns="0" rIns="228644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noProof="0" dirty="0" smtClean="0"/>
            <a:t>Зниження частки доходів робітників у національному доході викликає відповідне зниження попиту на споживчі товари. У монополістичних структур </a:t>
          </a:r>
          <a:r>
            <a:rPr lang="uk-UA" sz="2000" kern="1200" noProof="0" dirty="0" smtClean="0">
              <a:solidFill>
                <a:srgbClr val="FFC000"/>
              </a:solidFill>
            </a:rPr>
            <a:t>зникає зацікавленість у збільшенні інвестицій</a:t>
          </a:r>
          <a:r>
            <a:rPr lang="uk-UA" sz="2000" kern="1200" noProof="0" dirty="0" smtClean="0"/>
            <a:t> пропорційно до зростання прибутку</a:t>
          </a:r>
          <a:endParaRPr lang="uk-UA" sz="2000" kern="1200" noProof="0" dirty="0"/>
        </a:p>
      </dsp:txBody>
      <dsp:txXfrm>
        <a:off x="432549" y="3793771"/>
        <a:ext cx="8099201" cy="13274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C52318-DF37-4B4C-A797-6BC7CE329081}">
      <dsp:nvSpPr>
        <dsp:cNvPr id="0" name=""/>
        <dsp:cNvSpPr/>
      </dsp:nvSpPr>
      <dsp:spPr>
        <a:xfrm>
          <a:off x="0" y="143296"/>
          <a:ext cx="8229600" cy="1165539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4500" kern="1200" dirty="0" smtClean="0"/>
            <a:t> </a:t>
          </a:r>
          <a:r>
            <a:rPr lang="uk-UA" sz="3600" b="0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Нове кейнсіанство:</a:t>
          </a:r>
        </a:p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3600" b="0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зміни в предметі та методі</a:t>
          </a:r>
          <a:endParaRPr lang="uk-UA" sz="3600" b="0" kern="120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143296"/>
        <a:ext cx="8229600" cy="1165539"/>
      </dsp:txXfrm>
    </dsp:sp>
    <dsp:sp modelId="{9CAA499A-8E24-4882-AB6A-789BD079AB21}">
      <dsp:nvSpPr>
        <dsp:cNvPr id="0" name=""/>
        <dsp:cNvSpPr/>
      </dsp:nvSpPr>
      <dsp:spPr>
        <a:xfrm>
          <a:off x="1789" y="1684416"/>
          <a:ext cx="2816869" cy="3900487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alpha val="90000"/>
                <a:hueOff val="0"/>
                <a:satOff val="0"/>
                <a:lumOff val="0"/>
                <a:alphaOff val="0"/>
                <a:shade val="40000"/>
              </a:schemeClr>
              <a:schemeClr val="accent3">
                <a:alpha val="90000"/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24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Зміщення в бік неокласики: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24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використання неокласичних ідей, категорій, методів </a:t>
          </a:r>
        </a:p>
      </dsp:txBody>
      <dsp:txXfrm>
        <a:off x="1789" y="1684416"/>
        <a:ext cx="2816869" cy="3900487"/>
      </dsp:txXfrm>
    </dsp:sp>
    <dsp:sp modelId="{AADE0D34-0CB3-42BB-AA71-AE1A628FA30F}">
      <dsp:nvSpPr>
        <dsp:cNvPr id="0" name=""/>
        <dsp:cNvSpPr/>
      </dsp:nvSpPr>
      <dsp:spPr>
        <a:xfrm>
          <a:off x="2746660" y="1655474"/>
          <a:ext cx="2592280" cy="3900487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alpha val="90000"/>
                <a:hueOff val="0"/>
                <a:satOff val="0"/>
                <a:lumOff val="0"/>
                <a:alphaOff val="-20000"/>
                <a:shade val="40000"/>
              </a:schemeClr>
              <a:schemeClr val="accent3">
                <a:alpha val="90000"/>
                <a:hueOff val="0"/>
                <a:satOff val="0"/>
                <a:lumOff val="0"/>
                <a:alphaOff val="-2000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Динамічна стохастична модель загальної рівноваги </a:t>
          </a:r>
          <a:r>
            <a:rPr lang="uk-UA" sz="2400" b="0" kern="1200" dirty="0" smtClean="0">
              <a:solidFill>
                <a:srgbClr val="0AC1E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(причина нестабільності: негнучкість цін, договірний характер сучасної економіки)</a:t>
          </a:r>
          <a:endParaRPr lang="uk-UA" sz="2400" b="0" kern="1200" dirty="0">
            <a:solidFill>
              <a:srgbClr val="0AC1E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746660" y="1655474"/>
        <a:ext cx="2592280" cy="3900487"/>
      </dsp:txXfrm>
    </dsp:sp>
    <dsp:sp modelId="{CC0A30D6-7816-4615-8822-3D1F3222231B}">
      <dsp:nvSpPr>
        <dsp:cNvPr id="0" name=""/>
        <dsp:cNvSpPr/>
      </dsp:nvSpPr>
      <dsp:spPr>
        <a:xfrm>
          <a:off x="5410940" y="1684416"/>
          <a:ext cx="2816869" cy="3900487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alpha val="90000"/>
                <a:hueOff val="0"/>
                <a:satOff val="0"/>
                <a:lumOff val="0"/>
                <a:alphaOff val="-40000"/>
                <a:shade val="40000"/>
              </a:schemeClr>
              <a:schemeClr val="accent3">
                <a:alpha val="90000"/>
                <a:hueOff val="0"/>
                <a:satOff val="0"/>
                <a:lumOff val="0"/>
                <a:alphaOff val="-4000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Предмет дослідження: </a:t>
          </a:r>
          <a:r>
            <a:rPr lang="uk-UA" sz="2400" b="0" kern="1200" dirty="0" smtClean="0">
              <a:solidFill>
                <a:srgbClr val="0AC1E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аналіз раціональної поведінки контрагентів на ринках капіталу,  праці в умовах макроекономічної  невизначеності </a:t>
          </a:r>
        </a:p>
      </dsp:txBody>
      <dsp:txXfrm>
        <a:off x="5410940" y="1684416"/>
        <a:ext cx="2816869" cy="3900487"/>
      </dsp:txXfrm>
    </dsp:sp>
    <dsp:sp modelId="{7492D91F-2EE3-4A0A-A1C6-59371750AEE4}">
      <dsp:nvSpPr>
        <dsp:cNvPr id="0" name=""/>
        <dsp:cNvSpPr/>
      </dsp:nvSpPr>
      <dsp:spPr>
        <a:xfrm>
          <a:off x="0" y="5584903"/>
          <a:ext cx="8229600" cy="433387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4C92F2-0BAE-4218-B0C5-DEFE97AE5C4D}">
      <dsp:nvSpPr>
        <dsp:cNvPr id="0" name=""/>
        <dsp:cNvSpPr/>
      </dsp:nvSpPr>
      <dsp:spPr>
        <a:xfrm>
          <a:off x="0" y="829217"/>
          <a:ext cx="2767807" cy="1660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 проблеми мікроекономіки</a:t>
          </a:r>
          <a:endParaRPr lang="uk-UA" sz="1900" kern="1200" dirty="0"/>
        </a:p>
      </dsp:txBody>
      <dsp:txXfrm>
        <a:off x="0" y="829217"/>
        <a:ext cx="2767807" cy="1660684"/>
      </dsp:txXfrm>
    </dsp:sp>
    <dsp:sp modelId="{257DE00A-9679-4D37-B958-3DC413B74E51}">
      <dsp:nvSpPr>
        <dsp:cNvPr id="0" name=""/>
        <dsp:cNvSpPr/>
      </dsp:nvSpPr>
      <dsp:spPr>
        <a:xfrm>
          <a:off x="3044588" y="829217"/>
          <a:ext cx="2767807" cy="1660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 </a:t>
          </a:r>
          <a:r>
            <a:rPr lang="uk-UA" sz="1900" kern="1200" noProof="0" dirty="0" smtClean="0"/>
            <a:t>проблема ціноутворення за умов недосконалої конкуренції, контрактної економіки </a:t>
          </a:r>
          <a:endParaRPr lang="uk-UA" sz="1900" kern="1200" noProof="0" dirty="0"/>
        </a:p>
      </dsp:txBody>
      <dsp:txXfrm>
        <a:off x="3044588" y="829217"/>
        <a:ext cx="2767807" cy="1660684"/>
      </dsp:txXfrm>
    </dsp:sp>
    <dsp:sp modelId="{9CEBB636-03F9-4158-A64D-D32D25BECF63}">
      <dsp:nvSpPr>
        <dsp:cNvPr id="0" name=""/>
        <dsp:cNvSpPr/>
      </dsp:nvSpPr>
      <dsp:spPr>
        <a:xfrm>
          <a:off x="6089176" y="829217"/>
          <a:ext cx="2767807" cy="1660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noProof="0" dirty="0" smtClean="0"/>
            <a:t> поведінка  економічних  суб’єктів</a:t>
          </a:r>
          <a:r>
            <a:rPr lang="ru-RU" sz="1900" kern="1200" dirty="0" smtClean="0"/>
            <a:t>,  </a:t>
          </a:r>
          <a:r>
            <a:rPr lang="uk-UA" sz="1900" kern="1200" noProof="0" dirty="0" smtClean="0"/>
            <a:t>що ґрунтується </a:t>
          </a:r>
          <a:r>
            <a:rPr lang="ru-RU" sz="1900" kern="1200" dirty="0" smtClean="0"/>
            <a:t>на </a:t>
          </a:r>
          <a:r>
            <a:rPr lang="uk-UA" sz="1900" kern="1200" noProof="0" dirty="0" smtClean="0"/>
            <a:t>раціональних</a:t>
          </a:r>
          <a:r>
            <a:rPr lang="ru-RU" sz="1900" kern="1200" dirty="0" smtClean="0"/>
            <a:t> </a:t>
          </a:r>
          <a:r>
            <a:rPr lang="uk-UA" sz="1900" kern="1200" dirty="0" smtClean="0"/>
            <a:t>очікуваннях </a:t>
          </a:r>
          <a:endParaRPr lang="uk-UA" sz="1900" kern="1200" dirty="0"/>
        </a:p>
      </dsp:txBody>
      <dsp:txXfrm>
        <a:off x="6089176" y="829217"/>
        <a:ext cx="2767807" cy="1660684"/>
      </dsp:txXfrm>
    </dsp:sp>
    <dsp:sp modelId="{178CEF67-D9DA-4DDB-BBDC-CEB73CADEF94}">
      <dsp:nvSpPr>
        <dsp:cNvPr id="0" name=""/>
        <dsp:cNvSpPr/>
      </dsp:nvSpPr>
      <dsp:spPr>
        <a:xfrm>
          <a:off x="1522294" y="2766682"/>
          <a:ext cx="2767807" cy="1660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 економічна  інформація</a:t>
          </a:r>
          <a:endParaRPr lang="uk-UA" sz="1900" kern="1200" dirty="0"/>
        </a:p>
      </dsp:txBody>
      <dsp:txXfrm>
        <a:off x="1522294" y="2766682"/>
        <a:ext cx="2767807" cy="1660684"/>
      </dsp:txXfrm>
    </dsp:sp>
    <dsp:sp modelId="{576200DB-0AA9-45F8-8241-EFDF025537E9}">
      <dsp:nvSpPr>
        <dsp:cNvPr id="0" name=""/>
        <dsp:cNvSpPr/>
      </dsp:nvSpPr>
      <dsp:spPr>
        <a:xfrm>
          <a:off x="4566882" y="2766682"/>
          <a:ext cx="2767807" cy="1660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900" kern="1200" dirty="0" smtClean="0"/>
            <a:t> </a:t>
          </a:r>
          <a:r>
            <a:rPr lang="uk-UA" sz="1900" kern="1200" noProof="0" dirty="0" smtClean="0"/>
            <a:t>проблеми</a:t>
          </a:r>
          <a:r>
            <a:rPr lang="ru-RU" sz="1900" kern="1200" dirty="0" smtClean="0"/>
            <a:t>  </a:t>
          </a:r>
          <a:r>
            <a:rPr lang="uk-UA" sz="1900" kern="1200" noProof="0" dirty="0" smtClean="0"/>
            <a:t>впливу  фінансової  сфери  </a:t>
          </a:r>
          <a:r>
            <a:rPr lang="ru-RU" sz="1900" kern="1200" dirty="0" smtClean="0"/>
            <a:t>та  грошей  </a:t>
          </a:r>
          <a:r>
            <a:rPr lang="uk-UA" sz="1900" kern="1200" dirty="0" smtClean="0"/>
            <a:t>на перебіг макроекономічних процесів</a:t>
          </a:r>
          <a:endParaRPr lang="uk-UA" sz="1900" kern="1200" dirty="0"/>
        </a:p>
      </dsp:txBody>
      <dsp:txXfrm>
        <a:off x="4566882" y="2766682"/>
        <a:ext cx="2767807" cy="16606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19.09.2023</a:t>
            </a:fld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19.09.2023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19.09.2023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19.09.2023</a:t>
            </a:fld>
            <a:endParaRPr lang="uk-UA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19.09.2023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19.09.2023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19.09.2023</a:t>
            </a:fld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19.09.2023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19.09.2023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19.09.2023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19.09.2023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E48C07E-946E-41B1-A07D-29A2EB7349D7}" type="datetimeFigureOut">
              <a:rPr lang="uk-UA" smtClean="0"/>
              <a:t>19.09.2023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СУЧАСНІ ЕКОНОМІЧНІ ТЕОРІЇ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44338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Проте модель 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О. </a:t>
            </a:r>
            <a:r>
              <a:rPr lang="uk-UA" sz="24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Домара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uk-UA" sz="2400" dirty="0" smtClean="0"/>
              <a:t>мала деякі відмінні риси від моделі </a:t>
            </a:r>
            <a:r>
              <a:rPr lang="uk-UA" sz="2400" dirty="0"/>
              <a:t>англійського вченого. Зокрема, якщо в моделі </a:t>
            </a:r>
            <a:r>
              <a:rPr lang="uk-UA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Р.</a:t>
            </a:r>
            <a:r>
              <a:rPr lang="uk-UA" sz="24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Ґаррода</a:t>
            </a:r>
            <a:r>
              <a:rPr lang="uk-UA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uk-UA" sz="2400" dirty="0" smtClean="0"/>
              <a:t>вихідною </a:t>
            </a:r>
            <a:r>
              <a:rPr lang="uk-UA" sz="2400" dirty="0"/>
              <a:t>була кейнсіанська ідея про рівність заощаджень та </a:t>
            </a:r>
            <a:r>
              <a:rPr lang="uk-UA" sz="2400" dirty="0" smtClean="0"/>
              <a:t>інвестицій</a:t>
            </a:r>
            <a:r>
              <a:rPr lang="uk-UA" sz="2400" dirty="0"/>
              <a:t>, як умова економічної рівноваги, то в моделі 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О. </a:t>
            </a:r>
            <a:r>
              <a:rPr lang="uk-UA" sz="24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Домара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 </a:t>
            </a:r>
            <a:r>
              <a:rPr lang="uk-UA" sz="2400" i="1" dirty="0" smtClean="0">
                <a:solidFill>
                  <a:srgbClr val="FFFF00"/>
                </a:solidFill>
              </a:rPr>
              <a:t>рівність  </a:t>
            </a:r>
            <a:r>
              <a:rPr lang="uk-UA" sz="2400" i="1" dirty="0">
                <a:solidFill>
                  <a:srgbClr val="FFFF00"/>
                </a:solidFill>
              </a:rPr>
              <a:t>грошового  доходу  </a:t>
            </a:r>
            <a:r>
              <a:rPr lang="uk-UA" sz="2400" dirty="0"/>
              <a:t>(попиту)  та  </a:t>
            </a:r>
            <a:r>
              <a:rPr lang="uk-UA" sz="2400" i="1" dirty="0">
                <a:solidFill>
                  <a:srgbClr val="FFFF00"/>
                </a:solidFill>
              </a:rPr>
              <a:t>виробничих  потужностей </a:t>
            </a:r>
            <a:r>
              <a:rPr lang="uk-UA" sz="2400" dirty="0" smtClean="0"/>
              <a:t>(пропозиції</a:t>
            </a:r>
            <a:r>
              <a:rPr lang="uk-UA" sz="2400" dirty="0"/>
              <a:t>). Під виробничими потужностями він розумів </a:t>
            </a:r>
            <a:r>
              <a:rPr lang="uk-UA" sz="2400" dirty="0" smtClean="0"/>
              <a:t>потенційно </a:t>
            </a:r>
            <a:r>
              <a:rPr lang="uk-UA" sz="2400" dirty="0"/>
              <a:t>можливе виробництво продукції за умов повної </a:t>
            </a:r>
            <a:r>
              <a:rPr lang="uk-UA" sz="2400" dirty="0" smtClean="0"/>
              <a:t>зайнятості. Збільшення </a:t>
            </a:r>
            <a:r>
              <a:rPr lang="uk-UA" sz="2400" dirty="0"/>
              <a:t>виробничих потужностей, на думку вченого, </a:t>
            </a:r>
            <a:r>
              <a:rPr lang="uk-UA" sz="2400" dirty="0" smtClean="0"/>
              <a:t>відіграє вирішальну </a:t>
            </a:r>
            <a:r>
              <a:rPr lang="uk-UA" sz="2400" dirty="0"/>
              <a:t>роль у визначенні темпу зростання виробництва</a:t>
            </a:r>
            <a:r>
              <a:rPr lang="uk-UA" sz="2400" dirty="0" smtClean="0"/>
              <a:t>.</a:t>
            </a:r>
          </a:p>
          <a:p>
            <a:r>
              <a:rPr lang="uk-UA" sz="2400" dirty="0"/>
              <a:t>Відмінність моделі 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О. </a:t>
            </a:r>
            <a:r>
              <a:rPr lang="uk-UA" sz="24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Домара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uk-UA" sz="2400" dirty="0"/>
              <a:t>полягала й у тому, що в ній </a:t>
            </a:r>
            <a:r>
              <a:rPr lang="uk-UA" sz="2400" i="1" dirty="0">
                <a:solidFill>
                  <a:srgbClr val="FFFF00"/>
                </a:solidFill>
              </a:rPr>
              <a:t>передбачалася повна зайнятість</a:t>
            </a:r>
            <a:r>
              <a:rPr lang="uk-UA" sz="2400" dirty="0"/>
              <a:t>, тоді як 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Р. </a:t>
            </a:r>
            <a:r>
              <a:rPr lang="uk-UA" sz="24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Ґаррод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uk-UA" sz="2400" dirty="0"/>
              <a:t>виходив з </a:t>
            </a:r>
            <a:r>
              <a:rPr lang="uk-UA" sz="2400" dirty="0" smtClean="0"/>
              <a:t>того,що  </a:t>
            </a:r>
            <a:r>
              <a:rPr lang="uk-UA" sz="2400" dirty="0"/>
              <a:t>динамічна  рівновага  може  існувати,  </a:t>
            </a:r>
            <a:r>
              <a:rPr lang="uk-UA" sz="2400" dirty="0" smtClean="0"/>
              <a:t>супроводжуючись  певним </a:t>
            </a:r>
            <a:r>
              <a:rPr lang="uk-UA" sz="2400" dirty="0"/>
              <a:t>рівнем безробіття</a:t>
            </a:r>
          </a:p>
        </p:txBody>
      </p:sp>
    </p:spTree>
    <p:extLst>
      <p:ext uri="{BB962C8B-B14F-4D97-AF65-F5344CB8AC3E}">
        <p14:creationId xmlns:p14="http://schemas.microsoft.com/office/powerpoint/2010/main" val="2278356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60648"/>
            <a:ext cx="8435280" cy="6264696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Повоєнний період у розвитку </a:t>
            </a:r>
            <a:r>
              <a:rPr lang="uk-UA" dirty="0" err="1"/>
              <a:t>неокейнсіанської</a:t>
            </a:r>
            <a:r>
              <a:rPr lang="uk-UA" dirty="0"/>
              <a:t> концепції </a:t>
            </a:r>
            <a:r>
              <a:rPr lang="uk-UA" dirty="0" smtClean="0"/>
              <a:t>циклічних </a:t>
            </a:r>
            <a:r>
              <a:rPr lang="uk-UA" dirty="0"/>
              <a:t>коливань характеризується працями </a:t>
            </a:r>
            <a:r>
              <a:rPr lang="uk-UA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Дж. </a:t>
            </a:r>
            <a:r>
              <a:rPr lang="uk-UA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Ґікса</a:t>
            </a:r>
            <a:r>
              <a:rPr lang="uk-UA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uk-UA" i="1" dirty="0">
                <a:solidFill>
                  <a:srgbClr val="00B0F0"/>
                </a:solidFill>
              </a:rPr>
              <a:t>«Розвиток </a:t>
            </a:r>
            <a:r>
              <a:rPr lang="uk-UA" i="1" dirty="0" smtClean="0">
                <a:solidFill>
                  <a:srgbClr val="00B0F0"/>
                </a:solidFill>
              </a:rPr>
              <a:t>теорії </a:t>
            </a:r>
            <a:r>
              <a:rPr lang="uk-UA" i="1" dirty="0">
                <a:solidFill>
                  <a:srgbClr val="00B0F0"/>
                </a:solidFill>
              </a:rPr>
              <a:t>торгового циклу» </a:t>
            </a:r>
            <a:r>
              <a:rPr lang="uk-UA" dirty="0"/>
              <a:t>(1950) і особливо американського </a:t>
            </a:r>
            <a:r>
              <a:rPr lang="uk-UA" dirty="0" smtClean="0"/>
              <a:t>економіста  </a:t>
            </a:r>
            <a:r>
              <a:rPr lang="uk-UA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Елвіна</a:t>
            </a:r>
            <a:r>
              <a:rPr lang="uk-UA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 </a:t>
            </a:r>
            <a:r>
              <a:rPr lang="uk-UA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Ґансена</a:t>
            </a:r>
            <a:r>
              <a:rPr lang="uk-UA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 </a:t>
            </a:r>
            <a:r>
              <a:rPr lang="uk-UA" dirty="0"/>
              <a:t>(1887—1976)  </a:t>
            </a:r>
            <a:r>
              <a:rPr lang="uk-UA" i="1" dirty="0">
                <a:solidFill>
                  <a:srgbClr val="00B0F0"/>
                </a:solidFill>
              </a:rPr>
              <a:t>«Економічні  цикли  і  національний  дохід»  </a:t>
            </a:r>
            <a:r>
              <a:rPr lang="uk-UA" dirty="0"/>
              <a:t>(1951),  яка  стала  завершальним  етапом  </a:t>
            </a:r>
            <a:r>
              <a:rPr lang="uk-UA" dirty="0" smtClean="0"/>
              <a:t>формування  </a:t>
            </a:r>
            <a:r>
              <a:rPr lang="uk-UA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неокейнсіанської</a:t>
            </a:r>
            <a:r>
              <a:rPr lang="uk-UA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теорії  циклу  </a:t>
            </a:r>
            <a:r>
              <a:rPr lang="uk-UA" dirty="0"/>
              <a:t>й  принесла  вченому  </a:t>
            </a:r>
            <a:r>
              <a:rPr lang="uk-UA" dirty="0" smtClean="0"/>
              <a:t>світову славу. Е</a:t>
            </a:r>
            <a:r>
              <a:rPr lang="uk-UA" dirty="0"/>
              <a:t>. </a:t>
            </a:r>
            <a:r>
              <a:rPr lang="uk-UA" dirty="0" err="1"/>
              <a:t>Хансен</a:t>
            </a:r>
            <a:r>
              <a:rPr lang="uk-UA" dirty="0"/>
              <a:t>, ґрунтуючись на даних </a:t>
            </a:r>
            <a:r>
              <a:rPr lang="uk-UA" dirty="0" smtClean="0"/>
              <a:t>економічної  </a:t>
            </a:r>
            <a:r>
              <a:rPr lang="uk-UA" dirty="0"/>
              <a:t>історії  США,  викладає  власну  концепцію  циклів,  </a:t>
            </a:r>
            <a:r>
              <a:rPr lang="uk-UA" dirty="0" smtClean="0"/>
              <a:t>виокремлюючи </a:t>
            </a:r>
            <a:r>
              <a:rPr lang="uk-UA" dirty="0"/>
              <a:t>(залежно від причин і тривалості) чотири моделі </a:t>
            </a:r>
            <a:r>
              <a:rPr lang="uk-UA" dirty="0" smtClean="0"/>
              <a:t>циклічних </a:t>
            </a:r>
            <a:r>
              <a:rPr lang="uk-UA" dirty="0"/>
              <a:t>коливань: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 </a:t>
            </a:r>
            <a:r>
              <a:rPr lang="uk-UA" i="1" dirty="0">
                <a:solidFill>
                  <a:srgbClr val="FFFF00"/>
                </a:solidFill>
              </a:rPr>
              <a:t>«малі  цикли»  </a:t>
            </a:r>
            <a:r>
              <a:rPr lang="uk-UA" dirty="0"/>
              <a:t>—  </a:t>
            </a:r>
            <a:r>
              <a:rPr lang="uk-UA" dirty="0" smtClean="0"/>
              <a:t>2-3  </a:t>
            </a:r>
            <a:r>
              <a:rPr lang="uk-UA" dirty="0"/>
              <a:t>роки  —  нерівномірність  </a:t>
            </a:r>
            <a:r>
              <a:rPr lang="uk-UA" dirty="0" smtClean="0"/>
              <a:t>відтворення оборотного </a:t>
            </a:r>
            <a:r>
              <a:rPr lang="uk-UA" dirty="0"/>
              <a:t>капіталу;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 </a:t>
            </a:r>
            <a:r>
              <a:rPr lang="uk-UA" i="1" dirty="0">
                <a:solidFill>
                  <a:srgbClr val="FFFF00"/>
                </a:solidFill>
              </a:rPr>
              <a:t>«великі цикли»</a:t>
            </a:r>
            <a:r>
              <a:rPr lang="uk-UA" dirty="0"/>
              <a:t> — </a:t>
            </a:r>
            <a:r>
              <a:rPr lang="uk-UA" dirty="0" smtClean="0"/>
              <a:t>6-13 </a:t>
            </a:r>
            <a:r>
              <a:rPr lang="uk-UA" dirty="0"/>
              <a:t>років — нерівномірність </a:t>
            </a:r>
            <a:r>
              <a:rPr lang="uk-UA" dirty="0" smtClean="0"/>
              <a:t>інвестицій </a:t>
            </a:r>
            <a:r>
              <a:rPr lang="uk-UA" b="1" dirty="0" smtClean="0"/>
              <a:t>в </a:t>
            </a:r>
            <a:r>
              <a:rPr lang="uk-UA" b="1" dirty="0"/>
              <a:t>основний капітал;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i="1" dirty="0">
                <a:solidFill>
                  <a:srgbClr val="FFFF00"/>
                </a:solidFill>
              </a:rPr>
              <a:t>«будівельні цикли» </a:t>
            </a:r>
            <a:r>
              <a:rPr lang="uk-UA" dirty="0"/>
              <a:t>— </a:t>
            </a:r>
            <a:r>
              <a:rPr lang="uk-UA" dirty="0" smtClean="0"/>
              <a:t>17-18 </a:t>
            </a:r>
            <a:r>
              <a:rPr lang="uk-UA" dirty="0"/>
              <a:t>років — рух капіталу в </a:t>
            </a:r>
            <a:r>
              <a:rPr lang="uk-UA" dirty="0" smtClean="0"/>
              <a:t>будівництві</a:t>
            </a:r>
            <a:r>
              <a:rPr lang="uk-UA" dirty="0"/>
              <a:t>;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 </a:t>
            </a:r>
            <a:r>
              <a:rPr lang="uk-UA" i="1" dirty="0">
                <a:solidFill>
                  <a:srgbClr val="FFFF00"/>
                </a:solidFill>
              </a:rPr>
              <a:t>«вікові циклічні хвилі» </a:t>
            </a:r>
            <a:r>
              <a:rPr lang="uk-UA" dirty="0"/>
              <a:t>— 50 і більше років — </a:t>
            </a:r>
            <a:r>
              <a:rPr lang="uk-UA" dirty="0" smtClean="0"/>
              <a:t>упровадження  </a:t>
            </a:r>
            <a:r>
              <a:rPr lang="uk-UA" dirty="0"/>
              <a:t>нових  технологій  у  </a:t>
            </a:r>
            <a:r>
              <a:rPr lang="uk-UA" dirty="0" smtClean="0"/>
              <a:t>виробництво.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25265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60648"/>
            <a:ext cx="8291264" cy="6336704"/>
          </a:xfrm>
        </p:spPr>
        <p:txBody>
          <a:bodyPr>
            <a:normAutofit lnSpcReduction="10000"/>
          </a:bodyPr>
          <a:lstStyle/>
          <a:p>
            <a:r>
              <a:rPr lang="uk-UA" dirty="0">
                <a:solidFill>
                  <a:srgbClr val="FFFF00"/>
                </a:solidFill>
              </a:rPr>
              <a:t>Мікроекономіка</a:t>
            </a:r>
            <a:r>
              <a:rPr lang="uk-UA" dirty="0"/>
              <a:t>,  </a:t>
            </a:r>
            <a:r>
              <a:rPr lang="uk-UA" dirty="0" smtClean="0"/>
              <a:t>що спиралася  </a:t>
            </a:r>
            <a:r>
              <a:rPr lang="uk-UA" dirty="0"/>
              <a:t>на  принципи  неокласики,  </a:t>
            </a:r>
            <a:r>
              <a:rPr lang="uk-UA" dirty="0" smtClean="0"/>
              <a:t>і </a:t>
            </a:r>
            <a:r>
              <a:rPr lang="uk-UA" dirty="0">
                <a:solidFill>
                  <a:srgbClr val="FFFF00"/>
                </a:solidFill>
              </a:rPr>
              <a:t>макроекономіка</a:t>
            </a:r>
            <a:r>
              <a:rPr lang="uk-UA" dirty="0"/>
              <a:t>, що виникла в результаті кейнсіанської </a:t>
            </a:r>
            <a:r>
              <a:rPr lang="uk-UA" dirty="0" smtClean="0"/>
              <a:t>революції</a:t>
            </a:r>
            <a:r>
              <a:rPr lang="uk-UA" dirty="0"/>
              <a:t>,  були  побудовані 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 кардинально  відмінних  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методологічних засадах</a:t>
            </a:r>
            <a:r>
              <a:rPr lang="uk-UA" dirty="0"/>
              <a:t>.</a:t>
            </a:r>
          </a:p>
          <a:p>
            <a:r>
              <a:rPr lang="uk-UA" dirty="0"/>
              <a:t>Неокласична  </a:t>
            </a:r>
            <a:r>
              <a:rPr lang="uk-UA" dirty="0">
                <a:solidFill>
                  <a:srgbClr val="FFC000"/>
                </a:solidFill>
              </a:rPr>
              <a:t>мікроекономіка  виходила  з  </a:t>
            </a:r>
            <a:r>
              <a:rPr lang="uk-UA" dirty="0" err="1">
                <a:solidFill>
                  <a:srgbClr val="FFC000"/>
                </a:solidFill>
              </a:rPr>
              <a:t>рівноважності</a:t>
            </a:r>
            <a:r>
              <a:rPr lang="uk-UA" dirty="0">
                <a:solidFill>
                  <a:srgbClr val="FFC000"/>
                </a:solidFill>
              </a:rPr>
              <a:t>  </a:t>
            </a:r>
            <a:r>
              <a:rPr lang="uk-UA" dirty="0" smtClean="0">
                <a:solidFill>
                  <a:srgbClr val="FFC000"/>
                </a:solidFill>
              </a:rPr>
              <a:t>економічної </a:t>
            </a:r>
            <a:r>
              <a:rPr lang="uk-UA" dirty="0">
                <a:solidFill>
                  <a:srgbClr val="FFC000"/>
                </a:solidFill>
              </a:rPr>
              <a:t>системи</a:t>
            </a:r>
            <a:r>
              <a:rPr lang="uk-UA" dirty="0"/>
              <a:t>, цілковитої спроможності ринкового </a:t>
            </a:r>
            <a:r>
              <a:rPr lang="uk-UA" dirty="0" smtClean="0"/>
              <a:t>механізму ефективно </a:t>
            </a:r>
            <a:r>
              <a:rPr lang="uk-UA" dirty="0"/>
              <a:t>використовувати наявні ресурси та забезпечувати </a:t>
            </a:r>
            <a:r>
              <a:rPr lang="uk-UA" dirty="0" smtClean="0"/>
              <a:t>повну </a:t>
            </a:r>
            <a:r>
              <a:rPr lang="uk-UA" dirty="0"/>
              <a:t>зайнятість, визнання за державою досить обмежених </a:t>
            </a:r>
            <a:r>
              <a:rPr lang="uk-UA" dirty="0" smtClean="0"/>
              <a:t>регулюючих  </a:t>
            </a:r>
            <a:r>
              <a:rPr lang="uk-UA" dirty="0"/>
              <a:t>функцій,  спрямованих  на  компенсацію  недоліків  (</a:t>
            </a:r>
            <a:r>
              <a:rPr lang="uk-UA" dirty="0" smtClean="0"/>
              <a:t>фіаско) ринку</a:t>
            </a:r>
            <a:r>
              <a:rPr lang="uk-UA" dirty="0"/>
              <a:t>.</a:t>
            </a:r>
          </a:p>
          <a:p>
            <a:r>
              <a:rPr lang="uk-UA" dirty="0"/>
              <a:t>В основі кейнсіанської </a:t>
            </a:r>
            <a:r>
              <a:rPr lang="uk-UA" dirty="0">
                <a:solidFill>
                  <a:srgbClr val="FFC000"/>
                </a:solidFill>
              </a:rPr>
              <a:t>макроекономіки лежали ідеї </a:t>
            </a:r>
            <a:r>
              <a:rPr lang="uk-UA" dirty="0" err="1">
                <a:solidFill>
                  <a:srgbClr val="FFC000"/>
                </a:solidFill>
              </a:rPr>
              <a:t>незрівноваженості</a:t>
            </a:r>
            <a:r>
              <a:rPr lang="uk-UA" dirty="0">
                <a:solidFill>
                  <a:srgbClr val="FFC000"/>
                </a:solidFill>
              </a:rPr>
              <a:t> економічної системи</a:t>
            </a:r>
            <a:r>
              <a:rPr lang="uk-UA" dirty="0"/>
              <a:t>, неповної зайнятості, </a:t>
            </a:r>
            <a:r>
              <a:rPr lang="uk-UA" dirty="0" smtClean="0"/>
              <a:t>необхідності  </a:t>
            </a:r>
            <a:r>
              <a:rPr lang="uk-UA" dirty="0"/>
              <a:t>стимулювання  </a:t>
            </a:r>
            <a:r>
              <a:rPr lang="uk-UA" dirty="0" smtClean="0"/>
              <a:t>ефективного  </a:t>
            </a:r>
            <a:r>
              <a:rPr lang="uk-UA" dirty="0"/>
              <a:t>попиту  та  </a:t>
            </a:r>
            <a:r>
              <a:rPr lang="uk-UA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активного  </a:t>
            </a:r>
            <a:r>
              <a:rPr lang="uk-UA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державного впливу</a:t>
            </a:r>
            <a:r>
              <a:rPr lang="uk-UA" dirty="0" smtClean="0"/>
              <a:t>  </a:t>
            </a:r>
            <a:r>
              <a:rPr lang="uk-UA" dirty="0"/>
              <a:t>на  економічні  процеси.</a:t>
            </a:r>
          </a:p>
        </p:txBody>
      </p:sp>
    </p:spTree>
    <p:extLst>
      <p:ext uri="{BB962C8B-B14F-4D97-AF65-F5344CB8AC3E}">
        <p14:creationId xmlns:p14="http://schemas.microsoft.com/office/powerpoint/2010/main" val="3014280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88640"/>
            <a:ext cx="8507288" cy="5907360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За таких умов цілком природними стали пошуки </a:t>
            </a:r>
            <a:r>
              <a:rPr lang="uk-UA" dirty="0" smtClean="0"/>
              <a:t>можливостей об’єднання </a:t>
            </a:r>
            <a:r>
              <a:rPr lang="uk-UA" dirty="0"/>
              <a:t>вихідних теоретичних положень </a:t>
            </a:r>
            <a:r>
              <a:rPr lang="uk-UA" dirty="0" err="1"/>
              <a:t>кейнсіанства</a:t>
            </a:r>
            <a:r>
              <a:rPr lang="uk-UA" dirty="0"/>
              <a:t> та </a:t>
            </a:r>
            <a:r>
              <a:rPr lang="uk-UA" dirty="0" smtClean="0"/>
              <a:t>неокласики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 smtClean="0"/>
              <a:t>Наукову  </a:t>
            </a:r>
            <a:r>
              <a:rPr lang="uk-UA" dirty="0"/>
              <a:t>завершеність  </a:t>
            </a:r>
            <a:r>
              <a:rPr lang="uk-UA" dirty="0" smtClean="0"/>
              <a:t>ідея </a:t>
            </a:r>
            <a:r>
              <a:rPr lang="uk-UA" dirty="0"/>
              <a:t>об’єднання  </a:t>
            </a:r>
            <a:r>
              <a:rPr lang="uk-UA" dirty="0" smtClean="0"/>
              <a:t>двох впливових </a:t>
            </a:r>
            <a:r>
              <a:rPr lang="uk-UA" dirty="0"/>
              <a:t>напрямів світової економічної думки </a:t>
            </a:r>
            <a:r>
              <a:rPr lang="uk-UA" dirty="0" smtClean="0"/>
              <a:t>отримала </a:t>
            </a:r>
            <a:r>
              <a:rPr lang="uk-UA" dirty="0"/>
              <a:t>в </a:t>
            </a:r>
            <a:r>
              <a:rPr lang="uk-UA" dirty="0" smtClean="0"/>
              <a:t>50-60-х  </a:t>
            </a:r>
            <a:r>
              <a:rPr lang="en-US" dirty="0"/>
              <a:t>p</a:t>
            </a:r>
            <a:r>
              <a:rPr lang="uk-UA" dirty="0" err="1"/>
              <a:t>оках</a:t>
            </a:r>
            <a:r>
              <a:rPr lang="uk-UA" dirty="0"/>
              <a:t>  </a:t>
            </a:r>
            <a:r>
              <a:rPr lang="en-US" dirty="0"/>
              <a:t>XX  </a:t>
            </a:r>
            <a:r>
              <a:rPr lang="uk-UA" dirty="0"/>
              <a:t>ст.  Завдяки  зусиллям  прихильників  </a:t>
            </a:r>
            <a:r>
              <a:rPr lang="uk-UA" dirty="0" smtClean="0"/>
              <a:t>такого об’єднання </a:t>
            </a:r>
            <a:r>
              <a:rPr lang="uk-UA" i="1" dirty="0">
                <a:solidFill>
                  <a:srgbClr val="FFFF00"/>
                </a:solidFill>
              </a:rPr>
              <a:t>сформувалася теоретична система</a:t>
            </a:r>
            <a:r>
              <a:rPr lang="uk-UA" dirty="0"/>
              <a:t>, відома в </a:t>
            </a:r>
            <a:r>
              <a:rPr lang="uk-UA" dirty="0" smtClean="0"/>
              <a:t>економічній </a:t>
            </a:r>
            <a:r>
              <a:rPr lang="uk-UA" dirty="0"/>
              <a:t>літературі як </a:t>
            </a:r>
            <a:r>
              <a:rPr lang="uk-UA" i="1" dirty="0">
                <a:solidFill>
                  <a:srgbClr val="FFFF00"/>
                </a:solidFill>
              </a:rPr>
              <a:t>«кейнсіансько-неокласичний»</a:t>
            </a:r>
            <a:r>
              <a:rPr lang="uk-UA" dirty="0"/>
              <a:t>, або просто </a:t>
            </a:r>
            <a:r>
              <a:rPr lang="uk-UA" i="1" dirty="0">
                <a:solidFill>
                  <a:srgbClr val="FFFF00"/>
                </a:solidFill>
              </a:rPr>
              <a:t>«неокласичний  синтез</a:t>
            </a:r>
            <a:r>
              <a:rPr lang="uk-UA" i="1" dirty="0" smtClean="0">
                <a:solidFill>
                  <a:srgbClr val="FFFF00"/>
                </a:solidFill>
              </a:rPr>
              <a:t>».</a:t>
            </a:r>
          </a:p>
          <a:p>
            <a:r>
              <a:rPr lang="uk-UA" i="1" dirty="0">
                <a:solidFill>
                  <a:srgbClr val="FFFF00"/>
                </a:solidFill>
              </a:rPr>
              <a:t> </a:t>
            </a:r>
            <a:r>
              <a:rPr lang="uk-UA" dirty="0"/>
              <a:t>Найбільший  внесок  у  формування  </a:t>
            </a:r>
            <a:r>
              <a:rPr lang="uk-UA" dirty="0" smtClean="0"/>
              <a:t>концепції неокласичного  </a:t>
            </a:r>
            <a:r>
              <a:rPr lang="uk-UA" dirty="0"/>
              <a:t>синтезу  </a:t>
            </a:r>
            <a:r>
              <a:rPr lang="uk-UA" dirty="0" smtClean="0"/>
              <a:t>здійснив американський  економіст </a:t>
            </a:r>
            <a:r>
              <a:rPr lang="uk-UA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П. Е. </a:t>
            </a:r>
            <a:r>
              <a:rPr lang="uk-UA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Самуельсон</a:t>
            </a:r>
            <a:r>
              <a:rPr lang="uk-UA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, </a:t>
            </a:r>
            <a:r>
              <a:rPr lang="uk-UA" dirty="0"/>
              <a:t>який </a:t>
            </a:r>
            <a:r>
              <a:rPr lang="uk-UA" dirty="0" smtClean="0"/>
              <a:t>розробив </a:t>
            </a:r>
            <a:r>
              <a:rPr lang="uk-UA" dirty="0"/>
              <a:t>зазначену </a:t>
            </a:r>
            <a:r>
              <a:rPr lang="uk-UA" dirty="0" smtClean="0"/>
              <a:t>концепцію у </a:t>
            </a:r>
            <a:r>
              <a:rPr lang="uk-UA" dirty="0"/>
              <a:t>своєму підручнику </a:t>
            </a:r>
            <a:r>
              <a:rPr lang="uk-UA" i="1" dirty="0">
                <a:solidFill>
                  <a:srgbClr val="00B0F0"/>
                </a:solidFill>
              </a:rPr>
              <a:t>«</a:t>
            </a:r>
            <a:r>
              <a:rPr lang="uk-UA" i="1" dirty="0" err="1">
                <a:solidFill>
                  <a:srgbClr val="00B0F0"/>
                </a:solidFill>
              </a:rPr>
              <a:t>Есо</a:t>
            </a:r>
            <a:r>
              <a:rPr lang="en-US" i="1" dirty="0" err="1">
                <a:solidFill>
                  <a:srgbClr val="00B0F0"/>
                </a:solidFill>
              </a:rPr>
              <a:t>nomics</a:t>
            </a:r>
            <a:r>
              <a:rPr lang="en-US" i="1" dirty="0">
                <a:solidFill>
                  <a:srgbClr val="00B0F0"/>
                </a:solidFill>
              </a:rPr>
              <a:t>» (1948), </a:t>
            </a:r>
            <a:r>
              <a:rPr lang="uk-UA" dirty="0"/>
              <a:t>узагальнивши </a:t>
            </a:r>
            <a:r>
              <a:rPr lang="uk-UA" dirty="0" smtClean="0"/>
              <a:t>досягнення </a:t>
            </a:r>
            <a:r>
              <a:rPr lang="uk-UA" dirty="0"/>
              <a:t>економічної науки та об’єднавши різні школи </a:t>
            </a:r>
            <a:r>
              <a:rPr lang="uk-UA" dirty="0" smtClean="0"/>
              <a:t>ідеєю макроекономічної </a:t>
            </a:r>
            <a:r>
              <a:rPr lang="uk-UA" dirty="0"/>
              <a:t>рівноваги.</a:t>
            </a:r>
          </a:p>
          <a:p>
            <a:r>
              <a:rPr lang="uk-UA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Кейнсіансько-неокласичний  синтез  </a:t>
            </a:r>
            <a:r>
              <a:rPr lang="uk-UA" dirty="0"/>
              <a:t>передбачав  </a:t>
            </a:r>
            <a:r>
              <a:rPr lang="uk-UA" dirty="0" smtClean="0"/>
              <a:t>поєднання </a:t>
            </a:r>
            <a:r>
              <a:rPr lang="uk-UA" dirty="0" smtClean="0">
                <a:solidFill>
                  <a:srgbClr val="FFC000"/>
                </a:solidFill>
              </a:rPr>
              <a:t>кейнсіанських </a:t>
            </a:r>
            <a:r>
              <a:rPr lang="uk-UA" dirty="0">
                <a:solidFill>
                  <a:srgbClr val="FFC000"/>
                </a:solidFill>
              </a:rPr>
              <a:t>ідей </a:t>
            </a:r>
            <a:r>
              <a:rPr lang="uk-UA" dirty="0"/>
              <a:t>необхідності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державного регулювання 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макроекономічних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пропорцій</a:t>
            </a:r>
            <a:r>
              <a:rPr lang="uk-UA" dirty="0"/>
              <a:t> з </a:t>
            </a:r>
            <a:r>
              <a:rPr lang="uk-UA" dirty="0">
                <a:solidFill>
                  <a:srgbClr val="FFC000"/>
                </a:solidFill>
              </a:rPr>
              <a:t>неокласичним </a:t>
            </a:r>
            <a:r>
              <a:rPr lang="uk-UA" dirty="0" err="1">
                <a:solidFill>
                  <a:srgbClr val="FFC000"/>
                </a:solidFill>
              </a:rPr>
              <a:t>мікрорівневим</a:t>
            </a:r>
            <a:r>
              <a:rPr lang="uk-UA" dirty="0">
                <a:solidFill>
                  <a:srgbClr val="FFC000"/>
                </a:solidFill>
              </a:rPr>
              <a:t> аналізом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максимального розвитку приватної ініціативи та ринкового регулювання. </a:t>
            </a:r>
          </a:p>
        </p:txBody>
      </p:sp>
    </p:spTree>
    <p:extLst>
      <p:ext uri="{BB962C8B-B14F-4D97-AF65-F5344CB8AC3E}">
        <p14:creationId xmlns:p14="http://schemas.microsoft.com/office/powerpoint/2010/main" val="4168386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453336"/>
          </a:xfrm>
        </p:spPr>
        <p:txBody>
          <a:bodyPr>
            <a:normAutofit fontScale="92500"/>
          </a:bodyPr>
          <a:lstStyle/>
          <a:p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Ліве кейнсіанство</a:t>
            </a:r>
            <a:r>
              <a:rPr lang="uk-UA" dirty="0" smtClean="0"/>
              <a:t> сформувалося як радикальна (неортодоксальна)  течія  </a:t>
            </a:r>
            <a:r>
              <a:rPr lang="uk-UA" dirty="0" err="1" smtClean="0"/>
              <a:t>неокейнсіанства</a:t>
            </a:r>
            <a:r>
              <a:rPr lang="uk-UA" dirty="0" smtClean="0"/>
              <a:t>  в  40-50-х  роках  ХХ ст.  на  хвилі критики  «</a:t>
            </a:r>
            <a:r>
              <a:rPr lang="uk-UA" dirty="0" err="1" smtClean="0"/>
              <a:t>хіксіанського</a:t>
            </a:r>
            <a:r>
              <a:rPr lang="uk-UA" dirty="0" smtClean="0"/>
              <a:t>  </a:t>
            </a:r>
            <a:r>
              <a:rPr lang="uk-UA" dirty="0" err="1" smtClean="0"/>
              <a:t>кейнсіанства</a:t>
            </a:r>
            <a:r>
              <a:rPr lang="uk-UA" dirty="0" smtClean="0"/>
              <a:t>»  </a:t>
            </a:r>
            <a:r>
              <a:rPr lang="uk-UA" dirty="0"/>
              <a:t>за  </a:t>
            </a:r>
            <a:r>
              <a:rPr lang="uk-UA" dirty="0" smtClean="0"/>
              <a:t>його спрощений </a:t>
            </a:r>
            <a:r>
              <a:rPr lang="uk-UA" dirty="0"/>
              <a:t>погляд на економіку та </a:t>
            </a:r>
            <a:r>
              <a:rPr lang="uk-UA" dirty="0" smtClean="0"/>
              <a:t>необхідності  </a:t>
            </a:r>
            <a:r>
              <a:rPr lang="uk-UA" dirty="0"/>
              <a:t>створення  нової  цілісної  концепції,  яка  </a:t>
            </a:r>
            <a:r>
              <a:rPr lang="uk-UA" dirty="0" smtClean="0"/>
              <a:t>б відновила </a:t>
            </a:r>
            <a:r>
              <a:rPr lang="uk-UA" dirty="0"/>
              <a:t>справжній зміст теорії Дж. М. Кейнса, завершивши </a:t>
            </a:r>
            <a:r>
              <a:rPr lang="uk-UA" dirty="0" smtClean="0"/>
              <a:t>таким </a:t>
            </a:r>
            <a:r>
              <a:rPr lang="uk-UA" dirty="0"/>
              <a:t>чином «кейнсіанську революцію». </a:t>
            </a:r>
            <a:endParaRPr lang="uk-UA" dirty="0" smtClean="0"/>
          </a:p>
          <a:p>
            <a:r>
              <a:rPr lang="uk-UA" dirty="0"/>
              <a:t>Основу  лівого  </a:t>
            </a:r>
            <a:r>
              <a:rPr lang="uk-UA" dirty="0" err="1"/>
              <a:t>кейнсіанства</a:t>
            </a:r>
            <a:r>
              <a:rPr lang="uk-UA" dirty="0"/>
              <a:t>,  представники  якого  виступали  </a:t>
            </a:r>
            <a:r>
              <a:rPr lang="uk-UA" dirty="0" smtClean="0"/>
              <a:t>з антимонополістичних </a:t>
            </a:r>
            <a:r>
              <a:rPr lang="uk-UA" dirty="0"/>
              <a:t>позицій, становила впливова група </a:t>
            </a:r>
            <a:r>
              <a:rPr lang="uk-UA" dirty="0" smtClean="0"/>
              <a:t>економістів </a:t>
            </a:r>
            <a:r>
              <a:rPr lang="uk-UA" dirty="0"/>
              <a:t>Кембриджського університету, яку очолила відома </a:t>
            </a:r>
            <a:r>
              <a:rPr lang="uk-UA" dirty="0" smtClean="0"/>
              <a:t>дослідниця  </a:t>
            </a:r>
            <a:r>
              <a:rPr lang="uk-UA" dirty="0" err="1">
                <a:solidFill>
                  <a:srgbClr val="FF0000"/>
                </a:solidFill>
              </a:rPr>
              <a:t>Джоан</a:t>
            </a:r>
            <a:r>
              <a:rPr lang="uk-UA" dirty="0"/>
              <a:t>  </a:t>
            </a:r>
            <a:r>
              <a:rPr lang="uk-UA" dirty="0" err="1">
                <a:solidFill>
                  <a:srgbClr val="FF0000"/>
                </a:solidFill>
              </a:rPr>
              <a:t>Вайолет</a:t>
            </a:r>
            <a:r>
              <a:rPr lang="uk-UA" dirty="0">
                <a:solidFill>
                  <a:srgbClr val="FF0000"/>
                </a:solidFill>
              </a:rPr>
              <a:t>  </a:t>
            </a:r>
            <a:r>
              <a:rPr lang="uk-UA" dirty="0" err="1">
                <a:solidFill>
                  <a:srgbClr val="FF0000"/>
                </a:solidFill>
              </a:rPr>
              <a:t>Робінсон</a:t>
            </a:r>
            <a:r>
              <a:rPr lang="uk-UA" dirty="0">
                <a:solidFill>
                  <a:srgbClr val="FF0000"/>
                </a:solidFill>
              </a:rPr>
              <a:t>  </a:t>
            </a:r>
            <a:r>
              <a:rPr lang="uk-UA" dirty="0"/>
              <a:t>(</a:t>
            </a:r>
            <a:r>
              <a:rPr lang="uk-UA" dirty="0" smtClean="0"/>
              <a:t>1903-1983) -  учениця А</a:t>
            </a:r>
            <a:r>
              <a:rPr lang="uk-UA" dirty="0"/>
              <a:t>. Маршалла  й  послідовниця  Дж. М. Кейнса.  Найбільшого  </a:t>
            </a:r>
            <a:r>
              <a:rPr lang="uk-UA" dirty="0" smtClean="0"/>
              <a:t>поширення </a:t>
            </a:r>
            <a:r>
              <a:rPr lang="uk-UA" dirty="0"/>
              <a:t>ліве кейнсіанство набуло в Англії. Прихильниками </a:t>
            </a:r>
            <a:r>
              <a:rPr lang="uk-UA" dirty="0" smtClean="0"/>
              <a:t>цієї течії </a:t>
            </a:r>
            <a:r>
              <a:rPr lang="uk-UA" dirty="0"/>
              <a:t>були </a:t>
            </a:r>
            <a:r>
              <a:rPr lang="uk-UA" dirty="0">
                <a:solidFill>
                  <a:srgbClr val="FF0000"/>
                </a:solidFill>
              </a:rPr>
              <a:t>Н. </a:t>
            </a:r>
            <a:r>
              <a:rPr lang="uk-UA" dirty="0" err="1">
                <a:solidFill>
                  <a:srgbClr val="FF0000"/>
                </a:solidFill>
              </a:rPr>
              <a:t>Калдор</a:t>
            </a:r>
            <a:r>
              <a:rPr lang="uk-UA" dirty="0">
                <a:solidFill>
                  <a:srgbClr val="FF0000"/>
                </a:solidFill>
              </a:rPr>
              <a:t>, П. </a:t>
            </a:r>
            <a:r>
              <a:rPr lang="uk-UA" dirty="0" err="1">
                <a:solidFill>
                  <a:srgbClr val="FF0000"/>
                </a:solidFill>
              </a:rPr>
              <a:t>Сраффа</a:t>
            </a:r>
            <a:r>
              <a:rPr lang="uk-UA" dirty="0">
                <a:solidFill>
                  <a:srgbClr val="FF0000"/>
                </a:solidFill>
              </a:rPr>
              <a:t>, Дж. </a:t>
            </a:r>
            <a:r>
              <a:rPr lang="uk-UA" dirty="0" err="1">
                <a:solidFill>
                  <a:srgbClr val="FF0000"/>
                </a:solidFill>
              </a:rPr>
              <a:t>Ітуелл</a:t>
            </a:r>
            <a:r>
              <a:rPr lang="uk-UA" dirty="0">
                <a:solidFill>
                  <a:srgbClr val="FF0000"/>
                </a:solidFill>
              </a:rPr>
              <a:t>, Л. </a:t>
            </a:r>
            <a:r>
              <a:rPr lang="uk-UA" dirty="0" err="1">
                <a:solidFill>
                  <a:srgbClr val="FF0000"/>
                </a:solidFill>
              </a:rPr>
              <a:t>Пазінетті</a:t>
            </a:r>
            <a:r>
              <a:rPr lang="uk-UA" dirty="0">
                <a:solidFill>
                  <a:srgbClr val="FF0000"/>
                </a:solidFill>
              </a:rPr>
              <a:t> </a:t>
            </a:r>
            <a:r>
              <a:rPr lang="uk-UA" dirty="0"/>
              <a:t>та ін. </a:t>
            </a:r>
          </a:p>
        </p:txBody>
      </p:sp>
    </p:spTree>
    <p:extLst>
      <p:ext uri="{BB962C8B-B14F-4D97-AF65-F5344CB8AC3E}">
        <p14:creationId xmlns:p14="http://schemas.microsoft.com/office/powerpoint/2010/main" val="4141309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80720"/>
          </a:xfrm>
        </p:spPr>
        <p:txBody>
          <a:bodyPr>
            <a:normAutofit/>
          </a:bodyPr>
          <a:lstStyle/>
          <a:p>
            <a:r>
              <a:rPr lang="uk-UA" dirty="0"/>
              <a:t>Представники лівого </a:t>
            </a:r>
            <a:r>
              <a:rPr lang="uk-UA" dirty="0" err="1"/>
              <a:t>кейнсіанства</a:t>
            </a:r>
            <a:r>
              <a:rPr lang="uk-UA" dirty="0"/>
              <a:t> критикували </a:t>
            </a:r>
            <a:r>
              <a:rPr lang="uk-UA" dirty="0" smtClean="0"/>
              <a:t>ортодоксальну  </a:t>
            </a:r>
            <a:r>
              <a:rPr lang="uk-UA" dirty="0"/>
              <a:t>концепцію  за  те,  що  в  ній  </a:t>
            </a:r>
            <a:r>
              <a:rPr lang="uk-UA" i="1" dirty="0">
                <a:solidFill>
                  <a:srgbClr val="FFFF00"/>
                </a:solidFill>
              </a:rPr>
              <a:t>не  знайшли  відображення  й  </a:t>
            </a:r>
            <a:r>
              <a:rPr lang="uk-UA" i="1" dirty="0" smtClean="0">
                <a:solidFill>
                  <a:srgbClr val="FFFF00"/>
                </a:solidFill>
              </a:rPr>
              <a:t>не отримали </a:t>
            </a:r>
            <a:r>
              <a:rPr lang="uk-UA" i="1" dirty="0">
                <a:solidFill>
                  <a:srgbClr val="FFFF00"/>
                </a:solidFill>
              </a:rPr>
              <a:t>розв’язання соціальні проблеми </a:t>
            </a:r>
            <a:r>
              <a:rPr lang="uk-UA" dirty="0"/>
              <a:t>(наприклад, </a:t>
            </a:r>
            <a:r>
              <a:rPr lang="uk-UA" dirty="0" smtClean="0"/>
              <a:t>нерівність та </a:t>
            </a:r>
            <a:r>
              <a:rPr lang="uk-UA" dirty="0"/>
              <a:t>несправедливість у розподілі національного доходу), без </a:t>
            </a:r>
            <a:r>
              <a:rPr lang="uk-UA" dirty="0" smtClean="0"/>
              <a:t>яких неможливе </a:t>
            </a:r>
            <a:r>
              <a:rPr lang="uk-UA" dirty="0"/>
              <a:t>позитивне вирішення питань функціонування </a:t>
            </a:r>
            <a:r>
              <a:rPr lang="uk-UA" dirty="0" smtClean="0"/>
              <a:t>ринкової </a:t>
            </a:r>
            <a:r>
              <a:rPr lang="uk-UA" dirty="0"/>
              <a:t>економіки, її регулювання. </a:t>
            </a:r>
            <a:r>
              <a:rPr lang="uk-UA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Дж.В.Робінсон</a:t>
            </a:r>
            <a:r>
              <a:rPr lang="uk-UA" dirty="0" smtClean="0"/>
              <a:t> спробувал</a:t>
            </a:r>
            <a:r>
              <a:rPr lang="uk-UA" dirty="0"/>
              <a:t>а</a:t>
            </a:r>
            <a:r>
              <a:rPr lang="uk-UA" dirty="0" smtClean="0"/>
              <a:t>  </a:t>
            </a:r>
            <a:r>
              <a:rPr lang="uk-UA" dirty="0"/>
              <a:t>створити  альтернативний  варіант  «Загальної  </a:t>
            </a:r>
            <a:r>
              <a:rPr lang="uk-UA" dirty="0" smtClean="0"/>
              <a:t>теорії зайнятості</a:t>
            </a:r>
            <a:r>
              <a:rPr lang="uk-UA" dirty="0"/>
              <a:t>...» Дж. М. Кейнса, </a:t>
            </a:r>
            <a:r>
              <a:rPr lang="uk-UA" i="1" dirty="0">
                <a:solidFill>
                  <a:srgbClr val="FFC000"/>
                </a:solidFill>
              </a:rPr>
              <a:t>поєднавши його </a:t>
            </a:r>
            <a:r>
              <a:rPr lang="uk-UA" i="1" dirty="0" smtClean="0">
                <a:solidFill>
                  <a:srgbClr val="FFC000"/>
                </a:solidFill>
              </a:rPr>
              <a:t>короткостроковий аналіз  </a:t>
            </a:r>
            <a:r>
              <a:rPr lang="uk-UA" i="1" dirty="0">
                <a:solidFill>
                  <a:srgbClr val="FFC000"/>
                </a:solidFill>
              </a:rPr>
              <a:t>ефективного  попиту  з  довгостроковим  аналізом  </a:t>
            </a:r>
            <a:r>
              <a:rPr lang="uk-UA" i="1" dirty="0" smtClean="0">
                <a:solidFill>
                  <a:srgbClr val="FFC000"/>
                </a:solidFill>
              </a:rPr>
              <a:t>факторів </a:t>
            </a:r>
            <a:r>
              <a:rPr lang="uk-UA" i="1" dirty="0">
                <a:solidFill>
                  <a:srgbClr val="FFC000"/>
                </a:solidFill>
              </a:rPr>
              <a:t>нагромадження капіталу, технічного прогресу й розподілу </a:t>
            </a:r>
            <a:r>
              <a:rPr lang="uk-UA" i="1" dirty="0" smtClean="0">
                <a:solidFill>
                  <a:srgbClr val="FFC000"/>
                </a:solidFill>
              </a:rPr>
              <a:t>доходів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36733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5292080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/>
              <a:t>Криза  </a:t>
            </a:r>
            <a:r>
              <a:rPr lang="uk-UA" sz="2400" dirty="0" smtClean="0"/>
              <a:t>кейнсіанської  концепції  державного  регулювання  була  спричинена низкою факторів економічного, науково-технологічного, соціального  та  глобального  характеру</a:t>
            </a:r>
            <a:r>
              <a:rPr lang="ru-RU" sz="2400" dirty="0" smtClean="0"/>
              <a:t>.</a:t>
            </a:r>
            <a:endParaRPr lang="uk-UA" sz="2400" dirty="0"/>
          </a:p>
          <a:p>
            <a:r>
              <a:rPr lang="uk-UA" sz="2400" dirty="0"/>
              <a:t>На хвилі економічних криз, які супроводжувалися такими </a:t>
            </a:r>
            <a:r>
              <a:rPr lang="uk-UA" sz="2400" dirty="0" smtClean="0"/>
              <a:t>новими  </a:t>
            </a:r>
            <a:r>
              <a:rPr lang="uk-UA" sz="2400" dirty="0"/>
              <a:t>для  ринкової  економіки  явищами,  як  поєднання  </a:t>
            </a:r>
            <a:r>
              <a:rPr lang="uk-UA" sz="2400" i="1" dirty="0" smtClean="0">
                <a:solidFill>
                  <a:srgbClr val="FFC000"/>
                </a:solidFill>
              </a:rPr>
              <a:t>високих темпів  </a:t>
            </a:r>
            <a:r>
              <a:rPr lang="uk-UA" sz="2400" i="1" dirty="0">
                <a:solidFill>
                  <a:srgbClr val="FFC000"/>
                </a:solidFill>
              </a:rPr>
              <a:t>інфляції  зі  скороченням  виробництва  та  зростанням  безробіття (стагфляція), </a:t>
            </a:r>
            <a:r>
              <a:rPr lang="uk-UA" sz="2400" i="1" dirty="0">
                <a:solidFill>
                  <a:srgbClr val="FFFF00"/>
                </a:solidFill>
              </a:rPr>
              <a:t>була поставлена під сумнів істинність </a:t>
            </a:r>
            <a:r>
              <a:rPr lang="uk-UA" sz="2400" i="1" dirty="0" smtClean="0">
                <a:solidFill>
                  <a:srgbClr val="FFFF00"/>
                </a:solidFill>
              </a:rPr>
              <a:t>теоретичної </a:t>
            </a:r>
            <a:r>
              <a:rPr lang="uk-UA" sz="2400" i="1" dirty="0">
                <a:solidFill>
                  <a:srgbClr val="FFFF00"/>
                </a:solidFill>
              </a:rPr>
              <a:t>доктрини </a:t>
            </a:r>
            <a:r>
              <a:rPr lang="uk-UA" sz="2400" i="1" dirty="0" err="1">
                <a:solidFill>
                  <a:srgbClr val="FFFF00"/>
                </a:solidFill>
              </a:rPr>
              <a:t>кейнсіанства</a:t>
            </a:r>
            <a:r>
              <a:rPr lang="uk-UA" sz="2400" dirty="0"/>
              <a:t>. 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Неефективними виявилися кейнсіанські методи 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боротьби  з  інфляцією,  рецепти  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антициклічного регулювання</a:t>
            </a:r>
            <a:r>
              <a:rPr lang="uk-UA" sz="2400" dirty="0" smtClean="0"/>
              <a:t> </a:t>
            </a:r>
            <a:r>
              <a:rPr lang="uk-UA" sz="2400" dirty="0"/>
              <a:t>та розв’язання проблеми реалізації, не було </a:t>
            </a:r>
            <a:r>
              <a:rPr lang="uk-UA" sz="2400" dirty="0" smtClean="0"/>
              <a:t>запропоновано  </a:t>
            </a:r>
            <a:r>
              <a:rPr lang="uk-UA" sz="2400" dirty="0"/>
              <a:t>дієвого  способу  подолання  стагфляції. </a:t>
            </a:r>
            <a:endParaRPr lang="uk-UA" sz="2400" dirty="0" smtClean="0"/>
          </a:p>
          <a:p>
            <a:r>
              <a:rPr lang="uk-UA" sz="2400" dirty="0" smtClean="0"/>
              <a:t>На  </a:t>
            </a:r>
            <a:r>
              <a:rPr lang="uk-UA" sz="2400" dirty="0"/>
              <a:t>цьому  </a:t>
            </a:r>
            <a:r>
              <a:rPr lang="uk-UA" sz="2400" dirty="0" smtClean="0"/>
              <a:t>підґрунті </a:t>
            </a:r>
            <a:r>
              <a:rPr lang="uk-UA" sz="2400" dirty="0"/>
              <a:t>посилилася критика </a:t>
            </a:r>
            <a:r>
              <a:rPr lang="uk-UA" sz="2400" dirty="0" err="1"/>
              <a:t>кейнсіанства</a:t>
            </a:r>
            <a:r>
              <a:rPr lang="uk-UA" sz="2400" dirty="0"/>
              <a:t> як з боку його </a:t>
            </a:r>
            <a:r>
              <a:rPr lang="uk-UA" sz="2400" dirty="0" smtClean="0"/>
              <a:t>традиційних </a:t>
            </a:r>
            <a:r>
              <a:rPr lang="uk-UA" sz="2400" dirty="0"/>
              <a:t>опонентів </a:t>
            </a:r>
            <a:r>
              <a:rPr lang="uk-UA" sz="2400" dirty="0" smtClean="0"/>
              <a:t>- </a:t>
            </a:r>
            <a:r>
              <a:rPr lang="uk-UA" sz="2400" dirty="0"/>
              <a:t>представників неокласичної школи, так і з </a:t>
            </a:r>
            <a:r>
              <a:rPr lang="uk-UA" sz="2400" dirty="0" smtClean="0"/>
              <a:t>боку прихильників </a:t>
            </a:r>
            <a:r>
              <a:rPr lang="uk-UA" sz="2400" dirty="0"/>
              <a:t>неортодоксального </a:t>
            </a:r>
            <a:r>
              <a:rPr lang="uk-UA" sz="2400" dirty="0" err="1"/>
              <a:t>кейнсіанства</a:t>
            </a:r>
            <a:r>
              <a:rPr lang="uk-UA" sz="2400" dirty="0"/>
              <a:t>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003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3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2.2. </a:t>
            </a:r>
            <a:r>
              <a:rPr lang="uk-UA" sz="3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Криза </a:t>
            </a:r>
            <a:r>
              <a:rPr lang="uk-UA" sz="31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кейнсіанства</a:t>
            </a:r>
            <a:r>
              <a:rPr lang="uk-UA" sz="3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br>
              <a:rPr lang="uk-UA" sz="3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Виникнення </a:t>
            </a:r>
            <a:r>
              <a:rPr lang="uk-UA" sz="31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посткейнсіанства</a:t>
            </a:r>
            <a:r>
              <a:rPr lang="uk-UA" sz="3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(70-і рр. ХХ ст.</a:t>
            </a:r>
            <a:r>
              <a:rPr lang="ru-RU" sz="3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uk-UA" sz="31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24854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5986910"/>
              </p:ext>
            </p:extLst>
          </p:nvPr>
        </p:nvGraphicFramePr>
        <p:xfrm>
          <a:off x="457200" y="333375"/>
          <a:ext cx="8229600" cy="619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20390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6264696"/>
          </a:xfrm>
        </p:spPr>
        <p:txBody>
          <a:bodyPr>
            <a:noAutofit/>
          </a:bodyPr>
          <a:lstStyle/>
          <a:p>
            <a:r>
              <a:rPr lang="uk-UA" sz="2400" dirty="0"/>
              <a:t>Основні теоретичні концепції </a:t>
            </a:r>
            <a:r>
              <a:rPr lang="uk-UA" sz="2400" dirty="0" err="1"/>
              <a:t>посткейнсіанства</a:t>
            </a:r>
            <a:r>
              <a:rPr lang="uk-UA" sz="2400" dirty="0"/>
              <a:t> знайшли </a:t>
            </a:r>
            <a:r>
              <a:rPr lang="uk-UA" sz="2400" dirty="0" smtClean="0"/>
              <a:t>відображення  </a:t>
            </a:r>
            <a:r>
              <a:rPr lang="uk-UA" sz="2400" dirty="0"/>
              <a:t>в  працях  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Р. </a:t>
            </a:r>
            <a:r>
              <a:rPr lang="uk-UA" sz="24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Клауера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 </a:t>
            </a:r>
            <a:r>
              <a:rPr lang="uk-UA" sz="2400" i="1" dirty="0">
                <a:solidFill>
                  <a:srgbClr val="00B0F0"/>
                </a:solidFill>
              </a:rPr>
              <a:t>«Кейнсіанська  </a:t>
            </a:r>
            <a:r>
              <a:rPr lang="uk-UA" sz="2400" i="1" dirty="0" smtClean="0">
                <a:solidFill>
                  <a:srgbClr val="00B0F0"/>
                </a:solidFill>
              </a:rPr>
              <a:t>контрреволюція:теоретична </a:t>
            </a:r>
            <a:r>
              <a:rPr lang="uk-UA" sz="2400" i="1" dirty="0">
                <a:solidFill>
                  <a:srgbClr val="00B0F0"/>
                </a:solidFill>
              </a:rPr>
              <a:t>оцінка» </a:t>
            </a:r>
            <a:r>
              <a:rPr lang="uk-UA" sz="2400" dirty="0"/>
              <a:t>(1965), 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А. </a:t>
            </a:r>
            <a:r>
              <a:rPr lang="uk-UA" sz="24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Лейонхуфвуда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uk-UA" sz="2400" i="1" dirty="0">
                <a:solidFill>
                  <a:srgbClr val="00B0F0"/>
                </a:solidFill>
              </a:rPr>
              <a:t>«Кейнсіанська економіка і економіка Кейнса»</a:t>
            </a:r>
            <a:r>
              <a:rPr lang="uk-UA" sz="2400" dirty="0"/>
              <a:t> (1968), 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П. </a:t>
            </a:r>
            <a:r>
              <a:rPr lang="uk-UA" sz="24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Девідсона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uk-UA" sz="2400" i="1" dirty="0">
                <a:solidFill>
                  <a:srgbClr val="00B0F0"/>
                </a:solidFill>
              </a:rPr>
              <a:t>«Гроші та реальний світ»</a:t>
            </a:r>
            <a:r>
              <a:rPr lang="uk-UA" sz="2400" dirty="0"/>
              <a:t> (1972), 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Х. Мінські </a:t>
            </a:r>
            <a:r>
              <a:rPr lang="uk-UA" sz="2400" dirty="0"/>
              <a:t>(</a:t>
            </a:r>
            <a:r>
              <a:rPr lang="uk-UA" sz="2400" dirty="0" smtClean="0"/>
              <a:t>1919</a:t>
            </a:r>
            <a:r>
              <a:rPr lang="en-US" sz="2400" dirty="0" smtClean="0"/>
              <a:t>-</a:t>
            </a:r>
            <a:r>
              <a:rPr lang="uk-UA" sz="2400" dirty="0" smtClean="0"/>
              <a:t>1996</a:t>
            </a:r>
            <a:r>
              <a:rPr lang="uk-UA" sz="2400" dirty="0"/>
              <a:t>), </a:t>
            </a:r>
            <a:r>
              <a:rPr lang="uk-UA" sz="2400" i="1" dirty="0">
                <a:solidFill>
                  <a:srgbClr val="00B0F0"/>
                </a:solidFill>
              </a:rPr>
              <a:t>«Стабілізуючи нестабільну економіку» </a:t>
            </a:r>
            <a:r>
              <a:rPr lang="uk-UA" sz="2400" dirty="0"/>
              <a:t>(1986), </a:t>
            </a:r>
            <a:r>
              <a:rPr lang="uk-UA" sz="2400" i="1" dirty="0">
                <a:solidFill>
                  <a:srgbClr val="00B0F0"/>
                </a:solidFill>
              </a:rPr>
              <a:t>«Економічна теорія Кейнса: загальний</a:t>
            </a:r>
            <a:r>
              <a:rPr lang="en-US" sz="2400" i="1" dirty="0">
                <a:solidFill>
                  <a:srgbClr val="00B0F0"/>
                </a:solidFill>
              </a:rPr>
              <a:t> </a:t>
            </a:r>
            <a:r>
              <a:rPr lang="uk-UA" sz="2400" i="1" dirty="0">
                <a:solidFill>
                  <a:srgbClr val="00B0F0"/>
                </a:solidFill>
              </a:rPr>
              <a:t>погляд  на  гроші»</a:t>
            </a:r>
            <a:r>
              <a:rPr lang="uk-UA" sz="2400" dirty="0"/>
              <a:t>  та  інших  працях  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Я. </a:t>
            </a:r>
            <a:r>
              <a:rPr lang="uk-UA" sz="24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Крегеля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,  Ф. </a:t>
            </a:r>
            <a:r>
              <a:rPr lang="uk-UA" sz="24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Ерестіса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,</a:t>
            </a:r>
            <a:r>
              <a:rPr lang="en-US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uk-UA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А.</a:t>
            </a:r>
            <a:r>
              <a:rPr lang="uk-UA" sz="24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Лернера</a:t>
            </a:r>
            <a:r>
              <a:rPr lang="uk-UA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, Л. Р. Рея, В. </a:t>
            </a:r>
            <a:r>
              <a:rPr lang="uk-UA" sz="24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Чіка</a:t>
            </a:r>
            <a:r>
              <a:rPr lang="uk-UA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.</a:t>
            </a:r>
            <a:endParaRPr lang="en-US" sz="2400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r>
              <a:rPr lang="uk-UA" sz="2400" dirty="0"/>
              <a:t>Сучасна економіка має </a:t>
            </a:r>
            <a:r>
              <a:rPr lang="uk-UA" sz="2400" i="1" dirty="0">
                <a:solidFill>
                  <a:srgbClr val="FFFF00"/>
                </a:solidFill>
              </a:rPr>
              <a:t>грошову природу</a:t>
            </a:r>
            <a:r>
              <a:rPr lang="uk-UA" sz="2400" dirty="0"/>
              <a:t>, серйозну роль </a:t>
            </a:r>
            <a:r>
              <a:rPr lang="uk-UA" sz="2400" dirty="0" smtClean="0"/>
              <a:t>відіграють не  </a:t>
            </a:r>
            <a:r>
              <a:rPr lang="uk-UA" sz="2400" dirty="0"/>
              <a:t>тільки  гроші  (як  засіб  обігу),  але  також  фінансові  </a:t>
            </a:r>
            <a:r>
              <a:rPr lang="uk-UA" sz="2400" dirty="0" smtClean="0"/>
              <a:t>активи (включаючи  </a:t>
            </a:r>
            <a:r>
              <a:rPr lang="uk-UA" sz="2400" dirty="0"/>
              <a:t>гроші),  які  є  засобом  збереження  </a:t>
            </a:r>
            <a:r>
              <a:rPr lang="uk-UA" sz="2400" dirty="0" smtClean="0"/>
              <a:t>цінності. </a:t>
            </a:r>
            <a:r>
              <a:rPr lang="uk-UA" sz="2400" dirty="0" err="1" smtClean="0"/>
              <a:t>Посткейнсіанці</a:t>
            </a:r>
            <a:r>
              <a:rPr lang="uk-UA" sz="2400" dirty="0" smtClean="0"/>
              <a:t>  приділяють  особливу  увагу  вивченню  </a:t>
            </a:r>
            <a:r>
              <a:rPr lang="uk-UA" sz="2400" i="1" dirty="0">
                <a:solidFill>
                  <a:srgbClr val="FFFF00"/>
                </a:solidFill>
              </a:rPr>
              <a:t>впливу  фінансового сектора</a:t>
            </a:r>
            <a:r>
              <a:rPr lang="uk-UA" sz="2400" dirty="0" smtClean="0"/>
              <a:t> на реальну економіку.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0422077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80720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Монетарне </a:t>
            </a:r>
            <a:r>
              <a:rPr lang="uk-UA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посткейнсіанство</a:t>
            </a:r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/>
              <a:t>аналізує такі поняття як: очікування</a:t>
            </a:r>
            <a:r>
              <a:rPr lang="uk-UA" dirty="0"/>
              <a:t>,  невизначеність  перспектив,  контрактні  </a:t>
            </a:r>
            <a:r>
              <a:rPr lang="uk-UA" dirty="0" smtClean="0"/>
              <a:t>відносини, роль  </a:t>
            </a:r>
            <a:r>
              <a:rPr lang="uk-UA" dirty="0"/>
              <a:t>часу,  нульова  еластичність  випуску  та  заміщення  </a:t>
            </a:r>
            <a:r>
              <a:rPr lang="uk-UA" dirty="0" smtClean="0"/>
              <a:t>грошей тощо</a:t>
            </a:r>
            <a:r>
              <a:rPr lang="uk-UA" dirty="0"/>
              <a:t>.  Водночас  гроші,  на  їх  думку,  слугують  </a:t>
            </a:r>
            <a:r>
              <a:rPr lang="uk-UA" dirty="0" smtClean="0"/>
              <a:t>об’єднувальною ланкою </a:t>
            </a:r>
            <a:r>
              <a:rPr lang="uk-UA" dirty="0"/>
              <a:t>між сучасним і майбутнім господарського процесу. </a:t>
            </a:r>
            <a:r>
              <a:rPr lang="uk-UA" dirty="0" smtClean="0"/>
              <a:t>Представники  </a:t>
            </a:r>
            <a:r>
              <a:rPr lang="uk-UA" dirty="0"/>
              <a:t>монетарного  </a:t>
            </a:r>
            <a:r>
              <a:rPr lang="uk-UA" dirty="0" err="1"/>
              <a:t>посткейнсіанства</a:t>
            </a:r>
            <a:r>
              <a:rPr lang="uk-UA" dirty="0"/>
              <a:t>  </a:t>
            </a:r>
            <a:r>
              <a:rPr lang="uk-UA" dirty="0">
                <a:solidFill>
                  <a:srgbClr val="FF7C80"/>
                </a:solidFill>
              </a:rPr>
              <a:t>Я. </a:t>
            </a:r>
            <a:r>
              <a:rPr lang="uk-UA" dirty="0" err="1">
                <a:solidFill>
                  <a:srgbClr val="FF7C80"/>
                </a:solidFill>
              </a:rPr>
              <a:t>Крегель</a:t>
            </a:r>
            <a:r>
              <a:rPr lang="uk-UA" dirty="0">
                <a:solidFill>
                  <a:srgbClr val="FF7C80"/>
                </a:solidFill>
              </a:rPr>
              <a:t>,  Р. </a:t>
            </a:r>
            <a:r>
              <a:rPr lang="uk-UA" dirty="0" err="1" smtClean="0">
                <a:solidFill>
                  <a:srgbClr val="FF7C80"/>
                </a:solidFill>
              </a:rPr>
              <a:t>Клауер</a:t>
            </a:r>
            <a:r>
              <a:rPr lang="uk-UA" dirty="0" smtClean="0">
                <a:solidFill>
                  <a:srgbClr val="FF7C80"/>
                </a:solidFill>
              </a:rPr>
              <a:t>, А</a:t>
            </a:r>
            <a:r>
              <a:rPr lang="uk-UA" dirty="0">
                <a:solidFill>
                  <a:srgbClr val="FF7C80"/>
                </a:solidFill>
              </a:rPr>
              <a:t>. </a:t>
            </a:r>
            <a:r>
              <a:rPr lang="uk-UA" dirty="0" err="1">
                <a:solidFill>
                  <a:srgbClr val="FF7C80"/>
                </a:solidFill>
              </a:rPr>
              <a:t>Лейонхуфвуд</a:t>
            </a:r>
            <a:r>
              <a:rPr lang="uk-UA" dirty="0">
                <a:solidFill>
                  <a:srgbClr val="FF7C80"/>
                </a:solidFill>
              </a:rPr>
              <a:t>,  Х. В. Мінські  </a:t>
            </a:r>
            <a:r>
              <a:rPr lang="uk-UA" dirty="0"/>
              <a:t>та  інші  висувають  на  </a:t>
            </a:r>
            <a:r>
              <a:rPr lang="uk-UA" dirty="0" smtClean="0"/>
              <a:t>перше </a:t>
            </a:r>
            <a:r>
              <a:rPr lang="uk-UA" dirty="0" smtClean="0"/>
              <a:t>місце свого аналізу </a:t>
            </a:r>
            <a:r>
              <a:rPr lang="uk-UA" i="1" dirty="0" smtClean="0">
                <a:solidFill>
                  <a:srgbClr val="FFFF00"/>
                </a:solidFill>
              </a:rPr>
              <a:t>грошові потоки</a:t>
            </a:r>
            <a:r>
              <a:rPr lang="uk-UA" dirty="0" smtClean="0"/>
              <a:t>, вказуючи, що вони є самостійним фактором  </a:t>
            </a:r>
            <a:r>
              <a:rPr lang="uk-UA" dirty="0"/>
              <a:t>впливу  на  економічну  </a:t>
            </a:r>
            <a:r>
              <a:rPr lang="uk-UA" dirty="0" smtClean="0"/>
              <a:t>кон’юнктуру</a:t>
            </a:r>
            <a:r>
              <a:rPr lang="uk-UA" dirty="0"/>
              <a:t>, на мотиви поведінки економічних суб’єктів та рішення, </a:t>
            </a:r>
            <a:r>
              <a:rPr lang="uk-UA" dirty="0" smtClean="0"/>
              <a:t>що приймаються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9040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2.1. Основні етапи розвитку </a:t>
            </a:r>
            <a:r>
              <a:rPr lang="uk-UA" dirty="0" err="1" smtClean="0"/>
              <a:t>кейнсіанства</a:t>
            </a:r>
            <a:r>
              <a:rPr lang="uk-UA" dirty="0" smtClean="0"/>
              <a:t> протягом 40-70 років ХХ ст.</a:t>
            </a:r>
          </a:p>
          <a:p>
            <a:pPr lvl="0"/>
            <a:r>
              <a:rPr lang="ru-RU" dirty="0" smtClean="0"/>
              <a:t>2.2. </a:t>
            </a:r>
            <a:r>
              <a:rPr lang="uk-UA" dirty="0" smtClean="0"/>
              <a:t>Криза </a:t>
            </a:r>
            <a:r>
              <a:rPr lang="uk-UA" dirty="0" err="1" smtClean="0"/>
              <a:t>кейнсіанства</a:t>
            </a:r>
            <a:r>
              <a:rPr lang="uk-UA" dirty="0" smtClean="0"/>
              <a:t>. Виникнення </a:t>
            </a:r>
            <a:r>
              <a:rPr lang="uk-UA" dirty="0" err="1" smtClean="0"/>
              <a:t>посткейнсіанства</a:t>
            </a:r>
            <a:r>
              <a:rPr lang="uk-UA" dirty="0" smtClean="0"/>
              <a:t> (70-і рр. ХХ ст.</a:t>
            </a:r>
            <a:r>
              <a:rPr lang="ru-RU" dirty="0" smtClean="0"/>
              <a:t>)</a:t>
            </a:r>
            <a:r>
              <a:rPr lang="uk-UA" dirty="0" smtClean="0"/>
              <a:t>.</a:t>
            </a:r>
            <a:endParaRPr lang="uk-UA" dirty="0"/>
          </a:p>
          <a:p>
            <a:pPr lvl="0"/>
            <a:r>
              <a:rPr lang="uk-UA" dirty="0" smtClean="0"/>
              <a:t>2.3 Становлення</a:t>
            </a:r>
            <a:r>
              <a:rPr lang="ru-RU" dirty="0" smtClean="0"/>
              <a:t> </a:t>
            </a:r>
            <a:r>
              <a:rPr lang="ru-RU" dirty="0"/>
              <a:t>нового </a:t>
            </a:r>
            <a:r>
              <a:rPr lang="uk-UA" dirty="0" err="1" smtClean="0"/>
              <a:t>кейнсіанств</a:t>
            </a:r>
            <a:r>
              <a:rPr lang="ru-RU" dirty="0" smtClean="0"/>
              <a:t>а </a:t>
            </a:r>
            <a:r>
              <a:rPr lang="ru-RU" dirty="0"/>
              <a:t>(80-і </a:t>
            </a:r>
            <a:r>
              <a:rPr lang="ru-RU" dirty="0" err="1"/>
              <a:t>рр</a:t>
            </a:r>
            <a:r>
              <a:rPr lang="ru-RU" dirty="0"/>
              <a:t>. ХХ ст.)</a:t>
            </a:r>
            <a:r>
              <a:rPr lang="uk-UA" dirty="0" smtClean="0"/>
              <a:t>.</a:t>
            </a:r>
            <a:endParaRPr lang="uk-UA" dirty="0"/>
          </a:p>
          <a:p>
            <a:pPr lvl="0"/>
            <a:r>
              <a:rPr lang="uk-UA" dirty="0" smtClean="0"/>
              <a:t>2.4 </a:t>
            </a:r>
            <a:r>
              <a:rPr lang="uk-UA" dirty="0"/>
              <a:t>Кейнсіанські макроекономічні моделі у сучасній економічній теорії</a:t>
            </a:r>
            <a:r>
              <a:rPr lang="uk-UA" dirty="0" smtClean="0"/>
              <a:t>.</a:t>
            </a:r>
            <a:endParaRPr lang="uk-UA" dirty="0"/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FFC000"/>
                </a:solidFill>
                <a:effectLst/>
              </a:rPr>
              <a:t>Тема 2. Сучасні трансформації кейнсіанського напряму економічної науки</a:t>
            </a:r>
          </a:p>
        </p:txBody>
      </p:sp>
    </p:spTree>
    <p:extLst>
      <p:ext uri="{BB962C8B-B14F-4D97-AF65-F5344CB8AC3E}">
        <p14:creationId xmlns:p14="http://schemas.microsoft.com/office/powerpoint/2010/main" val="18998805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1</a:t>
            </a:r>
            <a:r>
              <a:rPr lang="uk-UA" dirty="0"/>
              <a:t>. Грошова економіка, або економіка, заснована на </a:t>
            </a:r>
            <a:r>
              <a:rPr lang="uk-UA" dirty="0" smtClean="0"/>
              <a:t>контрактних  </a:t>
            </a:r>
            <a:r>
              <a:rPr lang="uk-UA" dirty="0"/>
              <a:t>зобов’язаннях,  </a:t>
            </a:r>
            <a:r>
              <a:rPr lang="uk-UA" dirty="0" smtClean="0"/>
              <a:t>-  </a:t>
            </a:r>
            <a:r>
              <a:rPr lang="uk-UA" dirty="0"/>
              <a:t>це  економіка,  </a:t>
            </a:r>
            <a:r>
              <a:rPr lang="uk-UA" dirty="0" smtClean="0"/>
              <a:t>у якій  </a:t>
            </a:r>
            <a:r>
              <a:rPr lang="uk-UA" dirty="0"/>
              <a:t>процес  </a:t>
            </a:r>
            <a:r>
              <a:rPr lang="uk-UA" dirty="0" smtClean="0"/>
              <a:t>виробництва відбувається  </a:t>
            </a:r>
            <a:r>
              <a:rPr lang="uk-UA" dirty="0"/>
              <a:t>в 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часовому  вимірі</a:t>
            </a:r>
            <a:r>
              <a:rPr lang="uk-UA" dirty="0" smtClean="0"/>
              <a:t>.</a:t>
            </a:r>
          </a:p>
          <a:p>
            <a:r>
              <a:rPr lang="uk-UA" dirty="0"/>
              <a:t>2. Сучасна економіка побудована на грошових контрактах </a:t>
            </a:r>
            <a:r>
              <a:rPr lang="uk-UA" dirty="0" smtClean="0"/>
              <a:t>на певний </a:t>
            </a:r>
            <a:r>
              <a:rPr lang="uk-UA" dirty="0"/>
              <a:t>термін, що й зумовлює її </a:t>
            </a:r>
            <a:r>
              <a:rPr lang="uk-UA" dirty="0" err="1"/>
              <a:t>незрівноваженість</a:t>
            </a:r>
            <a:r>
              <a:rPr lang="uk-UA" dirty="0"/>
              <a:t>, з одного </a:t>
            </a:r>
            <a:r>
              <a:rPr lang="uk-UA" dirty="0" smtClean="0"/>
              <a:t>боку</a:t>
            </a:r>
            <a:r>
              <a:rPr lang="uk-UA" dirty="0"/>
              <a:t>, а з другого — це є фактором невизначеності щодо </a:t>
            </a:r>
            <a:r>
              <a:rPr lang="uk-UA" dirty="0" smtClean="0"/>
              <a:t>майбутнього </a:t>
            </a:r>
            <a:r>
              <a:rPr lang="uk-UA" dirty="0"/>
              <a:t>стану економіки. З метою мінімізації невизначеності </a:t>
            </a:r>
            <a:r>
              <a:rPr lang="uk-UA" dirty="0" smtClean="0"/>
              <a:t>майбутнього,  </a:t>
            </a:r>
            <a:r>
              <a:rPr lang="uk-UA" dirty="0"/>
              <a:t>господарюючі  суб’єкти  створюють  певні  </a:t>
            </a:r>
            <a:r>
              <a:rPr lang="uk-UA" dirty="0" smtClean="0"/>
              <a:t>інституції,  </a:t>
            </a:r>
            <a:r>
              <a:rPr lang="uk-UA" dirty="0" smtClean="0"/>
              <a:t>зокрема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форвардні контракти й 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гроші.</a:t>
            </a:r>
            <a:endParaRPr lang="uk-UA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82960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solidFill>
                  <a:srgbClr val="FFC000"/>
                </a:solidFill>
              </a:rPr>
              <a:t>Сутність  </a:t>
            </a:r>
            <a:r>
              <a:rPr lang="uk-UA" sz="3200" dirty="0" err="1">
                <a:solidFill>
                  <a:srgbClr val="FFC000"/>
                </a:solidFill>
              </a:rPr>
              <a:t>посткейнсіанської</a:t>
            </a:r>
            <a:r>
              <a:rPr lang="uk-UA" sz="3200" dirty="0">
                <a:solidFill>
                  <a:srgbClr val="FFC000"/>
                </a:solidFill>
              </a:rPr>
              <a:t>  теорії  грошової  </a:t>
            </a:r>
            <a:r>
              <a:rPr lang="uk-UA" sz="3200" dirty="0" smtClean="0">
                <a:solidFill>
                  <a:srgbClr val="FFC000"/>
                </a:solidFill>
              </a:rPr>
              <a:t>економіки</a:t>
            </a:r>
            <a:endParaRPr lang="uk-UA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4747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552728"/>
          </a:xfrm>
        </p:spPr>
        <p:txBody>
          <a:bodyPr>
            <a:normAutofit/>
          </a:bodyPr>
          <a:lstStyle/>
          <a:p>
            <a:r>
              <a:rPr lang="uk-UA" dirty="0"/>
              <a:t>3. Оскільки гроші </a:t>
            </a:r>
            <a:r>
              <a:rPr lang="uk-UA" dirty="0" smtClean="0"/>
              <a:t>- </a:t>
            </a:r>
            <a:r>
              <a:rPr lang="uk-UA" dirty="0"/>
              <a:t>єдиний засіб погашення контрактних </a:t>
            </a:r>
            <a:r>
              <a:rPr lang="uk-UA" dirty="0" smtClean="0"/>
              <a:t>зобов’язань</a:t>
            </a:r>
            <a:r>
              <a:rPr lang="uk-UA" dirty="0"/>
              <a:t>,  вони  </a:t>
            </a:r>
            <a:r>
              <a:rPr lang="uk-UA" i="1" dirty="0">
                <a:solidFill>
                  <a:srgbClr val="FFFF00"/>
                </a:solidFill>
              </a:rPr>
              <a:t>найкраще  захищають  економічних  суб’єктів</a:t>
            </a:r>
            <a:r>
              <a:rPr lang="uk-UA" dirty="0"/>
              <a:t>  </a:t>
            </a:r>
            <a:r>
              <a:rPr lang="uk-UA" dirty="0" smtClean="0"/>
              <a:t>у періоди </a:t>
            </a:r>
            <a:r>
              <a:rPr lang="uk-UA" dirty="0"/>
              <a:t>економічної нестабільності</a:t>
            </a:r>
            <a:r>
              <a:rPr lang="uk-UA" dirty="0" smtClean="0"/>
              <a:t>.</a:t>
            </a:r>
          </a:p>
          <a:p>
            <a:r>
              <a:rPr lang="uk-UA" dirty="0"/>
              <a:t>4. Контрактні угоди й гроші зменшують ступінь </a:t>
            </a:r>
            <a:r>
              <a:rPr lang="uk-UA" dirty="0" smtClean="0"/>
              <a:t>невизначеності  </a:t>
            </a:r>
            <a:r>
              <a:rPr lang="uk-UA" dirty="0"/>
              <a:t>в  сучасній  ринковій  економіці.  Невизначеність  і  </a:t>
            </a:r>
            <a:r>
              <a:rPr lang="uk-UA" dirty="0" smtClean="0"/>
              <a:t>ризики пов’язані  </a:t>
            </a:r>
            <a:r>
              <a:rPr lang="uk-UA" dirty="0"/>
              <a:t>насамперед  із  процесами  в  галузі  </a:t>
            </a:r>
            <a:r>
              <a:rPr lang="uk-UA" i="1" dirty="0">
                <a:solidFill>
                  <a:srgbClr val="FFFF00"/>
                </a:solidFill>
              </a:rPr>
              <a:t>реального  </a:t>
            </a:r>
            <a:r>
              <a:rPr lang="uk-UA" i="1" dirty="0" smtClean="0">
                <a:solidFill>
                  <a:srgbClr val="FFFF00"/>
                </a:solidFill>
              </a:rPr>
              <a:t>інвестування</a:t>
            </a:r>
            <a:r>
              <a:rPr lang="uk-UA" dirty="0"/>
              <a:t>, а також у </a:t>
            </a:r>
            <a:r>
              <a:rPr lang="uk-UA" i="1" dirty="0">
                <a:solidFill>
                  <a:srgbClr val="FFFF00"/>
                </a:solidFill>
              </a:rPr>
              <a:t>фінансовій сфері </a:t>
            </a:r>
            <a:r>
              <a:rPr lang="uk-UA" dirty="0"/>
              <a:t>під час формування </a:t>
            </a:r>
            <a:r>
              <a:rPr lang="uk-UA" dirty="0" smtClean="0"/>
              <a:t>портфелів цінних </a:t>
            </a:r>
            <a:r>
              <a:rPr lang="uk-UA" dirty="0"/>
              <a:t>паперів</a:t>
            </a:r>
            <a:r>
              <a:rPr lang="uk-UA" dirty="0" smtClean="0"/>
              <a:t>.</a:t>
            </a:r>
          </a:p>
          <a:p>
            <a:r>
              <a:rPr lang="ru-RU" dirty="0"/>
              <a:t>5. </a:t>
            </a:r>
            <a:r>
              <a:rPr lang="uk-UA" dirty="0" smtClean="0"/>
              <a:t>Важливим </a:t>
            </a:r>
            <a:r>
              <a:rPr lang="uk-UA" dirty="0" smtClean="0"/>
              <a:t>інституцією у грошовій економіці </a:t>
            </a:r>
            <a:r>
              <a:rPr lang="uk-UA" dirty="0" smtClean="0"/>
              <a:t>є держава, головна функція якої  полягає  в  </a:t>
            </a:r>
            <a:r>
              <a:rPr lang="uk-UA" i="1" dirty="0">
                <a:solidFill>
                  <a:srgbClr val="FFFF00"/>
                </a:solidFill>
              </a:rPr>
              <a:t>забезпеченні  виконання  контрактних  зобов’язань  </a:t>
            </a:r>
            <a:r>
              <a:rPr lang="uk-UA" dirty="0" smtClean="0"/>
              <a:t>(створення  правового  поля,  примус,  контроль,  санкції тощо</a:t>
            </a:r>
            <a:r>
              <a:rPr lang="ru-RU" dirty="0" smtClean="0"/>
              <a:t>). </a:t>
            </a:r>
            <a:r>
              <a:rPr lang="uk-UA" dirty="0" smtClean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315743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408712"/>
          </a:xfrm>
        </p:spPr>
        <p:txBody>
          <a:bodyPr>
            <a:normAutofit fontScale="92500" lnSpcReduction="10000"/>
          </a:bodyPr>
          <a:lstStyle/>
          <a:p>
            <a:r>
              <a:rPr lang="uk-UA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Калецькіанське</a:t>
            </a:r>
            <a:r>
              <a:rPr lang="uk-UA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посткейнсіанство</a:t>
            </a:r>
            <a:r>
              <a:rPr lang="uk-UA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/>
              <a:t>сформувалося </a:t>
            </a:r>
            <a:r>
              <a:rPr lang="uk-UA" dirty="0"/>
              <a:t>пізніше, у 70-х </a:t>
            </a:r>
            <a:r>
              <a:rPr lang="en-US" dirty="0"/>
              <a:t>p</a:t>
            </a:r>
            <a:r>
              <a:rPr lang="uk-UA" dirty="0" err="1"/>
              <a:t>оках</a:t>
            </a:r>
            <a:r>
              <a:rPr lang="uk-UA" dirty="0"/>
              <a:t> ХХ ст., на хвилі пошуку </a:t>
            </a:r>
            <a:r>
              <a:rPr lang="uk-UA" dirty="0" err="1" smtClean="0"/>
              <a:t>посткейнсіанцями</a:t>
            </a:r>
            <a:r>
              <a:rPr lang="uk-UA" dirty="0" smtClean="0"/>
              <a:t>  </a:t>
            </a:r>
            <a:r>
              <a:rPr lang="uk-UA" dirty="0"/>
              <a:t>шляхів  пояснення  кризової  ситуації  </a:t>
            </a:r>
            <a:r>
              <a:rPr lang="uk-UA" dirty="0" smtClean="0"/>
              <a:t>1973—1975 років</a:t>
            </a:r>
            <a:r>
              <a:rPr lang="uk-UA" dirty="0"/>
              <a:t>, 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пов’язаної  з  процесами  поєднання  стагнації  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виробництва та 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високої  інфляції</a:t>
            </a:r>
            <a:r>
              <a:rPr lang="uk-UA" dirty="0"/>
              <a:t>.  Найяскравішими  представниками  цієї  </a:t>
            </a:r>
            <a:r>
              <a:rPr lang="uk-UA" dirty="0" smtClean="0"/>
              <a:t>гілки </a:t>
            </a:r>
            <a:r>
              <a:rPr lang="uk-UA" dirty="0" err="1" smtClean="0"/>
              <a:t>посткейнсіанства</a:t>
            </a:r>
            <a:r>
              <a:rPr lang="uk-UA" dirty="0" smtClean="0"/>
              <a:t> </a:t>
            </a:r>
            <a:r>
              <a:rPr lang="uk-UA" dirty="0"/>
              <a:t>поряд з </a:t>
            </a:r>
            <a:r>
              <a:rPr lang="uk-UA" dirty="0">
                <a:solidFill>
                  <a:srgbClr val="FF7C80"/>
                </a:solidFill>
              </a:rPr>
              <a:t>М. </a:t>
            </a:r>
            <a:r>
              <a:rPr lang="uk-UA" dirty="0" err="1">
                <a:solidFill>
                  <a:srgbClr val="FF7C80"/>
                </a:solidFill>
              </a:rPr>
              <a:t>Калецьким</a:t>
            </a:r>
            <a:r>
              <a:rPr lang="uk-UA" dirty="0">
                <a:solidFill>
                  <a:srgbClr val="FF7C80"/>
                </a:solidFill>
              </a:rPr>
              <a:t> </a:t>
            </a:r>
            <a:r>
              <a:rPr lang="uk-UA" dirty="0"/>
              <a:t>є </a:t>
            </a:r>
            <a:r>
              <a:rPr lang="uk-UA" dirty="0" smtClean="0">
                <a:solidFill>
                  <a:srgbClr val="FF7C80"/>
                </a:solidFill>
              </a:rPr>
              <a:t>М.</a:t>
            </a:r>
            <a:r>
              <a:rPr lang="uk-UA" dirty="0" err="1" smtClean="0">
                <a:solidFill>
                  <a:srgbClr val="FF7C80"/>
                </a:solidFill>
              </a:rPr>
              <a:t>Сойєр</a:t>
            </a:r>
            <a:r>
              <a:rPr lang="uk-UA" dirty="0">
                <a:solidFill>
                  <a:srgbClr val="FF7C80"/>
                </a:solidFill>
              </a:rPr>
              <a:t>, </a:t>
            </a:r>
            <a:r>
              <a:rPr lang="uk-UA" dirty="0" smtClean="0">
                <a:solidFill>
                  <a:srgbClr val="FF7C80"/>
                </a:solidFill>
              </a:rPr>
              <a:t>К.</a:t>
            </a:r>
            <a:r>
              <a:rPr lang="uk-UA" dirty="0" err="1" smtClean="0">
                <a:solidFill>
                  <a:srgbClr val="FF7C80"/>
                </a:solidFill>
              </a:rPr>
              <a:t>Коулінг</a:t>
            </a:r>
            <a:r>
              <a:rPr lang="uk-UA" dirty="0">
                <a:solidFill>
                  <a:srgbClr val="FF7C80"/>
                </a:solidFill>
              </a:rPr>
              <a:t>, П. </a:t>
            </a:r>
            <a:r>
              <a:rPr lang="uk-UA" dirty="0" err="1">
                <a:solidFill>
                  <a:srgbClr val="FF7C80"/>
                </a:solidFill>
              </a:rPr>
              <a:t>Рейнольдс</a:t>
            </a:r>
            <a:r>
              <a:rPr lang="uk-UA" dirty="0">
                <a:solidFill>
                  <a:srgbClr val="FF7C80"/>
                </a:solidFill>
              </a:rPr>
              <a:t>  </a:t>
            </a:r>
            <a:r>
              <a:rPr lang="uk-UA" dirty="0"/>
              <a:t>(Англія),  </a:t>
            </a:r>
            <a:r>
              <a:rPr lang="uk-UA" dirty="0">
                <a:solidFill>
                  <a:srgbClr val="FF7C80"/>
                </a:solidFill>
              </a:rPr>
              <a:t>А.</a:t>
            </a:r>
            <a:r>
              <a:rPr lang="uk-UA" dirty="0" err="1">
                <a:solidFill>
                  <a:srgbClr val="FF7C80"/>
                </a:solidFill>
              </a:rPr>
              <a:t>Асимакопулос</a:t>
            </a:r>
            <a:r>
              <a:rPr lang="uk-UA" dirty="0" smtClean="0"/>
              <a:t>  </a:t>
            </a:r>
            <a:r>
              <a:rPr lang="uk-UA" dirty="0"/>
              <a:t>(Канада),  </a:t>
            </a:r>
            <a:r>
              <a:rPr lang="uk-UA" dirty="0">
                <a:solidFill>
                  <a:srgbClr val="FF7C80"/>
                </a:solidFill>
              </a:rPr>
              <a:t>П. </a:t>
            </a:r>
            <a:r>
              <a:rPr lang="uk-UA" dirty="0" err="1" smtClean="0">
                <a:solidFill>
                  <a:srgbClr val="FF7C80"/>
                </a:solidFill>
              </a:rPr>
              <a:t>Силос-Лабіні</a:t>
            </a:r>
            <a:r>
              <a:rPr lang="uk-UA" dirty="0" smtClean="0">
                <a:solidFill>
                  <a:srgbClr val="FF7C80"/>
                </a:solidFill>
              </a:rPr>
              <a:t> </a:t>
            </a:r>
            <a:r>
              <a:rPr lang="uk-UA" dirty="0"/>
              <a:t>(Італія), </a:t>
            </a:r>
            <a:r>
              <a:rPr lang="uk-UA" dirty="0">
                <a:solidFill>
                  <a:srgbClr val="FF7C80"/>
                </a:solidFill>
              </a:rPr>
              <a:t>Дж. </a:t>
            </a:r>
            <a:r>
              <a:rPr lang="uk-UA" dirty="0" err="1">
                <a:solidFill>
                  <a:srgbClr val="FF7C80"/>
                </a:solidFill>
              </a:rPr>
              <a:t>Стейндл</a:t>
            </a:r>
            <a:r>
              <a:rPr lang="uk-UA" dirty="0">
                <a:solidFill>
                  <a:srgbClr val="FF7C80"/>
                </a:solidFill>
              </a:rPr>
              <a:t> </a:t>
            </a:r>
            <a:r>
              <a:rPr lang="uk-UA" dirty="0" smtClean="0"/>
              <a:t>(Австрія).</a:t>
            </a:r>
          </a:p>
          <a:p>
            <a:r>
              <a:rPr lang="uk-UA" dirty="0" smtClean="0"/>
              <a:t>Вони відмовилися </a:t>
            </a:r>
            <a:r>
              <a:rPr lang="uk-UA" dirty="0"/>
              <a:t>від </a:t>
            </a:r>
            <a:r>
              <a:rPr lang="uk-UA" dirty="0" smtClean="0"/>
              <a:t>принципів </a:t>
            </a:r>
            <a:r>
              <a:rPr lang="uk-UA" dirty="0"/>
              <a:t>рівноважного аналізу та оптимізації неокласики, </a:t>
            </a:r>
            <a:r>
              <a:rPr lang="uk-UA" dirty="0" smtClean="0"/>
              <a:t>акцентуючи увагу </a:t>
            </a:r>
            <a:r>
              <a:rPr lang="uk-UA" dirty="0"/>
              <a:t>на процесах економічної динаміки,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вивченні </a:t>
            </a:r>
            <a:r>
              <a:rPr lang="uk-UA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мікрооснов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макроекономіки </a:t>
            </a:r>
            <a:r>
              <a:rPr lang="uk-UA" dirty="0" smtClean="0"/>
              <a:t> </a:t>
            </a:r>
            <a:r>
              <a:rPr lang="uk-UA" dirty="0"/>
              <a:t>у  вигляді  концепції  ціноутворення,  на  </a:t>
            </a:r>
            <a:r>
              <a:rPr lang="uk-UA" dirty="0" smtClean="0"/>
              <a:t>дослідженні процесів </a:t>
            </a:r>
            <a:r>
              <a:rPr lang="uk-UA" dirty="0"/>
              <a:t>розподілу доходів у суспільстві крізь призму класових </a:t>
            </a:r>
            <a:r>
              <a:rPr lang="uk-UA" dirty="0" smtClean="0"/>
              <a:t>відносин</a:t>
            </a:r>
            <a:r>
              <a:rPr lang="uk-UA" dirty="0"/>
              <a:t>. </a:t>
            </a:r>
            <a:r>
              <a:rPr lang="uk-UA" i="1" dirty="0">
                <a:solidFill>
                  <a:srgbClr val="FFFF00"/>
                </a:solidFill>
              </a:rPr>
              <a:t>Предметом їх досліджень є взаємозв’язок інвестицій, </a:t>
            </a:r>
            <a:r>
              <a:rPr lang="uk-UA" i="1" dirty="0" smtClean="0">
                <a:solidFill>
                  <a:srgbClr val="FFFF00"/>
                </a:solidFill>
              </a:rPr>
              <a:t>кредитних </a:t>
            </a:r>
            <a:r>
              <a:rPr lang="uk-UA" i="1" dirty="0">
                <a:solidFill>
                  <a:srgbClr val="FFFF00"/>
                </a:solidFill>
              </a:rPr>
              <a:t>потенцій грошової системи та обсягів заощаджень.</a:t>
            </a:r>
          </a:p>
        </p:txBody>
      </p:sp>
    </p:spTree>
    <p:extLst>
      <p:ext uri="{BB962C8B-B14F-4D97-AF65-F5344CB8AC3E}">
        <p14:creationId xmlns:p14="http://schemas.microsoft.com/office/powerpoint/2010/main" val="34916347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60648"/>
            <a:ext cx="8507288" cy="6480720"/>
          </a:xfrm>
        </p:spPr>
        <p:txBody>
          <a:bodyPr>
            <a:normAutofit/>
          </a:bodyPr>
          <a:lstStyle/>
          <a:p>
            <a:r>
              <a:rPr lang="uk-UA" sz="2400" dirty="0">
                <a:solidFill>
                  <a:srgbClr val="FF7C80"/>
                </a:solidFill>
              </a:rPr>
              <a:t>М. </a:t>
            </a:r>
            <a:r>
              <a:rPr lang="uk-UA" sz="2400" dirty="0" err="1">
                <a:solidFill>
                  <a:srgbClr val="FF7C80"/>
                </a:solidFill>
              </a:rPr>
              <a:t>Калецький</a:t>
            </a:r>
            <a:r>
              <a:rPr lang="uk-UA" dirty="0"/>
              <a:t>,  на  відміну  від  Дж. М. Кейнса,  </a:t>
            </a:r>
            <a:r>
              <a:rPr lang="uk-UA" dirty="0" smtClean="0"/>
              <a:t>сформулював </a:t>
            </a:r>
            <a:r>
              <a:rPr lang="uk-UA" dirty="0" smtClean="0">
                <a:solidFill>
                  <a:srgbClr val="FFC000"/>
                </a:solidFill>
              </a:rPr>
              <a:t>теорію </a:t>
            </a:r>
            <a:r>
              <a:rPr lang="uk-UA" dirty="0">
                <a:solidFill>
                  <a:srgbClr val="FFC000"/>
                </a:solidFill>
              </a:rPr>
              <a:t>ефективного попиту за умов недосконалої конкуренції</a:t>
            </a:r>
            <a:r>
              <a:rPr lang="uk-UA" dirty="0"/>
              <a:t>, </a:t>
            </a:r>
            <a:r>
              <a:rPr lang="uk-UA" dirty="0" smtClean="0"/>
              <a:t>що більше  </a:t>
            </a:r>
            <a:r>
              <a:rPr lang="uk-UA" dirty="0"/>
              <a:t>відповідало  реаліям  ХХ ст. </a:t>
            </a:r>
            <a:endParaRPr lang="uk-UA" dirty="0" smtClean="0"/>
          </a:p>
          <a:p>
            <a:r>
              <a:rPr lang="uk-UA" dirty="0"/>
              <a:t> </a:t>
            </a:r>
            <a:r>
              <a:rPr lang="uk-UA" sz="2400" dirty="0">
                <a:solidFill>
                  <a:srgbClr val="FF7C80"/>
                </a:solidFill>
              </a:rPr>
              <a:t>М. </a:t>
            </a:r>
            <a:r>
              <a:rPr lang="uk-UA" sz="2400" dirty="0" err="1">
                <a:solidFill>
                  <a:srgbClr val="FF7C80"/>
                </a:solidFill>
              </a:rPr>
              <a:t>Калецький</a:t>
            </a:r>
            <a:r>
              <a:rPr lang="uk-UA" sz="2400" dirty="0">
                <a:solidFill>
                  <a:srgbClr val="FF7C80"/>
                </a:solidFill>
              </a:rPr>
              <a:t> </a:t>
            </a:r>
            <a:r>
              <a:rPr lang="uk-UA" dirty="0"/>
              <a:t>увів поняття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ступінь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монополії», </a:t>
            </a:r>
            <a:r>
              <a:rPr lang="uk-UA" dirty="0"/>
              <a:t>що вимірюється </a:t>
            </a:r>
            <a:r>
              <a:rPr lang="uk-UA" i="1" dirty="0" smtClean="0">
                <a:solidFill>
                  <a:srgbClr val="FFFF00"/>
                </a:solidFill>
              </a:rPr>
              <a:t>часткою </a:t>
            </a:r>
            <a:r>
              <a:rPr lang="uk-UA" i="1" dirty="0">
                <a:solidFill>
                  <a:srgbClr val="FFFF00"/>
                </a:solidFill>
              </a:rPr>
              <a:t>прибутку в ціні </a:t>
            </a:r>
            <a:r>
              <a:rPr lang="uk-UA" dirty="0"/>
              <a:t>та є індикатором відсутності цінової </a:t>
            </a:r>
            <a:r>
              <a:rPr lang="uk-UA" dirty="0" smtClean="0"/>
              <a:t>конкуренції</a:t>
            </a:r>
            <a:r>
              <a:rPr lang="uk-UA" dirty="0"/>
              <a:t>.  Це  поняття  вчені  використовували  для  пояснення  </a:t>
            </a:r>
            <a:r>
              <a:rPr lang="uk-UA" dirty="0" smtClean="0"/>
              <a:t>того, </a:t>
            </a:r>
            <a:r>
              <a:rPr lang="uk-UA" i="1" dirty="0" smtClean="0">
                <a:solidFill>
                  <a:srgbClr val="FFFF00"/>
                </a:solidFill>
              </a:rPr>
              <a:t>чому </a:t>
            </a:r>
            <a:r>
              <a:rPr lang="uk-UA" i="1" dirty="0">
                <a:solidFill>
                  <a:srgbClr val="FFFF00"/>
                </a:solidFill>
              </a:rPr>
              <a:t>ціни не знижуються в період депресії</a:t>
            </a:r>
            <a:r>
              <a:rPr lang="uk-UA" dirty="0"/>
              <a:t>, а також для </a:t>
            </a:r>
            <a:r>
              <a:rPr lang="uk-UA" dirty="0" smtClean="0"/>
              <a:t>характеристики </a:t>
            </a:r>
            <a:r>
              <a:rPr lang="uk-UA" dirty="0"/>
              <a:t>динаміки співвідношення часток заробітної плати й </a:t>
            </a:r>
            <a:r>
              <a:rPr lang="uk-UA" dirty="0" smtClean="0"/>
              <a:t>прибутку </a:t>
            </a:r>
            <a:r>
              <a:rPr lang="uk-UA" dirty="0"/>
              <a:t>в національному доході.</a:t>
            </a:r>
          </a:p>
        </p:txBody>
      </p:sp>
    </p:spTree>
    <p:extLst>
      <p:ext uri="{BB962C8B-B14F-4D97-AF65-F5344CB8AC3E}">
        <p14:creationId xmlns:p14="http://schemas.microsoft.com/office/powerpoint/2010/main" val="13843863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4603431"/>
              </p:ext>
            </p:extLst>
          </p:nvPr>
        </p:nvGraphicFramePr>
        <p:xfrm>
          <a:off x="250825" y="1052736"/>
          <a:ext cx="8641655" cy="56893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56320"/>
          </a:xfrm>
        </p:spPr>
        <p:txBody>
          <a:bodyPr>
            <a:normAutofit/>
          </a:bodyPr>
          <a:lstStyle/>
          <a:p>
            <a:pPr algn="ctr"/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Вплив монополій на структуру національного доходу</a:t>
            </a:r>
          </a:p>
        </p:txBody>
      </p:sp>
    </p:spTree>
    <p:extLst>
      <p:ext uri="{BB962C8B-B14F-4D97-AF65-F5344CB8AC3E}">
        <p14:creationId xmlns:p14="http://schemas.microsoft.com/office/powerpoint/2010/main" val="24087038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264696"/>
          </a:xfrm>
        </p:spPr>
        <p:txBody>
          <a:bodyPr>
            <a:normAutofit fontScale="92500"/>
          </a:bodyPr>
          <a:lstStyle/>
          <a:p>
            <a:r>
              <a:rPr lang="uk-UA" dirty="0"/>
              <a:t>Важливою особливістю економічної теорії </a:t>
            </a:r>
            <a:r>
              <a:rPr lang="uk-UA" sz="2800" dirty="0" smtClean="0">
                <a:solidFill>
                  <a:srgbClr val="FF7C80"/>
                </a:solidFill>
              </a:rPr>
              <a:t>М.</a:t>
            </a:r>
            <a:r>
              <a:rPr lang="uk-UA" sz="2800" dirty="0" err="1" smtClean="0">
                <a:solidFill>
                  <a:srgbClr val="FF7C80"/>
                </a:solidFill>
              </a:rPr>
              <a:t>Калецького</a:t>
            </a:r>
            <a:r>
              <a:rPr lang="uk-UA" sz="2800" dirty="0" smtClean="0">
                <a:solidFill>
                  <a:srgbClr val="FF7C80"/>
                </a:solidFill>
              </a:rPr>
              <a:t> </a:t>
            </a:r>
            <a:r>
              <a:rPr lang="uk-UA" dirty="0"/>
              <a:t>є </a:t>
            </a:r>
            <a:r>
              <a:rPr lang="uk-UA" dirty="0" smtClean="0"/>
              <a:t>те, що </a:t>
            </a:r>
            <a:r>
              <a:rPr lang="uk-UA" dirty="0"/>
              <a:t>він виводить кейнсіанську модель рівноважного зростання </a:t>
            </a:r>
            <a:r>
              <a:rPr lang="uk-UA" dirty="0" smtClean="0"/>
              <a:t>в </a:t>
            </a:r>
            <a:r>
              <a:rPr lang="uk-UA" dirty="0">
                <a:solidFill>
                  <a:srgbClr val="FFFF00"/>
                </a:solidFill>
              </a:rPr>
              <a:t>довгостроковій перспективі</a:t>
            </a:r>
            <a:r>
              <a:rPr lang="uk-UA" dirty="0"/>
              <a:t>, приписуючи всі заощадження </a:t>
            </a:r>
            <a:r>
              <a:rPr lang="uk-UA" dirty="0" smtClean="0"/>
              <a:t>капіталістам  </a:t>
            </a:r>
            <a:r>
              <a:rPr lang="uk-UA" dirty="0"/>
              <a:t>і  визначаючи  їх  у  вигляді  певної  долі  прибутку.  </a:t>
            </a:r>
            <a:r>
              <a:rPr lang="uk-UA" dirty="0" smtClean="0"/>
              <a:t>Вчений </a:t>
            </a:r>
            <a:r>
              <a:rPr lang="uk-UA" dirty="0"/>
              <a:t>стверджує, що </a:t>
            </a:r>
            <a:r>
              <a:rPr lang="uk-UA" dirty="0">
                <a:solidFill>
                  <a:srgbClr val="FFFF00"/>
                </a:solidFill>
              </a:rPr>
              <a:t>фірми встановлюють ціни </a:t>
            </a:r>
            <a:r>
              <a:rPr lang="uk-UA" dirty="0" smtClean="0">
                <a:solidFill>
                  <a:srgbClr val="FFFF00"/>
                </a:solidFill>
              </a:rPr>
              <a:t>методом «надбавки</a:t>
            </a:r>
            <a:r>
              <a:rPr lang="uk-UA" dirty="0">
                <a:solidFill>
                  <a:srgbClr val="FFFF00"/>
                </a:solidFill>
              </a:rPr>
              <a:t>»  до  середніх  витрат</a:t>
            </a:r>
            <a:r>
              <a:rPr lang="uk-UA" dirty="0"/>
              <a:t>,  </a:t>
            </a:r>
            <a:r>
              <a:rPr lang="uk-UA" dirty="0" smtClean="0"/>
              <a:t>а  </a:t>
            </a:r>
            <a:r>
              <a:rPr lang="uk-UA" dirty="0"/>
              <a:t>рівень  цієї  </a:t>
            </a:r>
            <a:r>
              <a:rPr lang="uk-UA" dirty="0" smtClean="0"/>
              <a:t>надбавки залежить  </a:t>
            </a:r>
            <a:r>
              <a:rPr lang="uk-UA" dirty="0"/>
              <a:t>від  величини  монопольної  влади  </a:t>
            </a:r>
            <a:r>
              <a:rPr lang="uk-UA" dirty="0" smtClean="0"/>
              <a:t>зазначених фірм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 smtClean="0"/>
              <a:t>М</a:t>
            </a:r>
            <a:r>
              <a:rPr lang="uk-UA" dirty="0"/>
              <a:t>. </a:t>
            </a:r>
            <a:r>
              <a:rPr lang="uk-UA" dirty="0" err="1" smtClean="0"/>
              <a:t>Калецький</a:t>
            </a:r>
            <a:r>
              <a:rPr lang="uk-UA" dirty="0" smtClean="0"/>
              <a:t>:</a:t>
            </a:r>
          </a:p>
          <a:p>
            <a:pPr marL="514350" indent="-514350">
              <a:buClr>
                <a:srgbClr val="FFC000"/>
              </a:buClr>
              <a:buSzPct val="100000"/>
              <a:buFont typeface="+mj-lt"/>
              <a:buAutoNum type="alphaLcParenR"/>
            </a:pPr>
            <a:r>
              <a:rPr lang="uk-UA" dirty="0" smtClean="0"/>
              <a:t>об’єднав </a:t>
            </a:r>
            <a:r>
              <a:rPr lang="uk-UA" dirty="0"/>
              <a:t>теорію </a:t>
            </a:r>
            <a:r>
              <a:rPr lang="uk-UA" dirty="0" smtClean="0"/>
              <a:t>ділових </a:t>
            </a:r>
            <a:r>
              <a:rPr lang="uk-UA" dirty="0"/>
              <a:t>циклів і теорію економічного зростання </a:t>
            </a:r>
            <a:endParaRPr lang="uk-UA" dirty="0" smtClean="0"/>
          </a:p>
          <a:p>
            <a:pPr marL="514350" indent="-514350">
              <a:buClr>
                <a:srgbClr val="FFC000"/>
              </a:buClr>
              <a:buSzPct val="100000"/>
              <a:buFont typeface="+mj-lt"/>
              <a:buAutoNum type="alphaLcParenR"/>
            </a:pPr>
            <a:r>
              <a:rPr lang="uk-UA" dirty="0" smtClean="0"/>
              <a:t>теоретично  </a:t>
            </a:r>
            <a:r>
              <a:rPr lang="uk-UA" dirty="0"/>
              <a:t>обґрунтував позицію,  відповідно  до  якої  </a:t>
            </a:r>
            <a:r>
              <a:rPr lang="uk-UA" i="1" dirty="0">
                <a:solidFill>
                  <a:srgbClr val="FFFF00"/>
                </a:solidFill>
              </a:rPr>
              <a:t>уряди  </a:t>
            </a:r>
            <a:r>
              <a:rPr lang="uk-UA" i="1" dirty="0" smtClean="0">
                <a:solidFill>
                  <a:srgbClr val="FFFF00"/>
                </a:solidFill>
              </a:rPr>
              <a:t>капіталістичних </a:t>
            </a:r>
            <a:r>
              <a:rPr lang="uk-UA" i="1" dirty="0">
                <a:solidFill>
                  <a:srgbClr val="FFFF00"/>
                </a:solidFill>
              </a:rPr>
              <a:t>держав не спроможні утримувати рівень доходу за умов </a:t>
            </a:r>
            <a:r>
              <a:rPr lang="uk-UA" i="1" dirty="0" smtClean="0">
                <a:solidFill>
                  <a:srgbClr val="FFFF00"/>
                </a:solidFill>
              </a:rPr>
              <a:t>повної </a:t>
            </a:r>
            <a:r>
              <a:rPr lang="uk-UA" i="1" dirty="0">
                <a:solidFill>
                  <a:srgbClr val="FFFF00"/>
                </a:solidFill>
              </a:rPr>
              <a:t>зайнятості </a:t>
            </a:r>
            <a:r>
              <a:rPr lang="uk-UA" dirty="0"/>
              <a:t>протягом деякого проміжку часу</a:t>
            </a:r>
          </a:p>
        </p:txBody>
      </p:sp>
    </p:spTree>
    <p:extLst>
      <p:ext uri="{BB962C8B-B14F-4D97-AF65-F5344CB8AC3E}">
        <p14:creationId xmlns:p14="http://schemas.microsoft.com/office/powerpoint/2010/main" val="28287290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00336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2.3.Становлення</a:t>
            </a:r>
            <a:r>
              <a:rPr lang="ru-RU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нового </a:t>
            </a:r>
            <a:r>
              <a:rPr lang="uk-UA" sz="28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кейнсіанств</a:t>
            </a:r>
            <a:r>
              <a:rPr lang="ru-RU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(80-і </a:t>
            </a:r>
            <a:r>
              <a:rPr lang="ru-RU" sz="28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рр</a:t>
            </a:r>
            <a:r>
              <a:rPr lang="ru-RU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ХХ ст.)</a:t>
            </a:r>
            <a:r>
              <a:rPr lang="uk-UA" sz="2800" dirty="0"/>
              <a:t>.</a:t>
            </a:r>
            <a:endParaRPr lang="uk-UA" sz="2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Нове кейнсіанство</a:t>
            </a:r>
            <a:r>
              <a:rPr lang="uk-UA" dirty="0" smtClean="0"/>
              <a:t> виникло </a:t>
            </a:r>
            <a:r>
              <a:rPr lang="uk-UA" dirty="0"/>
              <a:t>у 80-х роках ХХ </a:t>
            </a:r>
            <a:r>
              <a:rPr lang="uk-UA" dirty="0" smtClean="0"/>
              <a:t>ст. в </a:t>
            </a:r>
            <a:r>
              <a:rPr lang="uk-UA" dirty="0"/>
              <a:t>США й ґрунтувалося на теоретичних розробках таких </a:t>
            </a:r>
            <a:r>
              <a:rPr lang="uk-UA" dirty="0" smtClean="0"/>
              <a:t>учених, як </a:t>
            </a:r>
            <a:r>
              <a:rPr lang="uk-UA" dirty="0" smtClean="0">
                <a:solidFill>
                  <a:srgbClr val="FF7C80"/>
                </a:solidFill>
              </a:rPr>
              <a:t>Б</a:t>
            </a:r>
            <a:r>
              <a:rPr lang="uk-UA" dirty="0">
                <a:solidFill>
                  <a:srgbClr val="FF7C80"/>
                </a:solidFill>
              </a:rPr>
              <a:t>. </a:t>
            </a:r>
            <a:r>
              <a:rPr lang="uk-UA" dirty="0" err="1">
                <a:solidFill>
                  <a:srgbClr val="FF7C80"/>
                </a:solidFill>
              </a:rPr>
              <a:t>Грінвальд</a:t>
            </a:r>
            <a:r>
              <a:rPr lang="uk-UA" dirty="0">
                <a:solidFill>
                  <a:srgbClr val="FF7C80"/>
                </a:solidFill>
              </a:rPr>
              <a:t>, </a:t>
            </a:r>
            <a:r>
              <a:rPr lang="uk-UA" dirty="0" smtClean="0">
                <a:solidFill>
                  <a:srgbClr val="FF7C80"/>
                </a:solidFill>
              </a:rPr>
              <a:t>О</a:t>
            </a:r>
            <a:r>
              <a:rPr lang="uk-UA" dirty="0">
                <a:solidFill>
                  <a:srgbClr val="FF7C80"/>
                </a:solidFill>
              </a:rPr>
              <a:t>. </a:t>
            </a:r>
            <a:r>
              <a:rPr lang="uk-UA" dirty="0" err="1">
                <a:solidFill>
                  <a:srgbClr val="FF7C80"/>
                </a:solidFill>
              </a:rPr>
              <a:t>Бланшар</a:t>
            </a:r>
            <a:r>
              <a:rPr lang="uk-UA" dirty="0">
                <a:solidFill>
                  <a:srgbClr val="FF7C80"/>
                </a:solidFill>
              </a:rPr>
              <a:t>,  </a:t>
            </a:r>
            <a:r>
              <a:rPr lang="uk-UA" dirty="0" err="1" smtClean="0">
                <a:solidFill>
                  <a:srgbClr val="FF7C80"/>
                </a:solidFill>
              </a:rPr>
              <a:t>Дж.Акерлоф</a:t>
            </a:r>
            <a:r>
              <a:rPr lang="uk-UA" dirty="0">
                <a:solidFill>
                  <a:srgbClr val="FF7C80"/>
                </a:solidFill>
              </a:rPr>
              <a:t>,  М. </a:t>
            </a:r>
            <a:r>
              <a:rPr lang="uk-UA" dirty="0" err="1" smtClean="0">
                <a:solidFill>
                  <a:srgbClr val="FF7C80"/>
                </a:solidFill>
              </a:rPr>
              <a:t>Гертлер</a:t>
            </a:r>
            <a:r>
              <a:rPr lang="uk-UA" dirty="0" smtClean="0">
                <a:solidFill>
                  <a:srgbClr val="FF7C80"/>
                </a:solidFill>
              </a:rPr>
              <a:t>, Дж</a:t>
            </a:r>
            <a:r>
              <a:rPr lang="uk-UA" dirty="0">
                <a:solidFill>
                  <a:srgbClr val="FF7C80"/>
                </a:solidFill>
              </a:rPr>
              <a:t>. </a:t>
            </a:r>
            <a:r>
              <a:rPr lang="uk-UA" dirty="0" err="1">
                <a:solidFill>
                  <a:srgbClr val="FF7C80"/>
                </a:solidFill>
              </a:rPr>
              <a:t>Ротемберг</a:t>
            </a:r>
            <a:r>
              <a:rPr lang="uk-UA" dirty="0">
                <a:solidFill>
                  <a:srgbClr val="FF7C80"/>
                </a:solidFill>
              </a:rPr>
              <a:t>, </a:t>
            </a:r>
            <a:r>
              <a:rPr lang="uk-UA" dirty="0" smtClean="0">
                <a:solidFill>
                  <a:srgbClr val="FF7C80"/>
                </a:solidFill>
              </a:rPr>
              <a:t>Б.</a:t>
            </a:r>
            <a:r>
              <a:rPr lang="uk-UA" dirty="0" err="1" smtClean="0">
                <a:solidFill>
                  <a:srgbClr val="FF7C80"/>
                </a:solidFill>
              </a:rPr>
              <a:t>Бернанк</a:t>
            </a:r>
            <a:r>
              <a:rPr lang="uk-UA" dirty="0">
                <a:solidFill>
                  <a:srgbClr val="FF7C80"/>
                </a:solidFill>
              </a:rPr>
              <a:t>, </a:t>
            </a:r>
            <a:r>
              <a:rPr lang="uk-UA" dirty="0" smtClean="0">
                <a:solidFill>
                  <a:srgbClr val="FF7C80"/>
                </a:solidFill>
              </a:rPr>
              <a:t>Г.</a:t>
            </a:r>
            <a:r>
              <a:rPr lang="uk-UA" dirty="0" err="1" smtClean="0">
                <a:solidFill>
                  <a:srgbClr val="FF7C80"/>
                </a:solidFill>
              </a:rPr>
              <a:t>Менкью</a:t>
            </a:r>
            <a:r>
              <a:rPr lang="uk-UA" dirty="0">
                <a:solidFill>
                  <a:srgbClr val="FF7C80"/>
                </a:solidFill>
              </a:rPr>
              <a:t>, Дж. </a:t>
            </a:r>
            <a:r>
              <a:rPr lang="uk-UA" dirty="0" err="1">
                <a:solidFill>
                  <a:srgbClr val="FF7C80"/>
                </a:solidFill>
              </a:rPr>
              <a:t>Стігліц</a:t>
            </a:r>
            <a:r>
              <a:rPr lang="uk-UA" dirty="0">
                <a:solidFill>
                  <a:srgbClr val="FF7C80"/>
                </a:solidFill>
              </a:rPr>
              <a:t>, Д. </a:t>
            </a:r>
            <a:r>
              <a:rPr lang="uk-UA" dirty="0" err="1" smtClean="0">
                <a:solidFill>
                  <a:srgbClr val="FF7C80"/>
                </a:solidFill>
              </a:rPr>
              <a:t>Ромер</a:t>
            </a:r>
            <a:r>
              <a:rPr lang="uk-UA" dirty="0" smtClean="0">
                <a:solidFill>
                  <a:srgbClr val="FF7C80"/>
                </a:solidFill>
              </a:rPr>
              <a:t>, М.</a:t>
            </a:r>
            <a:r>
              <a:rPr lang="uk-UA" dirty="0" err="1" smtClean="0">
                <a:solidFill>
                  <a:srgbClr val="FF7C80"/>
                </a:solidFill>
              </a:rPr>
              <a:t>Спенс</a:t>
            </a:r>
            <a:r>
              <a:rPr lang="uk-UA" dirty="0">
                <a:solidFill>
                  <a:srgbClr val="FF7C80"/>
                </a:solidFill>
              </a:rPr>
              <a:t>, </a:t>
            </a:r>
            <a:r>
              <a:rPr lang="uk-UA" dirty="0" smtClean="0">
                <a:solidFill>
                  <a:srgbClr val="FF7C80"/>
                </a:solidFill>
              </a:rPr>
              <a:t>С.Фішер</a:t>
            </a:r>
            <a:r>
              <a:rPr lang="ru-RU" dirty="0" smtClean="0">
                <a:solidFill>
                  <a:srgbClr val="FF7C80"/>
                </a:solidFill>
              </a:rPr>
              <a:t>.</a:t>
            </a:r>
            <a:endParaRPr lang="en-US" dirty="0" smtClean="0">
              <a:solidFill>
                <a:srgbClr val="FF7C80"/>
              </a:solidFill>
            </a:endParaRPr>
          </a:p>
          <a:p>
            <a:r>
              <a:rPr lang="uk-UA" dirty="0" smtClean="0"/>
              <a:t>Поставлена мета - 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розробка  кейнсіанських основ  мікроекономіки </a:t>
            </a:r>
            <a:r>
              <a:rPr lang="uk-UA" dirty="0" smtClean="0"/>
              <a:t> -  свідчили  про  відмінність  цієї  гілки від </a:t>
            </a:r>
            <a:r>
              <a:rPr lang="uk-UA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нео-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uk-UA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посткейнсіанства</a:t>
            </a: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uk-UA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40332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8409799"/>
              </p:ext>
            </p:extLst>
          </p:nvPr>
        </p:nvGraphicFramePr>
        <p:xfrm>
          <a:off x="457200" y="333375"/>
          <a:ext cx="8229600" cy="619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7906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4855107"/>
              </p:ext>
            </p:extLst>
          </p:nvPr>
        </p:nvGraphicFramePr>
        <p:xfrm>
          <a:off x="179512" y="1196752"/>
          <a:ext cx="885698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7234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>
                <a:solidFill>
                  <a:srgbClr val="FFC000"/>
                </a:solidFill>
              </a:rPr>
              <a:t>Проблематика досліджень нового </a:t>
            </a:r>
            <a:r>
              <a:rPr lang="uk-UA" sz="3200" dirty="0" err="1" smtClean="0">
                <a:solidFill>
                  <a:srgbClr val="FFC000"/>
                </a:solidFill>
              </a:rPr>
              <a:t>кейнсіанства</a:t>
            </a:r>
            <a:endParaRPr lang="uk-UA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9780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404664"/>
            <a:ext cx="8784976" cy="5763344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FFC000"/>
              </a:buClr>
            </a:pPr>
            <a:r>
              <a:rPr lang="uk-UA" dirty="0" smtClean="0"/>
              <a:t>Послідовники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нового </a:t>
            </a:r>
            <a:r>
              <a:rPr lang="uk-UA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кейнсіанства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/>
              <a:t>виходять з двох найзагальніших </a:t>
            </a:r>
            <a:r>
              <a:rPr lang="uk-UA" dirty="0" smtClean="0"/>
              <a:t>методологічних </a:t>
            </a:r>
            <a:r>
              <a:rPr lang="uk-UA" dirty="0"/>
              <a:t>підходів</a:t>
            </a:r>
            <a:r>
              <a:rPr lang="uk-UA" dirty="0" smtClean="0"/>
              <a:t>:</a:t>
            </a:r>
          </a:p>
          <a:p>
            <a:pPr marL="514350" indent="-514350">
              <a:buClr>
                <a:srgbClr val="FFC000"/>
              </a:buClr>
              <a:buFont typeface="+mj-lt"/>
              <a:buAutoNum type="alphaLcParenR"/>
            </a:pPr>
            <a:r>
              <a:rPr lang="uk-UA" dirty="0" smtClean="0"/>
              <a:t>визначальної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ролі монополій </a:t>
            </a:r>
            <a:r>
              <a:rPr lang="uk-UA" dirty="0"/>
              <a:t>в економіці, дотримуючись </a:t>
            </a:r>
            <a:r>
              <a:rPr lang="uk-UA" dirty="0" smtClean="0"/>
              <a:t>при цьому </a:t>
            </a:r>
            <a:r>
              <a:rPr lang="uk-UA" dirty="0"/>
              <a:t>теорії монополістичної </a:t>
            </a:r>
            <a:r>
              <a:rPr lang="uk-UA" dirty="0" smtClean="0"/>
              <a:t>конкуренції; </a:t>
            </a:r>
          </a:p>
          <a:p>
            <a:pPr marL="514350" indent="-514350">
              <a:buClr>
                <a:srgbClr val="FFC000"/>
              </a:buClr>
              <a:buFont typeface="+mj-lt"/>
              <a:buAutoNum type="alphaLcParenR"/>
            </a:pPr>
            <a:r>
              <a:rPr lang="uk-UA" dirty="0" smtClean="0"/>
              <a:t>тези </a:t>
            </a:r>
            <a:r>
              <a:rPr lang="uk-UA" dirty="0"/>
              <a:t>про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асиметричність</a:t>
            </a:r>
            <a:r>
              <a:rPr lang="uk-UA" dirty="0"/>
              <a:t> (недосконалість)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інформації.</a:t>
            </a:r>
          </a:p>
          <a:p>
            <a:pPr>
              <a:buClr>
                <a:srgbClr val="FFC000"/>
              </a:buClr>
            </a:pPr>
            <a:r>
              <a:rPr lang="uk-UA" dirty="0"/>
              <a:t>Водночас  нові  кейнсіанці  (</a:t>
            </a:r>
            <a:r>
              <a:rPr lang="uk-UA" dirty="0">
                <a:solidFill>
                  <a:srgbClr val="FF7C80"/>
                </a:solidFill>
              </a:rPr>
              <a:t>Дж. </a:t>
            </a:r>
            <a:r>
              <a:rPr lang="uk-UA" dirty="0" err="1">
                <a:solidFill>
                  <a:srgbClr val="FF7C80"/>
                </a:solidFill>
              </a:rPr>
              <a:t>Акерлоф</a:t>
            </a:r>
            <a:r>
              <a:rPr lang="uk-UA" dirty="0">
                <a:solidFill>
                  <a:srgbClr val="FF7C80"/>
                </a:solidFill>
              </a:rPr>
              <a:t>,  </a:t>
            </a:r>
            <a:r>
              <a:rPr lang="uk-UA" dirty="0" err="1">
                <a:solidFill>
                  <a:srgbClr val="FF7C80"/>
                </a:solidFill>
              </a:rPr>
              <a:t>Дж.Стігліц</a:t>
            </a:r>
            <a:r>
              <a:rPr lang="uk-UA" dirty="0">
                <a:solidFill>
                  <a:srgbClr val="FF7C80"/>
                </a:solidFill>
              </a:rPr>
              <a:t>,  Д. </a:t>
            </a:r>
            <a:r>
              <a:rPr lang="uk-UA" dirty="0" err="1">
                <a:solidFill>
                  <a:srgbClr val="FF7C80"/>
                </a:solidFill>
              </a:rPr>
              <a:t>Коландер</a:t>
            </a:r>
            <a:r>
              <a:rPr lang="uk-UA" dirty="0" smtClean="0"/>
              <a:t> </a:t>
            </a:r>
            <a:r>
              <a:rPr lang="uk-UA" dirty="0"/>
              <a:t>та ін.) широко </a:t>
            </a:r>
            <a:r>
              <a:rPr lang="uk-UA" dirty="0" smtClean="0"/>
              <a:t>використовують категорії </a:t>
            </a:r>
            <a:r>
              <a:rPr lang="uk-UA" dirty="0"/>
              <a:t>неокласики, </a:t>
            </a:r>
            <a:r>
              <a:rPr lang="uk-UA" dirty="0" smtClean="0"/>
              <a:t>будують математичні </a:t>
            </a:r>
            <a:r>
              <a:rPr lang="uk-UA" dirty="0"/>
              <a:t>моделі </a:t>
            </a:r>
            <a:r>
              <a:rPr lang="uk-UA" dirty="0" smtClean="0"/>
              <a:t>з </a:t>
            </a:r>
            <a:r>
              <a:rPr lang="uk-UA" dirty="0"/>
              <a:t>урахуванням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неокласичної 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концепції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загальної рівноваги</a:t>
            </a:r>
            <a:r>
              <a:rPr lang="uk-UA" dirty="0"/>
              <a:t>, що </a:t>
            </a:r>
            <a:r>
              <a:rPr lang="uk-UA" dirty="0" smtClean="0"/>
              <a:t>є тенденцією розвитку ринкового господарства у </a:t>
            </a:r>
            <a:r>
              <a:rPr lang="uk-UA" dirty="0"/>
              <a:t>довготривалій перспективі</a:t>
            </a:r>
            <a:r>
              <a:rPr lang="uk-UA" dirty="0" smtClean="0"/>
              <a:t>. Проте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заперечується наявність автоматичного механізму встановлення рівноваги між попитом і пропозицією</a:t>
            </a:r>
            <a:r>
              <a:rPr lang="uk-UA" dirty="0" smtClean="0"/>
              <a:t> (заважає відсутність достатнього інформаційного забезпечення та певні інституційні обмеження)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42408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686800" cy="72008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uk-UA" sz="2800" b="1" dirty="0" smtClean="0">
                <a:solidFill>
                  <a:srgbClr val="FFC000"/>
                </a:solidFill>
              </a:rPr>
              <a:t>Зміст кейнсіанської революції в економічній науці</a:t>
            </a:r>
            <a:endParaRPr lang="uk-UA" sz="2800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8568952" cy="5732462"/>
          </a:xfrm>
        </p:spPr>
        <p:txBody>
          <a:bodyPr>
            <a:normAutofit lnSpcReduction="10000"/>
          </a:bodyPr>
          <a:lstStyle/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dirty="0"/>
              <a:t>розглянув проблему безробіття в контексті аналізу факторів виробництва як складовий механізм економічної теорії;</a:t>
            </a:r>
            <a:endParaRPr lang="ru-RU" dirty="0"/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dirty="0"/>
              <a:t>заперечив наявність механізмів саморегуляції в ринковій економіці, а отже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довів хибність доктрини “</a:t>
            </a:r>
            <a:r>
              <a:rPr lang="uk-UA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laissez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faire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uk-UA" dirty="0"/>
              <a:t>;</a:t>
            </a:r>
            <a:endParaRPr lang="ru-RU" dirty="0"/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dirty="0"/>
              <a:t>виступив за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розширення регулюючих функцій держави</a:t>
            </a:r>
            <a:r>
              <a:rPr lang="uk-UA" dirty="0"/>
              <a:t> в ринковій економіці;</a:t>
            </a:r>
            <a:endParaRPr lang="ru-RU" dirty="0"/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dirty="0"/>
              <a:t>впровадив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макроекономічний функціональний аналіз</a:t>
            </a:r>
            <a:r>
              <a:rPr lang="uk-UA" dirty="0"/>
              <a:t>,  започаткувавши новий підхід в економічній науці, який базується на концепції взаємозалежності і цілісності системи індивідуальних ринків та залежності економічного зростання від структури суспільного продукту;</a:t>
            </a:r>
            <a:endParaRPr lang="ru-RU" dirty="0"/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274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</p:spPr>
        <p:txBody>
          <a:bodyPr>
            <a:noAutofit/>
          </a:bodyPr>
          <a:lstStyle/>
          <a:p>
            <a:pPr>
              <a:buClr>
                <a:srgbClr val="FFC000"/>
              </a:buClr>
            </a:pPr>
            <a:r>
              <a:rPr lang="uk-UA" sz="2400" dirty="0"/>
              <a:t>Концепція  </a:t>
            </a: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взаємозалежності  зайнятості  та  оплати праці</a:t>
            </a:r>
            <a:r>
              <a:rPr lang="uk-UA" sz="2400" dirty="0"/>
              <a:t>.</a:t>
            </a:r>
            <a:r>
              <a:rPr lang="ru-RU" sz="2400" dirty="0"/>
              <a:t> </a:t>
            </a:r>
            <a:r>
              <a:rPr lang="uk-UA" sz="2400" dirty="0"/>
              <a:t>Кваліфікація будь-якого працівника має дві складові -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загальну</a:t>
            </a:r>
            <a:r>
              <a:rPr lang="uk-UA" sz="2400" dirty="0"/>
              <a:t>, здобуту завдяки навчанню та фаховій підготовці в цілому, та 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специфічну, </a:t>
            </a:r>
            <a:r>
              <a:rPr lang="uk-UA" sz="2400" dirty="0" smtClean="0"/>
              <a:t>набуту  </a:t>
            </a:r>
            <a:r>
              <a:rPr lang="uk-UA" sz="2400" dirty="0"/>
              <a:t>на  конкретному  підприємстві.  Стосовно  другої  </a:t>
            </a:r>
            <a:r>
              <a:rPr lang="uk-UA" sz="2400" dirty="0" smtClean="0"/>
              <a:t>частини працівник </a:t>
            </a:r>
            <a:r>
              <a:rPr lang="uk-UA" sz="2400" dirty="0"/>
              <a:t>є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монополістом</a:t>
            </a:r>
            <a:r>
              <a:rPr lang="uk-UA" sz="2400" dirty="0"/>
              <a:t>, а роботодавець </a:t>
            </a:r>
            <a:r>
              <a:rPr lang="uk-UA" sz="2400" dirty="0" smtClean="0"/>
              <a:t>- </a:t>
            </a:r>
            <a:r>
              <a:rPr lang="uk-UA" sz="2400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монопсоністом</a:t>
            </a:r>
            <a:r>
              <a:rPr lang="uk-UA" sz="2400" dirty="0"/>
              <a:t>. </a:t>
            </a:r>
            <a:r>
              <a:rPr lang="uk-UA" sz="2400" dirty="0" smtClean="0"/>
              <a:t>У випадку  </a:t>
            </a:r>
            <a:r>
              <a:rPr lang="uk-UA" sz="2400" dirty="0"/>
              <a:t>звуження  виробництва  підприємець  не  поспішає  </a:t>
            </a:r>
            <a:r>
              <a:rPr lang="uk-UA" sz="2400" dirty="0" smtClean="0"/>
              <a:t>звільняти  </a:t>
            </a:r>
            <a:r>
              <a:rPr lang="uk-UA" sz="2400" dirty="0"/>
              <a:t>кваліфікованого  працівника  та  знижувати  йому  </a:t>
            </a:r>
            <a:r>
              <a:rPr lang="uk-UA" sz="2400" dirty="0" smtClean="0"/>
              <a:t>заробітну плату</a:t>
            </a:r>
            <a:r>
              <a:rPr lang="uk-UA" sz="2400" dirty="0"/>
              <a:t>, щоб уникнути витрат на підготовку нових </a:t>
            </a:r>
            <a:r>
              <a:rPr lang="uk-UA" sz="2400" dirty="0" smtClean="0"/>
              <a:t>працівників.</a:t>
            </a:r>
          </a:p>
          <a:p>
            <a:pPr>
              <a:buClr>
                <a:srgbClr val="FFC000"/>
              </a:buClr>
            </a:pPr>
            <a:r>
              <a:rPr lang="uk-UA" sz="2400" dirty="0" smtClean="0"/>
              <a:t>Теорія </a:t>
            </a: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ефективної заробітної </a:t>
            </a:r>
            <a:r>
              <a:rPr lang="uk-UA" sz="24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плати</a:t>
            </a:r>
            <a:r>
              <a:rPr lang="uk-UA" sz="2400" dirty="0" smtClean="0"/>
              <a:t>.  Вона є такою, що  забезпечує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мінімальні витрати </a:t>
            </a:r>
            <a:r>
              <a:rPr lang="uk-UA" sz="2400" dirty="0"/>
              <a:t>в </a:t>
            </a:r>
            <a:r>
              <a:rPr lang="uk-UA" sz="2400" dirty="0" smtClean="0"/>
              <a:t>розрахунку </a:t>
            </a:r>
            <a:r>
              <a:rPr lang="uk-UA" sz="2400" dirty="0"/>
              <a:t>не на </a:t>
            </a:r>
            <a:r>
              <a:rPr lang="uk-UA" sz="2400" dirty="0" smtClean="0"/>
              <a:t>працівника, </a:t>
            </a:r>
            <a:r>
              <a:rPr lang="uk-UA" sz="2400" dirty="0"/>
              <a:t>а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одиницю виготовленої продукції</a:t>
            </a:r>
            <a:r>
              <a:rPr lang="uk-UA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909985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332656"/>
            <a:ext cx="8507288" cy="6408712"/>
          </a:xfrm>
        </p:spPr>
        <p:txBody>
          <a:bodyPr>
            <a:normAutofit/>
          </a:bodyPr>
          <a:lstStyle/>
          <a:p>
            <a:pPr>
              <a:buClr>
                <a:srgbClr val="FFC000"/>
              </a:buClr>
            </a:pPr>
            <a:r>
              <a:rPr lang="uk-UA" dirty="0"/>
              <a:t>Зв’язок заробітної плати й безробіття розкрили у своїй </a:t>
            </a: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концепції  «інсайдерів-аутсайдерів»  </a:t>
            </a:r>
            <a:r>
              <a:rPr lang="uk-UA" sz="2400" dirty="0">
                <a:solidFill>
                  <a:srgbClr val="FF7C80"/>
                </a:solidFill>
              </a:rPr>
              <a:t>А. </a:t>
            </a:r>
            <a:r>
              <a:rPr lang="uk-UA" sz="2400" dirty="0" err="1">
                <a:solidFill>
                  <a:srgbClr val="FF7C80"/>
                </a:solidFill>
              </a:rPr>
              <a:t>Ліндбек</a:t>
            </a:r>
            <a:r>
              <a:rPr lang="uk-UA" sz="2400" dirty="0">
                <a:solidFill>
                  <a:srgbClr val="FF7C80"/>
                </a:solidFill>
              </a:rPr>
              <a:t>  і  Д. </a:t>
            </a:r>
            <a:r>
              <a:rPr lang="uk-UA" sz="2400" dirty="0" err="1">
                <a:solidFill>
                  <a:srgbClr val="FF7C80"/>
                </a:solidFill>
              </a:rPr>
              <a:t>Сноуер</a:t>
            </a:r>
            <a:r>
              <a:rPr lang="uk-UA" sz="2400" dirty="0">
                <a:solidFill>
                  <a:srgbClr val="FF7C80"/>
                </a:solidFill>
              </a:rPr>
              <a:t>.  </a:t>
            </a:r>
            <a:r>
              <a:rPr lang="uk-UA" dirty="0" smtClean="0"/>
              <a:t>Поділивши працівників </a:t>
            </a:r>
            <a:r>
              <a:rPr lang="uk-UA" dirty="0"/>
              <a:t>на дві групи: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інсайдерів</a:t>
            </a:r>
            <a:r>
              <a:rPr lang="uk-UA" dirty="0"/>
              <a:t> </a:t>
            </a:r>
            <a:r>
              <a:rPr lang="uk-UA" dirty="0" smtClean="0"/>
              <a:t>- </a:t>
            </a:r>
            <a:r>
              <a:rPr lang="uk-UA" dirty="0"/>
              <a:t>тих, хто вже працює </a:t>
            </a:r>
            <a:r>
              <a:rPr lang="uk-UA" dirty="0" smtClean="0"/>
              <a:t>на певній </a:t>
            </a:r>
            <a:r>
              <a:rPr lang="uk-UA" dirty="0"/>
              <a:t>фірмі, і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аутсайдерів</a:t>
            </a:r>
            <a:r>
              <a:rPr lang="uk-UA" dirty="0"/>
              <a:t> </a:t>
            </a:r>
            <a:r>
              <a:rPr lang="uk-UA" dirty="0" smtClean="0"/>
              <a:t>- </a:t>
            </a:r>
            <a:r>
              <a:rPr lang="uk-UA" dirty="0"/>
              <a:t>тих, хто </a:t>
            </a:r>
            <a:r>
              <a:rPr lang="uk-UA" dirty="0" smtClean="0"/>
              <a:t>є претендентами </a:t>
            </a:r>
            <a:r>
              <a:rPr lang="uk-UA" dirty="0"/>
              <a:t>на </a:t>
            </a:r>
            <a:r>
              <a:rPr lang="uk-UA" dirty="0" smtClean="0"/>
              <a:t>робочі місця </a:t>
            </a:r>
            <a:r>
              <a:rPr lang="uk-UA" dirty="0"/>
              <a:t>в ній, дослідники проаналізували статус і поведінку </a:t>
            </a:r>
            <a:r>
              <a:rPr lang="uk-UA" dirty="0" smtClean="0"/>
              <a:t>кожної із </a:t>
            </a:r>
            <a:r>
              <a:rPr lang="uk-UA" dirty="0"/>
              <a:t>зазначених груп. </a:t>
            </a:r>
            <a:endParaRPr lang="uk-UA" dirty="0" smtClean="0"/>
          </a:p>
          <a:p>
            <a:pPr>
              <a:buClr>
                <a:srgbClr val="FFC000"/>
              </a:buClr>
            </a:pP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Монопольна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влада інсайдерів</a:t>
            </a:r>
            <a:r>
              <a:rPr lang="uk-UA" dirty="0"/>
              <a:t>, яка дозволяє їм отримувати високу платню, </a:t>
            </a:r>
            <a:r>
              <a:rPr lang="uk-UA" dirty="0" smtClean="0"/>
              <a:t>помножена на </a:t>
            </a:r>
            <a:r>
              <a:rPr lang="uk-UA" dirty="0"/>
              <a:t>жорсткість заробітної плати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зумовлюють існування безробіття </a:t>
            </a:r>
            <a:r>
              <a:rPr lang="uk-UA" dirty="0" smtClean="0"/>
              <a:t>в </a:t>
            </a:r>
            <a:r>
              <a:rPr lang="uk-UA" dirty="0"/>
              <a:t>суспільстві. Контингент безробітних формується за рахунок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аутсайдерів</a:t>
            </a:r>
            <a:r>
              <a:rPr lang="uk-UA" dirty="0" smtClean="0"/>
              <a:t> </a:t>
            </a:r>
            <a:r>
              <a:rPr lang="uk-UA" dirty="0"/>
              <a:t>різних фірм. </a:t>
            </a:r>
            <a:endParaRPr lang="uk-UA" dirty="0" smtClean="0"/>
          </a:p>
          <a:p>
            <a:pPr>
              <a:buClr>
                <a:srgbClr val="FFC000"/>
              </a:buClr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286810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88640"/>
            <a:ext cx="8579296" cy="6552728"/>
          </a:xfrm>
        </p:spPr>
        <p:txBody>
          <a:bodyPr>
            <a:noAutofit/>
          </a:bodyPr>
          <a:lstStyle/>
          <a:p>
            <a:pPr>
              <a:buClr>
                <a:srgbClr val="FFC000"/>
              </a:buClr>
            </a:pPr>
            <a:r>
              <a:rPr lang="uk-UA" sz="2400" dirty="0"/>
              <a:t>Американські  економісти  </a:t>
            </a:r>
            <a:r>
              <a:rPr lang="uk-UA" sz="2400" dirty="0">
                <a:solidFill>
                  <a:srgbClr val="FF7C80"/>
                </a:solidFill>
              </a:rPr>
              <a:t>Дж. </a:t>
            </a:r>
            <a:r>
              <a:rPr lang="uk-UA" sz="2400" dirty="0" err="1">
                <a:solidFill>
                  <a:srgbClr val="FF7C80"/>
                </a:solidFill>
              </a:rPr>
              <a:t>Стігліц</a:t>
            </a:r>
            <a:r>
              <a:rPr lang="uk-UA" sz="2400" dirty="0">
                <a:solidFill>
                  <a:srgbClr val="FF7C80"/>
                </a:solidFill>
              </a:rPr>
              <a:t>,  Дж. </a:t>
            </a:r>
            <a:r>
              <a:rPr lang="uk-UA" sz="2400" dirty="0" err="1">
                <a:solidFill>
                  <a:srgbClr val="FF7C80"/>
                </a:solidFill>
              </a:rPr>
              <a:t>Акерлоф</a:t>
            </a:r>
            <a:r>
              <a:rPr lang="uk-UA" sz="2400" dirty="0">
                <a:solidFill>
                  <a:srgbClr val="FF7C80"/>
                </a:solidFill>
              </a:rPr>
              <a:t>,  М. </a:t>
            </a:r>
            <a:r>
              <a:rPr lang="uk-UA" sz="2400" dirty="0" err="1">
                <a:solidFill>
                  <a:srgbClr val="FF7C80"/>
                </a:solidFill>
              </a:rPr>
              <a:t>Спенс</a:t>
            </a:r>
            <a:r>
              <a:rPr lang="uk-UA" sz="2400" dirty="0">
                <a:solidFill>
                  <a:srgbClr val="FF7C80"/>
                </a:solidFill>
              </a:rPr>
              <a:t> </a:t>
            </a:r>
            <a:r>
              <a:rPr lang="uk-UA" sz="2400" dirty="0" smtClean="0"/>
              <a:t>дослідили </a:t>
            </a:r>
            <a:r>
              <a:rPr lang="uk-UA" sz="2400" dirty="0"/>
              <a:t>різні аспекти </a:t>
            </a: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ринкової інформації </a:t>
            </a:r>
            <a:r>
              <a:rPr lang="uk-UA" sz="2400" dirty="0"/>
              <a:t>та її вплив на </a:t>
            </a:r>
            <a:r>
              <a:rPr lang="uk-UA" sz="2400" dirty="0" smtClean="0"/>
              <a:t>поведінку </a:t>
            </a:r>
            <a:r>
              <a:rPr lang="uk-UA" sz="2400" dirty="0"/>
              <a:t>економічних суб’єктів: </a:t>
            </a:r>
            <a:r>
              <a:rPr lang="uk-UA" sz="2400" dirty="0" err="1" smtClean="0">
                <a:solidFill>
                  <a:srgbClr val="FF7C80"/>
                </a:solidFill>
              </a:rPr>
              <a:t>Дж.Стігліц</a:t>
            </a:r>
            <a:r>
              <a:rPr lang="uk-UA" sz="2400" dirty="0" smtClean="0"/>
              <a:t> - </a:t>
            </a:r>
            <a:r>
              <a:rPr lang="uk-UA" sz="2400" dirty="0"/>
              <a:t>прийняття рішень </a:t>
            </a:r>
            <a:r>
              <a:rPr lang="uk-UA" sz="2400" dirty="0" smtClean="0"/>
              <a:t>за умов  </a:t>
            </a:r>
            <a:r>
              <a:rPr lang="uk-UA" sz="2400" i="1" dirty="0">
                <a:solidFill>
                  <a:srgbClr val="FFFF00"/>
                </a:solidFill>
              </a:rPr>
              <a:t>ринкової  невизначеності  </a:t>
            </a:r>
            <a:r>
              <a:rPr lang="uk-UA" sz="2400" dirty="0"/>
              <a:t>та  необхідність  пошуку  інформації;  </a:t>
            </a:r>
            <a:r>
              <a:rPr lang="uk-UA" sz="2400" dirty="0">
                <a:solidFill>
                  <a:srgbClr val="FF7C80"/>
                </a:solidFill>
              </a:rPr>
              <a:t>Дж. </a:t>
            </a:r>
            <a:r>
              <a:rPr lang="uk-UA" sz="2400" dirty="0" err="1">
                <a:solidFill>
                  <a:srgbClr val="FF7C80"/>
                </a:solidFill>
              </a:rPr>
              <a:t>Акерлоф</a:t>
            </a:r>
            <a:r>
              <a:rPr lang="uk-UA" sz="2400" dirty="0">
                <a:solidFill>
                  <a:srgbClr val="FF7C80"/>
                </a:solidFill>
              </a:rPr>
              <a:t>  </a:t>
            </a:r>
            <a:r>
              <a:rPr lang="uk-UA" sz="2400" dirty="0"/>
              <a:t>- </a:t>
            </a:r>
            <a:r>
              <a:rPr lang="uk-UA" sz="2400" dirty="0" smtClean="0"/>
              <a:t> </a:t>
            </a:r>
            <a:r>
              <a:rPr lang="uk-UA" sz="2400" dirty="0"/>
              <a:t>вплив  </a:t>
            </a:r>
            <a:r>
              <a:rPr lang="uk-UA" sz="2400" i="1" dirty="0">
                <a:solidFill>
                  <a:srgbClr val="FFFF00"/>
                </a:solidFill>
              </a:rPr>
              <a:t>асиметричності  інформації  </a:t>
            </a:r>
            <a:r>
              <a:rPr lang="uk-UA" sz="2400" dirty="0"/>
              <a:t>на  цінові параметри  ринків  товарів  та  капіталів;  </a:t>
            </a:r>
            <a:r>
              <a:rPr lang="uk-UA" sz="2400" dirty="0" smtClean="0">
                <a:solidFill>
                  <a:srgbClr val="FF7C80"/>
                </a:solidFill>
              </a:rPr>
              <a:t>М.</a:t>
            </a:r>
            <a:r>
              <a:rPr lang="uk-UA" sz="2400" dirty="0" err="1" smtClean="0">
                <a:solidFill>
                  <a:srgbClr val="FF7C80"/>
                </a:solidFill>
              </a:rPr>
              <a:t>Спенс</a:t>
            </a:r>
            <a:r>
              <a:rPr lang="uk-UA" sz="2400" dirty="0" smtClean="0">
                <a:solidFill>
                  <a:srgbClr val="FF7C80"/>
                </a:solidFill>
              </a:rPr>
              <a:t>  </a:t>
            </a:r>
            <a:r>
              <a:rPr lang="uk-UA" sz="2400" dirty="0"/>
              <a:t>- </a:t>
            </a:r>
            <a:r>
              <a:rPr lang="uk-UA" sz="2400" dirty="0" smtClean="0"/>
              <a:t> </a:t>
            </a:r>
            <a:r>
              <a:rPr lang="uk-UA" sz="2400" dirty="0"/>
              <a:t>проблеми асиметричності інформації на ринку праці та </a:t>
            </a:r>
            <a:r>
              <a:rPr lang="uk-UA" sz="2400" i="1" dirty="0">
                <a:solidFill>
                  <a:srgbClr val="FFFF00"/>
                </a:solidFill>
              </a:rPr>
              <a:t>роль інформаційної сигнальної  системи.</a:t>
            </a:r>
            <a:r>
              <a:rPr lang="uk-UA" sz="2400" dirty="0"/>
              <a:t>  </a:t>
            </a:r>
            <a:endParaRPr lang="uk-UA" sz="2400" dirty="0" smtClean="0"/>
          </a:p>
          <a:p>
            <a:pPr>
              <a:buClr>
                <a:srgbClr val="FFC000"/>
              </a:buClr>
            </a:pPr>
            <a:r>
              <a:rPr lang="uk-UA" sz="2400" i="1" dirty="0" smtClean="0">
                <a:solidFill>
                  <a:srgbClr val="FFFF00"/>
                </a:solidFill>
              </a:rPr>
              <a:t>Асиметричність </a:t>
            </a:r>
            <a:r>
              <a:rPr lang="uk-UA" sz="2400" i="1" dirty="0">
                <a:solidFill>
                  <a:srgbClr val="FFFF00"/>
                </a:solidFill>
              </a:rPr>
              <a:t>інформації </a:t>
            </a:r>
            <a:r>
              <a:rPr lang="uk-UA" sz="2400" dirty="0"/>
              <a:t>означає наявність інформаційних переваг в одного з учасників </a:t>
            </a:r>
            <a:r>
              <a:rPr lang="uk-UA" sz="2400" dirty="0" smtClean="0"/>
              <a:t>угоди, а отже про її </a:t>
            </a:r>
            <a:r>
              <a:rPr lang="uk-UA" sz="2400" dirty="0"/>
              <a:t>нерівномірний </a:t>
            </a:r>
            <a:r>
              <a:rPr lang="uk-UA" sz="2400" dirty="0" smtClean="0"/>
              <a:t>розподіл між  </a:t>
            </a:r>
            <a:r>
              <a:rPr lang="uk-UA" sz="2400" dirty="0"/>
              <a:t>договірними  сторонами  на  товарних,  фінансових  і  </a:t>
            </a:r>
            <a:r>
              <a:rPr lang="uk-UA" sz="2400" dirty="0" smtClean="0"/>
              <a:t>ринках праці.</a:t>
            </a:r>
          </a:p>
          <a:p>
            <a:pPr>
              <a:buClr>
                <a:srgbClr val="FFC000"/>
              </a:buClr>
            </a:pPr>
            <a:r>
              <a:rPr lang="uk-UA" sz="2400" dirty="0"/>
              <a:t>Завдяки  теоретичним  розробкам  нового </a:t>
            </a:r>
            <a:r>
              <a:rPr lang="uk-UA" sz="2400" dirty="0" err="1"/>
              <a:t>кейнсіанства</a:t>
            </a:r>
            <a:r>
              <a:rPr lang="uk-UA" sz="2400" dirty="0"/>
              <a:t> </a:t>
            </a: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проблема  інформації  </a:t>
            </a:r>
            <a:r>
              <a:rPr lang="uk-UA" sz="2400" dirty="0"/>
              <a:t>стала для них такою ж важливою  як  ідея  невизначеності майбутнього у теоріях </a:t>
            </a:r>
            <a:r>
              <a:rPr lang="uk-UA" sz="2400" dirty="0" err="1"/>
              <a:t>посткейнсіанців</a:t>
            </a:r>
            <a:r>
              <a:rPr lang="uk-UA" sz="2400" dirty="0"/>
              <a:t>.</a:t>
            </a:r>
          </a:p>
          <a:p>
            <a:pPr>
              <a:buClr>
                <a:srgbClr val="FFC000"/>
              </a:buClr>
            </a:pPr>
            <a:endParaRPr lang="uk-UA" sz="2400" dirty="0" smtClean="0"/>
          </a:p>
          <a:p>
            <a:pPr>
              <a:buClr>
                <a:srgbClr val="FFC000"/>
              </a:buClr>
            </a:pPr>
            <a:endParaRPr lang="uk-UA" sz="2400" dirty="0" smtClean="0"/>
          </a:p>
          <a:p>
            <a:pPr>
              <a:buClr>
                <a:srgbClr val="FFC000"/>
              </a:buClr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3863009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27566"/>
            <a:ext cx="8928992" cy="6336704"/>
          </a:xfrm>
        </p:spPr>
        <p:txBody>
          <a:bodyPr>
            <a:noAutofit/>
          </a:bodyPr>
          <a:lstStyle/>
          <a:p>
            <a:pPr>
              <a:buClr>
                <a:srgbClr val="FFC000"/>
              </a:buClr>
            </a:pPr>
            <a:r>
              <a:rPr lang="uk-UA" sz="2400" dirty="0" smtClean="0"/>
              <a:t>Дослідження  </a:t>
            </a:r>
            <a:r>
              <a:rPr lang="uk-UA" sz="2400" dirty="0"/>
              <a:t>в  галузі 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асиметричної  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інформації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стали підривом основ теорії загальної ринкової рівноваги </a:t>
            </a:r>
            <a:r>
              <a:rPr lang="uk-UA" sz="2400" dirty="0"/>
              <a:t>й </a:t>
            </a:r>
            <a:r>
              <a:rPr lang="uk-UA" sz="2400" dirty="0" smtClean="0"/>
              <a:t>формуванням </a:t>
            </a:r>
            <a:r>
              <a:rPr lang="uk-UA" sz="2400" dirty="0"/>
              <a:t>нової парадигми в економічній теорії. </a:t>
            </a:r>
            <a:r>
              <a:rPr lang="uk-UA" sz="2400" dirty="0" smtClean="0"/>
              <a:t>Нові </a:t>
            </a:r>
            <a:r>
              <a:rPr lang="uk-UA" sz="2400" dirty="0"/>
              <a:t>кейнсіанці </a:t>
            </a:r>
            <a:r>
              <a:rPr lang="uk-UA" sz="2400" dirty="0" smtClean="0"/>
              <a:t>завдяки мікроекономічному </a:t>
            </a:r>
            <a:r>
              <a:rPr lang="uk-UA" sz="2400" dirty="0"/>
              <a:t>аналізу </a:t>
            </a:r>
            <a:r>
              <a:rPr lang="uk-UA" sz="2400" dirty="0" smtClean="0"/>
              <a:t>наблизили </a:t>
            </a:r>
            <a:r>
              <a:rPr lang="uk-UA" sz="2400" dirty="0"/>
              <a:t>власні теоретичні розробки до реалій економічного </a:t>
            </a:r>
            <a:r>
              <a:rPr lang="uk-UA" sz="2400" dirty="0" smtClean="0"/>
              <a:t>життя.</a:t>
            </a:r>
          </a:p>
          <a:p>
            <a:pPr>
              <a:buClr>
                <a:srgbClr val="FFC000"/>
              </a:buClr>
            </a:pPr>
            <a:r>
              <a:rPr lang="uk-UA" sz="2400" dirty="0"/>
              <a:t>Важливою тезою щодо теоретичних </a:t>
            </a:r>
            <a:r>
              <a:rPr lang="uk-UA" sz="2400" i="1" dirty="0">
                <a:solidFill>
                  <a:srgbClr val="0AC1E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розбіжностей між </a:t>
            </a:r>
            <a:r>
              <a:rPr lang="uk-UA" sz="2400" i="1" dirty="0" smtClean="0">
                <a:solidFill>
                  <a:srgbClr val="0AC1E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новими класиками </a:t>
            </a:r>
            <a:r>
              <a:rPr lang="uk-UA" sz="2400" i="1" dirty="0">
                <a:solidFill>
                  <a:srgbClr val="0AC1E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 новими кейнсіанцями</a:t>
            </a:r>
            <a:r>
              <a:rPr lang="uk-UA" sz="2400" dirty="0">
                <a:solidFill>
                  <a:srgbClr val="0AC1E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/>
              <a:t>є питання про те, як </a:t>
            </a:r>
            <a:r>
              <a:rPr lang="uk-UA" sz="2400" dirty="0" smtClean="0"/>
              <a:t>швидко відбувається </a:t>
            </a:r>
            <a:r>
              <a:rPr lang="uk-UA" sz="2400" dirty="0"/>
              <a:t>коригування заробітної плати й ціни. </a:t>
            </a:r>
            <a:r>
              <a:rPr lang="uk-UA" sz="2400" dirty="0">
                <a:solidFill>
                  <a:srgbClr val="FFC000"/>
                </a:solidFill>
              </a:rPr>
              <a:t>Нові </a:t>
            </a:r>
            <a:r>
              <a:rPr lang="uk-UA" sz="2400" dirty="0" smtClean="0">
                <a:solidFill>
                  <a:srgbClr val="FFC000"/>
                </a:solidFill>
              </a:rPr>
              <a:t>класики </a:t>
            </a:r>
            <a:r>
              <a:rPr lang="uk-UA" sz="2400" dirty="0" smtClean="0"/>
              <a:t>виходять </a:t>
            </a:r>
            <a:r>
              <a:rPr lang="uk-UA" sz="2400" dirty="0"/>
              <a:t>з припущення про </a:t>
            </a:r>
            <a:r>
              <a:rPr lang="uk-UA" sz="2400" i="1" dirty="0">
                <a:solidFill>
                  <a:srgbClr val="FFFF00"/>
                </a:solidFill>
              </a:rPr>
              <a:t>гнучкість зарплати й цін </a:t>
            </a:r>
            <a:r>
              <a:rPr lang="uk-UA" sz="2400" dirty="0"/>
              <a:t>і </a:t>
            </a:r>
            <a:r>
              <a:rPr lang="uk-UA" sz="2400" dirty="0" smtClean="0"/>
              <a:t>відповідно - </a:t>
            </a:r>
            <a:r>
              <a:rPr lang="uk-UA" sz="2400" dirty="0"/>
              <a:t>про швидке забезпечення рівності попиту та пропозиції. </a:t>
            </a:r>
            <a:r>
              <a:rPr lang="uk-UA" sz="2400" dirty="0" smtClean="0"/>
              <a:t>У теоріях </a:t>
            </a:r>
            <a:r>
              <a:rPr lang="uk-UA" sz="2400" dirty="0">
                <a:solidFill>
                  <a:srgbClr val="FFC000"/>
                </a:solidFill>
              </a:rPr>
              <a:t>нових кейнсіанців </a:t>
            </a:r>
            <a:r>
              <a:rPr lang="uk-UA" sz="2400" dirty="0" smtClean="0"/>
              <a:t>системотворчою </a:t>
            </a:r>
            <a:r>
              <a:rPr lang="uk-UA" sz="2400" dirty="0"/>
              <a:t>є теза про </a:t>
            </a:r>
            <a:r>
              <a:rPr lang="uk-UA" sz="2400" i="1" dirty="0">
                <a:solidFill>
                  <a:srgbClr val="FFFF00"/>
                </a:solidFill>
              </a:rPr>
              <a:t>жорсткість заробітної плати та ціни</a:t>
            </a:r>
            <a:r>
              <a:rPr lang="uk-UA" sz="2400" dirty="0"/>
              <a:t>, звідки стає зрозумілим, чому </a:t>
            </a:r>
            <a:r>
              <a:rPr lang="uk-UA" sz="2400" dirty="0" smtClean="0"/>
              <a:t>в суспільстві  </a:t>
            </a:r>
            <a:r>
              <a:rPr lang="uk-UA" sz="2400" dirty="0"/>
              <a:t>існує  вимушене безробіття</a:t>
            </a:r>
            <a:r>
              <a:rPr lang="uk-UA" sz="2400" dirty="0" smtClean="0"/>
              <a:t>.</a:t>
            </a:r>
          </a:p>
          <a:p>
            <a:pPr>
              <a:buClr>
                <a:srgbClr val="FFC000"/>
              </a:buClr>
            </a:pPr>
            <a:r>
              <a:rPr lang="uk-UA" sz="2400" dirty="0" smtClean="0"/>
              <a:t>Розвиток  </a:t>
            </a:r>
            <a:r>
              <a:rPr lang="uk-UA" sz="2400" b="1" dirty="0" smtClean="0">
                <a:solidFill>
                  <a:srgbClr val="FFC000"/>
                </a:solidFill>
              </a:rPr>
              <a:t>нового  </a:t>
            </a:r>
            <a:r>
              <a:rPr lang="uk-UA" sz="2400" b="1" dirty="0" err="1" smtClean="0">
                <a:solidFill>
                  <a:srgbClr val="FFC000"/>
                </a:solidFill>
              </a:rPr>
              <a:t>кейнсіанства</a:t>
            </a:r>
            <a:r>
              <a:rPr lang="uk-UA" sz="2400" b="1" dirty="0" smtClean="0">
                <a:solidFill>
                  <a:srgbClr val="FFC000"/>
                </a:solidFill>
              </a:rPr>
              <a:t>  </a:t>
            </a:r>
            <a:r>
              <a:rPr lang="uk-UA" sz="2400" dirty="0" smtClean="0"/>
              <a:t>на  сучасному етапі  демонструє  </a:t>
            </a:r>
            <a:r>
              <a:rPr lang="uk-UA" sz="2400" i="1" dirty="0">
                <a:solidFill>
                  <a:srgbClr val="FFFF00"/>
                </a:solidFill>
              </a:rPr>
              <a:t>позитивну  тенденцію  до  зближення  основних напрямів  світової  економічної  думки</a:t>
            </a:r>
            <a:r>
              <a:rPr lang="uk-UA" sz="2400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464129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00336"/>
          </a:xfrm>
        </p:spPr>
        <p:txBody>
          <a:bodyPr>
            <a:noAutofit/>
          </a:bodyPr>
          <a:lstStyle/>
          <a:p>
            <a:pPr algn="ctr"/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2.4 Кейнсіанські макроекономічні моделі у сучасній економічній теорії.</a:t>
            </a: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07504" y="1268760"/>
            <a:ext cx="8784976" cy="5472608"/>
          </a:xfrm>
        </p:spPr>
        <p:txBody>
          <a:bodyPr>
            <a:normAutofit fontScale="70000" lnSpcReduction="20000"/>
          </a:bodyPr>
          <a:lstStyle/>
          <a:p>
            <a:pPr>
              <a:buClr>
                <a:srgbClr val="FFC000"/>
              </a:buClr>
            </a:pPr>
            <a:r>
              <a:rPr lang="uk-UA" sz="3400" dirty="0" smtClean="0"/>
              <a:t>На  </a:t>
            </a:r>
            <a:r>
              <a:rPr lang="uk-UA" sz="3400" dirty="0"/>
              <a:t>зламі  ХХ—ХХІ  </a:t>
            </a:r>
            <a:r>
              <a:rPr lang="uk-UA" sz="3400" dirty="0" smtClean="0"/>
              <a:t>ст. кейнсіанське </a:t>
            </a:r>
            <a:r>
              <a:rPr lang="uk-UA" sz="3400" dirty="0"/>
              <a:t>вчення у вигляді теоретичних розробок </a:t>
            </a:r>
            <a:r>
              <a:rPr lang="uk-UA" sz="3400" dirty="0" smtClean="0"/>
              <a:t>представників </a:t>
            </a:r>
            <a:r>
              <a:rPr lang="uk-UA" sz="3400" dirty="0" err="1"/>
              <a:t>посткейнсіанства</a:t>
            </a:r>
            <a:r>
              <a:rPr lang="uk-UA" sz="3400" dirty="0"/>
              <a:t> та нового </a:t>
            </a:r>
            <a:r>
              <a:rPr lang="uk-UA" sz="3400" dirty="0" err="1"/>
              <a:t>кейнсіанства</a:t>
            </a:r>
            <a:r>
              <a:rPr lang="uk-UA" sz="3400" dirty="0"/>
              <a:t> залишалося </a:t>
            </a:r>
            <a:r>
              <a:rPr lang="uk-UA" sz="3400" dirty="0" smtClean="0"/>
              <a:t>вагомою складовою </a:t>
            </a:r>
            <a:r>
              <a:rPr lang="uk-UA" sz="3400" dirty="0"/>
              <a:t>світової економічної </a:t>
            </a:r>
            <a:r>
              <a:rPr lang="uk-UA" sz="3400" dirty="0" smtClean="0"/>
              <a:t>думки. </a:t>
            </a:r>
            <a:endParaRPr lang="uk-UA" sz="3400" dirty="0"/>
          </a:p>
          <a:p>
            <a:pPr>
              <a:buClr>
                <a:srgbClr val="FFC000"/>
              </a:buClr>
              <a:buSzPct val="100000"/>
            </a:pPr>
            <a:r>
              <a:rPr lang="uk-UA" sz="3400" dirty="0" smtClean="0"/>
              <a:t>Сучасна економічна політика у макроекономічній основі залишається кейнсіанською.</a:t>
            </a:r>
          </a:p>
          <a:p>
            <a:pPr>
              <a:buClr>
                <a:srgbClr val="FFC000"/>
              </a:buClr>
            </a:pPr>
            <a:r>
              <a:rPr lang="uk-UA" sz="3400" dirty="0" smtClean="0"/>
              <a:t>У  наукових  працях  Дж. М. Кейнса,  як  відомо,  були  відсутні два моменти: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uk-UA" sz="3400" dirty="0" smtClean="0"/>
              <a:t>обґрунтування умов довгострокового зростання;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uk-UA" sz="3400" dirty="0" smtClean="0"/>
              <a:t>пояснення механізму </a:t>
            </a:r>
            <a:r>
              <a:rPr lang="uk-UA" sz="3400" dirty="0"/>
              <a:t>циклічних коливань</a:t>
            </a:r>
            <a:r>
              <a:rPr lang="ru-RU" sz="3400" dirty="0" smtClean="0"/>
              <a:t>.</a:t>
            </a:r>
          </a:p>
          <a:p>
            <a:pPr>
              <a:buClr>
                <a:srgbClr val="FFC000"/>
              </a:buClr>
              <a:buSzPct val="100000"/>
              <a:buFont typeface="Arial" panose="020B0604020202020204" pitchFamily="34" charset="0"/>
              <a:buChar char="•"/>
            </a:pPr>
            <a:r>
              <a:rPr lang="uk-UA" sz="3400" dirty="0"/>
              <a:t>Протягом  40-х  —  першої  половини  70-х  років ХХ ст. </a:t>
            </a:r>
            <a:r>
              <a:rPr lang="uk-UA" sz="3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концепції </a:t>
            </a:r>
            <a:r>
              <a:rPr lang="uk-UA" sz="3400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кейнсіанства</a:t>
            </a:r>
            <a:r>
              <a:rPr lang="uk-UA" sz="3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3400" dirty="0"/>
              <a:t>домінували не лише в економічній теорії провідних країн Заходу, вони </a:t>
            </a:r>
            <a:r>
              <a:rPr lang="uk-UA" sz="3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справляли суттєвий вплив на економічну політику </a:t>
            </a:r>
            <a:r>
              <a:rPr lang="uk-UA" sz="3400" dirty="0"/>
              <a:t>їхніх урядів, на господарську практику в цілому. Вони стали також </a:t>
            </a:r>
            <a:r>
              <a:rPr lang="uk-UA" sz="3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обов’язковою складовою навчальних курсів з економіки</a:t>
            </a:r>
            <a:r>
              <a:rPr lang="uk-UA" sz="3400" dirty="0"/>
              <a:t> в університетах</a:t>
            </a:r>
          </a:p>
        </p:txBody>
      </p:sp>
    </p:spTree>
    <p:extLst>
      <p:ext uri="{BB962C8B-B14F-4D97-AF65-F5344CB8AC3E}">
        <p14:creationId xmlns:p14="http://schemas.microsoft.com/office/powerpoint/2010/main" val="31201292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404664"/>
            <a:ext cx="8784976" cy="6264696"/>
          </a:xfrm>
        </p:spPr>
        <p:txBody>
          <a:bodyPr>
            <a:normAutofit lnSpcReduction="10000"/>
          </a:bodyPr>
          <a:lstStyle/>
          <a:p>
            <a:pPr>
              <a:buClr>
                <a:srgbClr val="FFC000"/>
              </a:buClr>
              <a:buFont typeface="Wingdings 2" panose="05020102010507070707" pitchFamily="18" charset="2"/>
              <a:buChar char=""/>
            </a:pPr>
            <a:r>
              <a:rPr lang="uk-UA" dirty="0" smtClean="0"/>
              <a:t>Саміт </a:t>
            </a:r>
            <a:r>
              <a:rPr lang="uk-UA" dirty="0"/>
              <a:t>країн «Великої двадцятки», який </a:t>
            </a:r>
            <a:r>
              <a:rPr lang="uk-UA" dirty="0" smtClean="0"/>
              <a:t>проходив </a:t>
            </a:r>
            <a:r>
              <a:rPr lang="uk-UA" dirty="0"/>
              <a:t>у квітні 2009 року в </a:t>
            </a:r>
            <a:r>
              <a:rPr lang="uk-UA" dirty="0" smtClean="0"/>
              <a:t>Лондоні визначив нову  </a:t>
            </a:r>
            <a:r>
              <a:rPr lang="uk-UA" dirty="0"/>
              <a:t>світову  економічну  політику  та  </a:t>
            </a:r>
            <a:r>
              <a:rPr lang="uk-UA" dirty="0" smtClean="0"/>
              <a:t>сформулював </a:t>
            </a:r>
            <a:r>
              <a:rPr lang="uk-UA" dirty="0"/>
              <a:t>її  </a:t>
            </a:r>
            <a:r>
              <a:rPr lang="uk-UA" dirty="0" smtClean="0"/>
              <a:t>основні завдання у </a:t>
            </a:r>
            <a:r>
              <a:rPr lang="uk-UA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«Плані дій </a:t>
            </a:r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по виходу із глобальної фінансової кризи</a:t>
            </a:r>
            <a:r>
              <a:rPr lang="uk-UA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» </a:t>
            </a:r>
            <a:r>
              <a:rPr lang="uk-UA" dirty="0" smtClean="0"/>
              <a:t>та </a:t>
            </a:r>
            <a:r>
              <a:rPr lang="uk-UA" dirty="0"/>
              <a:t>«</a:t>
            </a:r>
            <a:r>
              <a:rPr lang="uk-UA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Заяві </a:t>
            </a:r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про укріплення  фінансової  системи».</a:t>
            </a:r>
            <a:r>
              <a:rPr lang="uk-UA" dirty="0" smtClean="0"/>
              <a:t>   Було сформульовано </a:t>
            </a: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основні напрями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діяльності урядів країн «Великої двадцятки»</a:t>
            </a:r>
            <a:r>
              <a:rPr lang="uk-UA" dirty="0"/>
              <a:t>, </a:t>
            </a:r>
            <a:r>
              <a:rPr lang="uk-UA" dirty="0" smtClean="0"/>
              <a:t>спрямовані </a:t>
            </a:r>
            <a:r>
              <a:rPr lang="uk-UA" dirty="0"/>
              <a:t>на подолання кризових </a:t>
            </a:r>
            <a:r>
              <a:rPr lang="uk-UA" dirty="0" smtClean="0"/>
              <a:t>явищ:</a:t>
            </a:r>
            <a:endParaRPr lang="uk-U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uk-UA" dirty="0" smtClean="0"/>
              <a:t>контроль </a:t>
            </a:r>
            <a:r>
              <a:rPr lang="uk-UA" dirty="0"/>
              <a:t>за роботою фінансових ринків;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uk-UA" dirty="0" smtClean="0"/>
              <a:t>стимулювання  </a:t>
            </a:r>
            <a:r>
              <a:rPr lang="uk-UA" dirty="0"/>
              <a:t>економічного  зростання  та  відновлення  </a:t>
            </a:r>
            <a:r>
              <a:rPr lang="uk-UA" dirty="0" smtClean="0"/>
              <a:t>робочих </a:t>
            </a:r>
            <a:r>
              <a:rPr lang="uk-UA" dirty="0"/>
              <a:t>місць;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uk-UA" dirty="0" smtClean="0"/>
              <a:t>зміцнення  </a:t>
            </a:r>
            <a:r>
              <a:rPr lang="uk-UA" dirty="0"/>
              <a:t>міжнародних  фінансових  інститутів,  </a:t>
            </a:r>
            <a:r>
              <a:rPr lang="uk-UA" dirty="0" smtClean="0"/>
              <a:t>включаючи Міжнародний </a:t>
            </a:r>
            <a:r>
              <a:rPr lang="uk-UA" dirty="0"/>
              <a:t>валютний фонд (МВФ);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uk-UA" dirty="0" smtClean="0"/>
              <a:t>підтримка </a:t>
            </a:r>
            <a:r>
              <a:rPr lang="uk-UA" dirty="0"/>
              <a:t>всесвітньої торгівлі та протидія протекціонізму;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uk-UA" dirty="0" smtClean="0"/>
              <a:t>допомога </a:t>
            </a:r>
            <a:r>
              <a:rPr lang="uk-UA" dirty="0"/>
              <a:t>найбіднішим країнам.</a:t>
            </a:r>
          </a:p>
        </p:txBody>
      </p:sp>
    </p:spTree>
    <p:extLst>
      <p:ext uri="{BB962C8B-B14F-4D97-AF65-F5344CB8AC3E}">
        <p14:creationId xmlns:p14="http://schemas.microsoft.com/office/powerpoint/2010/main" val="37094428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19328"/>
          </a:xfrm>
        </p:spPr>
        <p:txBody>
          <a:bodyPr>
            <a:normAutofit/>
          </a:bodyPr>
          <a:lstStyle/>
          <a:p>
            <a:pPr>
              <a:buClr>
                <a:srgbClr val="FFC000"/>
              </a:buClr>
              <a:buSzPct val="100000"/>
              <a:buFont typeface="Wingdings 2" panose="05020102010507070707" pitchFamily="18" charset="2"/>
              <a:buChar char=""/>
            </a:pPr>
            <a:r>
              <a:rPr lang="uk-UA" dirty="0"/>
              <a:t>Було  </a:t>
            </a:r>
            <a:r>
              <a:rPr lang="uk-UA" dirty="0" smtClean="0"/>
              <a:t>вирішено, що у сучасних </a:t>
            </a:r>
            <a:r>
              <a:rPr lang="uk-UA" dirty="0"/>
              <a:t>умовах фінансова система потребує стабілізації, </a:t>
            </a:r>
            <a:r>
              <a:rPr lang="uk-UA" dirty="0" smtClean="0"/>
              <a:t>а економіка </a:t>
            </a:r>
            <a:r>
              <a:rPr lang="uk-UA" dirty="0"/>
              <a:t>— дієвих заходів, які б урахували проблеми </a:t>
            </a:r>
            <a:r>
              <a:rPr lang="uk-UA" dirty="0" smtClean="0"/>
              <a:t>глобалізованого </a:t>
            </a:r>
            <a:r>
              <a:rPr lang="uk-UA" dirty="0"/>
              <a:t>розвитку та подолали суперечності між </a:t>
            </a:r>
            <a:r>
              <a:rPr lang="uk-UA" dirty="0" smtClean="0"/>
              <a:t>реальною дійсністю і  </a:t>
            </a:r>
            <a:r>
              <a:rPr lang="uk-UA" dirty="0"/>
              <a:t>теоретичними  засадами  регулювання. </a:t>
            </a:r>
            <a:r>
              <a:rPr lang="uk-UA" dirty="0" smtClean="0"/>
              <a:t>Уряди </a:t>
            </a:r>
            <a:r>
              <a:rPr lang="uk-UA" dirty="0"/>
              <a:t>країн та центробанки </a:t>
            </a:r>
            <a:r>
              <a:rPr lang="uk-UA" dirty="0" smtClean="0"/>
              <a:t>мають надати </a:t>
            </a:r>
            <a:r>
              <a:rPr lang="uk-UA" dirty="0"/>
              <a:t>необхідні ресурси для </a:t>
            </a:r>
            <a:r>
              <a:rPr lang="uk-UA" dirty="0" smtClean="0"/>
              <a:t>кредитування </a:t>
            </a:r>
            <a:r>
              <a:rPr lang="uk-UA" dirty="0"/>
              <a:t>реального сектора,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стимулюючи таким чином споживання</a:t>
            </a:r>
            <a:r>
              <a:rPr lang="uk-UA" dirty="0"/>
              <a:t>.</a:t>
            </a:r>
          </a:p>
          <a:p>
            <a:pPr>
              <a:buClr>
                <a:srgbClr val="FFC000"/>
              </a:buClr>
              <a:buSzPct val="100000"/>
              <a:buFont typeface="Wingdings 2" panose="05020102010507070707" pitchFamily="18" charset="2"/>
              <a:buChar char=""/>
            </a:pPr>
            <a:r>
              <a:rPr lang="uk-UA" dirty="0" smtClean="0"/>
              <a:t>В основу </a:t>
            </a:r>
            <a:r>
              <a:rPr lang="uk-UA" dirty="0"/>
              <a:t>економічних рекомендацій з протидії </a:t>
            </a:r>
            <a:r>
              <a:rPr lang="uk-UA" dirty="0" smtClean="0"/>
              <a:t>кризовим  </a:t>
            </a:r>
            <a:r>
              <a:rPr lang="uk-UA" dirty="0"/>
              <a:t>явищам  лідерами  саміту  вирішено  було  покласти  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 сучасного кейнсіанського державного регулювання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798063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91336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Сучасні 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кейнсіанці  </a:t>
            </a:r>
            <a:r>
              <a:rPr lang="uk-UA" dirty="0"/>
              <a:t>переносять  центр  своїх  </a:t>
            </a:r>
            <a:r>
              <a:rPr lang="uk-UA" dirty="0" smtClean="0"/>
              <a:t>досліджень на </a:t>
            </a:r>
            <a:r>
              <a:rPr lang="uk-UA" dirty="0"/>
              <a:t>кредитно-грошове регулювання та </a:t>
            </a:r>
            <a:r>
              <a:rPr lang="uk-UA" i="1" dirty="0">
                <a:solidFill>
                  <a:srgbClr val="FFFF00"/>
                </a:solidFill>
              </a:rPr>
              <a:t>збереження гнучкості </a:t>
            </a:r>
            <a:r>
              <a:rPr lang="uk-UA" i="1" dirty="0" smtClean="0">
                <a:solidFill>
                  <a:srgbClr val="FFFF00"/>
                </a:solidFill>
              </a:rPr>
              <a:t>кредитно-грошової </a:t>
            </a:r>
            <a:r>
              <a:rPr lang="uk-UA" i="1" dirty="0">
                <a:solidFill>
                  <a:srgbClr val="FFFF00"/>
                </a:solidFill>
              </a:rPr>
              <a:t>системи</a:t>
            </a:r>
            <a:r>
              <a:rPr lang="uk-UA" dirty="0"/>
              <a:t>, на аналіз </a:t>
            </a:r>
            <a:r>
              <a:rPr lang="uk-UA" i="1" dirty="0">
                <a:solidFill>
                  <a:srgbClr val="FFFF00"/>
                </a:solidFill>
              </a:rPr>
              <a:t>мікроекономічних аспектів регулювання  </a:t>
            </a:r>
            <a:r>
              <a:rPr lang="uk-UA" dirty="0"/>
              <a:t>та  </a:t>
            </a:r>
            <a:r>
              <a:rPr lang="uk-UA" i="1" dirty="0">
                <a:solidFill>
                  <a:srgbClr val="FFFF00"/>
                </a:solidFill>
              </a:rPr>
              <a:t>проблеми  асиметричної  інформації</a:t>
            </a:r>
            <a:r>
              <a:rPr lang="uk-UA" dirty="0"/>
              <a:t>.  Тобто  </a:t>
            </a:r>
            <a:r>
              <a:rPr lang="uk-UA" dirty="0" smtClean="0"/>
              <a:t>кейнсіанство продовжує </a:t>
            </a:r>
            <a:r>
              <a:rPr lang="uk-UA" dirty="0"/>
              <a:t>свій розвиток, </a:t>
            </a:r>
            <a:r>
              <a:rPr lang="uk-UA" i="1" dirty="0">
                <a:solidFill>
                  <a:srgbClr val="FFFF00"/>
                </a:solidFill>
              </a:rPr>
              <a:t>залучаючи</a:t>
            </a:r>
            <a:r>
              <a:rPr lang="uk-UA" dirty="0"/>
              <a:t> до свого наукового </a:t>
            </a:r>
            <a:r>
              <a:rPr lang="uk-UA" dirty="0" smtClean="0"/>
              <a:t>арсеналу передові </a:t>
            </a:r>
            <a:r>
              <a:rPr lang="uk-UA" dirty="0"/>
              <a:t>напрацювання представників різних течій сучасного </a:t>
            </a:r>
            <a:r>
              <a:rPr lang="uk-UA" dirty="0" err="1" smtClean="0"/>
              <a:t>кейнсіанства</a:t>
            </a:r>
            <a:r>
              <a:rPr lang="uk-UA" dirty="0"/>
              <a:t>, позитивні здобутки теоретичних опонентів зі шкіл </a:t>
            </a:r>
            <a:r>
              <a:rPr lang="uk-UA" i="1" dirty="0" err="1">
                <a:solidFill>
                  <a:srgbClr val="FFFF00"/>
                </a:solidFill>
              </a:rPr>
              <a:t>монетаризму</a:t>
            </a:r>
            <a:r>
              <a:rPr lang="uk-UA" dirty="0"/>
              <a:t>, </a:t>
            </a:r>
            <a:r>
              <a:rPr lang="uk-UA" i="1" dirty="0">
                <a:solidFill>
                  <a:srgbClr val="FFFF00"/>
                </a:solidFill>
              </a:rPr>
              <a:t>інституціоналізму, економічного </a:t>
            </a:r>
            <a:r>
              <a:rPr lang="uk-UA" i="1" dirty="0" err="1" smtClean="0">
                <a:solidFill>
                  <a:srgbClr val="FFFF00"/>
                </a:solidFill>
              </a:rPr>
              <a:t>неоконсерватизму</a:t>
            </a:r>
            <a:r>
              <a:rPr lang="uk-UA" i="1" dirty="0" smtClean="0">
                <a:solidFill>
                  <a:srgbClr val="FFFF00"/>
                </a:solidFill>
              </a:rPr>
              <a:t>.</a:t>
            </a:r>
            <a:endParaRPr lang="uk-UA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703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850" y="404813"/>
            <a:ext cx="8496300" cy="38472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4320" indent="-274320">
              <a:spcBef>
                <a:spcPts val="600"/>
              </a:spcBef>
              <a:buClr>
                <a:srgbClr val="FFC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sz="2600" dirty="0"/>
              <a:t>обґрунтував неспроможність закону </a:t>
            </a:r>
            <a:r>
              <a:rPr lang="uk-UA" sz="2600" dirty="0" err="1"/>
              <a:t>Сея</a:t>
            </a:r>
            <a:r>
              <a:rPr lang="uk-UA" sz="2600" dirty="0"/>
              <a:t>, згідно якого виробництво формує доходи, що забезпечують рівновагу попиту і пропозиції;</a:t>
            </a:r>
            <a:endParaRPr lang="ru-RU" sz="2600" dirty="0"/>
          </a:p>
          <a:p>
            <a:pPr marL="274320" indent="-274320">
              <a:spcBef>
                <a:spcPts val="600"/>
              </a:spcBef>
              <a:buClr>
                <a:srgbClr val="FFC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sz="2600" dirty="0"/>
              <a:t>заперечив гнучкість механізму ціноутворення на ринку товарів і послуг та на ринку праці;</a:t>
            </a:r>
            <a:endParaRPr lang="ru-RU" sz="2600" dirty="0"/>
          </a:p>
          <a:p>
            <a:pPr marL="274320" indent="-274320">
              <a:spcBef>
                <a:spcPts val="600"/>
              </a:spcBef>
              <a:buClr>
                <a:srgbClr val="FFC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uk-UA" sz="2600" dirty="0"/>
              <a:t>розробив </a:t>
            </a:r>
            <a:r>
              <a:rPr lang="uk-UA" sz="2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нову теорію регулювання виробництва і зайнятості </a:t>
            </a:r>
            <a:r>
              <a:rPr lang="uk-UA" sz="2600" dirty="0"/>
              <a:t>та способи коригування ринкового </a:t>
            </a:r>
            <a:r>
              <a:rPr lang="uk-UA" sz="2600" dirty="0" smtClean="0"/>
              <a:t>механізму, що передбачали зростання ролі держави в економіці.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74101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969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9700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6994399"/>
              </p:ext>
            </p:extLst>
          </p:nvPr>
        </p:nvGraphicFramePr>
        <p:xfrm>
          <a:off x="251520" y="908720"/>
          <a:ext cx="8483600" cy="5544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Picture" r:id="rId3" imgW="5848200" imgH="2990880" progId="Word.Picture.8">
                  <p:embed/>
                </p:oleObj>
              </mc:Choice>
              <mc:Fallback>
                <p:oleObj name="Picture" r:id="rId3" imgW="5848200" imgH="299088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908720"/>
                        <a:ext cx="8483600" cy="55446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1" name="TextBox 6"/>
          <p:cNvSpPr txBox="1">
            <a:spLocks noChangeArrowheads="1"/>
          </p:cNvSpPr>
          <p:nvPr/>
        </p:nvSpPr>
        <p:spPr bwMode="auto">
          <a:xfrm>
            <a:off x="539750" y="333375"/>
            <a:ext cx="80645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sz="2400" b="1" dirty="0">
                <a:solidFill>
                  <a:srgbClr val="FFC000"/>
                </a:solidFill>
                <a:latin typeface="Arial" charset="0"/>
              </a:rPr>
              <a:t>СХЕМА КЕЙНСІАНСЬКОГО КРУГООБІГУ</a:t>
            </a:r>
          </a:p>
        </p:txBody>
      </p:sp>
    </p:spTree>
    <p:extLst>
      <p:ext uri="{BB962C8B-B14F-4D97-AF65-F5344CB8AC3E}">
        <p14:creationId xmlns:p14="http://schemas.microsoft.com/office/powerpoint/2010/main" val="120395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00336"/>
          </a:xfrm>
        </p:spPr>
        <p:txBody>
          <a:bodyPr>
            <a:noAutofit/>
          </a:bodyPr>
          <a:lstStyle/>
          <a:p>
            <a:pPr algn="ctr"/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2.1. Основні етапи розвитку </a:t>
            </a:r>
            <a:r>
              <a:rPr lang="uk-UA" sz="28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кейнсіанства</a:t>
            </a:r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протягом </a:t>
            </a:r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40-70 </a:t>
            </a:r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років ХХ </a:t>
            </a:r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ст.</a:t>
            </a:r>
            <a:endParaRPr lang="uk-UA" sz="2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Неокейнсіанство</a:t>
            </a:r>
            <a:r>
              <a:rPr lang="uk-UA" dirty="0"/>
              <a:t>  </a:t>
            </a:r>
            <a:r>
              <a:rPr lang="uk-UA" dirty="0" smtClean="0"/>
              <a:t>повоєнного періоду не  </a:t>
            </a:r>
            <a:r>
              <a:rPr lang="uk-UA" dirty="0"/>
              <a:t>було  </a:t>
            </a:r>
            <a:r>
              <a:rPr lang="uk-UA" dirty="0" smtClean="0"/>
              <a:t>цілісним  напрямом. У його методологічній структурі виокремлюють </a:t>
            </a:r>
            <a:r>
              <a:rPr lang="uk-UA" dirty="0"/>
              <a:t>три </a:t>
            </a:r>
            <a:r>
              <a:rPr lang="uk-UA" dirty="0" smtClean="0"/>
              <a:t>основні течії</a:t>
            </a:r>
            <a:r>
              <a:rPr lang="uk-UA" dirty="0"/>
              <a:t>:</a:t>
            </a:r>
          </a:p>
          <a:p>
            <a:r>
              <a:rPr lang="uk-UA" dirty="0"/>
              <a:t>1)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кейнсіанську </a:t>
            </a:r>
            <a:r>
              <a:rPr lang="uk-UA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ортодоксію </a:t>
            </a:r>
            <a:r>
              <a:rPr lang="uk-UA" dirty="0" smtClean="0"/>
              <a:t>(Дж. </a:t>
            </a:r>
            <a:r>
              <a:rPr lang="uk-UA" dirty="0" err="1" smtClean="0"/>
              <a:t>Ґікс</a:t>
            </a:r>
            <a:r>
              <a:rPr lang="uk-UA" dirty="0" smtClean="0"/>
              <a:t>, Е. </a:t>
            </a:r>
            <a:r>
              <a:rPr lang="uk-UA" dirty="0" err="1" smtClean="0"/>
              <a:t>Ґансен</a:t>
            </a:r>
            <a:r>
              <a:rPr lang="uk-UA" dirty="0" smtClean="0"/>
              <a:t>, Р.</a:t>
            </a:r>
            <a:r>
              <a:rPr lang="uk-UA" dirty="0" err="1" smtClean="0"/>
              <a:t>Ґаррод</a:t>
            </a:r>
            <a:r>
              <a:rPr lang="uk-UA" dirty="0" smtClean="0"/>
              <a:t>);</a:t>
            </a:r>
            <a:endParaRPr lang="uk-UA" dirty="0"/>
          </a:p>
          <a:p>
            <a:r>
              <a:rPr lang="uk-UA" dirty="0"/>
              <a:t>2)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кейнсіансько-неокласичний синтез </a:t>
            </a:r>
            <a:r>
              <a:rPr lang="uk-UA" dirty="0" smtClean="0"/>
              <a:t>(П.</a:t>
            </a:r>
            <a:r>
              <a:rPr lang="uk-UA" dirty="0" err="1" smtClean="0"/>
              <a:t>Самюельсен</a:t>
            </a:r>
            <a:r>
              <a:rPr lang="uk-UA" dirty="0" smtClean="0"/>
              <a:t>,  </a:t>
            </a:r>
            <a:r>
              <a:rPr lang="uk-UA" dirty="0"/>
              <a:t>Дж. </a:t>
            </a:r>
            <a:r>
              <a:rPr lang="uk-UA" dirty="0" err="1"/>
              <a:t>Ґікс</a:t>
            </a:r>
            <a:r>
              <a:rPr lang="uk-UA" dirty="0" smtClean="0"/>
              <a:t>);</a:t>
            </a:r>
            <a:endParaRPr lang="uk-UA" dirty="0"/>
          </a:p>
          <a:p>
            <a:r>
              <a:rPr lang="uk-UA" dirty="0"/>
              <a:t>3)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неортодоксальне (ліве) кейнсіанство </a:t>
            </a:r>
            <a:r>
              <a:rPr lang="uk-UA" dirty="0" smtClean="0"/>
              <a:t>(</a:t>
            </a:r>
            <a:r>
              <a:rPr lang="uk-UA" dirty="0" err="1" smtClean="0"/>
              <a:t>Дж.Робінсон</a:t>
            </a:r>
            <a:r>
              <a:rPr lang="uk-UA" dirty="0" smtClean="0"/>
              <a:t>, Н.</a:t>
            </a:r>
            <a:r>
              <a:rPr lang="uk-UA" dirty="0" err="1" smtClean="0"/>
              <a:t>Калдор</a:t>
            </a:r>
            <a:r>
              <a:rPr lang="uk-UA" dirty="0" smtClean="0"/>
              <a:t>, П. </a:t>
            </a:r>
            <a:r>
              <a:rPr lang="uk-UA" dirty="0" err="1" smtClean="0"/>
              <a:t>Сраффа</a:t>
            </a:r>
            <a:r>
              <a:rPr lang="uk-UA" dirty="0" smtClean="0"/>
              <a:t>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03943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idx="1"/>
          </p:nvPr>
        </p:nvSpPr>
        <p:spPr>
          <a:xfrm>
            <a:off x="179512" y="260350"/>
            <a:ext cx="8507288" cy="6264275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На хвилі з’ясування  умов  підтримання високих і стабільних темпів економічного зростання </a:t>
            </a:r>
            <a:r>
              <a:rPr lang="uk-UA" dirty="0"/>
              <a:t>сформувалися  </a:t>
            </a:r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теорії  економічної  динаміки  та зростання,  </a:t>
            </a:r>
            <a:r>
              <a:rPr lang="uk-UA" dirty="0"/>
              <a:t>розроблені  послідовниками  </a:t>
            </a:r>
            <a:r>
              <a:rPr lang="uk-UA" dirty="0" err="1" smtClean="0"/>
              <a:t>Дж.М.Кейнса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 smtClean="0"/>
              <a:t>Моделі </a:t>
            </a:r>
            <a:r>
              <a:rPr lang="uk-UA" dirty="0"/>
              <a:t>економічного </a:t>
            </a:r>
            <a:r>
              <a:rPr lang="uk-UA" dirty="0" smtClean="0"/>
              <a:t>зростання розробили: англійський </a:t>
            </a:r>
            <a:r>
              <a:rPr lang="uk-UA" dirty="0"/>
              <a:t>учений </a:t>
            </a:r>
            <a:r>
              <a:rPr lang="uk-UA" b="1" dirty="0" err="1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Рой</a:t>
            </a:r>
            <a:r>
              <a:rPr lang="uk-UA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Ґаррод</a:t>
            </a:r>
            <a:r>
              <a:rPr lang="uk-UA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/>
              <a:t>(</a:t>
            </a:r>
            <a:r>
              <a:rPr lang="uk-UA" dirty="0" smtClean="0"/>
              <a:t>1900-1978) і </a:t>
            </a:r>
            <a:r>
              <a:rPr lang="uk-UA" dirty="0"/>
              <a:t>американський дослідник </a:t>
            </a:r>
            <a:r>
              <a:rPr lang="uk-UA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Овсій </a:t>
            </a:r>
            <a:r>
              <a:rPr lang="uk-UA" b="1" dirty="0" err="1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Домар</a:t>
            </a:r>
            <a:r>
              <a:rPr lang="uk-UA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/>
              <a:t>(</a:t>
            </a:r>
            <a:r>
              <a:rPr lang="uk-UA" dirty="0" smtClean="0"/>
              <a:t>1914-1997</a:t>
            </a:r>
            <a:r>
              <a:rPr lang="uk-UA" dirty="0"/>
              <a:t>), які </a:t>
            </a:r>
            <a:r>
              <a:rPr lang="uk-UA" dirty="0" smtClean="0"/>
              <a:t>намагалися надати динаміки статичній моделі </a:t>
            </a:r>
            <a:r>
              <a:rPr lang="uk-UA" dirty="0" err="1" smtClean="0"/>
              <a:t>Дж.М.Кейнса</a:t>
            </a:r>
            <a:r>
              <a:rPr lang="uk-UA" dirty="0"/>
              <a:t>, </a:t>
            </a:r>
            <a:r>
              <a:rPr lang="uk-UA" dirty="0" smtClean="0"/>
              <a:t>встановити норму </a:t>
            </a:r>
            <a:r>
              <a:rPr lang="uk-UA" dirty="0"/>
              <a:t>інвестування, необхідну для досягнення запланованих </a:t>
            </a:r>
            <a:r>
              <a:rPr lang="uk-UA" dirty="0" smtClean="0"/>
              <a:t>темпів </a:t>
            </a:r>
            <a:r>
              <a:rPr lang="uk-UA" dirty="0"/>
              <a:t>зростання (іноді говорять про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єдину модель зростання </a:t>
            </a:r>
            <a:r>
              <a:rPr lang="uk-UA" i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Ґаррода—Домара</a:t>
            </a:r>
            <a:r>
              <a:rPr lang="uk-UA" dirty="0"/>
              <a:t>),  а  також  виявити  ефективність  нагромадження  </a:t>
            </a:r>
            <a:r>
              <a:rPr lang="uk-UA" dirty="0" smtClean="0"/>
              <a:t>у формі </a:t>
            </a:r>
            <a:r>
              <a:rPr lang="uk-UA" dirty="0"/>
              <a:t>капіталомісткості продукції (</a:t>
            </a:r>
            <a:r>
              <a:rPr lang="uk-UA" dirty="0" smtClean="0"/>
              <a:t>Р.</a:t>
            </a:r>
            <a:r>
              <a:rPr lang="uk-UA" dirty="0" err="1" smtClean="0"/>
              <a:t>Ґаррод</a:t>
            </a:r>
            <a:r>
              <a:rPr lang="uk-UA" dirty="0"/>
              <a:t>) або </a:t>
            </a:r>
            <a:r>
              <a:rPr lang="uk-UA" dirty="0" smtClean="0"/>
              <a:t>продуктивності  </a:t>
            </a:r>
            <a:r>
              <a:rPr lang="uk-UA" dirty="0"/>
              <a:t>інвестицій  (О. </a:t>
            </a:r>
            <a:r>
              <a:rPr lang="uk-UA" dirty="0" err="1"/>
              <a:t>Домар</a:t>
            </a:r>
            <a:r>
              <a:rPr lang="uk-UA" dirty="0"/>
              <a:t>).  Теоретичні  розробки  цих  </a:t>
            </a:r>
            <a:r>
              <a:rPr lang="uk-UA" dirty="0" smtClean="0"/>
              <a:t>економістів були </a:t>
            </a:r>
            <a:r>
              <a:rPr lang="uk-UA" dirty="0"/>
              <a:t>доповнені працями </a:t>
            </a:r>
            <a:r>
              <a:rPr lang="uk-UA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Д.</a:t>
            </a:r>
            <a:r>
              <a:rPr lang="uk-UA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Хамберга</a:t>
            </a:r>
            <a:r>
              <a:rPr lang="uk-UA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У. </a:t>
            </a:r>
            <a:r>
              <a:rPr lang="uk-UA" b="1" dirty="0" err="1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Фелієра</a:t>
            </a:r>
            <a:r>
              <a:rPr lang="uk-UA" dirty="0"/>
              <a:t> (США), </a:t>
            </a:r>
            <a:r>
              <a:rPr lang="uk-UA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Дж. В. </a:t>
            </a:r>
            <a:r>
              <a:rPr lang="uk-UA" b="1" dirty="0" err="1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Робінсон</a:t>
            </a:r>
            <a:r>
              <a:rPr lang="uk-UA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/>
              <a:t>(Велика Британія) та ін.</a:t>
            </a:r>
          </a:p>
        </p:txBody>
      </p:sp>
    </p:spTree>
    <p:extLst>
      <p:ext uri="{BB962C8B-B14F-4D97-AF65-F5344CB8AC3E}">
        <p14:creationId xmlns:p14="http://schemas.microsoft.com/office/powerpoint/2010/main" val="62846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552728"/>
          </a:xfrm>
        </p:spPr>
        <p:txBody>
          <a:bodyPr>
            <a:normAutofit/>
          </a:bodyPr>
          <a:lstStyle/>
          <a:p>
            <a:r>
              <a:rPr lang="uk-UA" b="1" dirty="0" err="1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Рой</a:t>
            </a:r>
            <a:r>
              <a:rPr lang="uk-UA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b="1" dirty="0" err="1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Ґаррод</a:t>
            </a:r>
            <a:r>
              <a:rPr lang="uk-UA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/>
              <a:t>запропонував  і  досліджував  два  принципово  нових  поняття,</a:t>
            </a:r>
            <a:r>
              <a:rPr lang="en-US" dirty="0" smtClean="0"/>
              <a:t> </a:t>
            </a:r>
            <a:r>
              <a:rPr lang="uk-UA" dirty="0" smtClean="0"/>
              <a:t>пов’язаних  зі  зростанням,  а  саме:  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гарантоване  зростання  </a:t>
            </a:r>
            <a:r>
              <a:rPr lang="uk-UA" dirty="0" smtClean="0"/>
              <a:t>та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природне  зростання</a:t>
            </a:r>
            <a:r>
              <a:rPr lang="uk-UA" dirty="0" smtClean="0"/>
              <a:t>.  Під  гарантованим  зростанням  національного доходу Р. </a:t>
            </a:r>
            <a:r>
              <a:rPr lang="uk-UA" dirty="0" err="1" smtClean="0"/>
              <a:t>Ґаррод</a:t>
            </a:r>
            <a:r>
              <a:rPr lang="uk-UA" dirty="0" smtClean="0"/>
              <a:t> розумів зростання, за якого гарантується повне використання </a:t>
            </a:r>
            <a:r>
              <a:rPr lang="uk-UA" i="1" dirty="0" smtClean="0">
                <a:solidFill>
                  <a:srgbClr val="FFFF00"/>
                </a:solidFill>
              </a:rPr>
              <a:t>наявних виробничих потужностей</a:t>
            </a:r>
            <a:r>
              <a:rPr lang="uk-UA" dirty="0" smtClean="0"/>
              <a:t>. Природне зростання, на його думку, передбачає такий приріст капіталу та  національного  доходу,  який  забезпечує  повне  використання  </a:t>
            </a:r>
            <a:r>
              <a:rPr lang="uk-UA" i="1" dirty="0">
                <a:solidFill>
                  <a:srgbClr val="FFFF00"/>
                </a:solidFill>
              </a:rPr>
              <a:t>наявних  трудових  ресурсів</a:t>
            </a:r>
            <a:r>
              <a:rPr lang="uk-UA" dirty="0" smtClean="0"/>
              <a:t>,  тобто  повну  зайнятість  на  ринку праці.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32283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Незалежно від Р. </a:t>
            </a:r>
            <a:r>
              <a:rPr lang="uk-UA" dirty="0" err="1" smtClean="0"/>
              <a:t>Ґаррода</a:t>
            </a:r>
            <a:r>
              <a:rPr lang="uk-UA" dirty="0" smtClean="0"/>
              <a:t> </a:t>
            </a:r>
            <a:r>
              <a:rPr lang="uk-UA" dirty="0"/>
              <a:t>й майже одночасно з ним до </a:t>
            </a:r>
            <a:r>
              <a:rPr lang="uk-UA" dirty="0" smtClean="0"/>
              <a:t>висновку  </a:t>
            </a:r>
            <a:r>
              <a:rPr lang="uk-UA" dirty="0"/>
              <a:t>про  необхідність  постійного  темпу  зростання  </a:t>
            </a:r>
            <a:r>
              <a:rPr lang="uk-UA" dirty="0" smtClean="0"/>
              <a:t>національного доходу </a:t>
            </a:r>
            <a:r>
              <a:rPr lang="uk-UA" dirty="0"/>
              <a:t>як важливої умови динамічної рівноваги, дійшов </a:t>
            </a:r>
            <a:r>
              <a:rPr lang="uk-UA" dirty="0" smtClean="0"/>
              <a:t>американський </a:t>
            </a:r>
            <a:r>
              <a:rPr lang="uk-UA" dirty="0"/>
              <a:t>економіст </a:t>
            </a:r>
            <a:r>
              <a:rPr lang="uk-UA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Овсій </a:t>
            </a:r>
            <a:r>
              <a:rPr lang="uk-UA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Домар</a:t>
            </a:r>
            <a:r>
              <a:rPr lang="uk-UA" dirty="0" smtClean="0"/>
              <a:t>. У </a:t>
            </a:r>
            <a:r>
              <a:rPr lang="uk-UA" dirty="0"/>
              <a:t>підходах обох учених до аналізу проблеми динамічної </a:t>
            </a:r>
            <a:r>
              <a:rPr lang="uk-UA" dirty="0" smtClean="0"/>
              <a:t>рівноваги </a:t>
            </a:r>
            <a:r>
              <a:rPr lang="uk-UA" dirty="0"/>
              <a:t>є багато спільного: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uk-UA" dirty="0" smtClean="0"/>
              <a:t>визнання  </a:t>
            </a:r>
            <a:r>
              <a:rPr lang="uk-UA" i="1" dirty="0">
                <a:solidFill>
                  <a:srgbClr val="FFFF00"/>
                </a:solidFill>
              </a:rPr>
              <a:t>вирішальної  ролі  інвестицій  </a:t>
            </a:r>
            <a:r>
              <a:rPr lang="uk-UA" dirty="0"/>
              <a:t>у  забезпеченні  </a:t>
            </a:r>
            <a:r>
              <a:rPr lang="uk-UA" dirty="0" smtClean="0"/>
              <a:t>зростання </a:t>
            </a:r>
            <a:r>
              <a:rPr lang="uk-UA" dirty="0"/>
              <a:t>доходу й збільшенні виробничих потужностей;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uk-UA" dirty="0" smtClean="0"/>
              <a:t>положення </a:t>
            </a:r>
            <a:r>
              <a:rPr lang="uk-UA" dirty="0"/>
              <a:t>про постійний характер у довгостроковому </a:t>
            </a:r>
            <a:r>
              <a:rPr lang="uk-UA" dirty="0" smtClean="0"/>
              <a:t>періоді </a:t>
            </a:r>
            <a:r>
              <a:rPr lang="uk-UA" dirty="0"/>
              <a:t>таких макроекономічних параметрів, як </a:t>
            </a:r>
            <a:r>
              <a:rPr lang="uk-UA" i="1" dirty="0">
                <a:solidFill>
                  <a:srgbClr val="FFFF00"/>
                </a:solidFill>
              </a:rPr>
              <a:t>норма нагромадження </a:t>
            </a:r>
            <a:r>
              <a:rPr lang="uk-UA" dirty="0"/>
              <a:t>(частка нагромаджень у доходах) і </a:t>
            </a:r>
            <a:r>
              <a:rPr lang="uk-UA" i="1" dirty="0">
                <a:solidFill>
                  <a:srgbClr val="FFFF00"/>
                </a:solidFill>
              </a:rPr>
              <a:t>гранична ефективність інвестицій</a:t>
            </a:r>
            <a:r>
              <a:rPr lang="uk-UA" dirty="0"/>
              <a:t>;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uk-UA" dirty="0" smtClean="0"/>
              <a:t>теза </a:t>
            </a:r>
            <a:r>
              <a:rPr lang="uk-UA" dirty="0"/>
              <a:t>про </a:t>
            </a:r>
            <a:r>
              <a:rPr lang="uk-UA" i="1" dirty="0">
                <a:solidFill>
                  <a:srgbClr val="FFFF00"/>
                </a:solidFill>
              </a:rPr>
              <a:t>відсутність механізмів автоматичного відновлення</a:t>
            </a:r>
            <a:r>
              <a:rPr lang="uk-UA" dirty="0" smtClean="0"/>
              <a:t> збалансованого </a:t>
            </a:r>
            <a:r>
              <a:rPr lang="uk-UA" dirty="0"/>
              <a:t>розвитку ринкової економіки;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uk-UA" dirty="0" smtClean="0"/>
              <a:t>визнання  </a:t>
            </a:r>
            <a:r>
              <a:rPr lang="uk-UA" i="1" dirty="0">
                <a:solidFill>
                  <a:srgbClr val="FFFF00"/>
                </a:solidFill>
              </a:rPr>
              <a:t>необхідності  державного  регулюючого  впливу </a:t>
            </a:r>
            <a:r>
              <a:rPr lang="uk-UA" dirty="0"/>
              <a:t> </a:t>
            </a:r>
            <a:r>
              <a:rPr lang="uk-UA" dirty="0" smtClean="0"/>
              <a:t>на економіку </a:t>
            </a:r>
            <a:r>
              <a:rPr lang="uk-UA" dirty="0"/>
              <a:t>з метою забезпечення динамічної рівноваги</a:t>
            </a:r>
          </a:p>
        </p:txBody>
      </p:sp>
    </p:spTree>
    <p:extLst>
      <p:ext uri="{BB962C8B-B14F-4D97-AF65-F5344CB8AC3E}">
        <p14:creationId xmlns:p14="http://schemas.microsoft.com/office/powerpoint/2010/main" val="11207254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1067</TotalTime>
  <Words>3216</Words>
  <Application>Microsoft Office PowerPoint</Application>
  <PresentationFormat>Экран (4:3)</PresentationFormat>
  <Paragraphs>123</Paragraphs>
  <Slides>37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9" baseType="lpstr">
      <vt:lpstr>Бумажная</vt:lpstr>
      <vt:lpstr>Picture</vt:lpstr>
      <vt:lpstr>СУЧАСНІ ЕКОНОМІЧНІ ТЕОРІЇ</vt:lpstr>
      <vt:lpstr>Тема 2. Сучасні трансформації кейнсіанського напряму економічної науки</vt:lpstr>
      <vt:lpstr>Зміст кейнсіанської революції в економічній науці</vt:lpstr>
      <vt:lpstr>Презентация PowerPoint</vt:lpstr>
      <vt:lpstr>Презентация PowerPoint</vt:lpstr>
      <vt:lpstr>2.1. Основні етапи розвитку кейнсіанства протягом 40-70 років ХХ ст.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2.2. Криза кейнсіанства.  Виникнення посткейнсіанства (70-і рр. ХХ ст.)</vt:lpstr>
      <vt:lpstr>Презентация PowerPoint</vt:lpstr>
      <vt:lpstr>Презентация PowerPoint</vt:lpstr>
      <vt:lpstr>Презентация PowerPoint</vt:lpstr>
      <vt:lpstr>Сутність  посткейнсіанської  теорії  грошової  економіки</vt:lpstr>
      <vt:lpstr>Презентация PowerPoint</vt:lpstr>
      <vt:lpstr>Презентация PowerPoint</vt:lpstr>
      <vt:lpstr>Презентация PowerPoint</vt:lpstr>
      <vt:lpstr>Вплив монополій на структуру національного доходу</vt:lpstr>
      <vt:lpstr>Презентация PowerPoint</vt:lpstr>
      <vt:lpstr>2.3.Становлення нового кейнсіанства (80-і рр. ХХ ст.).</vt:lpstr>
      <vt:lpstr>Презентация PowerPoint</vt:lpstr>
      <vt:lpstr>Проблематика досліджень нового кейнсіанства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2.4 Кейнсіанські макроекономічні моделі у сучасній економічній теорії.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СУЧАСНІ ЕКОНОМІЧНІ ТЕОРІЇ</dc:title>
  <dc:creator>Юрій У</dc:creator>
  <cp:lastModifiedBy>Юрій У</cp:lastModifiedBy>
  <cp:revision>69</cp:revision>
  <dcterms:created xsi:type="dcterms:W3CDTF">2023-02-06T18:05:54Z</dcterms:created>
  <dcterms:modified xsi:type="dcterms:W3CDTF">2023-09-19T11:48:23Z</dcterms:modified>
</cp:coreProperties>
</file>