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8" r:id="rId5"/>
    <p:sldId id="279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300" r:id="rId26"/>
    <p:sldId id="301" r:id="rId27"/>
    <p:sldId id="302" r:id="rId28"/>
    <p:sldId id="303" r:id="rId29"/>
    <p:sldId id="304" r:id="rId30"/>
    <p:sldId id="305" r:id="rId31"/>
    <p:sldId id="306" r:id="rId32"/>
    <p:sldId id="307" r:id="rId33"/>
    <p:sldId id="308" r:id="rId34"/>
    <p:sldId id="309" r:id="rId35"/>
    <p:sldId id="310" r:id="rId36"/>
    <p:sldId id="311" r:id="rId37"/>
    <p:sldId id="312" r:id="rId38"/>
    <p:sldId id="313" r:id="rId39"/>
    <p:sldId id="314" r:id="rId40"/>
    <p:sldId id="315" r:id="rId41"/>
    <p:sldId id="316" r:id="rId42"/>
    <p:sldId id="317" r:id="rId43"/>
    <p:sldId id="318" r:id="rId44"/>
    <p:sldId id="319" r:id="rId45"/>
    <p:sldId id="320" r:id="rId46"/>
    <p:sldId id="321" r:id="rId47"/>
    <p:sldId id="322" r:id="rId48"/>
    <p:sldId id="323" r:id="rId49"/>
    <p:sldId id="324" r:id="rId50"/>
    <p:sldId id="325" r:id="rId51"/>
    <p:sldId id="326" r:id="rId52"/>
    <p:sldId id="327" r:id="rId53"/>
    <p:sldId id="328" r:id="rId54"/>
    <p:sldId id="329" r:id="rId55"/>
    <p:sldId id="277" r:id="rId5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874F41-5722-4FFE-9A76-73ADB37DE44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1F77CA2-CABC-496C-A4EA-F267E54545A6}">
      <dgm:prSet phldrT="[Текст]"/>
      <dgm:spPr/>
      <dgm:t>
        <a:bodyPr/>
        <a:lstStyle/>
        <a:p>
          <a:r>
            <a:rPr lang="en-US" dirty="0" smtClean="0"/>
            <a:t>semantic</a:t>
          </a:r>
          <a:endParaRPr lang="ru-RU" dirty="0"/>
        </a:p>
      </dgm:t>
    </dgm:pt>
    <dgm:pt modelId="{254A7050-D236-4861-A7A8-7647748B17F7}" type="parTrans" cxnId="{E06B9383-161E-4BB1-8D7A-EFBF41BE43D6}">
      <dgm:prSet/>
      <dgm:spPr/>
      <dgm:t>
        <a:bodyPr/>
        <a:lstStyle/>
        <a:p>
          <a:endParaRPr lang="ru-RU"/>
        </a:p>
      </dgm:t>
    </dgm:pt>
    <dgm:pt modelId="{0E8CD664-5D29-4829-A599-1683579B82BB}" type="sibTrans" cxnId="{E06B9383-161E-4BB1-8D7A-EFBF41BE43D6}">
      <dgm:prSet/>
      <dgm:spPr/>
      <dgm:t>
        <a:bodyPr/>
        <a:lstStyle/>
        <a:p>
          <a:endParaRPr lang="ru-RU"/>
        </a:p>
      </dgm:t>
    </dgm:pt>
    <dgm:pt modelId="{08D4C2C3-03D3-4387-B695-5750902F47CE}">
      <dgm:prSet phldrT="[Текст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dirty="0" smtClean="0"/>
            <a:t>thingness, substantiality</a:t>
          </a:r>
        </a:p>
        <a:p>
          <a:pPr marL="285750" lvl="1" indent="0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dirty="0"/>
        </a:p>
      </dgm:t>
    </dgm:pt>
    <dgm:pt modelId="{DBF3B4C8-0282-4A39-9FCD-BF29AD9381A6}" type="parTrans" cxnId="{BDE32BE5-7EA8-417A-958F-60032AECE8D6}">
      <dgm:prSet/>
      <dgm:spPr/>
      <dgm:t>
        <a:bodyPr/>
        <a:lstStyle/>
        <a:p>
          <a:endParaRPr lang="ru-RU"/>
        </a:p>
      </dgm:t>
    </dgm:pt>
    <dgm:pt modelId="{CB3F4AD9-3005-4B5C-96F9-66C395DA6060}" type="sibTrans" cxnId="{BDE32BE5-7EA8-417A-958F-60032AECE8D6}">
      <dgm:prSet/>
      <dgm:spPr/>
      <dgm:t>
        <a:bodyPr/>
        <a:lstStyle/>
        <a:p>
          <a:endParaRPr lang="ru-RU"/>
        </a:p>
      </dgm:t>
    </dgm:pt>
    <dgm:pt modelId="{96A85EDB-4C7F-4B2D-B643-C1926713236A}">
      <dgm:prSet phldrT="[Текст]"/>
      <dgm:spPr/>
      <dgm:t>
        <a:bodyPr/>
        <a:lstStyle/>
        <a:p>
          <a:r>
            <a:rPr lang="en-US" dirty="0" smtClean="0"/>
            <a:t>morphological</a:t>
          </a:r>
          <a:endParaRPr lang="ru-RU" dirty="0"/>
        </a:p>
      </dgm:t>
    </dgm:pt>
    <dgm:pt modelId="{D194922D-EA16-4FEE-AFAC-B7F5E734D835}" type="parTrans" cxnId="{95F0F8A0-03E0-4723-BF02-1371A51D5E11}">
      <dgm:prSet/>
      <dgm:spPr/>
      <dgm:t>
        <a:bodyPr/>
        <a:lstStyle/>
        <a:p>
          <a:endParaRPr lang="ru-RU"/>
        </a:p>
      </dgm:t>
    </dgm:pt>
    <dgm:pt modelId="{FFCA351A-8165-4DEB-B183-D5156177F9BC}" type="sibTrans" cxnId="{95F0F8A0-03E0-4723-BF02-1371A51D5E11}">
      <dgm:prSet/>
      <dgm:spPr/>
      <dgm:t>
        <a:bodyPr/>
        <a:lstStyle/>
        <a:p>
          <a:endParaRPr lang="ru-RU"/>
        </a:p>
      </dgm:t>
    </dgm:pt>
    <dgm:pt modelId="{AE24818A-8D95-4C07-843F-2A5430A7CAB1}">
      <dgm:prSet phldrT="[Текст]"/>
      <dgm:spPr/>
      <dgm:t>
        <a:bodyPr/>
        <a:lstStyle/>
        <a:p>
          <a:r>
            <a:rPr lang="en-US" dirty="0" smtClean="0"/>
            <a:t>Simple</a:t>
          </a:r>
          <a:endParaRPr lang="ru-RU" dirty="0"/>
        </a:p>
      </dgm:t>
    </dgm:pt>
    <dgm:pt modelId="{08D2BC87-F8C3-4692-A471-683C642E8602}" type="parTrans" cxnId="{E12E4B12-844F-4379-A368-0F6DC65863FD}">
      <dgm:prSet/>
      <dgm:spPr/>
      <dgm:t>
        <a:bodyPr/>
        <a:lstStyle/>
        <a:p>
          <a:endParaRPr lang="ru-RU"/>
        </a:p>
      </dgm:t>
    </dgm:pt>
    <dgm:pt modelId="{40B64782-6825-4460-941B-DF4A709C5949}" type="sibTrans" cxnId="{E12E4B12-844F-4379-A368-0F6DC65863FD}">
      <dgm:prSet/>
      <dgm:spPr/>
      <dgm:t>
        <a:bodyPr/>
        <a:lstStyle/>
        <a:p>
          <a:endParaRPr lang="ru-RU"/>
        </a:p>
      </dgm:t>
    </dgm:pt>
    <dgm:pt modelId="{3A9D152E-9A33-475C-9EAF-5F04169BC808}">
      <dgm:prSet phldrT="[Текст]"/>
      <dgm:spPr/>
      <dgm:t>
        <a:bodyPr/>
        <a:lstStyle/>
        <a:p>
          <a:r>
            <a:rPr lang="en-US" dirty="0" smtClean="0"/>
            <a:t>Composite </a:t>
          </a:r>
          <a:endParaRPr lang="ru-RU" dirty="0"/>
        </a:p>
      </dgm:t>
    </dgm:pt>
    <dgm:pt modelId="{273DE118-26F3-4B4E-98AB-E4B4E5A577B9}" type="parTrans" cxnId="{A6F865A5-82DB-4EB3-AB97-1557EA6F7EB7}">
      <dgm:prSet/>
      <dgm:spPr/>
      <dgm:t>
        <a:bodyPr/>
        <a:lstStyle/>
        <a:p>
          <a:endParaRPr lang="ru-RU"/>
        </a:p>
      </dgm:t>
    </dgm:pt>
    <dgm:pt modelId="{9F2CA8E2-913F-4051-8471-9AF39D13319B}" type="sibTrans" cxnId="{A6F865A5-82DB-4EB3-AB97-1557EA6F7EB7}">
      <dgm:prSet/>
      <dgm:spPr/>
      <dgm:t>
        <a:bodyPr/>
        <a:lstStyle/>
        <a:p>
          <a:endParaRPr lang="ru-RU"/>
        </a:p>
      </dgm:t>
    </dgm:pt>
    <dgm:pt modelId="{3C3B2FDB-23BC-4DF9-AC2D-F7B8F394839A}">
      <dgm:prSet phldrT="[Текст]"/>
      <dgm:spPr/>
      <dgm:t>
        <a:bodyPr/>
        <a:lstStyle/>
        <a:p>
          <a:r>
            <a:rPr lang="en-US" dirty="0" smtClean="0"/>
            <a:t>syntactic</a:t>
          </a:r>
          <a:endParaRPr lang="ru-RU" dirty="0"/>
        </a:p>
      </dgm:t>
    </dgm:pt>
    <dgm:pt modelId="{66F14270-C43D-4CE5-B7B4-235BADAEBDEF}" type="parTrans" cxnId="{972663B7-E087-483F-A307-241BC3F93A04}">
      <dgm:prSet/>
      <dgm:spPr/>
      <dgm:t>
        <a:bodyPr/>
        <a:lstStyle/>
        <a:p>
          <a:endParaRPr lang="ru-RU"/>
        </a:p>
      </dgm:t>
    </dgm:pt>
    <dgm:pt modelId="{78A25E25-AF13-4024-A668-8241BE649E0F}" type="sibTrans" cxnId="{972663B7-E087-483F-A307-241BC3F93A04}">
      <dgm:prSet/>
      <dgm:spPr/>
      <dgm:t>
        <a:bodyPr/>
        <a:lstStyle/>
        <a:p>
          <a:endParaRPr lang="ru-RU"/>
        </a:p>
      </dgm:t>
    </dgm:pt>
    <dgm:pt modelId="{2427F023-2248-4164-A033-E61B7815CB5C}">
      <dgm:prSet phldrT="[Текст]"/>
      <dgm:spPr/>
      <dgm:t>
        <a:bodyPr/>
        <a:lstStyle/>
        <a:p>
          <a:r>
            <a:rPr lang="en-GB" dirty="0" smtClean="0"/>
            <a:t>all syntactic functions except the predicate</a:t>
          </a:r>
          <a:endParaRPr lang="ru-RU" dirty="0"/>
        </a:p>
      </dgm:t>
    </dgm:pt>
    <dgm:pt modelId="{AEBFE82E-3575-42DD-BE48-56F0076F0FCB}" type="parTrans" cxnId="{8871D417-3321-4F70-85E7-12CE3209F820}">
      <dgm:prSet/>
      <dgm:spPr/>
      <dgm:t>
        <a:bodyPr/>
        <a:lstStyle/>
        <a:p>
          <a:endParaRPr lang="ru-RU"/>
        </a:p>
      </dgm:t>
    </dgm:pt>
    <dgm:pt modelId="{6037F64A-1244-4F8F-B734-4AB203B52DB5}" type="sibTrans" cxnId="{8871D417-3321-4F70-85E7-12CE3209F820}">
      <dgm:prSet/>
      <dgm:spPr/>
      <dgm:t>
        <a:bodyPr/>
        <a:lstStyle/>
        <a:p>
          <a:endParaRPr lang="ru-RU"/>
        </a:p>
      </dgm:t>
    </dgm:pt>
    <dgm:pt modelId="{417F028B-A348-4B55-88B9-23F0B789DB11}">
      <dgm:prSet phldrT="[Текст]"/>
      <dgm:spPr/>
      <dgm:t>
        <a:bodyPr/>
        <a:lstStyle/>
        <a:p>
          <a:r>
            <a:rPr lang="en-GB" dirty="0" smtClean="0"/>
            <a:t>both right-hand and left-hand connections</a:t>
          </a:r>
          <a:endParaRPr lang="ru-RU" dirty="0"/>
        </a:p>
      </dgm:t>
    </dgm:pt>
    <dgm:pt modelId="{4F306BA8-C570-4E33-9D5F-3ED32890D581}" type="parTrans" cxnId="{6A02BC5D-25CF-42E7-A1AB-3B049806DF80}">
      <dgm:prSet/>
      <dgm:spPr/>
      <dgm:t>
        <a:bodyPr/>
        <a:lstStyle/>
        <a:p>
          <a:endParaRPr lang="ru-RU"/>
        </a:p>
      </dgm:t>
    </dgm:pt>
    <dgm:pt modelId="{C5A10991-3D5D-42A0-AA41-30F64865AC01}" type="sibTrans" cxnId="{6A02BC5D-25CF-42E7-A1AB-3B049806DF80}">
      <dgm:prSet/>
      <dgm:spPr/>
      <dgm:t>
        <a:bodyPr/>
        <a:lstStyle/>
        <a:p>
          <a:endParaRPr lang="ru-RU"/>
        </a:p>
      </dgm:t>
    </dgm:pt>
    <dgm:pt modelId="{7597E062-20D9-4202-A08F-8874A2611A7B}">
      <dgm:prSet phldrT="[Текст]"/>
      <dgm:spPr/>
      <dgm:t>
        <a:bodyPr/>
        <a:lstStyle/>
        <a:p>
          <a:pPr marL="285750" marR="0" lvl="1" indent="0" defTabSz="12446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GB" dirty="0" smtClean="0"/>
            <a:t>animate and inanimate</a:t>
          </a:r>
          <a:endParaRPr lang="ru-RU" dirty="0"/>
        </a:p>
      </dgm:t>
    </dgm:pt>
    <dgm:pt modelId="{19C12AAD-D145-4908-8911-E9A19173025D}" type="parTrans" cxnId="{DFA48EAC-0924-49F4-A7AC-EA87E8C36DDF}">
      <dgm:prSet/>
      <dgm:spPr/>
      <dgm:t>
        <a:bodyPr/>
        <a:lstStyle/>
        <a:p>
          <a:endParaRPr lang="ru-RU"/>
        </a:p>
      </dgm:t>
    </dgm:pt>
    <dgm:pt modelId="{207E2F24-695D-4A6F-8FB7-B7C4CC7B62F4}" type="sibTrans" cxnId="{DFA48EAC-0924-49F4-A7AC-EA87E8C36DDF}">
      <dgm:prSet/>
      <dgm:spPr/>
      <dgm:t>
        <a:bodyPr/>
        <a:lstStyle/>
        <a:p>
          <a:endParaRPr lang="ru-RU"/>
        </a:p>
      </dgm:t>
    </dgm:pt>
    <dgm:pt modelId="{2720E129-9126-4DA7-9D1F-8B6ABD0E51E5}">
      <dgm:prSet phldrT="[Текст]"/>
      <dgm:spPr/>
      <dgm:t>
        <a:bodyPr/>
        <a:lstStyle/>
        <a:p>
          <a:pPr marL="285750" marR="0" lvl="1" indent="0" defTabSz="12446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GB" dirty="0" smtClean="0"/>
            <a:t>countable and uncountable</a:t>
          </a:r>
          <a:endParaRPr lang="ru-RU" dirty="0" smtClean="0"/>
        </a:p>
        <a:p>
          <a:pPr marL="285750" marR="0" lvl="1" indent="0" defTabSz="12446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en-GB" dirty="0" smtClean="0"/>
        </a:p>
        <a:p>
          <a:pPr marL="285750" lvl="1" indent="0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dirty="0"/>
        </a:p>
      </dgm:t>
    </dgm:pt>
    <dgm:pt modelId="{7B93194D-7AD1-44AC-9040-E8458902CF82}" type="parTrans" cxnId="{321D51B0-95EF-421B-86DA-40FA1A019916}">
      <dgm:prSet/>
      <dgm:spPr/>
      <dgm:t>
        <a:bodyPr/>
        <a:lstStyle/>
        <a:p>
          <a:endParaRPr lang="ru-RU"/>
        </a:p>
      </dgm:t>
    </dgm:pt>
    <dgm:pt modelId="{F40AF3D6-2862-43D8-89E0-A4E8CF9F7573}" type="sibTrans" cxnId="{321D51B0-95EF-421B-86DA-40FA1A019916}">
      <dgm:prSet/>
      <dgm:spPr/>
      <dgm:t>
        <a:bodyPr/>
        <a:lstStyle/>
        <a:p>
          <a:endParaRPr lang="ru-RU"/>
        </a:p>
      </dgm:t>
    </dgm:pt>
    <dgm:pt modelId="{1D5CAC65-7318-42B3-93D9-8EB4DAAEB824}">
      <dgm:prSet phldrT="[Текст]"/>
      <dgm:spPr/>
      <dgm:t>
        <a:bodyPr/>
        <a:lstStyle/>
        <a:p>
          <a:pPr marL="285750" marR="0" lvl="1" indent="0" defTabSz="12446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GB" dirty="0" smtClean="0"/>
            <a:t>proper and common</a:t>
          </a:r>
          <a:endParaRPr lang="ru-RU" dirty="0"/>
        </a:p>
      </dgm:t>
    </dgm:pt>
    <dgm:pt modelId="{D1BF3BAA-E3D9-4559-9EE8-EBA4FD313A15}" type="sibTrans" cxnId="{C007082B-D0FD-4F7F-BD69-0AB9D6278C2D}">
      <dgm:prSet/>
      <dgm:spPr/>
      <dgm:t>
        <a:bodyPr/>
        <a:lstStyle/>
        <a:p>
          <a:endParaRPr lang="ru-RU"/>
        </a:p>
      </dgm:t>
    </dgm:pt>
    <dgm:pt modelId="{B9B93503-E9D1-49E4-A2BB-84D0065DCD28}" type="parTrans" cxnId="{C007082B-D0FD-4F7F-BD69-0AB9D6278C2D}">
      <dgm:prSet/>
      <dgm:spPr/>
      <dgm:t>
        <a:bodyPr/>
        <a:lstStyle/>
        <a:p>
          <a:endParaRPr lang="ru-RU"/>
        </a:p>
      </dgm:t>
    </dgm:pt>
    <dgm:pt modelId="{6644D6EC-90D4-4C99-BF6B-BBC9D5E972F7}">
      <dgm:prSet phldrT="[Текст]"/>
      <dgm:spPr/>
      <dgm:t>
        <a:bodyPr/>
        <a:lstStyle/>
        <a:p>
          <a:r>
            <a:rPr lang="en-US" dirty="0" smtClean="0"/>
            <a:t>Derived</a:t>
          </a:r>
          <a:endParaRPr lang="ru-RU" dirty="0"/>
        </a:p>
      </dgm:t>
    </dgm:pt>
    <dgm:pt modelId="{AAC5CB13-BDED-4B5F-A89D-659A3CEE7D5B}" type="parTrans" cxnId="{BBAB37F4-BD46-4055-958F-D07DA5D29E8D}">
      <dgm:prSet/>
      <dgm:spPr/>
      <dgm:t>
        <a:bodyPr/>
        <a:lstStyle/>
        <a:p>
          <a:endParaRPr lang="ru-RU"/>
        </a:p>
      </dgm:t>
    </dgm:pt>
    <dgm:pt modelId="{458B22FA-8139-4E5E-8CA4-F6FD0A7B730A}" type="sibTrans" cxnId="{BBAB37F4-BD46-4055-958F-D07DA5D29E8D}">
      <dgm:prSet/>
      <dgm:spPr/>
      <dgm:t>
        <a:bodyPr/>
        <a:lstStyle/>
        <a:p>
          <a:endParaRPr lang="ru-RU"/>
        </a:p>
      </dgm:t>
    </dgm:pt>
    <dgm:pt modelId="{EB34BA31-223F-4025-BF96-E15FBDDBDBB3}">
      <dgm:prSet phldrT="[Текст]"/>
      <dgm:spPr/>
      <dgm:t>
        <a:bodyPr/>
        <a:lstStyle/>
        <a:p>
          <a:r>
            <a:rPr lang="en-US" dirty="0" smtClean="0"/>
            <a:t>Compound </a:t>
          </a:r>
          <a:endParaRPr lang="ru-RU" dirty="0"/>
        </a:p>
      </dgm:t>
    </dgm:pt>
    <dgm:pt modelId="{1A6E611E-B00C-47B9-AA79-274FD33D7E06}" type="parTrans" cxnId="{22A2874F-70BA-43EB-9670-884E76458D93}">
      <dgm:prSet/>
      <dgm:spPr/>
      <dgm:t>
        <a:bodyPr/>
        <a:lstStyle/>
        <a:p>
          <a:endParaRPr lang="ru-RU"/>
        </a:p>
      </dgm:t>
    </dgm:pt>
    <dgm:pt modelId="{581DD313-893D-4FF7-829E-026FE02F8B04}" type="sibTrans" cxnId="{22A2874F-70BA-43EB-9670-884E76458D93}">
      <dgm:prSet/>
      <dgm:spPr/>
      <dgm:t>
        <a:bodyPr/>
        <a:lstStyle/>
        <a:p>
          <a:endParaRPr lang="ru-RU"/>
        </a:p>
      </dgm:t>
    </dgm:pt>
    <dgm:pt modelId="{D2CDF885-AC3D-4383-B63B-5E1D0B6B0FE1}">
      <dgm:prSet phldrT="[Текст]"/>
      <dgm:spPr/>
      <dgm:t>
        <a:bodyPr/>
        <a:lstStyle/>
        <a:p>
          <a:r>
            <a:rPr lang="en-US" dirty="0" smtClean="0"/>
            <a:t>Number</a:t>
          </a:r>
          <a:endParaRPr lang="ru-RU" dirty="0"/>
        </a:p>
      </dgm:t>
    </dgm:pt>
    <dgm:pt modelId="{A42B968C-7BF6-40D7-94D7-7CAD0553969E}" type="parTrans" cxnId="{E3FB78BF-43D0-4486-ADAB-35C441788A4F}">
      <dgm:prSet/>
      <dgm:spPr/>
      <dgm:t>
        <a:bodyPr/>
        <a:lstStyle/>
        <a:p>
          <a:endParaRPr lang="ru-RU"/>
        </a:p>
      </dgm:t>
    </dgm:pt>
    <dgm:pt modelId="{5B64D16B-1D9C-42DF-8784-BEBD21B07E9F}" type="sibTrans" cxnId="{E3FB78BF-43D0-4486-ADAB-35C441788A4F}">
      <dgm:prSet/>
      <dgm:spPr/>
      <dgm:t>
        <a:bodyPr/>
        <a:lstStyle/>
        <a:p>
          <a:endParaRPr lang="ru-RU"/>
        </a:p>
      </dgm:t>
    </dgm:pt>
    <dgm:pt modelId="{BFA41FC8-4E28-4F55-B014-31240B925346}">
      <dgm:prSet phldrT="[Текст]"/>
      <dgm:spPr/>
      <dgm:t>
        <a:bodyPr/>
        <a:lstStyle/>
        <a:p>
          <a:endParaRPr lang="ru-RU" dirty="0"/>
        </a:p>
      </dgm:t>
    </dgm:pt>
    <dgm:pt modelId="{C1B455AA-E9CC-4821-9666-3C8C423D8DDC}" type="parTrans" cxnId="{B6E51745-B4E1-4A8A-A56C-46D409B359A4}">
      <dgm:prSet/>
      <dgm:spPr/>
      <dgm:t>
        <a:bodyPr/>
        <a:lstStyle/>
        <a:p>
          <a:endParaRPr lang="ru-RU"/>
        </a:p>
      </dgm:t>
    </dgm:pt>
    <dgm:pt modelId="{BBB855CF-6B51-47CE-8F0D-8F0CDF229992}" type="sibTrans" cxnId="{B6E51745-B4E1-4A8A-A56C-46D409B359A4}">
      <dgm:prSet/>
      <dgm:spPr/>
      <dgm:t>
        <a:bodyPr/>
        <a:lstStyle/>
        <a:p>
          <a:endParaRPr lang="ru-RU"/>
        </a:p>
      </dgm:t>
    </dgm:pt>
    <dgm:pt modelId="{80A76309-CE8E-4B1F-9399-64665E5EBB3E}">
      <dgm:prSet phldrT="[Текст]"/>
      <dgm:spPr/>
      <dgm:t>
        <a:bodyPr/>
        <a:lstStyle/>
        <a:p>
          <a:r>
            <a:rPr lang="en-US" dirty="0" smtClean="0"/>
            <a:t>Case </a:t>
          </a:r>
          <a:endParaRPr lang="ru-RU" dirty="0"/>
        </a:p>
      </dgm:t>
    </dgm:pt>
    <dgm:pt modelId="{C0C56829-3F4F-42DC-BEB1-512CAA2A733A}" type="parTrans" cxnId="{0A23EA57-A78A-45B7-AF8E-30E36055D960}">
      <dgm:prSet/>
      <dgm:spPr/>
      <dgm:t>
        <a:bodyPr/>
        <a:lstStyle/>
        <a:p>
          <a:endParaRPr lang="ru-RU"/>
        </a:p>
      </dgm:t>
    </dgm:pt>
    <dgm:pt modelId="{7BAE79D7-7215-40FA-961C-8963809E80FA}" type="sibTrans" cxnId="{0A23EA57-A78A-45B7-AF8E-30E36055D960}">
      <dgm:prSet/>
      <dgm:spPr/>
      <dgm:t>
        <a:bodyPr/>
        <a:lstStyle/>
        <a:p>
          <a:endParaRPr lang="ru-RU"/>
        </a:p>
      </dgm:t>
    </dgm:pt>
    <dgm:pt modelId="{34E84A0D-EBD3-4809-8830-1E836093A144}">
      <dgm:prSet phldrT="[Текст]"/>
      <dgm:spPr/>
      <dgm:t>
        <a:bodyPr/>
        <a:lstStyle/>
        <a:p>
          <a:r>
            <a:rPr lang="en-GB" dirty="0" smtClean="0"/>
            <a:t>the most common noun determiners  </a:t>
          </a:r>
          <a:endParaRPr lang="ru-RU" dirty="0"/>
        </a:p>
      </dgm:t>
    </dgm:pt>
    <dgm:pt modelId="{D7F90761-2719-4A85-9B1F-7C9B0A45819E}" type="parTrans" cxnId="{A7BE889A-A5F4-4693-8F44-DB933089A992}">
      <dgm:prSet/>
      <dgm:spPr/>
      <dgm:t>
        <a:bodyPr/>
        <a:lstStyle/>
        <a:p>
          <a:endParaRPr lang="ru-RU"/>
        </a:p>
      </dgm:t>
    </dgm:pt>
    <dgm:pt modelId="{74D7E6D6-2C83-4F8F-826B-87569F7A327E}" type="sibTrans" cxnId="{A7BE889A-A5F4-4693-8F44-DB933089A992}">
      <dgm:prSet/>
      <dgm:spPr/>
      <dgm:t>
        <a:bodyPr/>
        <a:lstStyle/>
        <a:p>
          <a:endParaRPr lang="ru-RU"/>
        </a:p>
      </dgm:t>
    </dgm:pt>
    <dgm:pt modelId="{74E37E65-780B-43D3-B6F7-ED68246FF52E}" type="pres">
      <dgm:prSet presAssocID="{52874F41-5722-4FFE-9A76-73ADB37DE44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393D35F-0226-452A-B2A8-734A95E5F7F4}" type="pres">
      <dgm:prSet presAssocID="{11F77CA2-CABC-496C-A4EA-F267E54545A6}" presName="composite" presStyleCnt="0"/>
      <dgm:spPr/>
    </dgm:pt>
    <dgm:pt modelId="{04CFCE14-F0EA-4269-8DE8-16BF37557135}" type="pres">
      <dgm:prSet presAssocID="{11F77CA2-CABC-496C-A4EA-F267E54545A6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A31A96-7026-45E6-94FA-351FB17020FC}" type="pres">
      <dgm:prSet presAssocID="{11F77CA2-CABC-496C-A4EA-F267E54545A6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39B06F-CEA5-4848-A6E5-41586FB84902}" type="pres">
      <dgm:prSet presAssocID="{0E8CD664-5D29-4829-A599-1683579B82BB}" presName="space" presStyleCnt="0"/>
      <dgm:spPr/>
    </dgm:pt>
    <dgm:pt modelId="{44AEAE1E-5275-4012-A3F1-C5F837CB2D93}" type="pres">
      <dgm:prSet presAssocID="{96A85EDB-4C7F-4B2D-B643-C1926713236A}" presName="composite" presStyleCnt="0"/>
      <dgm:spPr/>
    </dgm:pt>
    <dgm:pt modelId="{1B49ED2C-16CD-45F1-9DC1-C06CD5C7B9D3}" type="pres">
      <dgm:prSet presAssocID="{96A85EDB-4C7F-4B2D-B643-C1926713236A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BFE856-8739-4F3A-9C2B-ED8EEB4A9219}" type="pres">
      <dgm:prSet presAssocID="{96A85EDB-4C7F-4B2D-B643-C1926713236A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CC7D3E-6431-4958-A5A1-E74588318C58}" type="pres">
      <dgm:prSet presAssocID="{FFCA351A-8165-4DEB-B183-D5156177F9BC}" presName="space" presStyleCnt="0"/>
      <dgm:spPr/>
    </dgm:pt>
    <dgm:pt modelId="{B50A6FCE-D54B-4A1C-A80B-1928EC8795B8}" type="pres">
      <dgm:prSet presAssocID="{3C3B2FDB-23BC-4DF9-AC2D-F7B8F394839A}" presName="composite" presStyleCnt="0"/>
      <dgm:spPr/>
    </dgm:pt>
    <dgm:pt modelId="{F7E155DC-AE76-40BE-97F2-A8D9D1DF68D9}" type="pres">
      <dgm:prSet presAssocID="{3C3B2FDB-23BC-4DF9-AC2D-F7B8F394839A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C29E48-75F6-4FA4-9AD5-C6879C4A2E0B}" type="pres">
      <dgm:prSet presAssocID="{3C3B2FDB-23BC-4DF9-AC2D-F7B8F394839A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CFBE6D3-9D28-4088-8D67-08FDE1BEEFA4}" type="presOf" srcId="{80A76309-CE8E-4B1F-9399-64665E5EBB3E}" destId="{2ABFE856-8739-4F3A-9C2B-ED8EEB4A9219}" srcOrd="0" destOrd="6" presId="urn:microsoft.com/office/officeart/2005/8/layout/hList1"/>
    <dgm:cxn modelId="{25058D14-A2AE-40BD-B5D2-638BCF23E5D8}" type="presOf" srcId="{6644D6EC-90D4-4C99-BF6B-BBC9D5E972F7}" destId="{2ABFE856-8739-4F3A-9C2B-ED8EEB4A9219}" srcOrd="0" destOrd="1" presId="urn:microsoft.com/office/officeart/2005/8/layout/hList1"/>
    <dgm:cxn modelId="{CCE8EBF1-28A9-4D68-9C94-56CCA8ACD17F}" type="presOf" srcId="{96A85EDB-4C7F-4B2D-B643-C1926713236A}" destId="{1B49ED2C-16CD-45F1-9DC1-C06CD5C7B9D3}" srcOrd="0" destOrd="0" presId="urn:microsoft.com/office/officeart/2005/8/layout/hList1"/>
    <dgm:cxn modelId="{BDE32BE5-7EA8-417A-958F-60032AECE8D6}" srcId="{11F77CA2-CABC-496C-A4EA-F267E54545A6}" destId="{08D4C2C3-03D3-4387-B695-5750902F47CE}" srcOrd="0" destOrd="0" parTransId="{DBF3B4C8-0282-4A39-9FCD-BF29AD9381A6}" sibTransId="{CB3F4AD9-3005-4B5C-96F9-66C395DA6060}"/>
    <dgm:cxn modelId="{B6E51745-B4E1-4A8A-A56C-46D409B359A4}" srcId="{96A85EDB-4C7F-4B2D-B643-C1926713236A}" destId="{BFA41FC8-4E28-4F55-B014-31240B925346}" srcOrd="4" destOrd="0" parTransId="{C1B455AA-E9CC-4821-9666-3C8C423D8DDC}" sibTransId="{BBB855CF-6B51-47CE-8F0D-8F0CDF229992}"/>
    <dgm:cxn modelId="{DC228263-ACDD-493D-A4B2-7343BB4A5AB0}" type="presOf" srcId="{2720E129-9126-4DA7-9D1F-8B6ABD0E51E5}" destId="{D7A31A96-7026-45E6-94FA-351FB17020FC}" srcOrd="0" destOrd="3" presId="urn:microsoft.com/office/officeart/2005/8/layout/hList1"/>
    <dgm:cxn modelId="{95F0F8A0-03E0-4723-BF02-1371A51D5E11}" srcId="{52874F41-5722-4FFE-9A76-73ADB37DE447}" destId="{96A85EDB-4C7F-4B2D-B643-C1926713236A}" srcOrd="1" destOrd="0" parTransId="{D194922D-EA16-4FEE-AFAC-B7F5E734D835}" sibTransId="{FFCA351A-8165-4DEB-B183-D5156177F9BC}"/>
    <dgm:cxn modelId="{E06B9383-161E-4BB1-8D7A-EFBF41BE43D6}" srcId="{52874F41-5722-4FFE-9A76-73ADB37DE447}" destId="{11F77CA2-CABC-496C-A4EA-F267E54545A6}" srcOrd="0" destOrd="0" parTransId="{254A7050-D236-4861-A7A8-7647748B17F7}" sibTransId="{0E8CD664-5D29-4829-A599-1683579B82BB}"/>
    <dgm:cxn modelId="{88EEC65E-D350-4713-A343-CFDA3AF8FC20}" type="presOf" srcId="{08D4C2C3-03D3-4387-B695-5750902F47CE}" destId="{D7A31A96-7026-45E6-94FA-351FB17020FC}" srcOrd="0" destOrd="0" presId="urn:microsoft.com/office/officeart/2005/8/layout/hList1"/>
    <dgm:cxn modelId="{E3FB78BF-43D0-4486-ADAB-35C441788A4F}" srcId="{96A85EDB-4C7F-4B2D-B643-C1926713236A}" destId="{D2CDF885-AC3D-4383-B63B-5E1D0B6B0FE1}" srcOrd="5" destOrd="0" parTransId="{A42B968C-7BF6-40D7-94D7-7CAD0553969E}" sibTransId="{5B64D16B-1D9C-42DF-8784-BEBD21B07E9F}"/>
    <dgm:cxn modelId="{E12E4B12-844F-4379-A368-0F6DC65863FD}" srcId="{96A85EDB-4C7F-4B2D-B643-C1926713236A}" destId="{AE24818A-8D95-4C07-843F-2A5430A7CAB1}" srcOrd="0" destOrd="0" parTransId="{08D2BC87-F8C3-4692-A471-683C642E8602}" sibTransId="{40B64782-6825-4460-941B-DF4A709C5949}"/>
    <dgm:cxn modelId="{EEDBD538-821E-498B-8D82-6CC29F484FF7}" type="presOf" srcId="{EB34BA31-223F-4025-BF96-E15FBDDBDBB3}" destId="{2ABFE856-8739-4F3A-9C2B-ED8EEB4A9219}" srcOrd="0" destOrd="2" presId="urn:microsoft.com/office/officeart/2005/8/layout/hList1"/>
    <dgm:cxn modelId="{EF1AEB81-5DA2-49BA-8B53-C2CF457C55CA}" type="presOf" srcId="{3C3B2FDB-23BC-4DF9-AC2D-F7B8F394839A}" destId="{F7E155DC-AE76-40BE-97F2-A8D9D1DF68D9}" srcOrd="0" destOrd="0" presId="urn:microsoft.com/office/officeart/2005/8/layout/hList1"/>
    <dgm:cxn modelId="{86097B98-A5C2-4072-9C07-62ABF1DB28D6}" type="presOf" srcId="{52874F41-5722-4FFE-9A76-73ADB37DE447}" destId="{74E37E65-780B-43D3-B6F7-ED68246FF52E}" srcOrd="0" destOrd="0" presId="urn:microsoft.com/office/officeart/2005/8/layout/hList1"/>
    <dgm:cxn modelId="{972663B7-E087-483F-A307-241BC3F93A04}" srcId="{52874F41-5722-4FFE-9A76-73ADB37DE447}" destId="{3C3B2FDB-23BC-4DF9-AC2D-F7B8F394839A}" srcOrd="2" destOrd="0" parTransId="{66F14270-C43D-4CE5-B7B4-235BADAEBDEF}" sibTransId="{78A25E25-AF13-4024-A668-8241BE649E0F}"/>
    <dgm:cxn modelId="{51E93A19-0722-44E6-9CDA-062498A2EA1D}" type="presOf" srcId="{7597E062-20D9-4202-A08F-8874A2611A7B}" destId="{D7A31A96-7026-45E6-94FA-351FB17020FC}" srcOrd="0" destOrd="2" presId="urn:microsoft.com/office/officeart/2005/8/layout/hList1"/>
    <dgm:cxn modelId="{22A2874F-70BA-43EB-9670-884E76458D93}" srcId="{96A85EDB-4C7F-4B2D-B643-C1926713236A}" destId="{EB34BA31-223F-4025-BF96-E15FBDDBDBB3}" srcOrd="2" destOrd="0" parTransId="{1A6E611E-B00C-47B9-AA79-274FD33D7E06}" sibTransId="{581DD313-893D-4FF7-829E-026FE02F8B04}"/>
    <dgm:cxn modelId="{DFA48EAC-0924-49F4-A7AC-EA87E8C36DDF}" srcId="{11F77CA2-CABC-496C-A4EA-F267E54545A6}" destId="{7597E062-20D9-4202-A08F-8874A2611A7B}" srcOrd="2" destOrd="0" parTransId="{19C12AAD-D145-4908-8911-E9A19173025D}" sibTransId="{207E2F24-695D-4A6F-8FB7-B7C4CC7B62F4}"/>
    <dgm:cxn modelId="{D32340D0-E18A-46C7-8F66-53D673314972}" type="presOf" srcId="{1D5CAC65-7318-42B3-93D9-8EB4DAAEB824}" destId="{D7A31A96-7026-45E6-94FA-351FB17020FC}" srcOrd="0" destOrd="1" presId="urn:microsoft.com/office/officeart/2005/8/layout/hList1"/>
    <dgm:cxn modelId="{A6F865A5-82DB-4EB3-AB97-1557EA6F7EB7}" srcId="{96A85EDB-4C7F-4B2D-B643-C1926713236A}" destId="{3A9D152E-9A33-475C-9EAF-5F04169BC808}" srcOrd="3" destOrd="0" parTransId="{273DE118-26F3-4B4E-98AB-E4B4E5A577B9}" sibTransId="{9F2CA8E2-913F-4051-8471-9AF39D13319B}"/>
    <dgm:cxn modelId="{8871D417-3321-4F70-85E7-12CE3209F820}" srcId="{3C3B2FDB-23BC-4DF9-AC2D-F7B8F394839A}" destId="{2427F023-2248-4164-A033-E61B7815CB5C}" srcOrd="0" destOrd="0" parTransId="{AEBFE82E-3575-42DD-BE48-56F0076F0FCB}" sibTransId="{6037F64A-1244-4F8F-B734-4AB203B52DB5}"/>
    <dgm:cxn modelId="{C007082B-D0FD-4F7F-BD69-0AB9D6278C2D}" srcId="{11F77CA2-CABC-496C-A4EA-F267E54545A6}" destId="{1D5CAC65-7318-42B3-93D9-8EB4DAAEB824}" srcOrd="1" destOrd="0" parTransId="{B9B93503-E9D1-49E4-A2BB-84D0065DCD28}" sibTransId="{D1BF3BAA-E3D9-4559-9EE8-EBA4FD313A15}"/>
    <dgm:cxn modelId="{0A23EA57-A78A-45B7-AF8E-30E36055D960}" srcId="{96A85EDB-4C7F-4B2D-B643-C1926713236A}" destId="{80A76309-CE8E-4B1F-9399-64665E5EBB3E}" srcOrd="6" destOrd="0" parTransId="{C0C56829-3F4F-42DC-BEB1-512CAA2A733A}" sibTransId="{7BAE79D7-7215-40FA-961C-8963809E80FA}"/>
    <dgm:cxn modelId="{321D51B0-95EF-421B-86DA-40FA1A019916}" srcId="{11F77CA2-CABC-496C-A4EA-F267E54545A6}" destId="{2720E129-9126-4DA7-9D1F-8B6ABD0E51E5}" srcOrd="3" destOrd="0" parTransId="{7B93194D-7AD1-44AC-9040-E8458902CF82}" sibTransId="{F40AF3D6-2862-43D8-89E0-A4E8CF9F7573}"/>
    <dgm:cxn modelId="{62816AD1-DA4D-4234-8280-8C223AA82DCB}" type="presOf" srcId="{34E84A0D-EBD3-4809-8830-1E836093A144}" destId="{87C29E48-75F6-4FA4-9AD5-C6879C4A2E0B}" srcOrd="0" destOrd="2" presId="urn:microsoft.com/office/officeart/2005/8/layout/hList1"/>
    <dgm:cxn modelId="{68FDCFBB-0A1B-47EC-AFC4-DC6956699B07}" type="presOf" srcId="{AE24818A-8D95-4C07-843F-2A5430A7CAB1}" destId="{2ABFE856-8739-4F3A-9C2B-ED8EEB4A9219}" srcOrd="0" destOrd="0" presId="urn:microsoft.com/office/officeart/2005/8/layout/hList1"/>
    <dgm:cxn modelId="{AAC74573-13F4-4A12-9D88-7907D0C8FAAD}" type="presOf" srcId="{11F77CA2-CABC-496C-A4EA-F267E54545A6}" destId="{04CFCE14-F0EA-4269-8DE8-16BF37557135}" srcOrd="0" destOrd="0" presId="urn:microsoft.com/office/officeart/2005/8/layout/hList1"/>
    <dgm:cxn modelId="{B94460B7-EE9B-4332-8219-EBAEDF6124A0}" type="presOf" srcId="{3A9D152E-9A33-475C-9EAF-5F04169BC808}" destId="{2ABFE856-8739-4F3A-9C2B-ED8EEB4A9219}" srcOrd="0" destOrd="3" presId="urn:microsoft.com/office/officeart/2005/8/layout/hList1"/>
    <dgm:cxn modelId="{BBAB37F4-BD46-4055-958F-D07DA5D29E8D}" srcId="{96A85EDB-4C7F-4B2D-B643-C1926713236A}" destId="{6644D6EC-90D4-4C99-BF6B-BBC9D5E972F7}" srcOrd="1" destOrd="0" parTransId="{AAC5CB13-BDED-4B5F-A89D-659A3CEE7D5B}" sibTransId="{458B22FA-8139-4E5E-8CA4-F6FD0A7B730A}"/>
    <dgm:cxn modelId="{6BBE04CE-9BEB-457D-A3F7-E8B5B21A885B}" type="presOf" srcId="{BFA41FC8-4E28-4F55-B014-31240B925346}" destId="{2ABFE856-8739-4F3A-9C2B-ED8EEB4A9219}" srcOrd="0" destOrd="4" presId="urn:microsoft.com/office/officeart/2005/8/layout/hList1"/>
    <dgm:cxn modelId="{CCAA5027-93E5-41DF-8CCB-AB8963DE5330}" type="presOf" srcId="{417F028B-A348-4B55-88B9-23F0B789DB11}" destId="{87C29E48-75F6-4FA4-9AD5-C6879C4A2E0B}" srcOrd="0" destOrd="1" presId="urn:microsoft.com/office/officeart/2005/8/layout/hList1"/>
    <dgm:cxn modelId="{6A02BC5D-25CF-42E7-A1AB-3B049806DF80}" srcId="{3C3B2FDB-23BC-4DF9-AC2D-F7B8F394839A}" destId="{417F028B-A348-4B55-88B9-23F0B789DB11}" srcOrd="1" destOrd="0" parTransId="{4F306BA8-C570-4E33-9D5F-3ED32890D581}" sibTransId="{C5A10991-3D5D-42A0-AA41-30F64865AC01}"/>
    <dgm:cxn modelId="{0A8D9689-491F-45B8-B6FF-292951718BEE}" type="presOf" srcId="{2427F023-2248-4164-A033-E61B7815CB5C}" destId="{87C29E48-75F6-4FA4-9AD5-C6879C4A2E0B}" srcOrd="0" destOrd="0" presId="urn:microsoft.com/office/officeart/2005/8/layout/hList1"/>
    <dgm:cxn modelId="{0DE93ED1-73FE-481A-AF61-26A3AB89CD6D}" type="presOf" srcId="{D2CDF885-AC3D-4383-B63B-5E1D0B6B0FE1}" destId="{2ABFE856-8739-4F3A-9C2B-ED8EEB4A9219}" srcOrd="0" destOrd="5" presId="urn:microsoft.com/office/officeart/2005/8/layout/hList1"/>
    <dgm:cxn modelId="{A7BE889A-A5F4-4693-8F44-DB933089A992}" srcId="{3C3B2FDB-23BC-4DF9-AC2D-F7B8F394839A}" destId="{34E84A0D-EBD3-4809-8830-1E836093A144}" srcOrd="2" destOrd="0" parTransId="{D7F90761-2719-4A85-9B1F-7C9B0A45819E}" sibTransId="{74D7E6D6-2C83-4F8F-826B-87569F7A327E}"/>
    <dgm:cxn modelId="{A7D746B2-6186-4278-BCB0-872AD49AC9A5}" type="presParOf" srcId="{74E37E65-780B-43D3-B6F7-ED68246FF52E}" destId="{7393D35F-0226-452A-B2A8-734A95E5F7F4}" srcOrd="0" destOrd="0" presId="urn:microsoft.com/office/officeart/2005/8/layout/hList1"/>
    <dgm:cxn modelId="{38526BA1-C59F-4FC5-8A3E-3DD1B328FF7C}" type="presParOf" srcId="{7393D35F-0226-452A-B2A8-734A95E5F7F4}" destId="{04CFCE14-F0EA-4269-8DE8-16BF37557135}" srcOrd="0" destOrd="0" presId="urn:microsoft.com/office/officeart/2005/8/layout/hList1"/>
    <dgm:cxn modelId="{C4607524-A43B-4B44-8200-0BC42161B912}" type="presParOf" srcId="{7393D35F-0226-452A-B2A8-734A95E5F7F4}" destId="{D7A31A96-7026-45E6-94FA-351FB17020FC}" srcOrd="1" destOrd="0" presId="urn:microsoft.com/office/officeart/2005/8/layout/hList1"/>
    <dgm:cxn modelId="{5FDCB04E-6DEF-4742-90F8-FD72496BA740}" type="presParOf" srcId="{74E37E65-780B-43D3-B6F7-ED68246FF52E}" destId="{DA39B06F-CEA5-4848-A6E5-41586FB84902}" srcOrd="1" destOrd="0" presId="urn:microsoft.com/office/officeart/2005/8/layout/hList1"/>
    <dgm:cxn modelId="{7B86F481-59D0-466C-9052-29068F29E2F6}" type="presParOf" srcId="{74E37E65-780B-43D3-B6F7-ED68246FF52E}" destId="{44AEAE1E-5275-4012-A3F1-C5F837CB2D93}" srcOrd="2" destOrd="0" presId="urn:microsoft.com/office/officeart/2005/8/layout/hList1"/>
    <dgm:cxn modelId="{2D08CBE1-40D4-4B85-BF7E-EB4076F7B15E}" type="presParOf" srcId="{44AEAE1E-5275-4012-A3F1-C5F837CB2D93}" destId="{1B49ED2C-16CD-45F1-9DC1-C06CD5C7B9D3}" srcOrd="0" destOrd="0" presId="urn:microsoft.com/office/officeart/2005/8/layout/hList1"/>
    <dgm:cxn modelId="{9321F22A-C45F-4DA5-BBC9-5AB52FB08CB5}" type="presParOf" srcId="{44AEAE1E-5275-4012-A3F1-C5F837CB2D93}" destId="{2ABFE856-8739-4F3A-9C2B-ED8EEB4A9219}" srcOrd="1" destOrd="0" presId="urn:microsoft.com/office/officeart/2005/8/layout/hList1"/>
    <dgm:cxn modelId="{11B97E4F-BD44-447D-8E02-E41451B49F1A}" type="presParOf" srcId="{74E37E65-780B-43D3-B6F7-ED68246FF52E}" destId="{A7CC7D3E-6431-4958-A5A1-E74588318C58}" srcOrd="3" destOrd="0" presId="urn:microsoft.com/office/officeart/2005/8/layout/hList1"/>
    <dgm:cxn modelId="{1ED494F2-7DC7-4E88-9C6E-CDC9C8A8704E}" type="presParOf" srcId="{74E37E65-780B-43D3-B6F7-ED68246FF52E}" destId="{B50A6FCE-D54B-4A1C-A80B-1928EC8795B8}" srcOrd="4" destOrd="0" presId="urn:microsoft.com/office/officeart/2005/8/layout/hList1"/>
    <dgm:cxn modelId="{BDEE27D7-6B08-4B59-BD45-735914C3F6EC}" type="presParOf" srcId="{B50A6FCE-D54B-4A1C-A80B-1928EC8795B8}" destId="{F7E155DC-AE76-40BE-97F2-A8D9D1DF68D9}" srcOrd="0" destOrd="0" presId="urn:microsoft.com/office/officeart/2005/8/layout/hList1"/>
    <dgm:cxn modelId="{BF55032D-C8AA-4BE0-8064-F8E3A4CA06BF}" type="presParOf" srcId="{B50A6FCE-D54B-4A1C-A80B-1928EC8795B8}" destId="{87C29E48-75F6-4FA4-9AD5-C6879C4A2E0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CFCE14-F0EA-4269-8DE8-16BF37557135}">
      <dsp:nvSpPr>
        <dsp:cNvPr id="0" name=""/>
        <dsp:cNvSpPr/>
      </dsp:nvSpPr>
      <dsp:spPr>
        <a:xfrm>
          <a:off x="3524" y="6226"/>
          <a:ext cx="3436143" cy="72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semantic</a:t>
          </a:r>
          <a:endParaRPr lang="ru-RU" sz="2500" kern="1200" dirty="0"/>
        </a:p>
      </dsp:txBody>
      <dsp:txXfrm>
        <a:off x="3524" y="6226"/>
        <a:ext cx="3436143" cy="720000"/>
      </dsp:txXfrm>
    </dsp:sp>
    <dsp:sp modelId="{D7A31A96-7026-45E6-94FA-351FB17020FC}">
      <dsp:nvSpPr>
        <dsp:cNvPr id="0" name=""/>
        <dsp:cNvSpPr/>
      </dsp:nvSpPr>
      <dsp:spPr>
        <a:xfrm>
          <a:off x="3524" y="726226"/>
          <a:ext cx="3436143" cy="42547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GB" sz="2500" kern="1200" dirty="0" smtClean="0"/>
            <a:t>thingness, substantiality</a:t>
          </a:r>
        </a:p>
        <a:p>
          <a:pPr marL="285750" lvl="1" indent="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500" kern="1200" dirty="0"/>
        </a:p>
        <a:p>
          <a:pPr marL="285750" marR="0" lvl="1" indent="0" algn="l" defTabSz="12446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en-GB" sz="2500" kern="1200" dirty="0" smtClean="0"/>
            <a:t>proper and common</a:t>
          </a:r>
          <a:endParaRPr lang="ru-RU" sz="2500" kern="1200" dirty="0"/>
        </a:p>
        <a:p>
          <a:pPr marL="285750" marR="0" lvl="1" indent="0" algn="l" defTabSz="12446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en-GB" sz="2500" kern="1200" dirty="0" smtClean="0"/>
            <a:t>animate and inanimate</a:t>
          </a:r>
          <a:endParaRPr lang="ru-RU" sz="2500" kern="1200" dirty="0"/>
        </a:p>
        <a:p>
          <a:pPr marL="285750" marR="0" lvl="1" indent="0" algn="l" defTabSz="12446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en-GB" sz="2500" kern="1200" dirty="0" smtClean="0"/>
            <a:t>countable and uncountable</a:t>
          </a:r>
          <a:endParaRPr lang="ru-RU" sz="2500" kern="1200" dirty="0" smtClean="0"/>
        </a:p>
        <a:p>
          <a:pPr marL="285750" marR="0" lvl="1" indent="0" algn="l" defTabSz="12446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en-GB" sz="2500" kern="1200" dirty="0" smtClean="0"/>
        </a:p>
        <a:p>
          <a:pPr marL="285750" lvl="1" indent="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500" kern="1200" dirty="0"/>
        </a:p>
      </dsp:txBody>
      <dsp:txXfrm>
        <a:off x="3524" y="726226"/>
        <a:ext cx="3436143" cy="4254750"/>
      </dsp:txXfrm>
    </dsp:sp>
    <dsp:sp modelId="{1B49ED2C-16CD-45F1-9DC1-C06CD5C7B9D3}">
      <dsp:nvSpPr>
        <dsp:cNvPr id="0" name=""/>
        <dsp:cNvSpPr/>
      </dsp:nvSpPr>
      <dsp:spPr>
        <a:xfrm>
          <a:off x="3920728" y="6226"/>
          <a:ext cx="3436143" cy="72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morphological</a:t>
          </a:r>
          <a:endParaRPr lang="ru-RU" sz="2500" kern="1200" dirty="0"/>
        </a:p>
      </dsp:txBody>
      <dsp:txXfrm>
        <a:off x="3920728" y="6226"/>
        <a:ext cx="3436143" cy="720000"/>
      </dsp:txXfrm>
    </dsp:sp>
    <dsp:sp modelId="{2ABFE856-8739-4F3A-9C2B-ED8EEB4A9219}">
      <dsp:nvSpPr>
        <dsp:cNvPr id="0" name=""/>
        <dsp:cNvSpPr/>
      </dsp:nvSpPr>
      <dsp:spPr>
        <a:xfrm>
          <a:off x="3920728" y="726226"/>
          <a:ext cx="3436143" cy="42547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Simple</a:t>
          </a: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Derived</a:t>
          </a: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Compound </a:t>
          </a: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Composite </a:t>
          </a: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Number</a:t>
          </a: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/>
            <a:t>Case </a:t>
          </a:r>
          <a:endParaRPr lang="ru-RU" sz="2500" kern="1200" dirty="0"/>
        </a:p>
      </dsp:txBody>
      <dsp:txXfrm>
        <a:off x="3920728" y="726226"/>
        <a:ext cx="3436143" cy="4254750"/>
      </dsp:txXfrm>
    </dsp:sp>
    <dsp:sp modelId="{F7E155DC-AE76-40BE-97F2-A8D9D1DF68D9}">
      <dsp:nvSpPr>
        <dsp:cNvPr id="0" name=""/>
        <dsp:cNvSpPr/>
      </dsp:nvSpPr>
      <dsp:spPr>
        <a:xfrm>
          <a:off x="7837932" y="6226"/>
          <a:ext cx="3436143" cy="72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syntactic</a:t>
          </a:r>
          <a:endParaRPr lang="ru-RU" sz="2500" kern="1200" dirty="0"/>
        </a:p>
      </dsp:txBody>
      <dsp:txXfrm>
        <a:off x="7837932" y="6226"/>
        <a:ext cx="3436143" cy="720000"/>
      </dsp:txXfrm>
    </dsp:sp>
    <dsp:sp modelId="{87C29E48-75F6-4FA4-9AD5-C6879C4A2E0B}">
      <dsp:nvSpPr>
        <dsp:cNvPr id="0" name=""/>
        <dsp:cNvSpPr/>
      </dsp:nvSpPr>
      <dsp:spPr>
        <a:xfrm>
          <a:off x="7837932" y="726226"/>
          <a:ext cx="3436143" cy="42547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500" kern="1200" dirty="0" smtClean="0"/>
            <a:t>all syntactic functions except the predicate</a:t>
          </a: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500" kern="1200" dirty="0" smtClean="0"/>
            <a:t>both right-hand and left-hand connections</a:t>
          </a: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500" kern="1200" dirty="0" smtClean="0"/>
            <a:t>the most common noun determiners  </a:t>
          </a:r>
          <a:endParaRPr lang="ru-RU" sz="2500" kern="1200" dirty="0"/>
        </a:p>
      </dsp:txBody>
      <dsp:txXfrm>
        <a:off x="7837932" y="726226"/>
        <a:ext cx="3436143" cy="42547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5A57E9-C9FA-4FEB-B3D7-B261A1F8CA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F393ED74-715D-4A1F-9F47-95853456D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D621527-FEF3-4AF2-8859-F2A7C6819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905B-3129-41C5-87A7-026DF8227BDC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247CF81-C87E-4993-977A-AE584C698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E153AF2-2BF0-4D9B-9A9E-4BD86BE49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4310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7D3B55-963F-427F-BCA1-E32D1A0E0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BA5FAB4D-1572-44C2-B6A2-855CDC460A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111CA2A-966A-4B49-89DB-BE4D16385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905B-3129-41C5-87A7-026DF8227BDC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012EC9A-1184-4D32-8056-47AAF3C63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B68F3B0-DD2C-4D37-9897-C94381129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4919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02D0D100-2B89-41BA-B074-25CAB733EF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4997FE4B-9A33-44C4-8D7B-768411456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8E5F3FA-678C-4015-B3FB-28513D372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905B-3129-41C5-87A7-026DF8227BDC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A1BC99B-3A14-44F3-A701-5EF5AAC27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159DF85-B63F-4B85-93BC-12DDB24B5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6895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FEA937-16AB-4898-BD4F-19E521BA3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CE416DA-E948-41EF-961E-375DEFF1BA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59C1D60-D288-44D9-B81F-19B6FEAAE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905B-3129-41C5-87A7-026DF8227BDC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45BD964-BF32-495C-AD9F-9BDBDBAED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D64695B-EC6A-4467-B476-9A02D29F6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331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604A93-2A3E-4E7C-A7D8-D09C3D2A4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E63956F-5F21-45F2-8B26-F479CFA09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C4532D5-FCA4-48C1-BA5A-0ED476535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905B-3129-41C5-87A7-026DF8227BDC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C91FDA9-E8D4-4290-B4D0-5FC0DF522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E450B55-0DEC-4B7A-8579-3AE2FCD2D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2124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8A7C21-A507-4DD5-9F75-D84A735B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E5FE61C-81A6-4FA7-9AB5-0B9B1076DC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71F106A-B8BD-4903-9BCD-507FD5988B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419AB64-0293-4E86-A6B1-7076B5E66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905B-3129-41C5-87A7-026DF8227BDC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80269DA-7AC8-447A-93B5-8C6DA2680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3D699DF7-9A89-4C0C-98E4-D58EE8B97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4407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F1C4F2-4B85-4C98-92CF-1F3485F94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A290AC6-1C59-4073-86D3-640EADAAA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880E8C2-B18B-4CBA-94FE-7C19610167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58D9A3B4-DC8E-44FD-B512-D40C3C125D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4CFC3E91-1BB3-4F01-AB5A-5136AE242D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29BFEECF-EBF9-4021-9A90-302C173FF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905B-3129-41C5-87A7-026DF8227BDC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9536638F-6F2D-4DC7-8BDE-DBE5A95C7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E716579F-9519-479F-86A8-42C86A294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1723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E26AC2-4304-469A-B1D6-DEB110DFD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1CEBA68E-2EEA-4C65-B540-8579BE8A7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905B-3129-41C5-87A7-026DF8227BDC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1B655099-D7B9-498C-B1A0-8C2424478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8A5F865-57D2-4B1A-BAC4-42B171296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3882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96B6966A-5A70-43DC-9D43-74733B16A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905B-3129-41C5-87A7-026DF8227BDC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326EE6D-EE9F-4098-84D8-1A59322F8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08FD6FA-2E55-42D1-AD86-6A660C221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7701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AFB71F-0C7C-45ED-B6B6-E803369F3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98BDEBE-9EDB-443B-A061-6FE894F04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B4B53941-7E3A-43BE-AA2D-9CC06B2055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43ADD60F-2BB5-4E23-B8DA-7FF32D35A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905B-3129-41C5-87A7-026DF8227BDC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71E95942-7623-4276-BB87-B56A2ABBD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9640FB5-7DCE-4659-BF0E-FD3B9B8A8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5469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BFABCB-434C-439B-B1BB-56F50DF0D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4CB5985A-5212-46B1-AE44-A01CF34A2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5CB652B-C781-4003-95D5-C9E8E5AF9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8C3E2A9-1633-4F7A-9E19-8C87849E1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905B-3129-41C5-87A7-026DF8227BDC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F0842B0-CC5E-4081-B621-75B7D4F53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124E5B3-66BC-4B7D-A3A5-41CD66B98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852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2C52AE5E-B814-4405-993F-0B653B50E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1D0428D-90A9-464C-8AC1-1922F47C8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FA44FB1-3E12-4F89-8917-82F14F329D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3905B-3129-41C5-87A7-026DF8227BDC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A08A6A7-5970-417E-835D-15491C0E68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C395DCE-577C-44C3-8214-115D486B57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52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F2F660-DF59-48BF-B847-0F868DA7E0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5636"/>
            <a:ext cx="9144000" cy="3798691"/>
          </a:xfrm>
        </p:spPr>
        <p:txBody>
          <a:bodyPr>
            <a:normAutofit/>
          </a:bodyPr>
          <a:lstStyle/>
          <a:p>
            <a:r>
              <a:rPr lang="en-US" b="1" dirty="0"/>
              <a:t>Grammar in the systemic </a:t>
            </a:r>
            <a:r>
              <a:rPr lang="ru-RU" b="1" dirty="0" smtClean="0"/>
              <a:t>с</a:t>
            </a:r>
            <a:r>
              <a:rPr lang="en-US" b="1" dirty="0" err="1" smtClean="0"/>
              <a:t>onception</a:t>
            </a:r>
            <a:r>
              <a:rPr lang="en-US" b="1" dirty="0" smtClean="0"/>
              <a:t> </a:t>
            </a:r>
            <a:r>
              <a:rPr lang="en-US" b="1" dirty="0"/>
              <a:t>of language</a:t>
            </a:r>
            <a:endParaRPr lang="uk-UA" sz="13800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0F9E78E-AA3D-4F49-AE39-F2102EC8DB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uk-UA" sz="4800" cap="al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61423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Grammatical category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dirty="0"/>
              <a:t>Any grammatical category is represented by two or more grammatical forms (e.g. </a:t>
            </a:r>
            <a:r>
              <a:rPr lang="en-GB" i="1" dirty="0"/>
              <a:t>shelf :: shelves</a:t>
            </a:r>
            <a:r>
              <a:rPr lang="en-GB" dirty="0"/>
              <a:t> – the grammatical category of number, Singular and Plural forms). The relation between two grammatical forms is called </a:t>
            </a:r>
            <a:r>
              <a:rPr lang="en-GB" u="sng" dirty="0"/>
              <a:t>opposition</a:t>
            </a:r>
            <a:endParaRPr lang="ru-RU" u="sng" dirty="0"/>
          </a:p>
          <a:p>
            <a:pPr marL="0" indent="0" algn="just">
              <a:buNone/>
            </a:pPr>
            <a:endParaRPr lang="en-GB" dirty="0" smtClean="0"/>
          </a:p>
          <a:p>
            <a:pPr algn="just"/>
            <a:r>
              <a:rPr lang="en-GB" dirty="0" smtClean="0"/>
              <a:t>The </a:t>
            </a:r>
            <a:r>
              <a:rPr lang="en-GB" u="sng" dirty="0"/>
              <a:t>grammatical category </a:t>
            </a:r>
            <a:r>
              <a:rPr lang="en-GB" dirty="0"/>
              <a:t>can be determined as the opposition between two form-classes expressing the </a:t>
            </a:r>
            <a:r>
              <a:rPr lang="en-US" dirty="0"/>
              <a:t>generalized </a:t>
            </a:r>
            <a:r>
              <a:rPr lang="en-GB" dirty="0"/>
              <a:t>grammatical meaning</a:t>
            </a:r>
            <a:r>
              <a:rPr lang="en-US" dirty="0"/>
              <a:t> conveyed by means of paradigmatic correlation.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2209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grammatical paradigm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the </a:t>
            </a:r>
            <a:r>
              <a:rPr lang="en-US" dirty="0"/>
              <a:t>ordered set of grammatical forms, which are </a:t>
            </a:r>
            <a:r>
              <a:rPr lang="en-US" u="sng" dirty="0"/>
              <a:t>united</a:t>
            </a:r>
            <a:r>
              <a:rPr lang="en-US" dirty="0"/>
              <a:t> by </a:t>
            </a:r>
            <a:r>
              <a:rPr lang="en-US" dirty="0" smtClean="0"/>
              <a:t>the </a:t>
            </a:r>
            <a:r>
              <a:rPr lang="en-US" dirty="0"/>
              <a:t>generalized grammatical </a:t>
            </a:r>
            <a:r>
              <a:rPr lang="en-US" dirty="0" smtClean="0"/>
              <a:t>meaning </a:t>
            </a:r>
            <a:r>
              <a:rPr lang="en-US" dirty="0"/>
              <a:t>and </a:t>
            </a:r>
            <a:r>
              <a:rPr lang="en-US" u="sng" dirty="0"/>
              <a:t>opposed</a:t>
            </a:r>
            <a:r>
              <a:rPr lang="en-US" dirty="0"/>
              <a:t> to each other by different aspects of their grammatical meanings. The following paradigm represents the grammatical category of number:</a:t>
            </a:r>
            <a:endParaRPr lang="ru-RU" dirty="0"/>
          </a:p>
          <a:p>
            <a:pPr marL="0" indent="0" algn="just">
              <a:buNone/>
            </a:pPr>
            <a:r>
              <a:rPr lang="en-US" i="1" dirty="0"/>
              <a:t>Lion </a:t>
            </a:r>
            <a:r>
              <a:rPr lang="en-US" dirty="0"/>
              <a:t>– Singular Number (</a:t>
            </a:r>
            <a:r>
              <a:rPr lang="en-GB" dirty="0"/>
              <a:t>unmarked member)</a:t>
            </a:r>
            <a:endParaRPr lang="ru-RU" dirty="0"/>
          </a:p>
          <a:p>
            <a:pPr marL="0" indent="0" algn="just">
              <a:buNone/>
            </a:pPr>
            <a:r>
              <a:rPr lang="en-US" i="1" dirty="0"/>
              <a:t>Lion</a:t>
            </a:r>
            <a:r>
              <a:rPr lang="en-US" b="1" i="1" dirty="0"/>
              <a:t>s</a:t>
            </a:r>
            <a:r>
              <a:rPr lang="en-US" dirty="0"/>
              <a:t> – Plural Number (</a:t>
            </a:r>
            <a:r>
              <a:rPr lang="en-GB" dirty="0"/>
              <a:t>marked member)</a:t>
            </a:r>
            <a:endParaRPr lang="ru-RU" dirty="0"/>
          </a:p>
          <a:p>
            <a:pPr algn="just"/>
            <a:r>
              <a:rPr lang="en-US" dirty="0"/>
              <a:t>Thus, the members of the paradigm have common features and differential features.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5102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Synthetical grammatical forms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GB" dirty="0" smtClean="0"/>
              <a:t> </a:t>
            </a:r>
            <a:r>
              <a:rPr lang="en-GB" u="sng" dirty="0" smtClean="0"/>
              <a:t>Synthetical </a:t>
            </a:r>
            <a:r>
              <a:rPr lang="en-GB" u="sng" dirty="0"/>
              <a:t>and </a:t>
            </a:r>
            <a:r>
              <a:rPr lang="en-GB" u="sng" dirty="0" smtClean="0"/>
              <a:t>analytical </a:t>
            </a:r>
            <a:r>
              <a:rPr lang="en-GB" dirty="0" smtClean="0"/>
              <a:t>m</a:t>
            </a:r>
            <a:r>
              <a:rPr lang="en-US" dirty="0" err="1" smtClean="0"/>
              <a:t>orphological</a:t>
            </a:r>
            <a:r>
              <a:rPr lang="en-US" dirty="0" smtClean="0"/>
              <a:t> </a:t>
            </a:r>
            <a:r>
              <a:rPr lang="en-GB" dirty="0" smtClean="0"/>
              <a:t>means 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dirty="0" smtClean="0"/>
              <a:t>expressing grammatical forms --</a:t>
            </a:r>
            <a:r>
              <a:rPr lang="en-GB" i="1" dirty="0" smtClean="0"/>
              <a:t>-- </a:t>
            </a:r>
            <a:r>
              <a:rPr lang="en-GB" dirty="0" err="1" smtClean="0"/>
              <a:t>synthetical</a:t>
            </a:r>
            <a:r>
              <a:rPr lang="en-GB" dirty="0" smtClean="0"/>
              <a:t> </a:t>
            </a:r>
            <a:r>
              <a:rPr lang="en-GB" dirty="0"/>
              <a:t>and </a:t>
            </a:r>
            <a:r>
              <a:rPr lang="en-GB" dirty="0" smtClean="0"/>
              <a:t>analytical </a:t>
            </a:r>
            <a:r>
              <a:rPr lang="en-GB" dirty="0"/>
              <a:t>grammatical forms </a:t>
            </a:r>
            <a:endParaRPr lang="ru-RU" dirty="0"/>
          </a:p>
          <a:p>
            <a:pPr algn="just"/>
            <a:r>
              <a:rPr lang="en-GB" dirty="0"/>
              <a:t>Synthetical grammatical forms can be realised with the help of: </a:t>
            </a:r>
            <a:endParaRPr lang="ru-RU" dirty="0"/>
          </a:p>
          <a:p>
            <a:pPr algn="just"/>
            <a:r>
              <a:rPr lang="en-GB" dirty="0"/>
              <a:t>1. </a:t>
            </a:r>
            <a:r>
              <a:rPr lang="ru-RU" dirty="0" err="1"/>
              <a:t>Inner</a:t>
            </a:r>
            <a:r>
              <a:rPr lang="ru-RU" dirty="0"/>
              <a:t> </a:t>
            </a:r>
            <a:r>
              <a:rPr lang="en-GB" dirty="0"/>
              <a:t>morphemic composition of the word </a:t>
            </a:r>
            <a:r>
              <a:rPr lang="ru-RU" dirty="0"/>
              <a:t>(</a:t>
            </a:r>
            <a:r>
              <a:rPr lang="ru-RU" dirty="0" err="1"/>
              <a:t>inner</a:t>
            </a:r>
            <a:r>
              <a:rPr lang="ru-RU" dirty="0"/>
              <a:t> </a:t>
            </a:r>
            <a:r>
              <a:rPr lang="ru-RU" dirty="0" err="1"/>
              <a:t>inflexion</a:t>
            </a:r>
            <a:r>
              <a:rPr lang="ru-RU" dirty="0"/>
              <a:t> </a:t>
            </a:r>
            <a:r>
              <a:rPr lang="ru-RU" dirty="0" err="1"/>
              <a:t>or</a:t>
            </a:r>
            <a:r>
              <a:rPr lang="ru-RU" dirty="0"/>
              <a:t> </a:t>
            </a:r>
            <a:r>
              <a:rPr lang="ru-RU" dirty="0" err="1"/>
              <a:t>vowel</a:t>
            </a:r>
            <a:r>
              <a:rPr lang="ru-RU" dirty="0"/>
              <a:t> </a:t>
            </a:r>
            <a:r>
              <a:rPr lang="ru-RU" dirty="0" err="1"/>
              <a:t>interchange</a:t>
            </a:r>
            <a:r>
              <a:rPr lang="ru-RU" dirty="0"/>
              <a:t>):</a:t>
            </a:r>
            <a:r>
              <a:rPr lang="ru-RU" i="1" dirty="0"/>
              <a:t> </a:t>
            </a:r>
            <a:r>
              <a:rPr lang="ru-RU" i="1" dirty="0" err="1"/>
              <a:t>foot</a:t>
            </a:r>
            <a:r>
              <a:rPr lang="ru-RU" i="1" dirty="0"/>
              <a:t> – </a:t>
            </a:r>
            <a:r>
              <a:rPr lang="ru-RU" i="1" dirty="0" err="1"/>
              <a:t>feet</a:t>
            </a:r>
            <a:r>
              <a:rPr lang="ru-RU" i="1" dirty="0"/>
              <a:t>, </a:t>
            </a:r>
            <a:r>
              <a:rPr lang="ru-RU" i="1" dirty="0" err="1"/>
              <a:t>man</a:t>
            </a:r>
            <a:r>
              <a:rPr lang="ru-RU" i="1" dirty="0"/>
              <a:t> – </a:t>
            </a:r>
            <a:r>
              <a:rPr lang="ru-RU" i="1" dirty="0" err="1"/>
              <a:t>men</a:t>
            </a:r>
            <a:r>
              <a:rPr lang="ru-RU" i="1" dirty="0"/>
              <a:t>, </a:t>
            </a:r>
            <a:r>
              <a:rPr lang="ru-RU" i="1" dirty="0" err="1"/>
              <a:t>sit</a:t>
            </a:r>
            <a:r>
              <a:rPr lang="ru-RU" i="1" dirty="0"/>
              <a:t> – </a:t>
            </a:r>
            <a:r>
              <a:rPr lang="ru-RU" i="1" dirty="0" err="1"/>
              <a:t>sat</a:t>
            </a:r>
            <a:r>
              <a:rPr lang="ru-RU" i="1" dirty="0"/>
              <a:t>, </a:t>
            </a:r>
            <a:r>
              <a:rPr lang="ru-RU" i="1" dirty="0" err="1"/>
              <a:t>read</a:t>
            </a:r>
            <a:r>
              <a:rPr lang="ru-RU" i="1" dirty="0"/>
              <a:t> – </a:t>
            </a:r>
            <a:r>
              <a:rPr lang="ru-RU" i="1" dirty="0" err="1"/>
              <a:t>read</a:t>
            </a:r>
            <a:r>
              <a:rPr lang="ru-RU" i="1" dirty="0"/>
              <a:t>, </a:t>
            </a:r>
            <a:r>
              <a:rPr lang="ru-RU" i="1" dirty="0" err="1"/>
              <a:t>get</a:t>
            </a:r>
            <a:r>
              <a:rPr lang="ru-RU" i="1" dirty="0"/>
              <a:t> – </a:t>
            </a:r>
            <a:r>
              <a:rPr lang="ru-RU" i="1" dirty="0" err="1" smtClean="0"/>
              <a:t>got</a:t>
            </a:r>
            <a:r>
              <a:rPr lang="en-US" i="1" dirty="0" smtClean="0"/>
              <a:t>:</a:t>
            </a:r>
            <a:r>
              <a:rPr lang="en-GB" dirty="0" smtClean="0"/>
              <a:t> </a:t>
            </a:r>
            <a:r>
              <a:rPr lang="en-GB" u="sng" dirty="0" smtClean="0"/>
              <a:t>inner-inflexional</a:t>
            </a:r>
            <a:r>
              <a:rPr lang="en-GB" u="sng" dirty="0"/>
              <a:t> </a:t>
            </a:r>
            <a:r>
              <a:rPr lang="en-GB" u="sng" dirty="0" smtClean="0"/>
              <a:t>forms</a:t>
            </a:r>
            <a:endParaRPr lang="ru-RU" u="sng" dirty="0"/>
          </a:p>
          <a:p>
            <a:pPr algn="just"/>
            <a:r>
              <a:rPr lang="ru-RU" dirty="0"/>
              <a:t>2. </a:t>
            </a:r>
            <a:r>
              <a:rPr lang="ru-RU" dirty="0" err="1"/>
              <a:t>Outer</a:t>
            </a:r>
            <a:r>
              <a:rPr lang="ru-RU" dirty="0"/>
              <a:t> </a:t>
            </a:r>
            <a:r>
              <a:rPr lang="en-GB" dirty="0"/>
              <a:t>morphemic composition of the </a:t>
            </a:r>
            <a:r>
              <a:rPr lang="en-GB"/>
              <a:t>word </a:t>
            </a:r>
            <a:r>
              <a:rPr lang="ru-RU" smtClean="0"/>
              <a:t>(</a:t>
            </a:r>
            <a:r>
              <a:rPr lang="ru-RU" dirty="0" err="1"/>
              <a:t>outer</a:t>
            </a:r>
            <a:r>
              <a:rPr lang="ru-RU" dirty="0"/>
              <a:t> </a:t>
            </a:r>
            <a:r>
              <a:rPr lang="ru-RU" dirty="0" err="1" smtClean="0"/>
              <a:t>in</a:t>
            </a:r>
            <a:r>
              <a:rPr lang="en-US" dirty="0" smtClean="0"/>
              <a:t>f</a:t>
            </a:r>
            <a:r>
              <a:rPr lang="ru-RU" dirty="0" err="1" smtClean="0"/>
              <a:t>lexion</a:t>
            </a:r>
            <a:r>
              <a:rPr lang="ru-RU" dirty="0" smtClean="0"/>
              <a:t> </a:t>
            </a:r>
            <a:r>
              <a:rPr lang="ru-RU" dirty="0" err="1"/>
              <a:t>or</a:t>
            </a:r>
            <a:r>
              <a:rPr lang="ru-RU" dirty="0"/>
              <a:t> </a:t>
            </a:r>
            <a:r>
              <a:rPr lang="ru-RU" dirty="0" err="1"/>
              <a:t>grammatical</a:t>
            </a:r>
            <a:r>
              <a:rPr lang="ru-RU" dirty="0"/>
              <a:t> </a:t>
            </a:r>
            <a:r>
              <a:rPr lang="ru-RU" dirty="0" err="1"/>
              <a:t>suffixation</a:t>
            </a:r>
            <a:r>
              <a:rPr lang="ru-RU" dirty="0"/>
              <a:t>): </a:t>
            </a:r>
            <a:r>
              <a:rPr lang="ru-RU" i="1" dirty="0" err="1"/>
              <a:t>asks</a:t>
            </a:r>
            <a:r>
              <a:rPr lang="ru-RU" i="1" dirty="0"/>
              <a:t>, </a:t>
            </a:r>
            <a:r>
              <a:rPr lang="ru-RU" i="1" dirty="0" err="1"/>
              <a:t>studied</a:t>
            </a:r>
            <a:r>
              <a:rPr lang="ru-RU" i="1" dirty="0"/>
              <a:t>, </a:t>
            </a:r>
            <a:r>
              <a:rPr lang="ru-RU" i="1" dirty="0" err="1" smtClean="0"/>
              <a:t>stronger</a:t>
            </a:r>
            <a:r>
              <a:rPr lang="en-US" i="1" dirty="0" smtClean="0"/>
              <a:t>:</a:t>
            </a:r>
            <a:r>
              <a:rPr lang="en-GB" dirty="0" smtClean="0"/>
              <a:t> </a:t>
            </a:r>
            <a:r>
              <a:rPr lang="en-GB" u="sng" dirty="0" smtClean="0"/>
              <a:t>outer-inflexional forms</a:t>
            </a:r>
            <a:endParaRPr lang="ru-RU" u="sng" dirty="0"/>
          </a:p>
          <a:p>
            <a:pPr algn="just"/>
            <a:r>
              <a:rPr lang="ru-RU" dirty="0"/>
              <a:t>3. </a:t>
            </a:r>
            <a:r>
              <a:rPr lang="ru-RU" dirty="0" err="1" smtClean="0"/>
              <a:t>Suppletivity</a:t>
            </a:r>
            <a:r>
              <a:rPr lang="en-US" dirty="0" smtClean="0"/>
              <a:t> (</a:t>
            </a:r>
            <a:r>
              <a:rPr lang="ru-RU" dirty="0" err="1" smtClean="0"/>
              <a:t>when</a:t>
            </a:r>
            <a:r>
              <a:rPr lang="ru-RU" dirty="0" smtClean="0"/>
              <a:t> </a:t>
            </a:r>
            <a:r>
              <a:rPr lang="ru-RU" dirty="0" err="1"/>
              <a:t>forms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same</a:t>
            </a:r>
            <a:r>
              <a:rPr lang="ru-RU" dirty="0"/>
              <a:t> </a:t>
            </a:r>
            <a:r>
              <a:rPr lang="ru-RU" dirty="0" err="1"/>
              <a:t>word</a:t>
            </a:r>
            <a:r>
              <a:rPr lang="ru-RU" dirty="0"/>
              <a:t> </a:t>
            </a:r>
            <a:r>
              <a:rPr lang="ru-RU" dirty="0" err="1"/>
              <a:t>have</a:t>
            </a:r>
            <a:r>
              <a:rPr lang="ru-RU" dirty="0"/>
              <a:t> </a:t>
            </a:r>
            <a:r>
              <a:rPr lang="ru-RU" dirty="0" err="1"/>
              <a:t>different</a:t>
            </a:r>
            <a:r>
              <a:rPr lang="ru-RU" dirty="0"/>
              <a:t> </a:t>
            </a:r>
            <a:r>
              <a:rPr lang="ru-RU" dirty="0" err="1" smtClean="0"/>
              <a:t>roots</a:t>
            </a:r>
            <a:r>
              <a:rPr lang="en-US" dirty="0" smtClean="0"/>
              <a:t>)</a:t>
            </a:r>
            <a:r>
              <a:rPr lang="ru-RU" dirty="0" smtClean="0"/>
              <a:t>:</a:t>
            </a:r>
            <a:r>
              <a:rPr lang="ru-RU" i="1" dirty="0" smtClean="0"/>
              <a:t> </a:t>
            </a:r>
            <a:r>
              <a:rPr lang="ru-RU" i="1" dirty="0" err="1"/>
              <a:t>do</a:t>
            </a:r>
            <a:r>
              <a:rPr lang="ru-RU" i="1" dirty="0"/>
              <a:t> – </a:t>
            </a:r>
            <a:r>
              <a:rPr lang="ru-RU" i="1" dirty="0" err="1"/>
              <a:t>did</a:t>
            </a:r>
            <a:r>
              <a:rPr lang="ru-RU" i="1" dirty="0"/>
              <a:t>, </a:t>
            </a:r>
            <a:r>
              <a:rPr lang="ru-RU" i="1" dirty="0" err="1"/>
              <a:t>bad</a:t>
            </a:r>
            <a:r>
              <a:rPr lang="ru-RU" i="1" dirty="0"/>
              <a:t> – </a:t>
            </a:r>
            <a:r>
              <a:rPr lang="ru-RU" i="1" dirty="0" err="1"/>
              <a:t>worse</a:t>
            </a:r>
            <a:r>
              <a:rPr lang="ru-RU" i="1" dirty="0"/>
              <a:t>, </a:t>
            </a:r>
            <a:r>
              <a:rPr lang="ru-RU" i="1" dirty="0" err="1"/>
              <a:t>one</a:t>
            </a:r>
            <a:r>
              <a:rPr lang="ru-RU" i="1" dirty="0"/>
              <a:t> – </a:t>
            </a:r>
            <a:r>
              <a:rPr lang="ru-RU" i="1" dirty="0" err="1"/>
              <a:t>the</a:t>
            </a:r>
            <a:r>
              <a:rPr lang="ru-RU" i="1" dirty="0"/>
              <a:t> </a:t>
            </a:r>
            <a:r>
              <a:rPr lang="ru-RU" i="1" dirty="0" err="1" smtClean="0"/>
              <a:t>first</a:t>
            </a:r>
            <a:r>
              <a:rPr lang="en-US" i="1" dirty="0" smtClean="0"/>
              <a:t>: </a:t>
            </a:r>
            <a:r>
              <a:rPr lang="en-GB" u="sng" dirty="0" err="1" smtClean="0"/>
              <a:t>suppletive</a:t>
            </a:r>
            <a:r>
              <a:rPr lang="en-GB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5463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9384"/>
          </a:xfrm>
        </p:spPr>
        <p:txBody>
          <a:bodyPr/>
          <a:lstStyle/>
          <a:p>
            <a:r>
              <a:rPr lang="en-GB" dirty="0"/>
              <a:t>A</a:t>
            </a:r>
            <a:r>
              <a:rPr lang="en-GB" dirty="0" smtClean="0"/>
              <a:t>nalytical </a:t>
            </a:r>
            <a:r>
              <a:rPr lang="en-GB" dirty="0"/>
              <a:t>grammatical forms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33055"/>
            <a:ext cx="10515600" cy="52625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u="sng" dirty="0" smtClean="0"/>
              <a:t>Analytical </a:t>
            </a:r>
            <a:r>
              <a:rPr lang="en-US" u="sng" dirty="0"/>
              <a:t>grammatical form</a:t>
            </a:r>
            <a:r>
              <a:rPr lang="en-US" dirty="0"/>
              <a:t> </a:t>
            </a:r>
            <a:r>
              <a:rPr lang="en-US" dirty="0" smtClean="0"/>
              <a:t>is </a:t>
            </a:r>
            <a:r>
              <a:rPr lang="en-US" dirty="0"/>
              <a:t>a combination of an </a:t>
            </a:r>
            <a:r>
              <a:rPr lang="en-US" u="sng" dirty="0"/>
              <a:t>auxiliary</a:t>
            </a:r>
            <a:r>
              <a:rPr lang="en-US" dirty="0"/>
              <a:t> word with a </a:t>
            </a:r>
            <a:r>
              <a:rPr lang="en-US" u="sng" dirty="0"/>
              <a:t>basic</a:t>
            </a:r>
            <a:r>
              <a:rPr lang="en-US" dirty="0"/>
              <a:t> </a:t>
            </a:r>
            <a:r>
              <a:rPr lang="en-US" dirty="0" smtClean="0"/>
              <a:t>word, e.g. </a:t>
            </a:r>
          </a:p>
          <a:p>
            <a:pPr marL="0" indent="0" algn="just">
              <a:buNone/>
            </a:pPr>
            <a:r>
              <a:rPr lang="en-US" i="1" dirty="0" smtClean="0"/>
              <a:t>          -  “</a:t>
            </a:r>
            <a:r>
              <a:rPr lang="en-US" i="1" dirty="0"/>
              <a:t>studies”, “studied”</a:t>
            </a:r>
            <a:r>
              <a:rPr lang="en-US" dirty="0"/>
              <a:t> </a:t>
            </a:r>
            <a:r>
              <a:rPr lang="en-US" dirty="0" smtClean="0"/>
              <a:t>- </a:t>
            </a:r>
            <a:r>
              <a:rPr lang="en-US" u="sng" dirty="0" err="1" smtClean="0"/>
              <a:t>synthetical</a:t>
            </a:r>
            <a:r>
              <a:rPr lang="en-US" dirty="0" smtClean="0"/>
              <a:t> forms </a:t>
            </a:r>
            <a:r>
              <a:rPr lang="en-US" dirty="0"/>
              <a:t>as they are words both in form and in </a:t>
            </a:r>
            <a:r>
              <a:rPr lang="en-US" dirty="0" smtClean="0"/>
              <a:t>meaning</a:t>
            </a:r>
          </a:p>
          <a:p>
            <a:pPr marL="0" indent="0" algn="just">
              <a:buNone/>
            </a:pPr>
            <a:r>
              <a:rPr lang="en-US" i="1" dirty="0" smtClean="0"/>
              <a:t>         - “</a:t>
            </a:r>
            <a:r>
              <a:rPr lang="en-US" i="1" dirty="0"/>
              <a:t>will study”, “has been studying”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u="sng" dirty="0" smtClean="0"/>
              <a:t>analytical</a:t>
            </a:r>
            <a:r>
              <a:rPr lang="en-US" dirty="0" smtClean="0"/>
              <a:t> forms </a:t>
            </a:r>
            <a:r>
              <a:rPr lang="en-US" dirty="0"/>
              <a:t>as they are words in meaning, but </a:t>
            </a:r>
            <a:r>
              <a:rPr lang="en-US" dirty="0" smtClean="0"/>
              <a:t>are </a:t>
            </a:r>
            <a:r>
              <a:rPr lang="en-US" dirty="0"/>
              <a:t>combinations of </a:t>
            </a:r>
            <a:r>
              <a:rPr lang="en-US" dirty="0" smtClean="0"/>
              <a:t>words in form</a:t>
            </a:r>
          </a:p>
          <a:p>
            <a:pPr algn="just"/>
            <a:r>
              <a:rPr lang="en-US" dirty="0"/>
              <a:t>The grammatical meaning of an analytical form is made up by the combination of all the components, making up this </a:t>
            </a:r>
            <a:r>
              <a:rPr lang="en-US" dirty="0" smtClean="0"/>
              <a:t>form, e.g.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i="1" dirty="0"/>
              <a:t>. is checked</a:t>
            </a:r>
            <a:r>
              <a:rPr lang="en-US" dirty="0"/>
              <a:t> – the Present Simple Tense, the Passive Voice; </a:t>
            </a:r>
            <a:endParaRPr lang="ru-RU" dirty="0"/>
          </a:p>
          <a:p>
            <a:pPr marL="0" indent="0">
              <a:buNone/>
            </a:pPr>
            <a:r>
              <a:rPr lang="en-US" i="1" dirty="0" smtClean="0"/>
              <a:t>    is </a:t>
            </a:r>
            <a:r>
              <a:rPr lang="en-US" i="1" dirty="0"/>
              <a:t>checking</a:t>
            </a:r>
            <a:r>
              <a:rPr lang="en-US" dirty="0"/>
              <a:t> – the Present Continuous Tense, the Active Voice;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i="1" dirty="0"/>
              <a:t>will have checked</a:t>
            </a:r>
            <a:r>
              <a:rPr lang="en-US" dirty="0"/>
              <a:t> – the Future Perfect Tense, the Active Voice; </a:t>
            </a:r>
            <a:endParaRPr lang="ru-RU" dirty="0"/>
          </a:p>
          <a:p>
            <a:pPr marL="0" indent="0">
              <a:buNone/>
            </a:pPr>
            <a:r>
              <a:rPr lang="en-US" i="1" dirty="0" smtClean="0"/>
              <a:t>     have </a:t>
            </a:r>
            <a:r>
              <a:rPr lang="en-US" i="1" dirty="0"/>
              <a:t>been checked</a:t>
            </a:r>
            <a:r>
              <a:rPr lang="en-US" dirty="0"/>
              <a:t> – the Present Perfect Tense, the Passive Voice.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99161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Parts </a:t>
            </a:r>
            <a:r>
              <a:rPr lang="en-GB" dirty="0"/>
              <a:t>of speech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lexico</a:t>
            </a:r>
            <a:r>
              <a:rPr lang="en-US" dirty="0" smtClean="0"/>
              <a:t>-grammatical </a:t>
            </a:r>
            <a:r>
              <a:rPr lang="en-GB" dirty="0" smtClean="0"/>
              <a:t>classes of words grouped according to various </a:t>
            </a:r>
            <a:r>
              <a:rPr lang="en-GB" dirty="0"/>
              <a:t>formal and semantic features. </a:t>
            </a:r>
            <a:endParaRPr lang="en-GB" dirty="0" smtClean="0"/>
          </a:p>
          <a:p>
            <a:pPr algn="just"/>
            <a:r>
              <a:rPr lang="en-GB" dirty="0" smtClean="0"/>
              <a:t>all </a:t>
            </a:r>
            <a:r>
              <a:rPr lang="en-GB" dirty="0"/>
              <a:t>the members of </a:t>
            </a:r>
            <a:r>
              <a:rPr lang="en-GB" dirty="0" smtClean="0"/>
              <a:t>the classes </a:t>
            </a:r>
            <a:r>
              <a:rPr lang="en-GB" dirty="0"/>
              <a:t>have certain characteristics in common, distinguishing them from the members of other classes.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17229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Classifications </a:t>
            </a:r>
            <a:r>
              <a:rPr lang="en-GB" dirty="0"/>
              <a:t>of </a:t>
            </a:r>
            <a:r>
              <a:rPr lang="en-GB" dirty="0" smtClean="0"/>
              <a:t>parts </a:t>
            </a:r>
            <a:r>
              <a:rPr lang="en-GB" dirty="0"/>
              <a:t>of speech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959927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There exist four approaches to the problem: </a:t>
            </a:r>
            <a:endParaRPr lang="ru-RU" dirty="0"/>
          </a:p>
          <a:p>
            <a:pPr marL="514350" lvl="0" indent="-514350">
              <a:buAutoNum type="arabicPeriod"/>
            </a:pPr>
            <a:r>
              <a:rPr lang="en-GB" u="sng" dirty="0" smtClean="0"/>
              <a:t>Classical</a:t>
            </a:r>
            <a:r>
              <a:rPr lang="en-GB" dirty="0" smtClean="0"/>
              <a:t> </a:t>
            </a:r>
            <a:r>
              <a:rPr lang="en-GB" dirty="0"/>
              <a:t>(logical-inflectional</a:t>
            </a:r>
            <a:r>
              <a:rPr lang="en-GB" dirty="0" smtClean="0"/>
              <a:t>) - </a:t>
            </a:r>
            <a:r>
              <a:rPr lang="en-GB" dirty="0"/>
              <a:t>based on Latin </a:t>
            </a:r>
            <a:r>
              <a:rPr lang="en-GB" dirty="0" smtClean="0"/>
              <a:t>grammar, applicable </a:t>
            </a:r>
            <a:r>
              <a:rPr lang="en-GB" dirty="0"/>
              <a:t>for </a:t>
            </a:r>
            <a:r>
              <a:rPr lang="en-GB" dirty="0" smtClean="0"/>
              <a:t>synthetic </a:t>
            </a:r>
            <a:r>
              <a:rPr lang="en-GB" dirty="0"/>
              <a:t>languages </a:t>
            </a:r>
            <a:endParaRPr lang="en-GB" dirty="0" smtClean="0"/>
          </a:p>
          <a:p>
            <a:pPr marL="0" lvl="0" indent="0">
              <a:buNone/>
            </a:pPr>
            <a:r>
              <a:rPr lang="en-GB" dirty="0"/>
              <a:t> </a:t>
            </a:r>
            <a:r>
              <a:rPr lang="en-GB" dirty="0" smtClean="0"/>
              <a:t>          - </a:t>
            </a:r>
            <a:r>
              <a:rPr lang="en-GB" u="wavyHeavy" dirty="0" smtClean="0"/>
              <a:t>declinable</a:t>
            </a:r>
            <a:r>
              <a:rPr lang="en-GB" dirty="0" smtClean="0"/>
              <a:t> - </a:t>
            </a:r>
            <a:r>
              <a:rPr lang="en-GB" dirty="0"/>
              <a:t>having morphological forms</a:t>
            </a:r>
            <a:r>
              <a:rPr lang="en-GB" dirty="0" smtClean="0"/>
              <a:t> (</a:t>
            </a:r>
            <a:r>
              <a:rPr lang="en-GB" dirty="0"/>
              <a:t>verbs, nouns, pronouns and participles</a:t>
            </a:r>
            <a:r>
              <a:rPr lang="en-GB" dirty="0" smtClean="0"/>
              <a:t>) </a:t>
            </a:r>
          </a:p>
          <a:p>
            <a:pPr marL="0" lvl="0" indent="0">
              <a:buNone/>
            </a:pPr>
            <a:r>
              <a:rPr lang="en-GB" dirty="0"/>
              <a:t> </a:t>
            </a:r>
            <a:r>
              <a:rPr lang="en-GB" dirty="0" smtClean="0"/>
              <a:t>          - </a:t>
            </a:r>
            <a:r>
              <a:rPr lang="en-GB" u="wavyHeavy" dirty="0" smtClean="0"/>
              <a:t>indeclinable</a:t>
            </a:r>
            <a:r>
              <a:rPr lang="en-GB" dirty="0" smtClean="0"/>
              <a:t> - </a:t>
            </a:r>
            <a:r>
              <a:rPr lang="en-GB" dirty="0"/>
              <a:t>lacking morphological forms </a:t>
            </a:r>
            <a:r>
              <a:rPr lang="en-GB" dirty="0" smtClean="0"/>
              <a:t>(</a:t>
            </a:r>
            <a:r>
              <a:rPr lang="en-GB" dirty="0"/>
              <a:t>adverbs, prepositions, interjections and conjunctions</a:t>
            </a:r>
            <a:r>
              <a:rPr lang="en-GB" dirty="0" smtClean="0"/>
              <a:t>)</a:t>
            </a:r>
            <a:endParaRPr lang="ru-RU" dirty="0"/>
          </a:p>
          <a:p>
            <a:pPr marL="0" lvl="0" indent="0">
              <a:buNone/>
            </a:pPr>
            <a:r>
              <a:rPr lang="en-GB" dirty="0" smtClean="0"/>
              <a:t>2. </a:t>
            </a:r>
            <a:r>
              <a:rPr lang="en-GB" u="sng" dirty="0" smtClean="0"/>
              <a:t>Functional</a:t>
            </a:r>
            <a:r>
              <a:rPr lang="en-GB" dirty="0" smtClean="0"/>
              <a:t> (</a:t>
            </a:r>
            <a:r>
              <a:rPr lang="en-GB" dirty="0" err="1" smtClean="0"/>
              <a:t>H.Sweet</a:t>
            </a:r>
            <a:r>
              <a:rPr lang="en-GB" dirty="0" smtClean="0"/>
              <a:t>) </a:t>
            </a:r>
          </a:p>
          <a:p>
            <a:pPr marL="0" lvl="0" indent="0">
              <a:buNone/>
            </a:pPr>
            <a:r>
              <a:rPr lang="en-GB" dirty="0"/>
              <a:t> </a:t>
            </a:r>
            <a:r>
              <a:rPr lang="en-GB" dirty="0" smtClean="0"/>
              <a:t>         - </a:t>
            </a:r>
            <a:r>
              <a:rPr lang="en-GB" u="heavy" dirty="0" smtClean="0"/>
              <a:t>nominative</a:t>
            </a:r>
            <a:r>
              <a:rPr lang="en-GB" dirty="0" smtClean="0"/>
              <a:t> parts </a:t>
            </a:r>
            <a:r>
              <a:rPr lang="en-GB" dirty="0"/>
              <a:t>of </a:t>
            </a:r>
            <a:r>
              <a:rPr lang="en-GB" dirty="0" smtClean="0"/>
              <a:t>speech (the </a:t>
            </a:r>
            <a:r>
              <a:rPr lang="en-GB" i="1" dirty="0" smtClean="0"/>
              <a:t>noun-words</a:t>
            </a:r>
            <a:r>
              <a:rPr lang="en-GB" dirty="0" smtClean="0"/>
              <a:t>: noun</a:t>
            </a:r>
            <a:r>
              <a:rPr lang="en-GB" dirty="0"/>
              <a:t>, noun-pronoun, noun-numeral, gerund, </a:t>
            </a:r>
            <a:r>
              <a:rPr lang="en-GB" dirty="0" smtClean="0"/>
              <a:t>infinitive; </a:t>
            </a:r>
            <a:r>
              <a:rPr lang="en-GB" dirty="0"/>
              <a:t>the </a:t>
            </a:r>
            <a:r>
              <a:rPr lang="en-GB" i="1" dirty="0" smtClean="0"/>
              <a:t>adjective-words</a:t>
            </a:r>
            <a:r>
              <a:rPr lang="en-GB" dirty="0" smtClean="0"/>
              <a:t>: adjective</a:t>
            </a:r>
            <a:r>
              <a:rPr lang="en-GB" dirty="0"/>
              <a:t>, adjective-pronoun, adjective-numeral, </a:t>
            </a:r>
            <a:r>
              <a:rPr lang="en-GB" dirty="0" smtClean="0"/>
              <a:t>participles; </a:t>
            </a:r>
            <a:r>
              <a:rPr lang="en-GB" dirty="0"/>
              <a:t>the </a:t>
            </a:r>
            <a:r>
              <a:rPr lang="en-GB" i="1" dirty="0" smtClean="0"/>
              <a:t>verb</a:t>
            </a:r>
            <a:r>
              <a:rPr lang="en-GB" dirty="0" smtClean="0"/>
              <a:t>: finite </a:t>
            </a:r>
            <a:r>
              <a:rPr lang="en-GB" dirty="0"/>
              <a:t>verb, </a:t>
            </a:r>
            <a:r>
              <a:rPr lang="en-GB" dirty="0" err="1"/>
              <a:t>verbals</a:t>
            </a:r>
            <a:r>
              <a:rPr lang="en-GB" dirty="0"/>
              <a:t> – infinitive, gerund, participles</a:t>
            </a:r>
            <a:r>
              <a:rPr lang="en-GB" dirty="0" smtClean="0"/>
              <a:t>) </a:t>
            </a:r>
          </a:p>
          <a:p>
            <a:pPr marL="0" lvl="0" indent="0">
              <a:buNone/>
            </a:pPr>
            <a:r>
              <a:rPr lang="en-GB" dirty="0"/>
              <a:t> </a:t>
            </a:r>
            <a:r>
              <a:rPr lang="en-GB" dirty="0" smtClean="0"/>
              <a:t>         - </a:t>
            </a:r>
            <a:r>
              <a:rPr lang="en-GB" u="heavy" dirty="0" smtClean="0"/>
              <a:t>particles</a:t>
            </a:r>
            <a:r>
              <a:rPr lang="en-GB" dirty="0" smtClean="0"/>
              <a:t> (the </a:t>
            </a:r>
            <a:r>
              <a:rPr lang="en-GB" dirty="0"/>
              <a:t>adverb, preposition, conjunction and </a:t>
            </a:r>
            <a:r>
              <a:rPr lang="en-GB" dirty="0" smtClean="0"/>
              <a:t>interjection)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97045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0111"/>
          </a:xfrm>
        </p:spPr>
        <p:txBody>
          <a:bodyPr>
            <a:normAutofit fontScale="90000"/>
          </a:bodyPr>
          <a:lstStyle/>
          <a:p>
            <a:r>
              <a:rPr lang="en-GB" dirty="0"/>
              <a:t>Classifications of parts of speech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36072"/>
            <a:ext cx="10515600" cy="5306291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GB" dirty="0" smtClean="0"/>
              <a:t>3. </a:t>
            </a:r>
            <a:r>
              <a:rPr lang="en-GB" u="sng" dirty="0" smtClean="0"/>
              <a:t>Distributional </a:t>
            </a:r>
            <a:r>
              <a:rPr lang="en-GB" dirty="0" smtClean="0"/>
              <a:t>(</a:t>
            </a:r>
            <a:r>
              <a:rPr lang="en-GB" dirty="0"/>
              <a:t>Charles Fries</a:t>
            </a:r>
            <a:r>
              <a:rPr lang="en-GB" dirty="0" smtClean="0"/>
              <a:t>) - </a:t>
            </a:r>
            <a:r>
              <a:rPr lang="en-GB" dirty="0"/>
              <a:t>based </a:t>
            </a:r>
            <a:r>
              <a:rPr lang="en-GB" dirty="0" smtClean="0"/>
              <a:t>on the position and </a:t>
            </a:r>
            <a:r>
              <a:rPr lang="en-GB" dirty="0"/>
              <a:t>the ability of words to combine with other </a:t>
            </a:r>
            <a:r>
              <a:rPr lang="en-GB" dirty="0" smtClean="0"/>
              <a:t>words</a:t>
            </a:r>
          </a:p>
          <a:p>
            <a:pPr marL="0" lvl="0" indent="0">
              <a:buNone/>
            </a:pPr>
            <a:r>
              <a:rPr lang="en-GB" dirty="0" smtClean="0"/>
              <a:t>      - </a:t>
            </a:r>
            <a:r>
              <a:rPr lang="en-GB" dirty="0"/>
              <a:t>4 major </a:t>
            </a:r>
            <a:r>
              <a:rPr lang="en-GB" u="sng" dirty="0" smtClean="0"/>
              <a:t>word-classes </a:t>
            </a:r>
            <a:r>
              <a:rPr lang="en-GB" dirty="0" smtClean="0"/>
              <a:t>(</a:t>
            </a:r>
            <a:r>
              <a:rPr lang="en-GB" dirty="0"/>
              <a:t>traditional nouns, verbs, adjectives and adverbs</a:t>
            </a:r>
            <a:r>
              <a:rPr lang="en-GB" dirty="0" smtClean="0"/>
              <a:t>)</a:t>
            </a:r>
          </a:p>
          <a:p>
            <a:pPr marL="0" lvl="0" indent="0">
              <a:buNone/>
            </a:pPr>
            <a:r>
              <a:rPr lang="en-GB" dirty="0"/>
              <a:t> </a:t>
            </a:r>
            <a:r>
              <a:rPr lang="en-GB" dirty="0" smtClean="0"/>
              <a:t>     - 15 </a:t>
            </a:r>
            <a:r>
              <a:rPr lang="en-GB" u="sng" dirty="0" smtClean="0"/>
              <a:t>form-classes</a:t>
            </a:r>
            <a:r>
              <a:rPr lang="en-GB" dirty="0" smtClean="0"/>
              <a:t> (function words)</a:t>
            </a:r>
          </a:p>
          <a:p>
            <a:r>
              <a:rPr lang="en-GB" dirty="0" smtClean="0"/>
              <a:t>These classifications </a:t>
            </a:r>
            <a:r>
              <a:rPr lang="en-GB" dirty="0"/>
              <a:t>appear to be </a:t>
            </a:r>
            <a:r>
              <a:rPr lang="en-GB" u="sng" dirty="0"/>
              <a:t>one-sided,</a:t>
            </a:r>
            <a:r>
              <a:rPr lang="en-GB" dirty="0"/>
              <a:t> as parts of speech are discriminated on the basis of either the word’s meaning, or its form, or its function.</a:t>
            </a:r>
            <a:endParaRPr lang="en-GB" dirty="0" smtClean="0"/>
          </a:p>
          <a:p>
            <a:pPr marL="0" lvl="0" indent="0">
              <a:buNone/>
            </a:pPr>
            <a:r>
              <a:rPr lang="en-GB" dirty="0" smtClean="0"/>
              <a:t>4. Complex -  based on three criteria: </a:t>
            </a:r>
          </a:p>
          <a:p>
            <a:pPr marL="0" lvl="0" indent="0">
              <a:buNone/>
            </a:pPr>
            <a:r>
              <a:rPr lang="en-GB" dirty="0"/>
              <a:t> </a:t>
            </a:r>
            <a:r>
              <a:rPr lang="en-GB" dirty="0" smtClean="0"/>
              <a:t>       - semantic (</a:t>
            </a:r>
            <a:r>
              <a:rPr lang="en-GB" dirty="0"/>
              <a:t>reveals the grammatical meaning of the whole word-class </a:t>
            </a:r>
            <a:r>
              <a:rPr lang="en-GB" dirty="0" smtClean="0"/>
              <a:t>)</a:t>
            </a:r>
          </a:p>
          <a:p>
            <a:pPr marL="0" lvl="0" indent="0">
              <a:buNone/>
            </a:pPr>
            <a:r>
              <a:rPr lang="en-GB" dirty="0"/>
              <a:t> </a:t>
            </a:r>
            <a:r>
              <a:rPr lang="en-GB" dirty="0" smtClean="0"/>
              <a:t>       - formal (</a:t>
            </a:r>
            <a:r>
              <a:rPr lang="en-GB" dirty="0"/>
              <a:t>takes into account </a:t>
            </a:r>
            <a:r>
              <a:rPr lang="en-GB" dirty="0" smtClean="0"/>
              <a:t>grammatical categories of words, their forms, </a:t>
            </a:r>
            <a:r>
              <a:rPr lang="en-GB" dirty="0"/>
              <a:t>their specific inflectional and derivational features</a:t>
            </a:r>
            <a:r>
              <a:rPr lang="en-GB" dirty="0" smtClean="0"/>
              <a:t>)</a:t>
            </a:r>
          </a:p>
          <a:p>
            <a:pPr marL="0" lvl="0" indent="0">
              <a:buNone/>
            </a:pPr>
            <a:r>
              <a:rPr lang="en-GB" dirty="0"/>
              <a:t> </a:t>
            </a:r>
            <a:r>
              <a:rPr lang="en-GB" dirty="0" smtClean="0"/>
              <a:t>       - functional (</a:t>
            </a:r>
            <a:r>
              <a:rPr lang="en-GB" dirty="0"/>
              <a:t>concerned with the combinability of words and their syntactic function in the sentence</a:t>
            </a:r>
            <a:r>
              <a:rPr lang="en-GB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45793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63236"/>
            <a:ext cx="10515600" cy="734292"/>
          </a:xfrm>
        </p:spPr>
        <p:txBody>
          <a:bodyPr>
            <a:normAutofit/>
          </a:bodyPr>
          <a:lstStyle/>
          <a:p>
            <a:r>
              <a:rPr lang="en-US" dirty="0" smtClean="0"/>
              <a:t>Present-day classification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22218"/>
            <a:ext cx="10515600" cy="5278581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When </a:t>
            </a:r>
            <a:r>
              <a:rPr lang="en-GB" dirty="0"/>
              <a:t>characterizing any part of speech </a:t>
            </a:r>
            <a:r>
              <a:rPr lang="en-GB" dirty="0" smtClean="0"/>
              <a:t>it is necessary to </a:t>
            </a:r>
            <a:r>
              <a:rPr lang="en-GB" dirty="0"/>
              <a:t>define: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1</a:t>
            </a:r>
            <a:r>
              <a:rPr lang="en-GB" dirty="0"/>
              <a:t>) its semantics;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2</a:t>
            </a:r>
            <a:r>
              <a:rPr lang="en-GB" dirty="0"/>
              <a:t>) its morphological features;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3</a:t>
            </a:r>
            <a:r>
              <a:rPr lang="en-GB" dirty="0"/>
              <a:t>) its syntactic peculiarities</a:t>
            </a:r>
            <a:r>
              <a:rPr lang="en-GB" dirty="0" smtClean="0"/>
              <a:t>.</a:t>
            </a:r>
          </a:p>
          <a:p>
            <a:pPr algn="just"/>
            <a:r>
              <a:rPr lang="en-GB" dirty="0" smtClean="0"/>
              <a:t>The complex approach allows to </a:t>
            </a:r>
            <a:r>
              <a:rPr lang="en-GB" dirty="0"/>
              <a:t>divide all the words of the language into 2 groups:</a:t>
            </a:r>
            <a:endParaRPr lang="ru-RU" dirty="0"/>
          </a:p>
          <a:p>
            <a:pPr marL="0" lvl="0" indent="0" algn="just">
              <a:buNone/>
            </a:pPr>
            <a:r>
              <a:rPr lang="en-GB" b="1" dirty="0" smtClean="0"/>
              <a:t>          - notional </a:t>
            </a:r>
            <a:r>
              <a:rPr lang="en-GB" dirty="0"/>
              <a:t>words – the words which denote things, objects, qualities, notions, etc. – that is words having corresponding references in the objective </a:t>
            </a:r>
            <a:r>
              <a:rPr lang="en-GB" dirty="0" smtClean="0"/>
              <a:t>reality </a:t>
            </a:r>
            <a:r>
              <a:rPr lang="en-GB" i="1" dirty="0" smtClean="0"/>
              <a:t>- </a:t>
            </a:r>
            <a:r>
              <a:rPr lang="en-US" i="1" dirty="0"/>
              <a:t>nouns, pronouns, verbs, adjectives, adverbs, numerals</a:t>
            </a:r>
            <a:r>
              <a:rPr lang="en-GB" i="1" dirty="0" smtClean="0"/>
              <a:t>;</a:t>
            </a:r>
            <a:endParaRPr lang="ru-RU" i="1" dirty="0"/>
          </a:p>
          <a:p>
            <a:pPr marL="0" lvl="0" indent="0" algn="just">
              <a:buNone/>
            </a:pPr>
            <a:r>
              <a:rPr lang="en-GB" b="1" dirty="0" smtClean="0"/>
              <a:t>          - function </a:t>
            </a:r>
            <a:r>
              <a:rPr lang="en-GB" dirty="0"/>
              <a:t>words (or </a:t>
            </a:r>
            <a:r>
              <a:rPr lang="en-GB" b="1" dirty="0"/>
              <a:t>grammatical </a:t>
            </a:r>
            <a:r>
              <a:rPr lang="en-GB" dirty="0"/>
              <a:t>words) – the words which do not have their own references in the objective </a:t>
            </a:r>
            <a:r>
              <a:rPr lang="en-GB" dirty="0" smtClean="0"/>
              <a:t>reality - </a:t>
            </a:r>
            <a:r>
              <a:rPr lang="en-US" i="1" dirty="0"/>
              <a:t>articles, prepositions, particles, conjunctions, modal words</a:t>
            </a:r>
            <a:r>
              <a:rPr lang="en-GB" i="1" dirty="0" smtClean="0"/>
              <a:t>. </a:t>
            </a:r>
            <a:endParaRPr lang="ru-RU" i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40079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49382"/>
            <a:ext cx="10515600" cy="734291"/>
          </a:xfrm>
        </p:spPr>
        <p:txBody>
          <a:bodyPr/>
          <a:lstStyle/>
          <a:p>
            <a:r>
              <a:rPr lang="en-US" dirty="0"/>
              <a:t>Present-day classification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36072"/>
            <a:ext cx="10515600" cy="4793673"/>
          </a:xfrm>
        </p:spPr>
        <p:txBody>
          <a:bodyPr>
            <a:normAutofit/>
          </a:bodyPr>
          <a:lstStyle/>
          <a:p>
            <a:pPr algn="just"/>
            <a:r>
              <a:rPr lang="en-US" sz="3200" dirty="0" smtClean="0"/>
              <a:t>T</a:t>
            </a:r>
            <a:r>
              <a:rPr lang="en-GB" sz="3200" dirty="0" smtClean="0"/>
              <a:t>he </a:t>
            </a:r>
            <a:r>
              <a:rPr lang="en-GB" sz="3200" dirty="0"/>
              <a:t>division into notion and function words shows the </a:t>
            </a:r>
            <a:r>
              <a:rPr lang="en-GB" sz="3200" u="sng" dirty="0"/>
              <a:t>interconnection of lexical and grammatical types of meaning</a:t>
            </a:r>
            <a:r>
              <a:rPr lang="en-GB" sz="3200" dirty="0"/>
              <a:t>. The </a:t>
            </a:r>
            <a:r>
              <a:rPr lang="en-GB" sz="3200" u="sng" dirty="0"/>
              <a:t>lexical</a:t>
            </a:r>
            <a:r>
              <a:rPr lang="en-GB" sz="3200" dirty="0"/>
              <a:t> meaning dominates in </a:t>
            </a:r>
            <a:r>
              <a:rPr lang="en-GB" sz="3200" u="sng" dirty="0"/>
              <a:t>notional</a:t>
            </a:r>
            <a:r>
              <a:rPr lang="en-GB" sz="3200" dirty="0"/>
              <a:t> words, whereas </a:t>
            </a:r>
            <a:r>
              <a:rPr lang="en-GB" sz="3200" dirty="0" smtClean="0"/>
              <a:t> </a:t>
            </a:r>
            <a:r>
              <a:rPr lang="en-GB" sz="3200" dirty="0"/>
              <a:t>the </a:t>
            </a:r>
            <a:r>
              <a:rPr lang="en-GB" sz="3200" u="sng" dirty="0"/>
              <a:t>grammatical</a:t>
            </a:r>
            <a:r>
              <a:rPr lang="en-GB" sz="3200" dirty="0"/>
              <a:t> meaning predominates in </a:t>
            </a:r>
            <a:r>
              <a:rPr lang="en-GB" sz="3200" u="sng" dirty="0"/>
              <a:t>function</a:t>
            </a:r>
            <a:r>
              <a:rPr lang="en-GB" sz="3200" dirty="0"/>
              <a:t> </a:t>
            </a:r>
            <a:r>
              <a:rPr lang="en-GB" sz="3200" dirty="0" smtClean="0"/>
              <a:t>words.</a:t>
            </a:r>
          </a:p>
          <a:p>
            <a:pPr algn="just"/>
            <a:r>
              <a:rPr lang="en-GB" sz="3200" u="sng" dirty="0"/>
              <a:t>N</a:t>
            </a:r>
            <a:r>
              <a:rPr lang="en-GB" sz="3200" u="sng" dirty="0" smtClean="0"/>
              <a:t>otional</a:t>
            </a:r>
            <a:r>
              <a:rPr lang="en-GB" sz="3200" dirty="0" smtClean="0"/>
              <a:t> </a:t>
            </a:r>
            <a:r>
              <a:rPr lang="en-GB" sz="3200" dirty="0"/>
              <a:t>words form the </a:t>
            </a:r>
            <a:r>
              <a:rPr lang="en-GB" sz="3200" u="sng" dirty="0"/>
              <a:t>bulk</a:t>
            </a:r>
            <a:r>
              <a:rPr lang="en-GB" sz="3200" dirty="0"/>
              <a:t> of the existing </a:t>
            </a:r>
            <a:r>
              <a:rPr lang="en-GB" sz="3200" dirty="0" smtClean="0"/>
              <a:t>vocabulary. </a:t>
            </a:r>
          </a:p>
          <a:p>
            <a:pPr algn="just"/>
            <a:r>
              <a:rPr lang="en-GB" sz="3200" dirty="0" smtClean="0"/>
              <a:t>The </a:t>
            </a:r>
            <a:r>
              <a:rPr lang="en-GB" sz="3200" u="sng" dirty="0"/>
              <a:t>function</a:t>
            </a:r>
            <a:r>
              <a:rPr lang="en-GB" sz="3200" dirty="0"/>
              <a:t> words are few </a:t>
            </a:r>
            <a:r>
              <a:rPr lang="en-GB" sz="3200" dirty="0" smtClean="0"/>
              <a:t>(only </a:t>
            </a:r>
            <a:r>
              <a:rPr lang="en-GB" sz="3200" dirty="0"/>
              <a:t>50 of them in present-day </a:t>
            </a:r>
            <a:r>
              <a:rPr lang="en-GB" sz="3200" dirty="0" smtClean="0"/>
              <a:t>English) but </a:t>
            </a:r>
            <a:r>
              <a:rPr lang="en-GB" sz="3200" dirty="0"/>
              <a:t>they are </a:t>
            </a:r>
            <a:r>
              <a:rPr lang="en-GB" sz="3200" u="sng" dirty="0" smtClean="0"/>
              <a:t>the </a:t>
            </a:r>
            <a:r>
              <a:rPr lang="en-GB" sz="3200" u="sng" dirty="0"/>
              <a:t>most frequently used </a:t>
            </a:r>
            <a:r>
              <a:rPr lang="en-GB" sz="3200" dirty="0" smtClean="0"/>
              <a:t>units.</a:t>
            </a:r>
          </a:p>
          <a:p>
            <a:pPr algn="just"/>
            <a:r>
              <a:rPr lang="en-US" sz="3200" dirty="0" smtClean="0"/>
              <a:t>Controversies</a:t>
            </a:r>
            <a:r>
              <a:rPr lang="en-GB" sz="3200" dirty="0" smtClean="0"/>
              <a:t> concerning the problem </a:t>
            </a:r>
            <a:r>
              <a:rPr lang="en-GB" sz="3200" dirty="0"/>
              <a:t>of </a:t>
            </a:r>
            <a:r>
              <a:rPr lang="en-GB" sz="3200" dirty="0" smtClean="0"/>
              <a:t>classifying </a:t>
            </a:r>
            <a:r>
              <a:rPr lang="en-GB" sz="3200" dirty="0"/>
              <a:t>words into parts of speech </a:t>
            </a:r>
            <a:r>
              <a:rPr lang="en-US" sz="3200" dirty="0" smtClean="0"/>
              <a:t>still exist in </a:t>
            </a:r>
            <a:r>
              <a:rPr lang="en-US" sz="3200" dirty="0"/>
              <a:t>Modern </a:t>
            </a:r>
            <a:r>
              <a:rPr lang="en-US" sz="3200" dirty="0" smtClean="0"/>
              <a:t>English.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7708003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40327"/>
            <a:ext cx="10515600" cy="82723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 noun: semantic, morphological and syntactic features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3933563"/>
              </p:ext>
            </p:extLst>
          </p:nvPr>
        </p:nvGraphicFramePr>
        <p:xfrm>
          <a:off x="429491" y="1690687"/>
          <a:ext cx="11277600" cy="49872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1251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27424A-8CAB-44E0-9635-A04F06BB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C6FECAA-78FE-44C7-A62F-A5DB402B3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2" indent="0"/>
            <a:r>
              <a:rPr lang="en-US" sz="3600" dirty="0" smtClean="0"/>
              <a:t>The </a:t>
            </a:r>
            <a:r>
              <a:rPr lang="en-US" sz="3600" dirty="0"/>
              <a:t>main notions of theoretical English grammar</a:t>
            </a:r>
            <a:endParaRPr lang="ru-RU" dirty="0"/>
          </a:p>
          <a:p>
            <a:pPr lvl="0" indent="0"/>
            <a:r>
              <a:rPr lang="en-US" sz="3600" dirty="0"/>
              <a:t>Notional Parts of Speech</a:t>
            </a:r>
            <a:endParaRPr lang="ru-RU" sz="2000" dirty="0"/>
          </a:p>
          <a:p>
            <a:pPr lvl="0" indent="0"/>
            <a:r>
              <a:rPr lang="en-US" sz="3600" dirty="0"/>
              <a:t>Functional Parts of Speech</a:t>
            </a:r>
            <a:endParaRPr lang="ru-RU" sz="2000" dirty="0"/>
          </a:p>
          <a:p>
            <a:pPr indent="0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695346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1784"/>
          </a:xfrm>
        </p:spPr>
        <p:txBody>
          <a:bodyPr/>
          <a:lstStyle/>
          <a:p>
            <a:r>
              <a:rPr lang="en-GB" dirty="0"/>
              <a:t>The grammatical category of number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4183" y="1496290"/>
            <a:ext cx="11152908" cy="5056909"/>
          </a:xfrm>
        </p:spPr>
        <p:txBody>
          <a:bodyPr>
            <a:normAutofit/>
          </a:bodyPr>
          <a:lstStyle/>
          <a:p>
            <a:r>
              <a:rPr lang="en-GB" sz="3200" dirty="0"/>
              <a:t>the objective category of </a:t>
            </a:r>
            <a:r>
              <a:rPr lang="en-GB" sz="3200" dirty="0" smtClean="0"/>
              <a:t>quantity</a:t>
            </a:r>
          </a:p>
          <a:p>
            <a:r>
              <a:rPr lang="en-GB" sz="3200" dirty="0"/>
              <a:t>the Plural form :: the Singular </a:t>
            </a:r>
            <a:r>
              <a:rPr lang="en-GB" sz="3200" dirty="0" smtClean="0"/>
              <a:t>form</a:t>
            </a:r>
          </a:p>
          <a:p>
            <a:r>
              <a:rPr lang="en-GB" sz="3200" dirty="0"/>
              <a:t>the subclass of countable </a:t>
            </a:r>
            <a:r>
              <a:rPr lang="en-GB" sz="3200" dirty="0" smtClean="0"/>
              <a:t>nouns</a:t>
            </a:r>
          </a:p>
          <a:p>
            <a:endParaRPr lang="en-GB" sz="3200" dirty="0" smtClean="0"/>
          </a:p>
          <a:p>
            <a:pPr algn="just"/>
            <a:r>
              <a:rPr lang="en-GB" sz="3200" dirty="0"/>
              <a:t>The grammatical meaning of number does not necessarily mean the </a:t>
            </a:r>
            <a:r>
              <a:rPr lang="en-GB" sz="3200" u="sng" dirty="0"/>
              <a:t>notional quantity</a:t>
            </a:r>
            <a:r>
              <a:rPr lang="en-GB" sz="3200" dirty="0"/>
              <a:t>. In other words, the </a:t>
            </a:r>
            <a:r>
              <a:rPr lang="en-GB" sz="3200" u="sng" dirty="0"/>
              <a:t>singular </a:t>
            </a:r>
            <a:r>
              <a:rPr lang="en-GB" sz="3200" dirty="0"/>
              <a:t>form of the noun does </a:t>
            </a:r>
            <a:r>
              <a:rPr lang="en-GB" sz="3200" u="sng" dirty="0"/>
              <a:t>not</a:t>
            </a:r>
            <a:r>
              <a:rPr lang="en-GB" sz="3200" dirty="0"/>
              <a:t> always refer to </a:t>
            </a:r>
            <a:r>
              <a:rPr lang="en-GB" sz="3200" u="sng" dirty="0"/>
              <a:t>one</a:t>
            </a:r>
            <a:r>
              <a:rPr lang="en-GB" sz="3200" dirty="0"/>
              <a:t> object whereas the </a:t>
            </a:r>
            <a:r>
              <a:rPr lang="en-GB" sz="3200" u="sng" dirty="0"/>
              <a:t>plural</a:t>
            </a:r>
            <a:r>
              <a:rPr lang="en-GB" sz="3200" dirty="0"/>
              <a:t> form is sometimes employed to denote </a:t>
            </a:r>
            <a:r>
              <a:rPr lang="en-GB" sz="3200" u="sng" dirty="0"/>
              <a:t>one</a:t>
            </a:r>
            <a:r>
              <a:rPr lang="en-GB" sz="3200" dirty="0"/>
              <a:t> object consisting of </a:t>
            </a:r>
            <a:r>
              <a:rPr lang="en-GB" sz="3200" u="sng" dirty="0"/>
              <a:t>several </a:t>
            </a:r>
            <a:r>
              <a:rPr lang="en-GB" sz="3200" u="sng" dirty="0" smtClean="0"/>
              <a:t>parts</a:t>
            </a:r>
            <a:endParaRPr lang="en-GB" sz="3600" u="sng" dirty="0" smtClean="0"/>
          </a:p>
        </p:txBody>
      </p:sp>
    </p:spTree>
    <p:extLst>
      <p:ext uri="{BB962C8B-B14F-4D97-AF65-F5344CB8AC3E}">
        <p14:creationId xmlns:p14="http://schemas.microsoft.com/office/powerpoint/2010/main" val="11732168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1784"/>
          </a:xfrm>
        </p:spPr>
        <p:txBody>
          <a:bodyPr/>
          <a:lstStyle/>
          <a:p>
            <a:r>
              <a:rPr lang="en-GB" dirty="0"/>
              <a:t>The grammatical category of number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46910"/>
            <a:ext cx="10515600" cy="5403271"/>
          </a:xfrm>
        </p:spPr>
        <p:txBody>
          <a:bodyPr>
            <a:normAutofit/>
          </a:bodyPr>
          <a:lstStyle/>
          <a:p>
            <a:r>
              <a:rPr lang="en-GB" dirty="0"/>
              <a:t>the </a:t>
            </a:r>
            <a:r>
              <a:rPr lang="en-GB" u="sng" dirty="0"/>
              <a:t>singular</a:t>
            </a:r>
            <a:r>
              <a:rPr lang="en-GB" dirty="0"/>
              <a:t> form is employed to denote:</a:t>
            </a:r>
            <a:endParaRPr lang="ru-RU" dirty="0"/>
          </a:p>
          <a:p>
            <a:pPr marL="0" lvl="0" indent="0">
              <a:buNone/>
            </a:pPr>
            <a:r>
              <a:rPr lang="en-GB" dirty="0"/>
              <a:t>        - oneness (an individual object), e.g. </a:t>
            </a:r>
            <a:r>
              <a:rPr lang="en-GB" i="1" dirty="0"/>
              <a:t>a </a:t>
            </a:r>
            <a:r>
              <a:rPr lang="en-GB" i="1" dirty="0" smtClean="0"/>
              <a:t>tiger</a:t>
            </a:r>
            <a:r>
              <a:rPr lang="en-GB" dirty="0" smtClean="0"/>
              <a:t>;</a:t>
            </a:r>
            <a:endParaRPr lang="ru-RU" dirty="0"/>
          </a:p>
          <a:p>
            <a:pPr marL="0" lvl="0" indent="0">
              <a:buNone/>
            </a:pPr>
            <a:r>
              <a:rPr lang="en-GB" dirty="0"/>
              <a:t>        -generalization (the meaning of the whole class of nouns), e.g. </a:t>
            </a:r>
            <a:r>
              <a:rPr lang="en-GB" i="1" dirty="0"/>
              <a:t>The tiger is a predatory </a:t>
            </a:r>
            <a:r>
              <a:rPr lang="en-GB" i="1" dirty="0" smtClean="0"/>
              <a:t>animal</a:t>
            </a:r>
            <a:r>
              <a:rPr lang="en-GB" dirty="0" smtClean="0"/>
              <a:t>;</a:t>
            </a:r>
            <a:endParaRPr lang="ru-RU" dirty="0"/>
          </a:p>
          <a:p>
            <a:pPr marL="0" indent="0">
              <a:buNone/>
            </a:pPr>
            <a:r>
              <a:rPr lang="en-GB" dirty="0"/>
              <a:t>        - </a:t>
            </a:r>
            <a:r>
              <a:rPr lang="en-GB" dirty="0" err="1"/>
              <a:t>indiscreteness</a:t>
            </a:r>
            <a:r>
              <a:rPr lang="en-GB" dirty="0"/>
              <a:t> /</a:t>
            </a:r>
            <a:r>
              <a:rPr lang="en-US" dirty="0" err="1"/>
              <a:t>нерозчленованість</a:t>
            </a:r>
            <a:r>
              <a:rPr lang="en-GB" dirty="0"/>
              <a:t> or </a:t>
            </a:r>
            <a:r>
              <a:rPr lang="en-GB" dirty="0" err="1"/>
              <a:t>uncountableness</a:t>
            </a:r>
            <a:r>
              <a:rPr lang="en-GB" dirty="0"/>
              <a:t>, e.g. </a:t>
            </a:r>
            <a:r>
              <a:rPr lang="en-GB" i="1" dirty="0"/>
              <a:t>water, money</a:t>
            </a:r>
            <a:r>
              <a:rPr lang="en-GB" dirty="0"/>
              <a:t>.</a:t>
            </a:r>
            <a:endParaRPr lang="ru-RU" dirty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u="sng" dirty="0"/>
              <a:t>plural</a:t>
            </a:r>
            <a:r>
              <a:rPr lang="en-US" dirty="0"/>
              <a:t> form of the noun is </a:t>
            </a:r>
            <a:r>
              <a:rPr lang="en-GB" dirty="0"/>
              <a:t>employed </a:t>
            </a:r>
            <a:r>
              <a:rPr lang="en-US" dirty="0"/>
              <a:t>to denote:</a:t>
            </a:r>
            <a:endParaRPr lang="ru-RU" dirty="0"/>
          </a:p>
          <a:p>
            <a:pPr marL="0" lvl="0" indent="0">
              <a:buNone/>
            </a:pPr>
            <a:r>
              <a:rPr lang="en-GB" dirty="0" smtClean="0"/>
              <a:t>       - the </a:t>
            </a:r>
            <a:r>
              <a:rPr lang="en-GB" dirty="0"/>
              <a:t>existence of several objects (</a:t>
            </a:r>
            <a:r>
              <a:rPr lang="en-GB" i="1" dirty="0"/>
              <a:t>tigers</a:t>
            </a:r>
            <a:r>
              <a:rPr lang="en-GB" dirty="0"/>
              <a:t>);</a:t>
            </a:r>
            <a:endParaRPr lang="ru-RU" dirty="0"/>
          </a:p>
          <a:p>
            <a:pPr marL="0" lvl="0" indent="0">
              <a:buNone/>
            </a:pPr>
            <a:r>
              <a:rPr lang="en-GB" dirty="0" smtClean="0"/>
              <a:t>        - the </a:t>
            </a:r>
            <a:r>
              <a:rPr lang="en-GB" dirty="0"/>
              <a:t>inner discreteness (</a:t>
            </a:r>
            <a:r>
              <a:rPr lang="uk-UA" dirty="0"/>
              <a:t>внутрішня розривність</a:t>
            </a:r>
            <a:r>
              <a:rPr lang="en-GB" dirty="0" smtClean="0"/>
              <a:t>,</a:t>
            </a:r>
            <a:r>
              <a:rPr lang="uk-UA" dirty="0" smtClean="0"/>
              <a:t> розчленованість</a:t>
            </a:r>
            <a:r>
              <a:rPr lang="en-US" dirty="0"/>
              <a:t>)</a:t>
            </a:r>
            <a:r>
              <a:rPr lang="uk-UA" dirty="0"/>
              <a:t>, </a:t>
            </a:r>
            <a:r>
              <a:rPr lang="en-US" dirty="0"/>
              <a:t>e.g. </a:t>
            </a:r>
            <a:r>
              <a:rPr lang="en-GB" dirty="0" err="1"/>
              <a:t>pluralia</a:t>
            </a:r>
            <a:r>
              <a:rPr lang="en-GB" dirty="0"/>
              <a:t> </a:t>
            </a:r>
            <a:r>
              <a:rPr lang="en-GB" dirty="0" err="1"/>
              <a:t>tantum</a:t>
            </a:r>
            <a:r>
              <a:rPr lang="en-GB" dirty="0"/>
              <a:t> nouns </a:t>
            </a:r>
            <a:r>
              <a:rPr lang="en-GB" i="1" dirty="0"/>
              <a:t>gloves, spectacles, etc.</a:t>
            </a:r>
            <a:r>
              <a:rPr lang="en-GB" dirty="0"/>
              <a:t>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75403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9384"/>
          </a:xfrm>
        </p:spPr>
        <p:txBody>
          <a:bodyPr/>
          <a:lstStyle/>
          <a:p>
            <a:r>
              <a:rPr lang="en-GB" dirty="0"/>
              <a:t>The grammatical category of number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618" y="1205344"/>
            <a:ext cx="10841182" cy="52508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1. The nouns expressing the opposition of explicit discreteness/</a:t>
            </a:r>
            <a:r>
              <a:rPr lang="en-GB" dirty="0" err="1"/>
              <a:t>indiscreteness</a:t>
            </a:r>
            <a:r>
              <a:rPr lang="en-GB" dirty="0"/>
              <a:t>: </a:t>
            </a:r>
            <a:r>
              <a:rPr lang="en-GB" i="1" dirty="0"/>
              <a:t>tiger :: tigers</a:t>
            </a:r>
            <a:r>
              <a:rPr lang="en-GB" dirty="0"/>
              <a:t>;</a:t>
            </a:r>
            <a:endParaRPr lang="ru-RU" dirty="0"/>
          </a:p>
          <a:p>
            <a:pPr marL="0" indent="0">
              <a:buNone/>
            </a:pPr>
            <a:r>
              <a:rPr lang="en-GB" dirty="0"/>
              <a:t>2. The nouns </a:t>
            </a:r>
            <a:r>
              <a:rPr lang="en-GB" dirty="0" smtClean="0"/>
              <a:t>revealing </a:t>
            </a:r>
            <a:r>
              <a:rPr lang="en-GB" dirty="0"/>
              <a:t>discreteness/</a:t>
            </a:r>
            <a:r>
              <a:rPr lang="en-GB" dirty="0" err="1"/>
              <a:t>indiscreteness</a:t>
            </a:r>
            <a:r>
              <a:rPr lang="en-GB" dirty="0"/>
              <a:t> </a:t>
            </a:r>
            <a:r>
              <a:rPr lang="en-GB" dirty="0" smtClean="0"/>
              <a:t>by </a:t>
            </a:r>
            <a:r>
              <a:rPr lang="en-GB" dirty="0"/>
              <a:t>means of lexical and syntactical correlation in the context. We may find two groups here: </a:t>
            </a:r>
            <a:endParaRPr lang="ru-RU" dirty="0"/>
          </a:p>
          <a:p>
            <a:pPr marL="0" indent="0">
              <a:buNone/>
            </a:pPr>
            <a:r>
              <a:rPr lang="en-GB" dirty="0" smtClean="0"/>
              <a:t>        a</a:t>
            </a:r>
            <a:r>
              <a:rPr lang="en-GB" dirty="0"/>
              <a:t>) </a:t>
            </a:r>
            <a:r>
              <a:rPr lang="en-US" dirty="0" err="1"/>
              <a:t>Singularia</a:t>
            </a:r>
            <a:r>
              <a:rPr lang="en-US" dirty="0"/>
              <a:t> </a:t>
            </a:r>
            <a:r>
              <a:rPr lang="en-US" dirty="0" err="1"/>
              <a:t>Tantum</a:t>
            </a:r>
            <a:r>
              <a:rPr lang="en-US" dirty="0"/>
              <a:t>. This group includes various groups of nouns, such as proper names, abstract nouns, collective nouns, material nouns;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        b</a:t>
            </a:r>
            <a:r>
              <a:rPr lang="en-US" dirty="0"/>
              <a:t>) </a:t>
            </a:r>
            <a:r>
              <a:rPr lang="en-US" dirty="0" err="1"/>
              <a:t>Pluralia</a:t>
            </a:r>
            <a:r>
              <a:rPr lang="en-US" dirty="0"/>
              <a:t> </a:t>
            </a:r>
            <a:r>
              <a:rPr lang="en-US" dirty="0" err="1"/>
              <a:t>Tantum</a:t>
            </a:r>
            <a:r>
              <a:rPr lang="en-US" dirty="0"/>
              <a:t>. This group includes the names of various objects comprising several parts (gloves), names of sciences (Physics, Linguistics), names of diseases </a:t>
            </a:r>
            <a:r>
              <a:rPr lang="en-US" dirty="0" smtClean="0"/>
              <a:t>(measles</a:t>
            </a:r>
            <a:r>
              <a:rPr lang="en-US" dirty="0"/>
              <a:t>, mumps), games (checkers, draughts), etc.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3. The nouns possessing homogenous number forms. Here the number opposition is not expressed formally, however it is shown only lexically and syntactically in the context: e.g. </a:t>
            </a:r>
            <a:r>
              <a:rPr lang="en-US" i="1" dirty="0"/>
              <a:t>Watch out! A deer is crossing the road. Watch out! The deer are crossing the road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72667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category of case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relation of words to one another in the word-group or in the </a:t>
            </a:r>
            <a:r>
              <a:rPr lang="en-US" dirty="0" smtClean="0"/>
              <a:t>sentence</a:t>
            </a:r>
          </a:p>
          <a:p>
            <a:r>
              <a:rPr lang="en-US" dirty="0" smtClean="0"/>
              <a:t>the </a:t>
            </a:r>
            <a:r>
              <a:rPr lang="en-US" dirty="0"/>
              <a:t>objective category of </a:t>
            </a:r>
            <a:r>
              <a:rPr lang="en-US" dirty="0" smtClean="0"/>
              <a:t>possession</a:t>
            </a:r>
          </a:p>
          <a:p>
            <a:r>
              <a:rPr lang="en-US" dirty="0" smtClean="0"/>
              <a:t> </a:t>
            </a:r>
            <a:r>
              <a:rPr lang="en-US" dirty="0"/>
              <a:t>the Common Case :: the Possessive Case (friend :: friend’s</a:t>
            </a:r>
            <a:r>
              <a:rPr lang="en-US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78387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Meanings </a:t>
            </a:r>
            <a:r>
              <a:rPr lang="en-US" dirty="0"/>
              <a:t>expressed by the Genitive </a:t>
            </a:r>
            <a:r>
              <a:rPr lang="en-US" dirty="0" smtClean="0"/>
              <a:t>case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Possessive </a:t>
            </a:r>
            <a:r>
              <a:rPr lang="en-US" dirty="0"/>
              <a:t>Genitive: John’s car – </a:t>
            </a:r>
            <a:r>
              <a:rPr lang="en-US" sz="3200" dirty="0"/>
              <a:t>John has a car;</a:t>
            </a:r>
            <a:endParaRPr lang="ru-RU" sz="3200" dirty="0"/>
          </a:p>
          <a:p>
            <a:pPr lvl="0"/>
            <a:r>
              <a:rPr lang="en-US" sz="3200" dirty="0"/>
              <a:t>Subjective Genitive: John’s departure – John has departed;</a:t>
            </a:r>
            <a:endParaRPr lang="ru-RU" sz="3200" dirty="0"/>
          </a:p>
          <a:p>
            <a:pPr lvl="0"/>
            <a:r>
              <a:rPr lang="en-US" sz="3200" dirty="0"/>
              <a:t>Objective Genitive: John’s arrest – John was arrested;</a:t>
            </a:r>
            <a:endParaRPr lang="ru-RU" sz="3200" dirty="0"/>
          </a:p>
          <a:p>
            <a:pPr lvl="0"/>
            <a:r>
              <a:rPr lang="en-US" sz="3200" dirty="0"/>
              <a:t>Adverbial Genitive: two weeks’ holiday – N rested for two weeks;</a:t>
            </a:r>
            <a:endParaRPr lang="ru-RU" sz="3200" dirty="0"/>
          </a:p>
          <a:p>
            <a:pPr lvl="0"/>
            <a:r>
              <a:rPr lang="en-US" sz="3200" dirty="0"/>
              <a:t>Genitive of destination: a mile’s distance – the distance is a mile;</a:t>
            </a:r>
            <a:endParaRPr lang="ru-RU" sz="3200" dirty="0"/>
          </a:p>
          <a:p>
            <a:pPr lvl="0"/>
            <a:r>
              <a:rPr lang="en-US" sz="3200" dirty="0"/>
              <a:t>Equation Genitive: men’s suits – suits for men;</a:t>
            </a:r>
            <a:endParaRPr lang="ru-RU" sz="3200" dirty="0"/>
          </a:p>
          <a:p>
            <a:pPr lvl="0"/>
            <a:r>
              <a:rPr lang="en-US" sz="3200" dirty="0"/>
              <a:t>Mixed Group: yesterday’s hamburger.</a:t>
            </a:r>
            <a:endParaRPr lang="ru-RU" sz="32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9404959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category of Gender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grammatical </a:t>
            </a:r>
            <a:r>
              <a:rPr lang="en-US" dirty="0"/>
              <a:t>category of </a:t>
            </a:r>
            <a:r>
              <a:rPr lang="en-US" dirty="0" smtClean="0"/>
              <a:t>gender</a:t>
            </a:r>
          </a:p>
          <a:p>
            <a:r>
              <a:rPr lang="en-US" dirty="0" smtClean="0"/>
              <a:t>No morphological peculiarities </a:t>
            </a:r>
          </a:p>
          <a:p>
            <a:r>
              <a:rPr lang="en-US" dirty="0"/>
              <a:t>the category of </a:t>
            </a:r>
            <a:r>
              <a:rPr lang="en-US" dirty="0" smtClean="0"/>
              <a:t>sex</a:t>
            </a:r>
          </a:p>
          <a:p>
            <a:r>
              <a:rPr lang="en-US" dirty="0" smtClean="0"/>
              <a:t>Lexical peculiarities </a:t>
            </a:r>
            <a:r>
              <a:rPr lang="en-US" i="1" dirty="0" smtClean="0"/>
              <a:t>(he, she; girlfriend, boyfriend; host – hostess, prince – princess, </a:t>
            </a:r>
            <a:r>
              <a:rPr lang="en-US" i="1" smtClean="0"/>
              <a:t>a cock – a hen)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013447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87B127-E6BA-4090-9AF9-5810F6872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094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The adjective </a:t>
            </a:r>
            <a:br>
              <a:rPr lang="en-GB" dirty="0" smtClean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EB18482-10AC-4824-907C-0165EC56B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6074"/>
            <a:ext cx="10515600" cy="504088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u="sng" dirty="0"/>
              <a:t>the </a:t>
            </a:r>
            <a:r>
              <a:rPr lang="en-US" u="sng" dirty="0" err="1"/>
              <a:t>lexico</a:t>
            </a:r>
            <a:r>
              <a:rPr lang="en-US" u="sng" dirty="0"/>
              <a:t>-grammatical meaning </a:t>
            </a:r>
            <a:r>
              <a:rPr lang="en-US" dirty="0" smtClean="0"/>
              <a:t>– property </a:t>
            </a:r>
            <a:r>
              <a:rPr lang="en-US" dirty="0"/>
              <a:t>of a </a:t>
            </a:r>
            <a:r>
              <a:rPr lang="en-US" dirty="0" smtClean="0"/>
              <a:t>substance </a:t>
            </a:r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    - its </a:t>
            </a:r>
            <a:r>
              <a:rPr lang="en-US" dirty="0"/>
              <a:t>material (</a:t>
            </a:r>
            <a:r>
              <a:rPr lang="en-US" i="1" dirty="0"/>
              <a:t>woolen, wooden, silver</a:t>
            </a:r>
            <a:r>
              <a:rPr lang="en-US" dirty="0"/>
              <a:t>), 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    - its </a:t>
            </a:r>
            <a:r>
              <a:rPr lang="en-US" dirty="0" err="1" smtClean="0"/>
              <a:t>colour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i="1" dirty="0"/>
              <a:t>white, red, brown</a:t>
            </a:r>
            <a:r>
              <a:rPr lang="en-US" dirty="0"/>
              <a:t>), 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    - dimensions </a:t>
            </a:r>
            <a:r>
              <a:rPr lang="en-US" dirty="0"/>
              <a:t>(</a:t>
            </a:r>
            <a:r>
              <a:rPr lang="en-US" i="1" dirty="0"/>
              <a:t>big, small, tiny, enormous</a:t>
            </a:r>
            <a:r>
              <a:rPr lang="en-US" dirty="0"/>
              <a:t>), 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    - position </a:t>
            </a:r>
            <a:r>
              <a:rPr lang="en-US" dirty="0"/>
              <a:t>(</a:t>
            </a:r>
            <a:r>
              <a:rPr lang="en-US" i="1" dirty="0"/>
              <a:t>inner, outer, upper</a:t>
            </a:r>
            <a:r>
              <a:rPr lang="en-US" dirty="0"/>
              <a:t>), 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    - state </a:t>
            </a:r>
            <a:r>
              <a:rPr lang="en-US" dirty="0"/>
              <a:t>(</a:t>
            </a:r>
            <a:r>
              <a:rPr lang="en-US" i="1" dirty="0"/>
              <a:t>calm, serene, upset</a:t>
            </a:r>
            <a:r>
              <a:rPr lang="en-US" dirty="0"/>
              <a:t>), </a:t>
            </a:r>
            <a:r>
              <a:rPr lang="en-US" dirty="0" smtClean="0"/>
              <a:t>etc.</a:t>
            </a:r>
          </a:p>
          <a:p>
            <a:pPr algn="just"/>
            <a:r>
              <a:rPr lang="en-US" u="sng" dirty="0"/>
              <a:t>Adjective forming </a:t>
            </a:r>
            <a:r>
              <a:rPr lang="en-US" u="sng" dirty="0" smtClean="0"/>
              <a:t>suffixes</a:t>
            </a:r>
          </a:p>
          <a:p>
            <a:pPr marL="0" indent="0">
              <a:buNone/>
            </a:pPr>
            <a:r>
              <a:rPr lang="en-US" dirty="0" smtClean="0"/>
              <a:t>           V        </a:t>
            </a:r>
            <a:r>
              <a:rPr lang="en-US" dirty="0" err="1"/>
              <a:t>Adj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i="1" dirty="0"/>
              <a:t>able, -</a:t>
            </a:r>
            <a:r>
              <a:rPr lang="en-US" i="1" dirty="0" err="1"/>
              <a:t>ive</a:t>
            </a:r>
            <a:r>
              <a:rPr lang="en-US" i="1" dirty="0"/>
              <a:t>, -</a:t>
            </a:r>
            <a:r>
              <a:rPr lang="en-US" i="1" dirty="0" err="1"/>
              <a:t>ing</a:t>
            </a:r>
            <a:r>
              <a:rPr lang="en-US" i="1" dirty="0"/>
              <a:t>, -</a:t>
            </a:r>
            <a:r>
              <a:rPr lang="en-US" i="1" dirty="0" err="1"/>
              <a:t>ent</a:t>
            </a:r>
            <a:r>
              <a:rPr lang="en-US" i="1" dirty="0"/>
              <a:t>, -ant, -</a:t>
            </a:r>
            <a:r>
              <a:rPr lang="en-US" i="1" dirty="0" err="1"/>
              <a:t>ed</a:t>
            </a:r>
            <a:r>
              <a:rPr lang="en-US" i="1" dirty="0"/>
              <a:t>, -</a:t>
            </a:r>
            <a:r>
              <a:rPr lang="en-US" i="1" dirty="0" err="1"/>
              <a:t>ory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smtClean="0"/>
              <a:t>            N       </a:t>
            </a:r>
            <a:r>
              <a:rPr lang="en-US" dirty="0" err="1"/>
              <a:t>Adj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i="1" dirty="0"/>
              <a:t> -y, -</a:t>
            </a:r>
            <a:r>
              <a:rPr lang="en-US" i="1" dirty="0" err="1"/>
              <a:t>ful</a:t>
            </a:r>
            <a:r>
              <a:rPr lang="en-US" i="1" dirty="0"/>
              <a:t>, -al, -less, -like, -</a:t>
            </a:r>
            <a:r>
              <a:rPr lang="en-US" i="1" dirty="0" err="1"/>
              <a:t>ous</a:t>
            </a:r>
            <a:r>
              <a:rPr lang="en-US" i="1" dirty="0"/>
              <a:t>, -</a:t>
            </a:r>
            <a:r>
              <a:rPr lang="en-US" i="1" dirty="0" err="1"/>
              <a:t>ar</a:t>
            </a:r>
            <a:r>
              <a:rPr lang="en-US" i="1" dirty="0"/>
              <a:t>, -</a:t>
            </a:r>
            <a:r>
              <a:rPr lang="en-US" i="1" dirty="0" err="1"/>
              <a:t>ery</a:t>
            </a:r>
            <a:r>
              <a:rPr lang="en-US" i="1" dirty="0"/>
              <a:t>, -</a:t>
            </a:r>
            <a:r>
              <a:rPr lang="en-US" i="1" dirty="0" err="1"/>
              <a:t>en</a:t>
            </a:r>
            <a:r>
              <a:rPr lang="en-US" i="1" dirty="0"/>
              <a:t>, -</a:t>
            </a:r>
            <a:r>
              <a:rPr lang="en-US" i="1" dirty="0" err="1"/>
              <a:t>ed</a:t>
            </a:r>
            <a:r>
              <a:rPr lang="en-US" i="1" dirty="0"/>
              <a:t>, -</a:t>
            </a:r>
            <a:r>
              <a:rPr lang="en-US" i="1" dirty="0" err="1"/>
              <a:t>ish</a:t>
            </a:r>
            <a:r>
              <a:rPr lang="en-US" i="1" dirty="0"/>
              <a:t>, -</a:t>
            </a:r>
            <a:r>
              <a:rPr lang="en-US" i="1" dirty="0" err="1"/>
              <a:t>esque</a:t>
            </a:r>
            <a:r>
              <a:rPr lang="en-US" i="1" dirty="0"/>
              <a:t>, -</a:t>
            </a:r>
            <a:r>
              <a:rPr lang="en-US" i="1" dirty="0" err="1"/>
              <a:t>istic</a:t>
            </a:r>
            <a:r>
              <a:rPr lang="en-US" i="1" dirty="0"/>
              <a:t>, -like, -ward, -wide</a:t>
            </a:r>
            <a:r>
              <a:rPr lang="en-US" dirty="0"/>
              <a:t>. </a:t>
            </a:r>
            <a:endParaRPr lang="ru-RU" dirty="0"/>
          </a:p>
          <a:p>
            <a:pPr algn="just"/>
            <a:endParaRPr lang="en-US" dirty="0" smtClean="0"/>
          </a:p>
          <a:p>
            <a:pPr algn="just"/>
            <a:endParaRPr lang="uk-UA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2119746" y="4045527"/>
            <a:ext cx="346363" cy="1662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2119745" y="4816475"/>
            <a:ext cx="346363" cy="1662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50991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7093"/>
          </a:xfrm>
        </p:spPr>
        <p:txBody>
          <a:bodyPr/>
          <a:lstStyle/>
          <a:p>
            <a:r>
              <a:rPr lang="en-US" dirty="0" smtClean="0"/>
              <a:t>The Adjective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22218"/>
            <a:ext cx="10515600" cy="5403273"/>
          </a:xfrm>
        </p:spPr>
        <p:txBody>
          <a:bodyPr>
            <a:normAutofit lnSpcReduction="10000"/>
          </a:bodyPr>
          <a:lstStyle/>
          <a:p>
            <a:r>
              <a:rPr lang="en-US" u="sng" dirty="0" smtClean="0"/>
              <a:t>Qualitative</a:t>
            </a:r>
            <a:r>
              <a:rPr lang="en-US" dirty="0" smtClean="0"/>
              <a:t> – denote </a:t>
            </a:r>
            <a:r>
              <a:rPr lang="en-US" dirty="0"/>
              <a:t>properties of a substance directly (</a:t>
            </a:r>
            <a:r>
              <a:rPr lang="en-US" i="1" dirty="0"/>
              <a:t>cold, </a:t>
            </a:r>
            <a:r>
              <a:rPr lang="en-US" i="1" dirty="0" smtClean="0"/>
              <a:t>beautiful</a:t>
            </a:r>
            <a:r>
              <a:rPr lang="en-US" dirty="0" smtClean="0"/>
              <a:t>), have the ability </a:t>
            </a:r>
            <a:r>
              <a:rPr lang="en-US" dirty="0"/>
              <a:t>to make up degrees of comparison</a:t>
            </a:r>
            <a:endParaRPr lang="en-US" dirty="0" smtClean="0"/>
          </a:p>
          <a:p>
            <a:r>
              <a:rPr lang="en-US" u="sng" dirty="0" smtClean="0"/>
              <a:t>Relative</a:t>
            </a:r>
            <a:r>
              <a:rPr lang="en-US" dirty="0" smtClean="0"/>
              <a:t> – </a:t>
            </a:r>
            <a:r>
              <a:rPr lang="en-US" dirty="0"/>
              <a:t>express properties of a substance relating it to materials (</a:t>
            </a:r>
            <a:r>
              <a:rPr lang="en-US" i="1" dirty="0"/>
              <a:t>wood – wooden</a:t>
            </a:r>
            <a:r>
              <a:rPr lang="en-US" dirty="0"/>
              <a:t>), to place (</a:t>
            </a:r>
            <a:r>
              <a:rPr lang="en-US" i="1" dirty="0"/>
              <a:t>France – French</a:t>
            </a:r>
            <a:r>
              <a:rPr lang="en-US" dirty="0"/>
              <a:t>), to time (</a:t>
            </a:r>
            <a:r>
              <a:rPr lang="en-US" i="1" dirty="0"/>
              <a:t>quarter – quarterly</a:t>
            </a:r>
            <a:r>
              <a:rPr lang="en-US" dirty="0"/>
              <a:t>) or to some action (</a:t>
            </a:r>
            <a:r>
              <a:rPr lang="en-US" i="1" dirty="0"/>
              <a:t>to offend – offensive, to oblige – obligatory</a:t>
            </a:r>
            <a:r>
              <a:rPr lang="en-US" dirty="0" smtClean="0"/>
              <a:t>)</a:t>
            </a:r>
          </a:p>
          <a:p>
            <a:r>
              <a:rPr lang="en-US" dirty="0"/>
              <a:t>The only grammatical category </a:t>
            </a:r>
            <a:r>
              <a:rPr lang="en-US" dirty="0" smtClean="0"/>
              <a:t>is </a:t>
            </a:r>
            <a:r>
              <a:rPr lang="en-US" dirty="0"/>
              <a:t>the </a:t>
            </a:r>
            <a:r>
              <a:rPr lang="en-US" u="sng" dirty="0"/>
              <a:t>degrees of </a:t>
            </a:r>
            <a:r>
              <a:rPr lang="en-US" u="sng" dirty="0" smtClean="0"/>
              <a:t>comparison </a:t>
            </a:r>
            <a:r>
              <a:rPr lang="en-US" dirty="0" smtClean="0"/>
              <a:t>– positive </a:t>
            </a:r>
            <a:r>
              <a:rPr lang="en-US" dirty="0"/>
              <a:t>(</a:t>
            </a:r>
            <a:r>
              <a:rPr lang="en-US" i="1" dirty="0"/>
              <a:t>warm, nice, beautiful</a:t>
            </a:r>
            <a:r>
              <a:rPr lang="en-US" dirty="0"/>
              <a:t>), comparative (</a:t>
            </a:r>
            <a:r>
              <a:rPr lang="en-US" i="1" dirty="0"/>
              <a:t>warmer, nicer, more beautiful</a:t>
            </a:r>
            <a:r>
              <a:rPr lang="en-US" dirty="0"/>
              <a:t>), superlative (</a:t>
            </a:r>
            <a:r>
              <a:rPr lang="en-US" i="1" dirty="0"/>
              <a:t>warmest, nicest, the most beautiful</a:t>
            </a:r>
            <a:r>
              <a:rPr lang="en-US" dirty="0" smtClean="0"/>
              <a:t>).</a:t>
            </a:r>
          </a:p>
          <a:p>
            <a:r>
              <a:rPr lang="en-US" dirty="0"/>
              <a:t>can be </a:t>
            </a:r>
            <a:r>
              <a:rPr lang="en-US" u="sng" dirty="0"/>
              <a:t>substantivized</a:t>
            </a:r>
            <a:r>
              <a:rPr lang="en-US" dirty="0"/>
              <a:t>, i.e. converted into nouns: </a:t>
            </a:r>
            <a:r>
              <a:rPr lang="en-US" i="1" dirty="0"/>
              <a:t>rich – the rich, poor – the </a:t>
            </a:r>
            <a:r>
              <a:rPr lang="en-US" i="1" dirty="0" smtClean="0"/>
              <a:t>poor</a:t>
            </a:r>
          </a:p>
          <a:p>
            <a:r>
              <a:rPr lang="en-US" dirty="0"/>
              <a:t>characterized by a </a:t>
            </a:r>
            <a:r>
              <a:rPr lang="en-US" u="sng" dirty="0"/>
              <a:t>combinability</a:t>
            </a:r>
            <a:r>
              <a:rPr lang="en-US" dirty="0"/>
              <a:t> with </a:t>
            </a:r>
            <a:r>
              <a:rPr lang="en-US" dirty="0" smtClean="0"/>
              <a:t>nouns, link-verbs, adverbs</a:t>
            </a:r>
          </a:p>
          <a:p>
            <a:r>
              <a:rPr lang="en-US" dirty="0"/>
              <a:t>performs the </a:t>
            </a:r>
            <a:r>
              <a:rPr lang="en-US" u="sng" dirty="0"/>
              <a:t>syntactic functions </a:t>
            </a:r>
            <a:r>
              <a:rPr lang="en-US" dirty="0"/>
              <a:t>of an attribute and a predicative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27013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Adjective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possesses </a:t>
            </a:r>
            <a:r>
              <a:rPr lang="en-GB" dirty="0"/>
              <a:t>the following features</a:t>
            </a:r>
            <a:r>
              <a:rPr lang="en-GB" i="1" dirty="0"/>
              <a:t>:</a:t>
            </a:r>
            <a:r>
              <a:rPr lang="en-GB" dirty="0"/>
              <a:t> </a:t>
            </a:r>
            <a:endParaRPr lang="en-GB" dirty="0" smtClean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) </a:t>
            </a:r>
            <a:r>
              <a:rPr lang="en-GB" dirty="0"/>
              <a:t>the </a:t>
            </a:r>
            <a:r>
              <a:rPr lang="en-GB" dirty="0" err="1"/>
              <a:t>categorial</a:t>
            </a:r>
            <a:r>
              <a:rPr lang="en-GB" dirty="0"/>
              <a:t> meaning of property (qualitative or relative); </a:t>
            </a:r>
            <a:endParaRPr lang="en-GB" dirty="0" smtClean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) </a:t>
            </a:r>
            <a:r>
              <a:rPr lang="en-GB" dirty="0"/>
              <a:t>for qualitative adjectives – the forms of the comparative and superlative degrees of comparison;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3</a:t>
            </a:r>
            <a:r>
              <a:rPr lang="en-GB" dirty="0"/>
              <a:t>) the specific </a:t>
            </a:r>
            <a:r>
              <a:rPr lang="en-GB" dirty="0" err="1"/>
              <a:t>suffixal</a:t>
            </a:r>
            <a:r>
              <a:rPr lang="en-GB" dirty="0"/>
              <a:t> forms of derivation;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4</a:t>
            </a:r>
            <a:r>
              <a:rPr lang="en-US" dirty="0"/>
              <a:t>) </a:t>
            </a:r>
            <a:r>
              <a:rPr lang="en-GB" dirty="0"/>
              <a:t>adjectival functions in the sentence (attribute to a noun, adjectival predicative).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32351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Adverb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</a:t>
            </a:r>
            <a:r>
              <a:rPr lang="en-US" dirty="0" err="1"/>
              <a:t>lexico</a:t>
            </a:r>
            <a:r>
              <a:rPr lang="en-US" dirty="0"/>
              <a:t>-grammatical meaning </a:t>
            </a:r>
            <a:r>
              <a:rPr lang="en-US" dirty="0" smtClean="0"/>
              <a:t> - qualitative</a:t>
            </a:r>
            <a:r>
              <a:rPr lang="en-US" dirty="0"/>
              <a:t>, quantitative or circumstantial characteristic of an action, a state or a </a:t>
            </a:r>
            <a:r>
              <a:rPr lang="en-US" dirty="0" smtClean="0"/>
              <a:t>quality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lexico</a:t>
            </a:r>
            <a:r>
              <a:rPr lang="en-US" dirty="0" smtClean="0"/>
              <a:t>-grammatical subclasses: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- qualitative adverbs (denote </a:t>
            </a:r>
            <a:r>
              <a:rPr lang="en-US" dirty="0"/>
              <a:t>the quality of an action or a state (</a:t>
            </a:r>
            <a:r>
              <a:rPr lang="en-US" i="1" dirty="0"/>
              <a:t>gladly, </a:t>
            </a:r>
            <a:r>
              <a:rPr lang="en-US" i="1" dirty="0" smtClean="0"/>
              <a:t>friendly)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- quantitative adverbs (express </a:t>
            </a:r>
            <a:r>
              <a:rPr lang="en-US" dirty="0"/>
              <a:t>the degree, measure, quantity of an action, a quality, a state (</a:t>
            </a:r>
            <a:r>
              <a:rPr lang="en-US" i="1" dirty="0"/>
              <a:t>very, rather, </a:t>
            </a:r>
            <a:r>
              <a:rPr lang="en-US" i="1" dirty="0" smtClean="0"/>
              <a:t>quite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        - circumstantial adverbs  (indicate </a:t>
            </a:r>
            <a:r>
              <a:rPr lang="en-US" dirty="0"/>
              <a:t>various circumstances attending an action (</a:t>
            </a:r>
            <a:r>
              <a:rPr lang="en-US" i="1" dirty="0"/>
              <a:t>yesterday, tomorrow, before, often, never, once; downstairs, outside, beyond, westward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suffix -</a:t>
            </a:r>
            <a:r>
              <a:rPr lang="en-US" i="1" dirty="0" err="1"/>
              <a:t>ly</a:t>
            </a:r>
            <a:r>
              <a:rPr lang="en-US" i="1" dirty="0"/>
              <a:t> </a:t>
            </a:r>
            <a:r>
              <a:rPr lang="en-US" dirty="0"/>
              <a:t>is a typical marker of the adverb. However, many adverbs related to adjectives may not be necessarily used with the suffix </a:t>
            </a:r>
            <a:r>
              <a:rPr lang="en-US" i="1" dirty="0"/>
              <a:t>-</a:t>
            </a:r>
            <a:r>
              <a:rPr lang="en-US" i="1" dirty="0" err="1"/>
              <a:t>ly</a:t>
            </a:r>
            <a:r>
              <a:rPr lang="en-US" dirty="0"/>
              <a:t>, </a:t>
            </a:r>
            <a:r>
              <a:rPr lang="en-US" i="1" dirty="0"/>
              <a:t>e.g. fast, late, hard, high, clean, clear, close, loud, tight, firm, quick, right, sharp, slow, wide, etc.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4597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87B127-E6BA-4090-9AF9-5810F6872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Constituent </a:t>
            </a:r>
            <a:r>
              <a:rPr lang="en-GB" dirty="0"/>
              <a:t>parts of a language</a:t>
            </a:r>
            <a:br>
              <a:rPr lang="en-GB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EB18482-10AC-4824-907C-0165EC56B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GB" dirty="0"/>
              <a:t>Language is </a:t>
            </a:r>
            <a:r>
              <a:rPr lang="en-GB" dirty="0" smtClean="0"/>
              <a:t>a </a:t>
            </a:r>
            <a:r>
              <a:rPr lang="en-GB" dirty="0"/>
              <a:t>system of interconnected and interdependent meaningful units. </a:t>
            </a:r>
            <a:endParaRPr lang="ru-RU" dirty="0" smtClean="0"/>
          </a:p>
          <a:p>
            <a:pPr algn="just"/>
            <a:r>
              <a:rPr lang="en-US" dirty="0"/>
              <a:t>T</a:t>
            </a:r>
            <a:r>
              <a:rPr lang="en-GB" dirty="0" err="1" smtClean="0"/>
              <a:t>hree</a:t>
            </a:r>
            <a:r>
              <a:rPr lang="en-GB" dirty="0" smtClean="0"/>
              <a:t> </a:t>
            </a:r>
            <a:r>
              <a:rPr lang="en-GB" dirty="0"/>
              <a:t>constituent </a:t>
            </a:r>
            <a:r>
              <a:rPr lang="en-GB" dirty="0" smtClean="0"/>
              <a:t>parts of a language</a:t>
            </a:r>
          </a:p>
          <a:p>
            <a:pPr marL="0" indent="0" algn="just">
              <a:buNone/>
            </a:pPr>
            <a:r>
              <a:rPr lang="en-GB" dirty="0"/>
              <a:t> </a:t>
            </a:r>
            <a:r>
              <a:rPr lang="en-GB" dirty="0" smtClean="0"/>
              <a:t>       - </a:t>
            </a:r>
            <a:r>
              <a:rPr lang="en-GB" dirty="0"/>
              <a:t>the phonological </a:t>
            </a:r>
            <a:r>
              <a:rPr lang="en-GB" dirty="0" smtClean="0"/>
              <a:t>system (determines </a:t>
            </a:r>
            <a:r>
              <a:rPr lang="en-GB" dirty="0"/>
              <a:t>the material (phonetical) appearance of its </a:t>
            </a:r>
            <a:r>
              <a:rPr lang="en-GB" dirty="0" smtClean="0"/>
              <a:t>units) (Phonology)</a:t>
            </a:r>
          </a:p>
          <a:p>
            <a:pPr marL="0" indent="0" algn="just">
              <a:buNone/>
            </a:pPr>
            <a:r>
              <a:rPr lang="en-GB" dirty="0"/>
              <a:t> </a:t>
            </a:r>
            <a:r>
              <a:rPr lang="en-GB" dirty="0" smtClean="0"/>
              <a:t>       - the </a:t>
            </a:r>
            <a:r>
              <a:rPr lang="en-GB" dirty="0"/>
              <a:t>lexical system </a:t>
            </a:r>
            <a:r>
              <a:rPr lang="en-GB" dirty="0" smtClean="0"/>
              <a:t>(comprises the </a:t>
            </a:r>
            <a:r>
              <a:rPr lang="en-GB" dirty="0"/>
              <a:t>naming means of </a:t>
            </a:r>
            <a:r>
              <a:rPr lang="en-GB" dirty="0" smtClean="0"/>
              <a:t>language</a:t>
            </a:r>
            <a:r>
              <a:rPr lang="en-GB" dirty="0"/>
              <a:t>, i.e.</a:t>
            </a:r>
            <a:r>
              <a:rPr lang="en-GB" dirty="0" smtClean="0"/>
              <a:t> </a:t>
            </a:r>
            <a:r>
              <a:rPr lang="en-GB" dirty="0"/>
              <a:t>words and stable </a:t>
            </a:r>
            <a:r>
              <a:rPr lang="en-GB" dirty="0" smtClean="0"/>
              <a:t>word-groups) (</a:t>
            </a:r>
            <a:r>
              <a:rPr lang="en-GB" dirty="0"/>
              <a:t>L</a:t>
            </a:r>
            <a:r>
              <a:rPr lang="en-GB" dirty="0" smtClean="0"/>
              <a:t>exicology)</a:t>
            </a:r>
          </a:p>
          <a:p>
            <a:pPr marL="0" indent="0" algn="just">
              <a:buNone/>
            </a:pPr>
            <a:r>
              <a:rPr lang="en-GB" dirty="0"/>
              <a:t> </a:t>
            </a:r>
            <a:r>
              <a:rPr lang="en-GB" dirty="0" smtClean="0"/>
              <a:t>       - the grammatical system (determines </a:t>
            </a:r>
            <a:r>
              <a:rPr lang="en-GB" dirty="0"/>
              <a:t>the combination regularities of naming means in the formation of </a:t>
            </a:r>
            <a:r>
              <a:rPr lang="en-GB" dirty="0" smtClean="0"/>
              <a:t>sentences) (Grammar)</a:t>
            </a:r>
          </a:p>
          <a:p>
            <a:pPr algn="just"/>
            <a:r>
              <a:rPr lang="en-GB" dirty="0" smtClean="0"/>
              <a:t>A </a:t>
            </a:r>
            <a:r>
              <a:rPr lang="en-GB" dirty="0"/>
              <a:t>language is formed only by the unity of these three parts. 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20059085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Adverb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grammatical category of degrees of </a:t>
            </a:r>
            <a:r>
              <a:rPr lang="en-US" dirty="0" smtClean="0"/>
              <a:t>comparison (</a:t>
            </a:r>
            <a:r>
              <a:rPr lang="en-US" dirty="0"/>
              <a:t>adverbs of time, degree and </a:t>
            </a:r>
            <a:r>
              <a:rPr lang="en-US" dirty="0" smtClean="0"/>
              <a:t>manner) – analytical, </a:t>
            </a:r>
            <a:r>
              <a:rPr lang="en-US" dirty="0" err="1" smtClean="0"/>
              <a:t>synthetical</a:t>
            </a:r>
            <a:r>
              <a:rPr lang="en-US" dirty="0" smtClean="0"/>
              <a:t>, suppletive</a:t>
            </a:r>
          </a:p>
          <a:p>
            <a:r>
              <a:rPr lang="en-US" dirty="0" smtClean="0"/>
              <a:t>combined</a:t>
            </a:r>
            <a:r>
              <a:rPr lang="en-US" b="1" dirty="0" smtClean="0"/>
              <a:t> </a:t>
            </a:r>
            <a:r>
              <a:rPr lang="en-US" dirty="0"/>
              <a:t>with the words of different parts of speech: verbs, adjectives, adverbs, </a:t>
            </a:r>
            <a:r>
              <a:rPr lang="en-US" dirty="0" err="1"/>
              <a:t>statives</a:t>
            </a:r>
            <a:r>
              <a:rPr lang="en-US" dirty="0"/>
              <a:t>, </a:t>
            </a:r>
            <a:r>
              <a:rPr lang="en-US" dirty="0" smtClean="0"/>
              <a:t>nouns, </a:t>
            </a:r>
            <a:r>
              <a:rPr lang="en-US" dirty="0"/>
              <a:t>e</a:t>
            </a:r>
            <a:r>
              <a:rPr lang="en-US" dirty="0" smtClean="0"/>
              <a:t>.g</a:t>
            </a:r>
            <a:r>
              <a:rPr lang="en-US" dirty="0"/>
              <a:t>.: He drove </a:t>
            </a:r>
            <a:r>
              <a:rPr lang="en-US" i="1" dirty="0"/>
              <a:t>quickly</a:t>
            </a:r>
            <a:r>
              <a:rPr lang="en-US" dirty="0"/>
              <a:t> but </a:t>
            </a:r>
            <a:r>
              <a:rPr lang="en-US" i="1" dirty="0"/>
              <a:t>carefully</a:t>
            </a:r>
            <a:r>
              <a:rPr lang="en-US" dirty="0"/>
              <a:t>. Alex was sorry for his </a:t>
            </a:r>
            <a:r>
              <a:rPr lang="en-US" i="1" dirty="0"/>
              <a:t>late arrival. </a:t>
            </a:r>
            <a:r>
              <a:rPr lang="en-US" dirty="0"/>
              <a:t>He speaks French </a:t>
            </a:r>
            <a:r>
              <a:rPr lang="en-US" i="1" dirty="0"/>
              <a:t>perfectly</a:t>
            </a:r>
            <a:r>
              <a:rPr lang="en-US" dirty="0"/>
              <a:t> well. The child was </a:t>
            </a:r>
            <a:r>
              <a:rPr lang="en-US" i="1" dirty="0"/>
              <a:t>fast</a:t>
            </a:r>
            <a:r>
              <a:rPr lang="en-US" dirty="0"/>
              <a:t> asleep. The</a:t>
            </a:r>
            <a:r>
              <a:rPr lang="en-US" i="1" dirty="0"/>
              <a:t> then</a:t>
            </a:r>
            <a:r>
              <a:rPr lang="en-US" dirty="0"/>
              <a:t> policeman was interviewed.</a:t>
            </a:r>
            <a:endParaRPr lang="en-US" dirty="0" smtClean="0"/>
          </a:p>
          <a:p>
            <a:r>
              <a:rPr lang="en-US" dirty="0"/>
              <a:t>syntactical function of an adverbial </a:t>
            </a:r>
            <a:r>
              <a:rPr lang="en-US" dirty="0" smtClean="0"/>
              <a:t>modifier, attribute: -of </a:t>
            </a:r>
            <a:r>
              <a:rPr lang="en-US" dirty="0"/>
              <a:t>manner, e.g. He reads English</a:t>
            </a:r>
            <a:r>
              <a:rPr lang="en-US" i="1" dirty="0"/>
              <a:t> </a:t>
            </a:r>
            <a:r>
              <a:rPr lang="en-US" i="1" dirty="0" smtClean="0"/>
              <a:t>badly; </a:t>
            </a:r>
            <a:r>
              <a:rPr lang="en-US" dirty="0"/>
              <a:t>the </a:t>
            </a:r>
            <a:r>
              <a:rPr lang="en-US" i="1" dirty="0"/>
              <a:t>above</a:t>
            </a:r>
            <a:r>
              <a:rPr lang="en-US" dirty="0"/>
              <a:t> classification, the </a:t>
            </a:r>
            <a:r>
              <a:rPr lang="en-US" i="1" dirty="0"/>
              <a:t>then</a:t>
            </a:r>
            <a:r>
              <a:rPr lang="en-US" dirty="0"/>
              <a:t> President.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7793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/>
              <a:t>adverb possesses the following features:</a:t>
            </a:r>
            <a:r>
              <a:rPr lang="en-GB" i="1" dirty="0"/>
              <a:t>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) </a:t>
            </a:r>
            <a:r>
              <a:rPr lang="en-GB" dirty="0"/>
              <a:t>the </a:t>
            </a:r>
            <a:r>
              <a:rPr lang="en-GB" dirty="0" err="1"/>
              <a:t>categorial</a:t>
            </a:r>
            <a:r>
              <a:rPr lang="en-GB" dirty="0"/>
              <a:t> meaning of the secondary property; </a:t>
            </a:r>
            <a:endParaRPr lang="en-GB" dirty="0" smtClean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) </a:t>
            </a:r>
            <a:r>
              <a:rPr lang="en-GB" dirty="0"/>
              <a:t>the specific </a:t>
            </a:r>
            <a:r>
              <a:rPr lang="en-GB" dirty="0" err="1"/>
              <a:t>suffixal</a:t>
            </a:r>
            <a:r>
              <a:rPr lang="en-GB" dirty="0"/>
              <a:t> forms of derivation;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3</a:t>
            </a:r>
            <a:r>
              <a:rPr lang="en-GB" dirty="0"/>
              <a:t>) the forms of the degrees of comparison for qualitative adverbs</a:t>
            </a:r>
            <a:r>
              <a:rPr lang="en-GB" dirty="0" smtClean="0"/>
              <a:t>;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4</a:t>
            </a:r>
            <a:r>
              <a:rPr lang="en-US" dirty="0"/>
              <a:t>) </a:t>
            </a:r>
            <a:r>
              <a:rPr lang="en-GB" dirty="0"/>
              <a:t>the syntactical functions of an adverbial modifier.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3013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5530"/>
          </a:xfrm>
        </p:spPr>
        <p:txBody>
          <a:bodyPr/>
          <a:lstStyle/>
          <a:p>
            <a:r>
              <a:rPr lang="en-US" dirty="0" smtClean="0"/>
              <a:t>The Verb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16182"/>
            <a:ext cx="10515600" cy="4860781"/>
          </a:xfrm>
        </p:spPr>
        <p:txBody>
          <a:bodyPr>
            <a:normAutofit fontScale="92500" lnSpcReduction="10000"/>
          </a:bodyPr>
          <a:lstStyle/>
          <a:p>
            <a:r>
              <a:rPr lang="en-AU" dirty="0"/>
              <a:t>Semantic </a:t>
            </a:r>
            <a:r>
              <a:rPr lang="en-AU" dirty="0" smtClean="0"/>
              <a:t>features</a:t>
            </a:r>
            <a:r>
              <a:rPr lang="en-US" dirty="0" smtClean="0"/>
              <a:t>: </a:t>
            </a:r>
            <a:r>
              <a:rPr lang="en-AU" dirty="0" smtClean="0"/>
              <a:t>denotes </a:t>
            </a:r>
            <a:r>
              <a:rPr lang="en-AU" dirty="0"/>
              <a:t>a process developing in </a:t>
            </a:r>
            <a:r>
              <a:rPr lang="en-AU" dirty="0" smtClean="0"/>
              <a:t>time, states</a:t>
            </a:r>
            <a:r>
              <a:rPr lang="en-AU" dirty="0"/>
              <a:t>, evaluation, forms of existence, etc</a:t>
            </a:r>
            <a:r>
              <a:rPr lang="en-AU" dirty="0" smtClean="0"/>
              <a:t>.</a:t>
            </a:r>
          </a:p>
          <a:p>
            <a:r>
              <a:rPr lang="en-AU" dirty="0"/>
              <a:t>Morphological </a:t>
            </a:r>
            <a:r>
              <a:rPr lang="en-AU" dirty="0" smtClean="0"/>
              <a:t>features: grammatical categories - </a:t>
            </a:r>
            <a:r>
              <a:rPr lang="en-AU" dirty="0"/>
              <a:t>person, number, tense, aspect, voice, mood, finitude and temporal correlation. The common categories for finite and non-finite forms are voice, aspect, finitude and temporal correlation. </a:t>
            </a:r>
            <a:endParaRPr lang="en-AU" dirty="0" smtClean="0"/>
          </a:p>
          <a:p>
            <a:r>
              <a:rPr lang="en-AU" dirty="0" smtClean="0"/>
              <a:t>The </a:t>
            </a:r>
            <a:r>
              <a:rPr lang="en-AU" dirty="0"/>
              <a:t>grammatical categories </a:t>
            </a:r>
            <a:r>
              <a:rPr lang="en-AU" dirty="0" smtClean="0"/>
              <a:t>- </a:t>
            </a:r>
            <a:r>
              <a:rPr lang="en-AU" dirty="0" err="1" smtClean="0"/>
              <a:t>synthetical</a:t>
            </a:r>
            <a:r>
              <a:rPr lang="en-AU" dirty="0" smtClean="0"/>
              <a:t> </a:t>
            </a:r>
            <a:r>
              <a:rPr lang="en-AU" dirty="0"/>
              <a:t>and analytical forms. </a:t>
            </a:r>
            <a:endParaRPr lang="en-US" dirty="0"/>
          </a:p>
          <a:p>
            <a:r>
              <a:rPr lang="en-AU" dirty="0"/>
              <a:t>Some categories </a:t>
            </a:r>
            <a:r>
              <a:rPr lang="en-AU" i="1" dirty="0"/>
              <a:t>(e.g. person, number) </a:t>
            </a:r>
            <a:r>
              <a:rPr lang="en-AU" dirty="0"/>
              <a:t>have </a:t>
            </a:r>
            <a:r>
              <a:rPr lang="en-AU" dirty="0" err="1"/>
              <a:t>synthetical</a:t>
            </a:r>
            <a:r>
              <a:rPr lang="en-AU" dirty="0"/>
              <a:t> forms only</a:t>
            </a:r>
            <a:r>
              <a:rPr lang="en-AU" i="1" dirty="0"/>
              <a:t>,</a:t>
            </a:r>
            <a:r>
              <a:rPr lang="en-AU" dirty="0"/>
              <a:t> others </a:t>
            </a:r>
            <a:r>
              <a:rPr lang="en-AU" i="1" dirty="0"/>
              <a:t>(</a:t>
            </a:r>
            <a:r>
              <a:rPr lang="en-AU" dirty="0"/>
              <a:t>e.g. </a:t>
            </a:r>
            <a:r>
              <a:rPr lang="en-AU" i="1" dirty="0"/>
              <a:t>voice) </a:t>
            </a:r>
            <a:r>
              <a:rPr lang="en-US" dirty="0"/>
              <a:t>–</a:t>
            </a:r>
            <a:r>
              <a:rPr lang="en-AU" dirty="0"/>
              <a:t> only analytical forms</a:t>
            </a:r>
            <a:r>
              <a:rPr lang="en-AU" i="1" dirty="0"/>
              <a:t>.</a:t>
            </a:r>
            <a:r>
              <a:rPr lang="en-AU" dirty="0"/>
              <a:t> Categories expressed by both </a:t>
            </a:r>
            <a:r>
              <a:rPr lang="en-AU" dirty="0" err="1"/>
              <a:t>synthetical</a:t>
            </a:r>
            <a:r>
              <a:rPr lang="en-AU" dirty="0"/>
              <a:t> and analytical forms are </a:t>
            </a:r>
            <a:r>
              <a:rPr lang="en-AU" i="1" dirty="0"/>
              <a:t>mood, tense and aspect</a:t>
            </a:r>
            <a:r>
              <a:rPr lang="en-AU" i="1" dirty="0" smtClean="0"/>
              <a:t>.</a:t>
            </a:r>
          </a:p>
          <a:p>
            <a:r>
              <a:rPr lang="en-AU" i="1" dirty="0" smtClean="0"/>
              <a:t> </a:t>
            </a:r>
            <a:r>
              <a:rPr lang="en-AU" dirty="0"/>
              <a:t>Function words, grammatical affixes and inner inflexions are the formative elements which express these categories.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5557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Verb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Syntactic</a:t>
            </a:r>
            <a:r>
              <a:rPr lang="en-AU" b="1" dirty="0"/>
              <a:t> </a:t>
            </a:r>
            <a:r>
              <a:rPr lang="en-AU" dirty="0" smtClean="0"/>
              <a:t>features: </a:t>
            </a:r>
          </a:p>
          <a:p>
            <a:pPr marL="0" indent="0">
              <a:buNone/>
            </a:pPr>
            <a:r>
              <a:rPr lang="en-AU" dirty="0"/>
              <a:t> </a:t>
            </a:r>
            <a:r>
              <a:rPr lang="en-AU" dirty="0" smtClean="0"/>
              <a:t>  - modified </a:t>
            </a:r>
            <a:r>
              <a:rPr lang="en-AU" dirty="0"/>
              <a:t>by </a:t>
            </a:r>
            <a:r>
              <a:rPr lang="en-AU" dirty="0" smtClean="0"/>
              <a:t>adverb</a:t>
            </a:r>
          </a:p>
          <a:p>
            <a:pPr marL="0" indent="0">
              <a:buNone/>
            </a:pPr>
            <a:r>
              <a:rPr lang="en-AU" dirty="0" smtClean="0"/>
              <a:t>   - the </a:t>
            </a:r>
            <a:r>
              <a:rPr lang="en-AU" dirty="0"/>
              <a:t>function of the </a:t>
            </a:r>
            <a:r>
              <a:rPr lang="en-AU" dirty="0" smtClean="0"/>
              <a:t>predicate</a:t>
            </a:r>
          </a:p>
          <a:p>
            <a:pPr marL="0" indent="0">
              <a:buNone/>
            </a:pPr>
            <a:r>
              <a:rPr lang="en-AU" dirty="0" smtClean="0"/>
              <a:t>   - non-finite </a:t>
            </a:r>
            <a:r>
              <a:rPr lang="en-AU" dirty="0"/>
              <a:t>forms </a:t>
            </a:r>
            <a:r>
              <a:rPr lang="en-AU" dirty="0" smtClean="0"/>
              <a:t>can </a:t>
            </a:r>
            <a:r>
              <a:rPr lang="en-AU" dirty="0"/>
              <a:t>be used in any function except the </a:t>
            </a:r>
            <a:r>
              <a:rPr lang="en-AU" dirty="0" smtClean="0"/>
              <a:t>predicate </a:t>
            </a:r>
          </a:p>
          <a:p>
            <a:pPr marL="0" indent="0">
              <a:buNone/>
            </a:pPr>
            <a:r>
              <a:rPr lang="en-AU" dirty="0"/>
              <a:t> </a:t>
            </a:r>
            <a:r>
              <a:rPr lang="en-AU" dirty="0" smtClean="0"/>
              <a:t>  - infinitive </a:t>
            </a:r>
            <a:r>
              <a:rPr lang="en-AU" dirty="0"/>
              <a:t>can be used in combination with a modal verb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778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Classifications of the English verbs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morphological</a:t>
            </a:r>
            <a:r>
              <a:rPr lang="en-AU" dirty="0"/>
              <a:t>, lexical-morphological, functional and syntactical depending on different classification principles.</a:t>
            </a:r>
            <a:endParaRPr lang="en-US" dirty="0"/>
          </a:p>
          <a:p>
            <a:pPr marL="0" indent="0">
              <a:buNone/>
            </a:pPr>
            <a:r>
              <a:rPr lang="en-AU" dirty="0" smtClean="0"/>
              <a:t>1.  </a:t>
            </a:r>
            <a:r>
              <a:rPr lang="en-AU" dirty="0"/>
              <a:t>Morphological classification.</a:t>
            </a:r>
            <a:endParaRPr lang="en-US" dirty="0"/>
          </a:p>
          <a:p>
            <a:pPr marL="0" indent="0">
              <a:buNone/>
            </a:pPr>
            <a:r>
              <a:rPr lang="en-AU" dirty="0"/>
              <a:t> </a:t>
            </a:r>
            <a:r>
              <a:rPr lang="en-AU" dirty="0" smtClean="0"/>
              <a:t>     - according </a:t>
            </a:r>
            <a:r>
              <a:rPr lang="en-AU" dirty="0"/>
              <a:t>to </a:t>
            </a:r>
            <a:r>
              <a:rPr lang="en-AU" dirty="0" smtClean="0"/>
              <a:t>the stem-types: </a:t>
            </a:r>
            <a:r>
              <a:rPr lang="en-AU" u="sng" dirty="0" smtClean="0"/>
              <a:t>simple</a:t>
            </a:r>
            <a:r>
              <a:rPr lang="en-AU" dirty="0" smtClean="0"/>
              <a:t> </a:t>
            </a:r>
            <a:r>
              <a:rPr lang="en-AU" i="1" dirty="0"/>
              <a:t>(to love),</a:t>
            </a:r>
            <a:r>
              <a:rPr lang="en-AU" dirty="0"/>
              <a:t> </a:t>
            </a:r>
            <a:r>
              <a:rPr lang="en-AU" u="sng" dirty="0"/>
              <a:t>sound-</a:t>
            </a:r>
            <a:r>
              <a:rPr lang="en-AU" u="sng" dirty="0" err="1"/>
              <a:t>replacive</a:t>
            </a:r>
            <a:r>
              <a:rPr lang="en-AU" dirty="0"/>
              <a:t> </a:t>
            </a:r>
            <a:r>
              <a:rPr lang="en-AU" i="1" dirty="0"/>
              <a:t>(food</a:t>
            </a:r>
            <a:r>
              <a:rPr lang="en-US" i="1" dirty="0"/>
              <a:t> –</a:t>
            </a:r>
            <a:r>
              <a:rPr lang="en-AU" i="1" dirty="0"/>
              <a:t> to feed),</a:t>
            </a:r>
            <a:r>
              <a:rPr lang="en-AU" dirty="0"/>
              <a:t> </a:t>
            </a:r>
            <a:r>
              <a:rPr lang="en-AU" u="sng" dirty="0"/>
              <a:t>stress-</a:t>
            </a:r>
            <a:r>
              <a:rPr lang="en-AU" u="sng" dirty="0" err="1"/>
              <a:t>replacive</a:t>
            </a:r>
            <a:r>
              <a:rPr lang="en-AU" dirty="0"/>
              <a:t> </a:t>
            </a:r>
            <a:r>
              <a:rPr lang="en-US" i="1" dirty="0"/>
              <a:t>(present</a:t>
            </a:r>
            <a:r>
              <a:rPr lang="en-US" dirty="0"/>
              <a:t> – </a:t>
            </a:r>
            <a:r>
              <a:rPr lang="en-AU" i="1" dirty="0"/>
              <a:t>to present),</a:t>
            </a:r>
            <a:r>
              <a:rPr lang="en-AU" dirty="0"/>
              <a:t> </a:t>
            </a:r>
            <a:r>
              <a:rPr lang="en-AU" u="sng" dirty="0"/>
              <a:t>expanded</a:t>
            </a:r>
            <a:r>
              <a:rPr lang="en-AU" dirty="0"/>
              <a:t> with the help of prefixes and suffixes (</a:t>
            </a:r>
            <a:r>
              <a:rPr lang="en-AU" i="1" dirty="0"/>
              <a:t>to undergo, to verify), </a:t>
            </a:r>
            <a:r>
              <a:rPr lang="en-AU" u="sng" dirty="0"/>
              <a:t>composite</a:t>
            </a:r>
            <a:r>
              <a:rPr lang="en-AU" dirty="0"/>
              <a:t> (</a:t>
            </a:r>
            <a:r>
              <a:rPr lang="en-AU" i="1" dirty="0"/>
              <a:t>to babysit, to whitewash),</a:t>
            </a:r>
            <a:r>
              <a:rPr lang="en-AU" dirty="0"/>
              <a:t> </a:t>
            </a:r>
            <a:r>
              <a:rPr lang="en-AU" u="sng" dirty="0"/>
              <a:t>phrasal </a:t>
            </a:r>
            <a:r>
              <a:rPr lang="en-AU" dirty="0"/>
              <a:t> (</a:t>
            </a:r>
            <a:r>
              <a:rPr lang="en-AU" i="1" dirty="0"/>
              <a:t>to take a bath, to give a nod)</a:t>
            </a:r>
            <a:r>
              <a:rPr lang="en-AU" dirty="0"/>
              <a:t>.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AU" dirty="0" smtClean="0"/>
              <a:t>      - according </a:t>
            </a:r>
            <a:r>
              <a:rPr lang="en-AU" dirty="0"/>
              <a:t>to the way of formation of the past tenses and Participle</a:t>
            </a:r>
            <a:r>
              <a:rPr lang="en-US" dirty="0"/>
              <a:t> </a:t>
            </a:r>
            <a:r>
              <a:rPr lang="en-US" dirty="0" smtClean="0"/>
              <a:t>II: </a:t>
            </a:r>
            <a:r>
              <a:rPr lang="en-AU" u="sng" dirty="0" smtClean="0"/>
              <a:t>regular</a:t>
            </a:r>
            <a:r>
              <a:rPr lang="en-AU" dirty="0" smtClean="0"/>
              <a:t> </a:t>
            </a:r>
            <a:r>
              <a:rPr lang="en-AU" dirty="0"/>
              <a:t>(</a:t>
            </a:r>
            <a:r>
              <a:rPr lang="en-AU" i="1" dirty="0"/>
              <a:t>to ask, to walk</a:t>
            </a:r>
            <a:r>
              <a:rPr lang="en-AU" dirty="0"/>
              <a:t>) and </a:t>
            </a:r>
            <a:r>
              <a:rPr lang="en-AU" u="sng" dirty="0"/>
              <a:t>irregular </a:t>
            </a:r>
            <a:r>
              <a:rPr lang="en-AU" dirty="0"/>
              <a:t>(</a:t>
            </a:r>
            <a:r>
              <a:rPr lang="en-AU" i="1" dirty="0"/>
              <a:t>to sing, to write</a:t>
            </a:r>
            <a:r>
              <a:rPr lang="en-AU" dirty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0822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4911"/>
          </a:xfrm>
        </p:spPr>
        <p:txBody>
          <a:bodyPr/>
          <a:lstStyle/>
          <a:p>
            <a:r>
              <a:rPr lang="en-AU" dirty="0"/>
              <a:t>Classifications of the English verbs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48690"/>
            <a:ext cx="10515600" cy="4793673"/>
          </a:xfrm>
        </p:spPr>
        <p:txBody>
          <a:bodyPr/>
          <a:lstStyle/>
          <a:p>
            <a:pPr algn="just"/>
            <a:r>
              <a:rPr lang="en-AU" dirty="0"/>
              <a:t>Lexical-morphological classification is based on the implicit grammatical meanings of the verb. </a:t>
            </a:r>
            <a:endParaRPr lang="en-AU" dirty="0" smtClean="0"/>
          </a:p>
          <a:p>
            <a:pPr marL="0" indent="0" algn="just">
              <a:buNone/>
            </a:pPr>
            <a:r>
              <a:rPr lang="en-AU" dirty="0" smtClean="0"/>
              <a:t>        - according </a:t>
            </a:r>
            <a:r>
              <a:rPr lang="en-AU" dirty="0"/>
              <a:t>to the implicit grammatical meaning of </a:t>
            </a:r>
            <a:r>
              <a:rPr lang="en-AU" dirty="0" smtClean="0"/>
              <a:t>transitivity/intransitivity: </a:t>
            </a:r>
            <a:r>
              <a:rPr lang="en-AU" u="sng" dirty="0" smtClean="0"/>
              <a:t>transitive</a:t>
            </a:r>
            <a:r>
              <a:rPr lang="en-AU" dirty="0" smtClean="0"/>
              <a:t> </a:t>
            </a:r>
            <a:r>
              <a:rPr lang="en-AU" dirty="0"/>
              <a:t>and </a:t>
            </a:r>
            <a:r>
              <a:rPr lang="en-AU" u="sng" dirty="0" smtClean="0"/>
              <a:t>intransitive</a:t>
            </a:r>
            <a:endParaRPr lang="en-AU" dirty="0" smtClean="0"/>
          </a:p>
          <a:p>
            <a:pPr marL="0" indent="0" algn="just">
              <a:buNone/>
            </a:pPr>
            <a:r>
              <a:rPr lang="en-AU" dirty="0" smtClean="0"/>
              <a:t>        - according </a:t>
            </a:r>
            <a:r>
              <a:rPr lang="en-AU" dirty="0"/>
              <a:t>to the implicit grammatical meaning of </a:t>
            </a:r>
            <a:r>
              <a:rPr lang="en-AU" dirty="0" err="1" smtClean="0"/>
              <a:t>stativeness</a:t>
            </a:r>
            <a:r>
              <a:rPr lang="en-AU" dirty="0" smtClean="0"/>
              <a:t>/non-</a:t>
            </a:r>
            <a:r>
              <a:rPr lang="en-AU" dirty="0" err="1" smtClean="0"/>
              <a:t>stativeness</a:t>
            </a:r>
            <a:r>
              <a:rPr lang="en-AU" dirty="0" smtClean="0"/>
              <a:t>: </a:t>
            </a:r>
            <a:r>
              <a:rPr lang="en-AU" u="sng" dirty="0" err="1" smtClean="0"/>
              <a:t>stative</a:t>
            </a:r>
            <a:r>
              <a:rPr lang="en-AU" dirty="0" smtClean="0"/>
              <a:t> </a:t>
            </a:r>
            <a:r>
              <a:rPr lang="en-AU" dirty="0"/>
              <a:t>and </a:t>
            </a:r>
            <a:r>
              <a:rPr lang="en-AU" u="sng" dirty="0" smtClean="0"/>
              <a:t>dynamic</a:t>
            </a:r>
            <a:r>
              <a:rPr lang="en-AU" dirty="0"/>
              <a:t> </a:t>
            </a:r>
            <a:endParaRPr lang="en-AU" dirty="0" smtClean="0"/>
          </a:p>
          <a:p>
            <a:pPr marL="0" indent="0" algn="just">
              <a:buNone/>
            </a:pPr>
            <a:r>
              <a:rPr lang="en-AU" dirty="0"/>
              <a:t> </a:t>
            </a:r>
            <a:r>
              <a:rPr lang="en-AU" dirty="0" smtClean="0"/>
              <a:t>       - according </a:t>
            </a:r>
            <a:r>
              <a:rPr lang="en-AU" dirty="0"/>
              <a:t>to the implicit grammatical meaning of </a:t>
            </a:r>
            <a:r>
              <a:rPr lang="en-AU" dirty="0" err="1" smtClean="0"/>
              <a:t>terminativeness</a:t>
            </a:r>
            <a:r>
              <a:rPr lang="en-AU" dirty="0" smtClean="0"/>
              <a:t>/non-</a:t>
            </a:r>
            <a:r>
              <a:rPr lang="en-AU" dirty="0" err="1" smtClean="0"/>
              <a:t>terminativeness</a:t>
            </a:r>
            <a:r>
              <a:rPr lang="en-AU" dirty="0" smtClean="0"/>
              <a:t>: </a:t>
            </a:r>
            <a:r>
              <a:rPr lang="en-AU" u="sng" dirty="0" smtClean="0"/>
              <a:t>terminative</a:t>
            </a:r>
            <a:r>
              <a:rPr lang="en-AU" dirty="0" smtClean="0"/>
              <a:t> </a:t>
            </a:r>
            <a:r>
              <a:rPr lang="en-AU" dirty="0"/>
              <a:t>and </a:t>
            </a:r>
            <a:r>
              <a:rPr lang="en-AU" u="sng" dirty="0"/>
              <a:t>durative.</a:t>
            </a:r>
            <a:r>
              <a:rPr lang="en-AU" dirty="0"/>
              <a:t> This classification is closely connected with the categories of Aspect and Phase.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37772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Classifications of the English verbs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Syntactic </a:t>
            </a:r>
            <a:r>
              <a:rPr lang="en-AU" dirty="0" smtClean="0"/>
              <a:t>classification</a:t>
            </a:r>
          </a:p>
          <a:p>
            <a:pPr marL="0" indent="0" algn="just">
              <a:buNone/>
            </a:pPr>
            <a:r>
              <a:rPr lang="en-AU" dirty="0" smtClean="0"/>
              <a:t>       - according </a:t>
            </a:r>
            <a:r>
              <a:rPr lang="en-AU" dirty="0"/>
              <a:t>to the nature of predication (primary and secondary) </a:t>
            </a:r>
            <a:r>
              <a:rPr lang="en-AU" dirty="0" smtClean="0"/>
              <a:t>- </a:t>
            </a:r>
            <a:r>
              <a:rPr lang="en-AU" u="sng" dirty="0" smtClean="0"/>
              <a:t>finite</a:t>
            </a:r>
            <a:r>
              <a:rPr lang="en-AU" dirty="0" smtClean="0"/>
              <a:t> </a:t>
            </a:r>
            <a:r>
              <a:rPr lang="en-AU" dirty="0"/>
              <a:t>and </a:t>
            </a:r>
            <a:r>
              <a:rPr lang="en-AU" u="sng" dirty="0" smtClean="0"/>
              <a:t>non-finite </a:t>
            </a:r>
          </a:p>
          <a:p>
            <a:pPr marL="0" indent="0" algn="just">
              <a:buNone/>
            </a:pPr>
            <a:r>
              <a:rPr lang="en-AU" dirty="0"/>
              <a:t> </a:t>
            </a:r>
            <a:r>
              <a:rPr lang="en-AU" dirty="0" smtClean="0"/>
              <a:t>      - according </a:t>
            </a:r>
            <a:r>
              <a:rPr lang="en-AU" dirty="0"/>
              <a:t>to syntagmatic properties (valency) </a:t>
            </a:r>
            <a:r>
              <a:rPr lang="en-AU" dirty="0" smtClean="0"/>
              <a:t>– the </a:t>
            </a:r>
            <a:r>
              <a:rPr lang="en-AU" dirty="0"/>
              <a:t>verbs of </a:t>
            </a:r>
            <a:r>
              <a:rPr lang="en-AU" u="sng" dirty="0"/>
              <a:t>directed</a:t>
            </a:r>
            <a:r>
              <a:rPr lang="en-AU" dirty="0"/>
              <a:t> (</a:t>
            </a:r>
            <a:r>
              <a:rPr lang="en-AU" i="1" dirty="0"/>
              <a:t>to see, to take, etc.</a:t>
            </a:r>
            <a:r>
              <a:rPr lang="en-AU" dirty="0"/>
              <a:t>) and </a:t>
            </a:r>
            <a:r>
              <a:rPr lang="en-AU" u="sng" dirty="0"/>
              <a:t>non-directed</a:t>
            </a:r>
            <a:r>
              <a:rPr lang="en-AU" dirty="0"/>
              <a:t> action (</a:t>
            </a:r>
            <a:r>
              <a:rPr lang="en-AU" i="1" dirty="0"/>
              <a:t>to arrive, to drizzle, etc</a:t>
            </a:r>
            <a:r>
              <a:rPr lang="en-AU" dirty="0" smtClean="0"/>
              <a:t>.)</a:t>
            </a:r>
          </a:p>
          <a:p>
            <a:pPr algn="just"/>
            <a:r>
              <a:rPr lang="en-AU" dirty="0"/>
              <a:t>Functional</a:t>
            </a:r>
            <a:r>
              <a:rPr lang="en-AU" b="1" dirty="0"/>
              <a:t> </a:t>
            </a:r>
            <a:r>
              <a:rPr lang="en-AU" dirty="0" smtClean="0"/>
              <a:t>classification</a:t>
            </a:r>
          </a:p>
          <a:p>
            <a:pPr marL="0" indent="0" algn="just">
              <a:buNone/>
            </a:pPr>
            <a:r>
              <a:rPr lang="en-AU" dirty="0"/>
              <a:t> </a:t>
            </a:r>
            <a:r>
              <a:rPr lang="en-AU" dirty="0" smtClean="0"/>
              <a:t>    - according </a:t>
            </a:r>
            <a:r>
              <a:rPr lang="en-AU" dirty="0"/>
              <a:t>to </a:t>
            </a:r>
            <a:r>
              <a:rPr lang="en-AU" dirty="0" smtClean="0"/>
              <a:t>the </a:t>
            </a:r>
            <a:r>
              <a:rPr lang="en-AU" dirty="0"/>
              <a:t>functional </a:t>
            </a:r>
            <a:r>
              <a:rPr lang="en-AU" dirty="0" smtClean="0"/>
              <a:t>significance - </a:t>
            </a:r>
            <a:r>
              <a:rPr lang="en-AU" u="sng" dirty="0" smtClean="0"/>
              <a:t>notional</a:t>
            </a:r>
            <a:r>
              <a:rPr lang="en-AU" dirty="0" smtClean="0"/>
              <a:t> </a:t>
            </a:r>
            <a:r>
              <a:rPr lang="en-AU" dirty="0"/>
              <a:t>(with the full lexical meaning), </a:t>
            </a:r>
            <a:r>
              <a:rPr lang="en-AU" u="sng" dirty="0"/>
              <a:t>semi-notional</a:t>
            </a:r>
            <a:r>
              <a:rPr lang="en-AU" dirty="0"/>
              <a:t> (modal verbs, link-verbs), </a:t>
            </a:r>
            <a:r>
              <a:rPr lang="en-AU" u="sng" dirty="0" smtClean="0"/>
              <a:t>auxiliaries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983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categories of person and number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D</a:t>
            </a:r>
            <a:r>
              <a:rPr lang="en-GB" dirty="0" smtClean="0"/>
              <a:t>o </a:t>
            </a:r>
            <a:r>
              <a:rPr lang="en-GB" dirty="0"/>
              <a:t>not convey any inherently “verbal” </a:t>
            </a:r>
            <a:r>
              <a:rPr lang="en-GB" dirty="0" smtClean="0"/>
              <a:t>semantics, manifested </a:t>
            </a:r>
            <a:r>
              <a:rPr lang="en-GB" dirty="0"/>
              <a:t>in the verb from the grammatical featuring and interpretation of the subject.</a:t>
            </a:r>
            <a:endParaRPr lang="en-US" dirty="0"/>
          </a:p>
          <a:p>
            <a:r>
              <a:rPr lang="en-GB" dirty="0"/>
              <a:t>The expression of the category of person in the </a:t>
            </a:r>
            <a:r>
              <a:rPr lang="en-GB" u="sng" dirty="0"/>
              <a:t>present</a:t>
            </a:r>
            <a:r>
              <a:rPr lang="en-GB" dirty="0"/>
              <a:t> tense is subdivided into</a:t>
            </a:r>
            <a:r>
              <a:rPr lang="en-GB" dirty="0" smtClean="0"/>
              <a:t>:</a:t>
            </a:r>
          </a:p>
          <a:p>
            <a:pPr marL="0" indent="0">
              <a:buNone/>
            </a:pPr>
            <a:r>
              <a:rPr lang="en-GB" dirty="0"/>
              <a:t>1. The category of person </a:t>
            </a:r>
            <a:r>
              <a:rPr lang="en-GB" dirty="0" smtClean="0"/>
              <a:t>neutralised with the </a:t>
            </a:r>
            <a:r>
              <a:rPr lang="en-GB" dirty="0"/>
              <a:t>modal verbs which have no personal inflexions (</a:t>
            </a:r>
            <a:r>
              <a:rPr lang="en-GB" i="1" dirty="0"/>
              <a:t>can, may, must, should, shall, will, need, ought, dare</a:t>
            </a:r>
            <a:r>
              <a:rPr lang="en-GB" i="1" dirty="0" smtClean="0"/>
              <a:t>).</a:t>
            </a:r>
            <a:r>
              <a:rPr lang="en-GB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GB" dirty="0"/>
              <a:t>2. </a:t>
            </a:r>
            <a:r>
              <a:rPr lang="en-GB" dirty="0" smtClean="0"/>
              <a:t> </a:t>
            </a:r>
            <a:r>
              <a:rPr lang="en-GB" dirty="0" err="1" smtClean="0"/>
              <a:t>Suppletive</a:t>
            </a:r>
            <a:r>
              <a:rPr lang="en-GB" dirty="0" smtClean="0"/>
              <a:t> </a:t>
            </a:r>
            <a:r>
              <a:rPr lang="en-GB" dirty="0"/>
              <a:t>personal forms </a:t>
            </a:r>
            <a:r>
              <a:rPr lang="en-GB" dirty="0" smtClean="0"/>
              <a:t>of the verbal </a:t>
            </a:r>
            <a:r>
              <a:rPr lang="en-GB" dirty="0"/>
              <a:t>lexeme </a:t>
            </a:r>
            <a:r>
              <a:rPr lang="en-GB" i="1" dirty="0"/>
              <a:t>“to be</a:t>
            </a:r>
            <a:r>
              <a:rPr lang="en-GB" i="1" dirty="0" smtClean="0"/>
              <a:t>”</a:t>
            </a:r>
            <a:r>
              <a:rPr lang="en-GB" dirty="0"/>
              <a:t> </a:t>
            </a:r>
            <a:r>
              <a:rPr lang="en-GB" dirty="0" smtClean="0"/>
              <a:t>(</a:t>
            </a:r>
            <a:r>
              <a:rPr lang="en-GB" i="1" dirty="0"/>
              <a:t>am –</a:t>
            </a:r>
            <a:r>
              <a:rPr lang="en-GB" dirty="0"/>
              <a:t> for the 1</a:t>
            </a:r>
            <a:r>
              <a:rPr lang="en-GB" baseline="30000" dirty="0"/>
              <a:t>st</a:t>
            </a:r>
            <a:r>
              <a:rPr lang="en-GB" dirty="0"/>
              <a:t> person Singular, </a:t>
            </a:r>
            <a:r>
              <a:rPr lang="en-GB" i="1" dirty="0"/>
              <a:t>is –</a:t>
            </a:r>
            <a:r>
              <a:rPr lang="en-GB" dirty="0"/>
              <a:t> for the 3</a:t>
            </a:r>
            <a:r>
              <a:rPr lang="en-GB" baseline="30000" dirty="0"/>
              <a:t>rd</a:t>
            </a:r>
            <a:r>
              <a:rPr lang="en-GB" dirty="0"/>
              <a:t> person </a:t>
            </a:r>
            <a:r>
              <a:rPr lang="en-GB" dirty="0" smtClean="0"/>
              <a:t>Singular). </a:t>
            </a:r>
            <a:endParaRPr lang="en-US" dirty="0"/>
          </a:p>
          <a:p>
            <a:pPr marL="0" indent="0">
              <a:buNone/>
            </a:pPr>
            <a:r>
              <a:rPr lang="en-GB" dirty="0"/>
              <a:t>3. The </a:t>
            </a:r>
            <a:r>
              <a:rPr lang="en-GB" dirty="0" smtClean="0"/>
              <a:t>category of person is regular </a:t>
            </a:r>
            <a:r>
              <a:rPr lang="en-GB" dirty="0"/>
              <a:t>expression of </a:t>
            </a:r>
            <a:r>
              <a:rPr lang="en-GB" dirty="0" smtClean="0"/>
              <a:t>with </a:t>
            </a:r>
            <a:r>
              <a:rPr lang="en-GB" dirty="0"/>
              <a:t>all the rest of the English verbs. The personal mark is expressed only in the 3</a:t>
            </a:r>
            <a:r>
              <a:rPr lang="en-GB" baseline="30000" dirty="0"/>
              <a:t>rd</a:t>
            </a:r>
            <a:r>
              <a:rPr lang="en-GB" dirty="0"/>
              <a:t> person Singular </a:t>
            </a:r>
            <a:r>
              <a:rPr lang="en-GB" i="1" dirty="0"/>
              <a:t>-(e)s </a:t>
            </a:r>
            <a:r>
              <a:rPr lang="en-GB" dirty="0"/>
              <a:t>[-z, -s, -</a:t>
            </a:r>
            <a:r>
              <a:rPr lang="en-GB" dirty="0" err="1"/>
              <a:t>iz</a:t>
            </a:r>
            <a:r>
              <a:rPr lang="en-GB" cap="small" dirty="0"/>
              <a:t>], </a:t>
            </a:r>
            <a:r>
              <a:rPr lang="en-GB" dirty="0"/>
              <a:t>the 1</a:t>
            </a:r>
            <a:r>
              <a:rPr lang="en-GB" baseline="30000" dirty="0"/>
              <a:t>st</a:t>
            </a:r>
            <a:r>
              <a:rPr lang="en-GB" dirty="0"/>
              <a:t> and the 2</a:t>
            </a:r>
            <a:r>
              <a:rPr lang="en-GB" baseline="30000" dirty="0"/>
              <a:t>nd</a:t>
            </a:r>
            <a:r>
              <a:rPr lang="en-GB" dirty="0"/>
              <a:t> persons remain unmarked (</a:t>
            </a:r>
            <a:r>
              <a:rPr lang="en-GB" i="1" dirty="0"/>
              <a:t>takes – take, writes – write, teaches – teach</a:t>
            </a:r>
            <a:r>
              <a:rPr lang="en-GB" i="1" dirty="0" smtClean="0"/>
              <a:t>).</a:t>
            </a:r>
          </a:p>
          <a:p>
            <a:r>
              <a:rPr lang="en-GB" dirty="0" smtClean="0"/>
              <a:t>The category of </a:t>
            </a:r>
            <a:r>
              <a:rPr lang="en-GB" dirty="0"/>
              <a:t>person finds another mode of expression </a:t>
            </a:r>
            <a:r>
              <a:rPr lang="en-GB" dirty="0" smtClean="0"/>
              <a:t>the </a:t>
            </a:r>
            <a:r>
              <a:rPr lang="en-GB" u="sng" dirty="0"/>
              <a:t>future</a:t>
            </a:r>
            <a:r>
              <a:rPr lang="en-GB" dirty="0"/>
              <a:t> tense</a:t>
            </a:r>
            <a:r>
              <a:rPr lang="en-GB" dirty="0" smtClean="0"/>
              <a:t>– </a:t>
            </a:r>
            <a:r>
              <a:rPr lang="en-GB" dirty="0"/>
              <a:t>it marks not the 3</a:t>
            </a:r>
            <a:r>
              <a:rPr lang="en-GB" baseline="30000" dirty="0"/>
              <a:t>rd</a:t>
            </a:r>
            <a:r>
              <a:rPr lang="en-GB" dirty="0"/>
              <a:t>, but the 1</a:t>
            </a:r>
            <a:r>
              <a:rPr lang="en-GB" baseline="30000" dirty="0"/>
              <a:t>st</a:t>
            </a:r>
            <a:r>
              <a:rPr lang="en-GB" dirty="0"/>
              <a:t> </a:t>
            </a:r>
            <a:r>
              <a:rPr lang="en-GB" dirty="0" smtClean="0"/>
              <a:t>person </a:t>
            </a:r>
            <a:r>
              <a:rPr lang="en-GB" i="1" dirty="0" smtClean="0"/>
              <a:t>(</a:t>
            </a:r>
            <a:r>
              <a:rPr lang="en-US" i="1" dirty="0" smtClean="0"/>
              <a:t>shall - will</a:t>
            </a:r>
            <a:r>
              <a:rPr lang="en-GB" i="1" dirty="0" smtClean="0"/>
              <a:t>)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9325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5530"/>
          </a:xfrm>
        </p:spPr>
        <p:txBody>
          <a:bodyPr/>
          <a:lstStyle/>
          <a:p>
            <a:r>
              <a:rPr lang="en-AU" dirty="0"/>
              <a:t>The category of tense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46908"/>
            <a:ext cx="10515600" cy="5250873"/>
          </a:xfrm>
        </p:spPr>
        <p:txBody>
          <a:bodyPr>
            <a:normAutofit lnSpcReduction="10000"/>
          </a:bodyPr>
          <a:lstStyle/>
          <a:p>
            <a:pPr algn="just"/>
            <a:r>
              <a:rPr lang="en-AU" dirty="0"/>
              <a:t>The category of tense is a verbal category reflecting the objective category of time. </a:t>
            </a:r>
            <a:r>
              <a:rPr lang="en-US" dirty="0"/>
              <a:t>Time is represented in language with the help of tense forms (</a:t>
            </a:r>
            <a:r>
              <a:rPr lang="en-US" i="1" dirty="0"/>
              <a:t>takes, will take, has taken, took, has been taking, etc.</a:t>
            </a:r>
            <a:r>
              <a:rPr lang="en-US" dirty="0"/>
              <a:t>), as well as with the help of various linguistic devices:</a:t>
            </a:r>
          </a:p>
          <a:p>
            <a:pPr marL="0" lvl="0" indent="0">
              <a:buNone/>
            </a:pPr>
            <a:r>
              <a:rPr lang="en-US" dirty="0" smtClean="0"/>
              <a:t>1) lexical</a:t>
            </a:r>
            <a:r>
              <a:rPr lang="en-US" dirty="0"/>
              <a:t>: </a:t>
            </a:r>
            <a:r>
              <a:rPr lang="en-US" i="1" dirty="0"/>
              <a:t>today, now, yesterday</a:t>
            </a:r>
            <a:r>
              <a:rPr lang="en-US" dirty="0"/>
              <a:t>, </a:t>
            </a:r>
            <a:r>
              <a:rPr lang="en-US" i="1" dirty="0"/>
              <a:t>tomorrow</a:t>
            </a:r>
            <a:r>
              <a:rPr lang="en-US" dirty="0"/>
              <a:t>, etc. 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lexico</a:t>
            </a:r>
            <a:r>
              <a:rPr lang="en-US" dirty="0"/>
              <a:t>-morphological: </a:t>
            </a:r>
            <a:r>
              <a:rPr lang="en-US" i="1" dirty="0"/>
              <a:t>post-graduate, pre-school, </a:t>
            </a:r>
            <a:r>
              <a:rPr lang="en-US" dirty="0"/>
              <a:t>etc</a:t>
            </a:r>
            <a:r>
              <a:rPr lang="en-US" i="1" dirty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/>
              <a:t>lexico</a:t>
            </a:r>
            <a:r>
              <a:rPr lang="en-US" dirty="0"/>
              <a:t>-syntactical: </a:t>
            </a:r>
            <a:r>
              <a:rPr lang="en-US" i="1" dirty="0"/>
              <a:t>next month, in a week, two years ago,</a:t>
            </a:r>
            <a:r>
              <a:rPr lang="en-US" dirty="0"/>
              <a:t> etc</a:t>
            </a:r>
            <a:r>
              <a:rPr lang="en-US" dirty="0" smtClean="0"/>
              <a:t>.</a:t>
            </a:r>
          </a:p>
          <a:p>
            <a:r>
              <a:rPr lang="en-AU" dirty="0" smtClean="0"/>
              <a:t>The </a:t>
            </a:r>
            <a:r>
              <a:rPr lang="en-AU" dirty="0"/>
              <a:t>essence of the category of tense is the relation of the time of the action or state expressed in the sentence to the time moment of the utterance</a:t>
            </a:r>
            <a:r>
              <a:rPr lang="en-AU" dirty="0" smtClean="0"/>
              <a:t>.</a:t>
            </a:r>
          </a:p>
          <a:p>
            <a:r>
              <a:rPr lang="en-AU" dirty="0"/>
              <a:t>the basic tense distinction is traditionally presented as an opposition “past :: present”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28484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313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The </a:t>
            </a:r>
            <a:r>
              <a:rPr lang="en-AU" dirty="0"/>
              <a:t>category of aspect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9927"/>
            <a:ext cx="10515600" cy="5027036"/>
          </a:xfrm>
        </p:spPr>
        <p:txBody>
          <a:bodyPr>
            <a:normAutofit/>
          </a:bodyPr>
          <a:lstStyle/>
          <a:p>
            <a:pPr algn="just"/>
            <a:r>
              <a:rPr lang="en-AU" dirty="0" smtClean="0"/>
              <a:t>a </a:t>
            </a:r>
            <a:r>
              <a:rPr lang="en-AU" dirty="0"/>
              <a:t>linguistic representation of the objective category of manner of </a:t>
            </a:r>
            <a:r>
              <a:rPr lang="en-AU" dirty="0" smtClean="0"/>
              <a:t>action </a:t>
            </a:r>
          </a:p>
          <a:p>
            <a:pPr algn="just"/>
            <a:r>
              <a:rPr lang="en-AU" dirty="0" smtClean="0"/>
              <a:t>the </a:t>
            </a:r>
            <a:r>
              <a:rPr lang="en-AU" dirty="0"/>
              <a:t>opposition Continuous :: Non-Continuous, i.e. Progressive :: Non-Progressive. </a:t>
            </a:r>
            <a:endParaRPr lang="en-AU" dirty="0" smtClean="0"/>
          </a:p>
          <a:p>
            <a:pPr algn="just"/>
            <a:r>
              <a:rPr lang="en-AU" dirty="0" smtClean="0"/>
              <a:t>inseparable </a:t>
            </a:r>
            <a:r>
              <a:rPr lang="en-AU" dirty="0"/>
              <a:t>from the lexical meaning of </a:t>
            </a:r>
            <a:r>
              <a:rPr lang="en-AU" dirty="0" smtClean="0"/>
              <a:t>verbs (“</a:t>
            </a:r>
            <a:r>
              <a:rPr lang="en-AU" dirty="0"/>
              <a:t>non-progressive” verbs </a:t>
            </a:r>
            <a:r>
              <a:rPr lang="en-AU" i="1" dirty="0"/>
              <a:t>know, see, think, understand, taste, feel, love hate, </a:t>
            </a:r>
            <a:r>
              <a:rPr lang="en-AU" dirty="0"/>
              <a:t>etc. </a:t>
            </a:r>
            <a:r>
              <a:rPr lang="en-AU" dirty="0" smtClean="0"/>
              <a:t>indicate </a:t>
            </a:r>
            <a:r>
              <a:rPr lang="en-AU" dirty="0"/>
              <a:t>a state of affairs rather than the action </a:t>
            </a:r>
            <a:r>
              <a:rPr lang="en-AU" dirty="0" smtClean="0"/>
              <a:t>itself)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176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4911"/>
          </a:xfrm>
        </p:spPr>
        <p:txBody>
          <a:bodyPr/>
          <a:lstStyle/>
          <a:p>
            <a:r>
              <a:rPr lang="en-US" dirty="0" smtClean="0"/>
              <a:t>Grammatical </a:t>
            </a:r>
            <a:r>
              <a:rPr lang="en-US" dirty="0"/>
              <a:t>structure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30036"/>
            <a:ext cx="10515600" cy="4846927"/>
          </a:xfrm>
        </p:spPr>
        <p:txBody>
          <a:bodyPr>
            <a:normAutofit lnSpcReduction="10000"/>
          </a:bodyPr>
          <a:lstStyle/>
          <a:p>
            <a:r>
              <a:rPr lang="en-US" u="sng" dirty="0" smtClean="0"/>
              <a:t>morphology</a:t>
            </a:r>
            <a:r>
              <a:rPr lang="en-US" dirty="0" smtClean="0"/>
              <a:t> </a:t>
            </a:r>
            <a:r>
              <a:rPr lang="en-AU" dirty="0"/>
              <a:t>deals with </a:t>
            </a:r>
            <a:endParaRPr lang="en-A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AU" dirty="0"/>
              <a:t> </a:t>
            </a:r>
            <a:r>
              <a:rPr lang="en-AU" dirty="0" smtClean="0"/>
              <a:t>    - paradigmatic </a:t>
            </a:r>
            <a:r>
              <a:rPr lang="en-AU" dirty="0"/>
              <a:t>and syntagmatic properties of </a:t>
            </a:r>
            <a:r>
              <a:rPr lang="en-AU" dirty="0" smtClean="0"/>
              <a:t>morphemes </a:t>
            </a:r>
            <a:r>
              <a:rPr lang="en-AU" dirty="0"/>
              <a:t>and </a:t>
            </a:r>
            <a:r>
              <a:rPr lang="en-AU" dirty="0" smtClean="0"/>
              <a:t>words            -      the </a:t>
            </a:r>
            <a:r>
              <a:rPr lang="en-AU" dirty="0"/>
              <a:t>internal structure of words and their relationship to other words and word forms within the </a:t>
            </a:r>
            <a:r>
              <a:rPr lang="en-AU" dirty="0" smtClean="0"/>
              <a:t>paradigm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AU" dirty="0"/>
              <a:t> </a:t>
            </a:r>
            <a:r>
              <a:rPr lang="en-AU" dirty="0" smtClean="0"/>
              <a:t>     - morphological </a:t>
            </a:r>
            <a:r>
              <a:rPr lang="en-AU" dirty="0"/>
              <a:t>categories and their realization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u="sng" dirty="0" smtClean="0"/>
              <a:t>syntax</a:t>
            </a:r>
            <a:r>
              <a:rPr lang="en-US" dirty="0" smtClean="0"/>
              <a:t> </a:t>
            </a:r>
            <a:r>
              <a:rPr lang="en-AU" dirty="0" smtClean="0"/>
              <a:t>deals </a:t>
            </a:r>
            <a:r>
              <a:rPr lang="en-AU" dirty="0"/>
              <a:t>with </a:t>
            </a:r>
            <a:endParaRPr lang="en-AU" dirty="0" smtClean="0"/>
          </a:p>
          <a:p>
            <a:pPr marL="0" indent="0">
              <a:buNone/>
            </a:pPr>
            <a:r>
              <a:rPr lang="en-AU" dirty="0"/>
              <a:t> </a:t>
            </a:r>
            <a:r>
              <a:rPr lang="en-AU" dirty="0" smtClean="0"/>
              <a:t>     - the </a:t>
            </a:r>
            <a:r>
              <a:rPr lang="en-AU" dirty="0"/>
              <a:t>way words are </a:t>
            </a:r>
            <a:r>
              <a:rPr lang="en-AU" dirty="0" smtClean="0"/>
              <a:t>combined </a:t>
            </a:r>
          </a:p>
          <a:p>
            <a:pPr marL="0" indent="0">
              <a:buNone/>
            </a:pPr>
            <a:r>
              <a:rPr lang="en-AU" dirty="0"/>
              <a:t> </a:t>
            </a:r>
            <a:r>
              <a:rPr lang="en-AU" dirty="0" smtClean="0"/>
              <a:t>     - the </a:t>
            </a:r>
            <a:r>
              <a:rPr lang="en-AU" dirty="0"/>
              <a:t>functions of words and their relationship to other words within word-groups, sentences and </a:t>
            </a:r>
            <a:r>
              <a:rPr lang="en-AU" dirty="0" smtClean="0"/>
              <a:t>texts </a:t>
            </a:r>
          </a:p>
          <a:p>
            <a:pPr marL="0" indent="0">
              <a:buNone/>
            </a:pPr>
            <a:r>
              <a:rPr lang="en-AU" dirty="0"/>
              <a:t> </a:t>
            </a:r>
            <a:r>
              <a:rPr lang="en-AU" dirty="0" smtClean="0"/>
              <a:t>     - the </a:t>
            </a:r>
            <a:r>
              <a:rPr lang="en-AU" dirty="0"/>
              <a:t>way in which the units and their meanings are </a:t>
            </a:r>
            <a:r>
              <a:rPr lang="en-AU" dirty="0" smtClean="0"/>
              <a:t>combined </a:t>
            </a:r>
          </a:p>
          <a:p>
            <a:pPr marL="0" indent="0">
              <a:buNone/>
            </a:pPr>
            <a:r>
              <a:rPr lang="en-AU" dirty="0" smtClean="0"/>
              <a:t>      - </a:t>
            </a:r>
            <a:r>
              <a:rPr lang="en-AU" dirty="0"/>
              <a:t>peculiarities of syntactic units, their behaviour in different contexts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274942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782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The </a:t>
            </a:r>
            <a:r>
              <a:rPr lang="en-AU" dirty="0"/>
              <a:t>Category of </a:t>
            </a:r>
            <a:r>
              <a:rPr lang="en-AU" dirty="0" smtClean="0"/>
              <a:t>Voice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43890"/>
            <a:ext cx="10515600" cy="4999327"/>
          </a:xfrm>
        </p:spPr>
        <p:txBody>
          <a:bodyPr>
            <a:normAutofit/>
          </a:bodyPr>
          <a:lstStyle/>
          <a:p>
            <a:r>
              <a:rPr lang="en-AU" dirty="0" smtClean="0"/>
              <a:t>Expresses the </a:t>
            </a:r>
            <a:r>
              <a:rPr lang="en-AU" dirty="0"/>
              <a:t>objective relation between the subject or object of the action and the action </a:t>
            </a:r>
            <a:r>
              <a:rPr lang="en-AU" dirty="0" smtClean="0"/>
              <a:t>itself</a:t>
            </a:r>
            <a:endParaRPr lang="en-US" dirty="0"/>
          </a:p>
          <a:p>
            <a:r>
              <a:rPr lang="en-AU" dirty="0" smtClean="0"/>
              <a:t>the </a:t>
            </a:r>
            <a:r>
              <a:rPr lang="en-AU" dirty="0"/>
              <a:t>opposition Active voice :: Passive voice. The implicit grammatical meaning of transitivity/intransitivity restricts the manifestation of this </a:t>
            </a:r>
            <a:r>
              <a:rPr lang="en-AU" dirty="0" smtClean="0"/>
              <a:t>category to transitive verbs. </a:t>
            </a:r>
          </a:p>
          <a:p>
            <a:r>
              <a:rPr lang="en-AU" dirty="0"/>
              <a:t>Some grammarians recognize the existence of Middle, Reflexive and Reciprocal voices: </a:t>
            </a:r>
            <a:r>
              <a:rPr lang="en-AU" i="1" dirty="0"/>
              <a:t>The fish sells easily. He washed himself.</a:t>
            </a:r>
            <a:r>
              <a:rPr lang="en-AU" dirty="0"/>
              <a:t> </a:t>
            </a:r>
            <a:r>
              <a:rPr lang="en-AU" i="1" dirty="0"/>
              <a:t>They hugged each other.</a:t>
            </a:r>
            <a:endParaRPr lang="en-US" dirty="0"/>
          </a:p>
          <a:p>
            <a:r>
              <a:rPr lang="en-US" dirty="0"/>
              <a:t>However, since these meanings find no morphological expression, it is not possible to speak of different voices.</a:t>
            </a:r>
          </a:p>
        </p:txBody>
      </p:sp>
    </p:spTree>
    <p:extLst>
      <p:ext uri="{BB962C8B-B14F-4D97-AF65-F5344CB8AC3E}">
        <p14:creationId xmlns:p14="http://schemas.microsoft.com/office/powerpoint/2010/main" val="300602636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6257"/>
          </a:xfrm>
        </p:spPr>
        <p:txBody>
          <a:bodyPr>
            <a:normAutofit fontScale="90000"/>
          </a:bodyPr>
          <a:lstStyle/>
          <a:p>
            <a:r>
              <a:rPr lang="en-GB" dirty="0"/>
              <a:t>The category of mood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11382"/>
            <a:ext cx="10515600" cy="5555673"/>
          </a:xfrm>
        </p:spPr>
        <p:txBody>
          <a:bodyPr>
            <a:normAutofit fontScale="77500" lnSpcReduction="20000"/>
          </a:bodyPr>
          <a:lstStyle/>
          <a:p>
            <a:r>
              <a:rPr lang="en-GB" sz="3100" dirty="0" smtClean="0"/>
              <a:t>“</a:t>
            </a:r>
            <a:r>
              <a:rPr lang="en-GB" sz="3100" dirty="0"/>
              <a:t>Mood expresses the relation of the action to reality, as stated by the speaker</a:t>
            </a:r>
            <a:r>
              <a:rPr lang="en-GB" sz="3100" dirty="0" smtClean="0"/>
              <a:t>” (acad</a:t>
            </a:r>
            <a:r>
              <a:rPr lang="en-GB" sz="3100" dirty="0"/>
              <a:t>. V. </a:t>
            </a:r>
            <a:r>
              <a:rPr lang="en-GB" sz="3100" dirty="0" err="1" smtClean="0"/>
              <a:t>Vynohradov</a:t>
            </a:r>
            <a:r>
              <a:rPr lang="en-GB" sz="3100" dirty="0" smtClean="0"/>
              <a:t>)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100" i="1" dirty="0" smtClean="0"/>
              <a:t>She </a:t>
            </a:r>
            <a:r>
              <a:rPr lang="en-US" sz="3100" i="1" dirty="0"/>
              <a:t>walks </a:t>
            </a:r>
            <a:r>
              <a:rPr lang="en-US" sz="3100" i="1" dirty="0" smtClean="0"/>
              <a:t>quickly</a:t>
            </a:r>
            <a:r>
              <a:rPr lang="en-US" sz="3100" dirty="0" smtClean="0"/>
              <a:t> (the action </a:t>
            </a:r>
            <a:r>
              <a:rPr lang="en-US" sz="3100" dirty="0"/>
              <a:t>is presented by the speaker as taking place in </a:t>
            </a:r>
            <a:r>
              <a:rPr lang="en-US" sz="3100" dirty="0" smtClean="0"/>
              <a:t>reality).</a:t>
            </a:r>
            <a:endParaRPr lang="en-US" sz="3100" dirty="0"/>
          </a:p>
          <a:p>
            <a:pPr marL="514350" indent="-514350">
              <a:buFont typeface="+mj-lt"/>
              <a:buAutoNum type="arabicPeriod"/>
            </a:pPr>
            <a:r>
              <a:rPr lang="en-US" sz="3100" i="1" dirty="0"/>
              <a:t> Walk quickly</a:t>
            </a:r>
            <a:r>
              <a:rPr lang="en-US" sz="3100" i="1" dirty="0" smtClean="0"/>
              <a:t>!</a:t>
            </a:r>
            <a:r>
              <a:rPr lang="en-US" sz="3100" dirty="0"/>
              <a:t> </a:t>
            </a:r>
            <a:r>
              <a:rPr lang="en-US" sz="3100" dirty="0" smtClean="0"/>
              <a:t>(the </a:t>
            </a:r>
            <a:r>
              <a:rPr lang="en-US" sz="3100" dirty="0"/>
              <a:t>listener is urged by the speaker to accomplish the </a:t>
            </a:r>
            <a:r>
              <a:rPr lang="en-US" sz="3100" dirty="0" smtClean="0"/>
              <a:t>action)</a:t>
            </a:r>
            <a:endParaRPr lang="en-US" sz="3100" dirty="0"/>
          </a:p>
          <a:p>
            <a:pPr marL="514350" indent="-514350">
              <a:buFont typeface="+mj-lt"/>
              <a:buAutoNum type="arabicPeriod"/>
            </a:pPr>
            <a:r>
              <a:rPr lang="en-US" sz="3100" i="1" dirty="0"/>
              <a:t> She would have walked quickly if she had been in a </a:t>
            </a:r>
            <a:r>
              <a:rPr lang="en-US" sz="3100" i="1" dirty="0" smtClean="0"/>
              <a:t>hurry.</a:t>
            </a:r>
            <a:r>
              <a:rPr lang="en-US" sz="3100" dirty="0"/>
              <a:t> </a:t>
            </a:r>
            <a:r>
              <a:rPr lang="en-US" sz="3100" dirty="0" smtClean="0"/>
              <a:t>(the </a:t>
            </a:r>
            <a:r>
              <a:rPr lang="en-US" sz="3100" dirty="0"/>
              <a:t>speaker perceives the action as </a:t>
            </a:r>
            <a:r>
              <a:rPr lang="en-US" sz="3100" dirty="0" smtClean="0"/>
              <a:t>imaginary)</a:t>
            </a:r>
          </a:p>
          <a:p>
            <a:r>
              <a:rPr lang="en-US" sz="3100" dirty="0" smtClean="0"/>
              <a:t> </a:t>
            </a:r>
            <a:r>
              <a:rPr lang="en-US" sz="3100" dirty="0"/>
              <a:t>Different mood-forms of the verb </a:t>
            </a:r>
            <a:r>
              <a:rPr lang="en-US" sz="3100" i="1" dirty="0"/>
              <a:t>walks, walk, would have walked </a:t>
            </a:r>
            <a:r>
              <a:rPr lang="en-US" sz="3100" dirty="0"/>
              <a:t>convey different relations of the action to reality. </a:t>
            </a:r>
            <a:endParaRPr lang="en-US" sz="3100" dirty="0" smtClean="0"/>
          </a:p>
          <a:p>
            <a:r>
              <a:rPr lang="en-US" sz="3100" dirty="0"/>
              <a:t>There is no unanimous opinion among the grammarians to the category of mood in English:</a:t>
            </a:r>
          </a:p>
          <a:p>
            <a:r>
              <a:rPr lang="en-US" sz="3100" dirty="0"/>
              <a:t>two the so-called “direct” moods (the Indicative Mood and the Imperative Mood) and four the so-called oblique (=indirect) </a:t>
            </a:r>
            <a:r>
              <a:rPr lang="en-US" sz="3100" dirty="0" err="1"/>
              <a:t>moods:the</a:t>
            </a:r>
            <a:r>
              <a:rPr lang="en-US" sz="3100" dirty="0"/>
              <a:t> Subjunctive I, the Subjunctive II, the Conditional Mood and the Suppositional Mood) (Prof. O. I. </a:t>
            </a:r>
            <a:r>
              <a:rPr lang="en-US" sz="3100" dirty="0" err="1"/>
              <a:t>Smirnitsky</a:t>
            </a:r>
            <a:r>
              <a:rPr lang="en-US" sz="3100" dirty="0"/>
              <a:t>)</a:t>
            </a:r>
          </a:p>
          <a:p>
            <a:r>
              <a:rPr lang="en-US" sz="3100" dirty="0"/>
              <a:t>three moods – the Indicative Mood, the Imperative Mood and the Subjunctive Mood (Prof. B. O. </a:t>
            </a:r>
            <a:r>
              <a:rPr lang="en-US" sz="3100" dirty="0" err="1"/>
              <a:t>Ilyish</a:t>
            </a:r>
            <a:r>
              <a:rPr lang="en-US" sz="3100" dirty="0"/>
              <a:t>, Prof. I. P. </a:t>
            </a:r>
            <a:r>
              <a:rPr lang="en-US" sz="3100" dirty="0" err="1"/>
              <a:t>Ivanova</a:t>
            </a:r>
            <a:r>
              <a:rPr lang="en-US" sz="3100" dirty="0"/>
              <a:t>) </a:t>
            </a:r>
            <a:endParaRPr lang="en-US" sz="3100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35676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Verb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i="1" dirty="0" smtClean="0"/>
              <a:t>verb </a:t>
            </a:r>
            <a:r>
              <a:rPr lang="en-GB" i="1" dirty="0"/>
              <a:t>features: </a:t>
            </a:r>
            <a:endParaRPr lang="en-GB" i="1" dirty="0" smtClean="0"/>
          </a:p>
          <a:p>
            <a:pPr marL="0" indent="0">
              <a:buNone/>
            </a:pPr>
            <a:r>
              <a:rPr lang="en-GB" dirty="0" smtClean="0"/>
              <a:t>1</a:t>
            </a:r>
            <a:r>
              <a:rPr lang="en-GB" dirty="0"/>
              <a:t>) the </a:t>
            </a:r>
            <a:r>
              <a:rPr lang="en-GB" dirty="0" err="1"/>
              <a:t>categorial</a:t>
            </a:r>
            <a:r>
              <a:rPr lang="en-GB" dirty="0"/>
              <a:t> meaning of process (finite and non-finite); </a:t>
            </a:r>
            <a:endParaRPr lang="en-GB" dirty="0" smtClean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) </a:t>
            </a:r>
            <a:r>
              <a:rPr lang="en-GB" dirty="0"/>
              <a:t>the verbal categories of person, number, tense, mood, voice, aspect</a:t>
            </a:r>
            <a:r>
              <a:rPr lang="en-GB" dirty="0" smtClean="0"/>
              <a:t>;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3) the opposition of the finite and non-finite forms;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4</a:t>
            </a:r>
            <a:r>
              <a:rPr lang="en-US" dirty="0"/>
              <a:t>) </a:t>
            </a:r>
            <a:r>
              <a:rPr lang="en-GB" dirty="0"/>
              <a:t>the syntactic function of the predicate for the finite verb.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77209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8657"/>
          </a:xfrm>
        </p:spPr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he Numeral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9308"/>
            <a:ext cx="10515600" cy="500149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</a:t>
            </a:r>
            <a:r>
              <a:rPr lang="en-US" dirty="0" err="1"/>
              <a:t>lexico</a:t>
            </a:r>
            <a:r>
              <a:rPr lang="en-US" dirty="0"/>
              <a:t>-grammatical meaning</a:t>
            </a:r>
            <a:r>
              <a:rPr lang="en-US" b="1" dirty="0"/>
              <a:t> </a:t>
            </a:r>
            <a:r>
              <a:rPr lang="en-US" b="1" dirty="0" smtClean="0"/>
              <a:t>– </a:t>
            </a:r>
            <a:r>
              <a:rPr lang="en-US" dirty="0" smtClean="0"/>
              <a:t>number</a:t>
            </a:r>
          </a:p>
          <a:p>
            <a:r>
              <a:rPr lang="en-US" dirty="0" smtClean="0"/>
              <a:t>The </a:t>
            </a:r>
            <a:r>
              <a:rPr lang="en-US" dirty="0"/>
              <a:t>grammatical category of numerical </a:t>
            </a:r>
            <a:r>
              <a:rPr lang="en-US" dirty="0" smtClean="0"/>
              <a:t>qualification is </a:t>
            </a:r>
            <a:r>
              <a:rPr lang="en-US" dirty="0"/>
              <a:t>represented by the opposition of two forms: cardinal numerals :: ordinal numerals.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- cardinal </a:t>
            </a:r>
            <a:r>
              <a:rPr lang="en-US" dirty="0"/>
              <a:t>numerals denote numerical </a:t>
            </a:r>
            <a:r>
              <a:rPr lang="en-US" dirty="0" smtClean="0"/>
              <a:t>quantity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- </a:t>
            </a:r>
            <a:r>
              <a:rPr lang="en-US" dirty="0"/>
              <a:t>ordinal numerals denote some numerical order.</a:t>
            </a:r>
            <a:r>
              <a:rPr lang="en-US" b="1" dirty="0"/>
              <a:t>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err="1"/>
              <a:t>e.g</a:t>
            </a:r>
            <a:r>
              <a:rPr lang="ru-RU" dirty="0"/>
              <a:t>.: </a:t>
            </a:r>
            <a:r>
              <a:rPr lang="ru-RU" i="1" dirty="0" err="1"/>
              <a:t>nine</a:t>
            </a:r>
            <a:r>
              <a:rPr lang="ru-RU" i="1" dirty="0"/>
              <a:t> – </a:t>
            </a:r>
            <a:r>
              <a:rPr lang="ru-RU" i="1" dirty="0" err="1"/>
              <a:t>ninth</a:t>
            </a:r>
            <a:r>
              <a:rPr lang="ru-RU" i="1" dirty="0"/>
              <a:t>, </a:t>
            </a:r>
            <a:r>
              <a:rPr lang="ru-RU" i="1" dirty="0" err="1"/>
              <a:t>five</a:t>
            </a:r>
            <a:r>
              <a:rPr lang="ru-RU" i="1" dirty="0"/>
              <a:t> – </a:t>
            </a:r>
            <a:r>
              <a:rPr lang="ru-RU" i="1" dirty="0" err="1"/>
              <a:t>fifth</a:t>
            </a:r>
            <a:r>
              <a:rPr lang="ru-RU" i="1" dirty="0"/>
              <a:t>, </a:t>
            </a:r>
            <a:r>
              <a:rPr lang="ru-RU" i="1" dirty="0" err="1"/>
              <a:t>thirty</a:t>
            </a:r>
            <a:r>
              <a:rPr lang="ru-RU" i="1" dirty="0"/>
              <a:t> – </a:t>
            </a:r>
            <a:r>
              <a:rPr lang="ru-RU" i="1" dirty="0" err="1"/>
              <a:t>thirtieth</a:t>
            </a:r>
            <a:r>
              <a:rPr lang="ru-RU" i="1" dirty="0"/>
              <a:t>, </a:t>
            </a:r>
            <a:r>
              <a:rPr lang="ru-RU" i="1" dirty="0" err="1"/>
              <a:t>sixty-two</a:t>
            </a:r>
            <a:r>
              <a:rPr lang="ru-RU" i="1" dirty="0"/>
              <a:t> – </a:t>
            </a:r>
            <a:r>
              <a:rPr lang="ru-RU" i="1" dirty="0" err="1"/>
              <a:t>sixty-second</a:t>
            </a:r>
            <a:r>
              <a:rPr lang="ru-RU" i="1" dirty="0"/>
              <a:t>, </a:t>
            </a:r>
            <a:r>
              <a:rPr lang="ru-RU" i="1" dirty="0" err="1"/>
              <a:t>one</a:t>
            </a:r>
            <a:r>
              <a:rPr lang="ru-RU" i="1" dirty="0"/>
              <a:t> </a:t>
            </a:r>
            <a:r>
              <a:rPr lang="ru-RU" i="1" dirty="0" err="1"/>
              <a:t>hunred</a:t>
            </a:r>
            <a:r>
              <a:rPr lang="ru-RU" i="1" dirty="0"/>
              <a:t> – </a:t>
            </a:r>
            <a:r>
              <a:rPr lang="ru-RU" i="1" dirty="0" err="1"/>
              <a:t>one</a:t>
            </a:r>
            <a:r>
              <a:rPr lang="ru-RU" i="1" dirty="0"/>
              <a:t> </a:t>
            </a:r>
            <a:r>
              <a:rPr lang="ru-RU" i="1" dirty="0" err="1"/>
              <a:t>hudredth</a:t>
            </a:r>
            <a:r>
              <a:rPr lang="ru-RU" dirty="0"/>
              <a:t>. </a:t>
            </a:r>
          </a:p>
          <a:p>
            <a:r>
              <a:rPr lang="en-US" dirty="0"/>
              <a:t>There are some further subdivisions of numerals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- fractional </a:t>
            </a:r>
            <a:r>
              <a:rPr lang="en-US" dirty="0"/>
              <a:t>numerals</a:t>
            </a:r>
            <a:r>
              <a:rPr lang="en-US" i="1" dirty="0"/>
              <a:t> (whole</a:t>
            </a:r>
            <a:r>
              <a:rPr lang="en-US" dirty="0"/>
              <a:t>, </a:t>
            </a:r>
            <a:r>
              <a:rPr lang="en-US" i="1" dirty="0"/>
              <a:t>half</a:t>
            </a:r>
            <a:r>
              <a:rPr lang="en-US" dirty="0"/>
              <a:t>, </a:t>
            </a:r>
            <a:r>
              <a:rPr lang="en-US" i="1" dirty="0"/>
              <a:t>third</a:t>
            </a:r>
            <a:r>
              <a:rPr lang="en-US" dirty="0"/>
              <a:t>, etc</a:t>
            </a:r>
            <a:r>
              <a:rPr lang="en-US" dirty="0" smtClean="0"/>
              <a:t>.)</a:t>
            </a:r>
          </a:p>
          <a:p>
            <a:pPr marL="0" indent="0">
              <a:buNone/>
            </a:pPr>
            <a:r>
              <a:rPr lang="en-US" dirty="0" smtClean="0"/>
              <a:t>          - collective </a:t>
            </a:r>
            <a:r>
              <a:rPr lang="en-US" dirty="0"/>
              <a:t>numerals (</a:t>
            </a:r>
            <a:r>
              <a:rPr lang="en-US" i="1" dirty="0"/>
              <a:t>pair</a:t>
            </a:r>
            <a:r>
              <a:rPr lang="en-US" dirty="0"/>
              <a:t>, </a:t>
            </a:r>
            <a:r>
              <a:rPr lang="en-US" i="1" dirty="0"/>
              <a:t>triad</a:t>
            </a:r>
            <a:r>
              <a:rPr lang="en-US" dirty="0"/>
              <a:t>, </a:t>
            </a:r>
            <a:r>
              <a:rPr lang="en-US" i="1" dirty="0"/>
              <a:t>dozen, twin</a:t>
            </a:r>
            <a:r>
              <a:rPr lang="en-US" dirty="0"/>
              <a:t>, etc</a:t>
            </a:r>
            <a:r>
              <a:rPr lang="en-US" dirty="0" smtClean="0"/>
              <a:t>.)</a:t>
            </a:r>
          </a:p>
          <a:p>
            <a:pPr marL="0" indent="0">
              <a:buNone/>
            </a:pPr>
            <a:r>
              <a:rPr lang="en-US" dirty="0" smtClean="0"/>
              <a:t>          - </a:t>
            </a:r>
            <a:r>
              <a:rPr lang="en-US" dirty="0"/>
              <a:t>multiplicative numerals</a:t>
            </a:r>
            <a:r>
              <a:rPr lang="en-US" i="1" dirty="0"/>
              <a:t> (once</a:t>
            </a:r>
            <a:r>
              <a:rPr lang="en-US" dirty="0"/>
              <a:t>, </a:t>
            </a:r>
            <a:r>
              <a:rPr lang="en-US" i="1" dirty="0"/>
              <a:t>twice, thrice</a:t>
            </a:r>
            <a:r>
              <a:rPr lang="en-US" i="1" dirty="0" smtClean="0"/>
              <a:t>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366073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5530"/>
          </a:xfrm>
        </p:spPr>
        <p:txBody>
          <a:bodyPr/>
          <a:lstStyle/>
          <a:p>
            <a:r>
              <a:rPr lang="en-US" dirty="0" smtClean="0"/>
              <a:t>The Numeral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80656"/>
            <a:ext cx="10515600" cy="5320144"/>
          </a:xfrm>
        </p:spPr>
        <p:txBody>
          <a:bodyPr>
            <a:normAutofit/>
          </a:bodyPr>
          <a:lstStyle/>
          <a:p>
            <a:r>
              <a:rPr lang="en-US" u="sng" dirty="0"/>
              <a:t>C</a:t>
            </a:r>
            <a:r>
              <a:rPr lang="en-US" u="sng" dirty="0" smtClean="0"/>
              <a:t>ombinability</a:t>
            </a:r>
            <a:r>
              <a:rPr lang="en-US" b="1" dirty="0" smtClean="0"/>
              <a:t> </a:t>
            </a:r>
            <a:r>
              <a:rPr lang="en-US" dirty="0"/>
              <a:t>with nouns and link-verbs: </a:t>
            </a:r>
            <a:r>
              <a:rPr lang="en-US" i="1" dirty="0"/>
              <a:t>Twelve</a:t>
            </a:r>
            <a:r>
              <a:rPr lang="en-US" dirty="0"/>
              <a:t> Monkeys; Ocean’s </a:t>
            </a:r>
            <a:r>
              <a:rPr lang="en-US" i="1" dirty="0"/>
              <a:t>Eleven</a:t>
            </a:r>
            <a:r>
              <a:rPr lang="en-US" dirty="0"/>
              <a:t>; The </a:t>
            </a:r>
            <a:r>
              <a:rPr lang="en-US" i="1" dirty="0"/>
              <a:t>Fifth</a:t>
            </a:r>
            <a:r>
              <a:rPr lang="en-US" dirty="0"/>
              <a:t> Element; My son is </a:t>
            </a:r>
            <a:r>
              <a:rPr lang="en-US" i="1" dirty="0"/>
              <a:t>fifteen</a:t>
            </a:r>
            <a:r>
              <a:rPr lang="en-US" dirty="0"/>
              <a:t>; They were </a:t>
            </a:r>
            <a:r>
              <a:rPr lang="en-US" i="1" dirty="0"/>
              <a:t>seven</a:t>
            </a:r>
            <a:r>
              <a:rPr lang="en-US" dirty="0"/>
              <a:t>.</a:t>
            </a:r>
            <a:endParaRPr lang="ru-RU" dirty="0"/>
          </a:p>
          <a:p>
            <a:r>
              <a:rPr lang="en-US" u="sng" dirty="0" smtClean="0"/>
              <a:t>Syntactic function </a:t>
            </a:r>
            <a:r>
              <a:rPr lang="en-US" dirty="0"/>
              <a:t>of an </a:t>
            </a:r>
            <a:r>
              <a:rPr lang="en-US" dirty="0" smtClean="0"/>
              <a:t>attribute, subject. predicative: </a:t>
            </a:r>
            <a:r>
              <a:rPr lang="en-US" b="1" dirty="0" smtClean="0"/>
              <a:t> </a:t>
            </a:r>
            <a:endParaRPr lang="ru-RU" dirty="0"/>
          </a:p>
          <a:p>
            <a:pPr marL="0" indent="0">
              <a:buNone/>
            </a:pPr>
            <a:r>
              <a:rPr lang="en-US" b="1" dirty="0" smtClean="0"/>
              <a:t>              </a:t>
            </a:r>
            <a:r>
              <a:rPr lang="en-US" dirty="0" smtClean="0"/>
              <a:t>I </a:t>
            </a:r>
            <a:r>
              <a:rPr lang="en-US" dirty="0"/>
              <a:t>have</a:t>
            </a:r>
            <a:r>
              <a:rPr lang="en-US" i="1" dirty="0"/>
              <a:t> two </a:t>
            </a:r>
            <a:r>
              <a:rPr lang="en-US" dirty="0"/>
              <a:t>books. Give me</a:t>
            </a:r>
            <a:r>
              <a:rPr lang="en-US" i="1" dirty="0"/>
              <a:t> the second</a:t>
            </a:r>
            <a:r>
              <a:rPr lang="en-US" dirty="0"/>
              <a:t> </a:t>
            </a:r>
            <a:r>
              <a:rPr lang="en-US" dirty="0" smtClean="0"/>
              <a:t>chance (attribute); </a:t>
            </a:r>
            <a:endParaRPr lang="ru-RU" dirty="0"/>
          </a:p>
          <a:p>
            <a:pPr marL="0" indent="0">
              <a:buNone/>
            </a:pPr>
            <a:r>
              <a:rPr lang="en-US" i="1" dirty="0" smtClean="0"/>
              <a:t>              Twelve </a:t>
            </a:r>
            <a:r>
              <a:rPr lang="en-US" dirty="0"/>
              <a:t>is not divided by five (the subject); 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              She </a:t>
            </a:r>
            <a:r>
              <a:rPr lang="en-US" dirty="0"/>
              <a:t>is</a:t>
            </a:r>
            <a:r>
              <a:rPr lang="en-US" i="1" dirty="0"/>
              <a:t> ten</a:t>
            </a:r>
            <a:r>
              <a:rPr lang="en-US" dirty="0"/>
              <a:t> (the predicative).</a:t>
            </a:r>
            <a:endParaRPr lang="ru-RU" dirty="0"/>
          </a:p>
          <a:p>
            <a:r>
              <a:rPr lang="en-GB" u="sng" dirty="0"/>
              <a:t>T</a:t>
            </a:r>
            <a:r>
              <a:rPr lang="en-GB" u="sng" dirty="0" smtClean="0"/>
              <a:t>he features</a:t>
            </a:r>
            <a:r>
              <a:rPr lang="en-GB" i="1" dirty="0"/>
              <a:t>: </a:t>
            </a:r>
            <a:r>
              <a:rPr lang="en-US" dirty="0"/>
              <a:t>1) </a:t>
            </a:r>
            <a:r>
              <a:rPr lang="en-GB" dirty="0"/>
              <a:t>the </a:t>
            </a:r>
            <a:r>
              <a:rPr lang="en-GB" dirty="0" err="1"/>
              <a:t>categorial</a:t>
            </a:r>
            <a:r>
              <a:rPr lang="en-GB" dirty="0"/>
              <a:t> meaning of number (cardinal and ordinal); </a:t>
            </a:r>
            <a:r>
              <a:rPr lang="en-US" dirty="0"/>
              <a:t>2)</a:t>
            </a:r>
            <a:r>
              <a:rPr lang="en-GB" dirty="0"/>
              <a:t> specific composition forms for compound numerals; 3) the specific </a:t>
            </a:r>
            <a:r>
              <a:rPr lang="en-GB" dirty="0" err="1"/>
              <a:t>suffixal</a:t>
            </a:r>
            <a:r>
              <a:rPr lang="en-GB" dirty="0"/>
              <a:t> derivation forms for ordinal numerals; 4</a:t>
            </a:r>
            <a:r>
              <a:rPr lang="en-US" dirty="0"/>
              <a:t>) </a:t>
            </a:r>
            <a:r>
              <a:rPr lang="en-GB" dirty="0"/>
              <a:t>the syntactic functions of a numerical attribute and a numerical substantive.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41427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/>
          <a:lstStyle/>
          <a:p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Pronoun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</a:t>
            </a:r>
            <a:r>
              <a:rPr lang="ru-RU" dirty="0" err="1" smtClean="0"/>
              <a:t>he</a:t>
            </a:r>
            <a:r>
              <a:rPr lang="ru-RU" dirty="0" smtClean="0"/>
              <a:t> </a:t>
            </a:r>
            <a:r>
              <a:rPr lang="ru-RU" dirty="0" err="1"/>
              <a:t>main</a:t>
            </a:r>
            <a:r>
              <a:rPr lang="ru-RU" dirty="0"/>
              <a:t> </a:t>
            </a:r>
            <a:r>
              <a:rPr lang="ru-RU" dirty="0" err="1"/>
              <a:t>function</a:t>
            </a:r>
            <a:r>
              <a:rPr lang="ru-RU" dirty="0"/>
              <a:t> </a:t>
            </a:r>
            <a:r>
              <a:rPr lang="en-US" dirty="0" smtClean="0"/>
              <a:t>– </a:t>
            </a:r>
            <a:r>
              <a:rPr lang="ru-RU" dirty="0" smtClean="0"/>
              <a:t> </a:t>
            </a:r>
            <a:r>
              <a:rPr lang="ru-RU" dirty="0" err="1" smtClean="0"/>
              <a:t>deixis</a:t>
            </a:r>
            <a:r>
              <a:rPr lang="ru-RU" dirty="0" smtClean="0"/>
              <a:t> </a:t>
            </a:r>
            <a:endParaRPr lang="en-US" dirty="0" smtClean="0"/>
          </a:p>
          <a:p>
            <a:r>
              <a:rPr lang="en-US" dirty="0" err="1" smtClean="0"/>
              <a:t>i</a:t>
            </a:r>
            <a:r>
              <a:rPr lang="ru-RU" dirty="0" err="1" smtClean="0"/>
              <a:t>ndirect</a:t>
            </a:r>
            <a:r>
              <a:rPr lang="en-US" dirty="0" smtClean="0"/>
              <a:t> </a:t>
            </a:r>
            <a:r>
              <a:rPr lang="ru-RU" dirty="0" err="1" smtClean="0"/>
              <a:t>nomination</a:t>
            </a:r>
            <a:endParaRPr lang="en-US" dirty="0" smtClean="0"/>
          </a:p>
          <a:p>
            <a:r>
              <a:rPr lang="en-US" dirty="0" smtClean="0"/>
              <a:t>don‘t </a:t>
            </a:r>
            <a:r>
              <a:rPr lang="ru-RU" dirty="0" err="1" smtClean="0"/>
              <a:t>express</a:t>
            </a:r>
            <a:r>
              <a:rPr lang="ru-RU" dirty="0" smtClean="0"/>
              <a:t> </a:t>
            </a:r>
            <a:r>
              <a:rPr lang="ru-RU" dirty="0" err="1"/>
              <a:t>new</a:t>
            </a:r>
            <a:r>
              <a:rPr lang="ru-RU" dirty="0"/>
              <a:t> </a:t>
            </a:r>
            <a:r>
              <a:rPr lang="ru-RU" dirty="0" err="1" smtClean="0"/>
              <a:t>information</a:t>
            </a:r>
            <a:endParaRPr lang="ru-RU" dirty="0"/>
          </a:p>
          <a:p>
            <a:pPr algn="just"/>
            <a:r>
              <a:rPr lang="en-US" dirty="0" smtClean="0"/>
              <a:t>have </a:t>
            </a:r>
            <a:r>
              <a:rPr lang="en-US" dirty="0"/>
              <a:t>an extremely generalizing meaning, </a:t>
            </a:r>
            <a:r>
              <a:rPr lang="en-US" dirty="0" smtClean="0"/>
              <a:t>do </a:t>
            </a:r>
            <a:r>
              <a:rPr lang="en-US" dirty="0"/>
              <a:t>not name any object or its quality, </a:t>
            </a:r>
            <a:r>
              <a:rPr lang="en-US" dirty="0" smtClean="0"/>
              <a:t>only </a:t>
            </a:r>
            <a:r>
              <a:rPr lang="en-US" dirty="0"/>
              <a:t>point them out</a:t>
            </a:r>
            <a:r>
              <a:rPr lang="en-US" dirty="0" smtClean="0"/>
              <a:t>.</a:t>
            </a:r>
          </a:p>
          <a:p>
            <a:pPr algn="just"/>
            <a:r>
              <a:rPr lang="en-US" dirty="0"/>
              <a:t>some grammarians </a:t>
            </a:r>
            <a:r>
              <a:rPr lang="en-US" dirty="0" smtClean="0"/>
              <a:t>do </a:t>
            </a:r>
            <a:r>
              <a:rPr lang="en-US" dirty="0"/>
              <a:t>not recognize the pronoun as an independent part of speech, because it has no specific syntactic functions or grammatical categories characteristic of pronouns alone</a:t>
            </a:r>
            <a:r>
              <a:rPr lang="en-US" dirty="0" smtClean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734781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4802"/>
          </a:xfrm>
        </p:spPr>
        <p:txBody>
          <a:bodyPr/>
          <a:lstStyle/>
          <a:p>
            <a:r>
              <a:rPr lang="en-US" dirty="0" smtClean="0"/>
              <a:t>Semantic classification of pronouns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9929"/>
            <a:ext cx="10515600" cy="5375562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sz="3200" u="sng" dirty="0" smtClean="0"/>
              <a:t>Personal</a:t>
            </a:r>
            <a:r>
              <a:rPr lang="en-US" sz="3200" dirty="0" smtClean="0"/>
              <a:t> </a:t>
            </a:r>
            <a:r>
              <a:rPr lang="en-US" sz="3200" dirty="0"/>
              <a:t>pronouns indicate all persons and things from the point of view of the speaker (I, you, he, she, me, her, him, we, us, </a:t>
            </a:r>
            <a:r>
              <a:rPr lang="en-US" sz="3200" dirty="0" err="1"/>
              <a:t>etc</a:t>
            </a:r>
            <a:r>
              <a:rPr lang="en-US" sz="3200" dirty="0"/>
              <a:t>)</a:t>
            </a:r>
            <a:endParaRPr lang="ru-RU" sz="3200" dirty="0"/>
          </a:p>
          <a:p>
            <a:pPr lvl="0"/>
            <a:r>
              <a:rPr lang="en-US" sz="3200" u="sng" dirty="0"/>
              <a:t>Possessive</a:t>
            </a:r>
            <a:r>
              <a:rPr lang="en-US" sz="3200" dirty="0"/>
              <a:t> pronouns are expressed by the conjoint possessive pronouns (my, your, his, her, its, our), and the absolute possessive pronouns (mine, yours, his, hers, ours, theirs).</a:t>
            </a:r>
            <a:endParaRPr lang="ru-RU" sz="3200" dirty="0"/>
          </a:p>
          <a:p>
            <a:pPr lvl="0"/>
            <a:r>
              <a:rPr lang="en-US" sz="3200" u="sng" dirty="0"/>
              <a:t>Reflexive</a:t>
            </a:r>
            <a:r>
              <a:rPr lang="en-US" sz="3200" dirty="0"/>
              <a:t> pronouns show that their first element indicated the person mentioned previously in the sentence (I – myself, he – himself, she – herself, we – ourselves, </a:t>
            </a:r>
            <a:r>
              <a:rPr lang="en-US" sz="3200" dirty="0" err="1"/>
              <a:t>etc</a:t>
            </a:r>
            <a:r>
              <a:rPr lang="en-US" sz="3200" dirty="0"/>
              <a:t>).</a:t>
            </a:r>
            <a:endParaRPr lang="ru-RU" sz="3200" dirty="0"/>
          </a:p>
          <a:p>
            <a:pPr lvl="0"/>
            <a:r>
              <a:rPr lang="en-US" sz="3200" u="sng" dirty="0"/>
              <a:t>Demonstrative</a:t>
            </a:r>
            <a:r>
              <a:rPr lang="en-US" sz="3200" dirty="0"/>
              <a:t> pronouns show that the person or thing is near or far to the speaker in space or time (this, these; that, those, such, the same).</a:t>
            </a:r>
            <a:endParaRPr lang="ru-RU" sz="3200" dirty="0"/>
          </a:p>
          <a:p>
            <a:pPr lvl="0"/>
            <a:r>
              <a:rPr lang="en-US" sz="3200" u="sng" dirty="0"/>
              <a:t>Interrogative</a:t>
            </a:r>
            <a:r>
              <a:rPr lang="en-US" sz="3200" dirty="0"/>
              <a:t> pronouns are used to form special questions (who, whom, what, which)</a:t>
            </a:r>
            <a:endParaRPr lang="ru-RU" sz="3200" dirty="0"/>
          </a:p>
          <a:p>
            <a:pPr lvl="0"/>
            <a:r>
              <a:rPr lang="en-US" sz="3200" u="sng" dirty="0"/>
              <a:t>Connective</a:t>
            </a:r>
            <a:r>
              <a:rPr lang="en-US" sz="3200" dirty="0"/>
              <a:t> pronouns serve to connect clauses in complex sentences (who, what, which, whose, that). They are called </a:t>
            </a:r>
            <a:r>
              <a:rPr lang="en-US" sz="3200" u="sng" dirty="0"/>
              <a:t>relative</a:t>
            </a:r>
            <a:r>
              <a:rPr lang="en-US" sz="3200" dirty="0"/>
              <a:t> pronouns if they introduce subordinate attributive clauses, and </a:t>
            </a:r>
            <a:r>
              <a:rPr lang="en-US" sz="3200" u="sng" dirty="0"/>
              <a:t>conjunctive</a:t>
            </a:r>
            <a:r>
              <a:rPr lang="en-US" sz="3200" dirty="0"/>
              <a:t> pronouns if they introduce the other types of subordinate clauses.</a:t>
            </a:r>
            <a:endParaRPr lang="ru-RU" sz="3200" dirty="0"/>
          </a:p>
          <a:p>
            <a:pPr lvl="0"/>
            <a:r>
              <a:rPr lang="en-US" sz="3200" u="sng" dirty="0"/>
              <a:t>Reciprocal</a:t>
            </a:r>
            <a:r>
              <a:rPr lang="en-US" sz="3200" dirty="0"/>
              <a:t> pronouns (each other, one another). </a:t>
            </a:r>
            <a:endParaRPr lang="ru-RU" sz="3200" dirty="0"/>
          </a:p>
          <a:p>
            <a:pPr lvl="0"/>
            <a:r>
              <a:rPr lang="en-US" sz="3200" u="sng" dirty="0"/>
              <a:t>Indefinite</a:t>
            </a:r>
            <a:r>
              <a:rPr lang="en-US" sz="3200" dirty="0"/>
              <a:t> pronouns (some, any, something, anything, somebody, anybody, someone, anyone, one).</a:t>
            </a:r>
            <a:endParaRPr lang="ru-RU" sz="3200" dirty="0"/>
          </a:p>
          <a:p>
            <a:pPr lvl="0"/>
            <a:r>
              <a:rPr lang="en-US" sz="3200" u="sng" dirty="0"/>
              <a:t>Negative</a:t>
            </a:r>
            <a:r>
              <a:rPr lang="en-US" sz="3200" dirty="0"/>
              <a:t> pronouns (no, none, nothing, nobody, no one, neither).</a:t>
            </a:r>
            <a:endParaRPr lang="ru-RU" sz="3200" dirty="0"/>
          </a:p>
          <a:p>
            <a:pPr lvl="0"/>
            <a:r>
              <a:rPr lang="en-US" sz="3200" u="sng" dirty="0" smtClean="0"/>
              <a:t>Defining:  generalizing</a:t>
            </a:r>
            <a:r>
              <a:rPr lang="en-US" sz="3200" dirty="0" smtClean="0"/>
              <a:t>  pronouns </a:t>
            </a:r>
            <a:r>
              <a:rPr lang="en-US" sz="3200" dirty="0"/>
              <a:t>(all, both, each, every, everything, everybody, everyone, either</a:t>
            </a:r>
            <a:r>
              <a:rPr lang="en-US" sz="3200" dirty="0" smtClean="0"/>
              <a:t>) and d</a:t>
            </a:r>
            <a:r>
              <a:rPr lang="en-US" sz="3200" u="sng" dirty="0" smtClean="0"/>
              <a:t>etaching</a:t>
            </a:r>
            <a:r>
              <a:rPr lang="en-US" sz="3200" dirty="0" smtClean="0"/>
              <a:t> pronouns – pointing out one of the two </a:t>
            </a:r>
            <a:r>
              <a:rPr lang="en-US" sz="3200" dirty="0"/>
              <a:t>(other, </a:t>
            </a:r>
            <a:r>
              <a:rPr lang="en-US" sz="3200" dirty="0" smtClean="0"/>
              <a:t>another, either).</a:t>
            </a:r>
            <a:endParaRPr lang="ru-RU" sz="32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571922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4802"/>
          </a:xfrm>
        </p:spPr>
        <p:txBody>
          <a:bodyPr/>
          <a:lstStyle/>
          <a:p>
            <a:r>
              <a:rPr lang="en-US" dirty="0" smtClean="0"/>
              <a:t>The Pronoun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0764"/>
            <a:ext cx="10515600" cy="491619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err="1" smtClean="0"/>
              <a:t>the</a:t>
            </a:r>
            <a:r>
              <a:rPr lang="ru-RU" dirty="0" smtClean="0"/>
              <a:t> </a:t>
            </a:r>
            <a:r>
              <a:rPr lang="ru-RU" dirty="0" err="1"/>
              <a:t>grammatical</a:t>
            </a:r>
            <a:r>
              <a:rPr lang="ru-RU" dirty="0"/>
              <a:t> </a:t>
            </a:r>
            <a:r>
              <a:rPr lang="ru-RU" dirty="0" err="1"/>
              <a:t>category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u="sng" dirty="0" err="1"/>
              <a:t>number</a:t>
            </a:r>
            <a:r>
              <a:rPr lang="ru-RU" dirty="0"/>
              <a:t> </a:t>
            </a:r>
            <a:r>
              <a:rPr lang="ru-RU" dirty="0" smtClean="0"/>
              <a:t>: </a:t>
            </a:r>
            <a:r>
              <a:rPr lang="ru-RU" i="1" dirty="0" err="1"/>
              <a:t>this</a:t>
            </a:r>
            <a:r>
              <a:rPr lang="ru-RU" i="1" dirty="0"/>
              <a:t> – </a:t>
            </a:r>
            <a:r>
              <a:rPr lang="ru-RU" i="1" dirty="0" err="1"/>
              <a:t>these</a:t>
            </a:r>
            <a:r>
              <a:rPr lang="ru-RU" i="1" dirty="0"/>
              <a:t>; </a:t>
            </a:r>
            <a:r>
              <a:rPr lang="ru-RU" i="1" dirty="0" err="1"/>
              <a:t>that</a:t>
            </a:r>
            <a:r>
              <a:rPr lang="ru-RU" i="1" dirty="0"/>
              <a:t> – </a:t>
            </a:r>
            <a:r>
              <a:rPr lang="ru-RU" i="1" dirty="0" err="1"/>
              <a:t>those</a:t>
            </a:r>
            <a:r>
              <a:rPr lang="ru-RU" dirty="0"/>
              <a:t> (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demonstrative</a:t>
            </a:r>
            <a:r>
              <a:rPr lang="ru-RU" dirty="0"/>
              <a:t> </a:t>
            </a:r>
            <a:r>
              <a:rPr lang="ru-RU" dirty="0" err="1"/>
              <a:t>pronouns</a:t>
            </a:r>
            <a:r>
              <a:rPr lang="ru-RU" dirty="0"/>
              <a:t>), </a:t>
            </a:r>
            <a:r>
              <a:rPr lang="ru-RU" i="1" dirty="0" err="1"/>
              <a:t>other</a:t>
            </a:r>
            <a:r>
              <a:rPr lang="ru-RU" i="1" dirty="0"/>
              <a:t> – </a:t>
            </a:r>
            <a:r>
              <a:rPr lang="ru-RU" i="1" dirty="0" err="1"/>
              <a:t>others</a:t>
            </a:r>
            <a:r>
              <a:rPr lang="ru-RU" dirty="0"/>
              <a:t> (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detaching</a:t>
            </a:r>
            <a:r>
              <a:rPr lang="ru-RU" dirty="0"/>
              <a:t> </a:t>
            </a:r>
            <a:r>
              <a:rPr lang="ru-RU" dirty="0" err="1"/>
              <a:t>pronouns</a:t>
            </a:r>
            <a:r>
              <a:rPr lang="ru-RU" dirty="0"/>
              <a:t>). </a:t>
            </a:r>
            <a:endParaRPr lang="en-US" dirty="0" smtClean="0"/>
          </a:p>
          <a:p>
            <a:pPr algn="just"/>
            <a:r>
              <a:rPr lang="ru-RU" dirty="0" err="1" smtClean="0"/>
              <a:t>the</a:t>
            </a:r>
            <a:r>
              <a:rPr lang="ru-RU" dirty="0" smtClean="0"/>
              <a:t> </a:t>
            </a:r>
            <a:r>
              <a:rPr lang="ru-RU" dirty="0" err="1"/>
              <a:t>grammatical</a:t>
            </a:r>
            <a:r>
              <a:rPr lang="ru-RU" dirty="0"/>
              <a:t> </a:t>
            </a:r>
            <a:r>
              <a:rPr lang="ru-RU" dirty="0" err="1"/>
              <a:t>category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u="sng" dirty="0" err="1"/>
              <a:t>case</a:t>
            </a:r>
            <a:r>
              <a:rPr lang="ru-RU" dirty="0"/>
              <a:t> </a:t>
            </a:r>
            <a:r>
              <a:rPr lang="ru-RU" i="1" dirty="0"/>
              <a:t>(I – </a:t>
            </a:r>
            <a:r>
              <a:rPr lang="ru-RU" i="1" dirty="0" err="1"/>
              <a:t>me</a:t>
            </a:r>
            <a:r>
              <a:rPr lang="ru-RU" i="1" dirty="0"/>
              <a:t>, </a:t>
            </a:r>
            <a:r>
              <a:rPr lang="ru-RU" i="1" dirty="0" err="1"/>
              <a:t>he</a:t>
            </a:r>
            <a:r>
              <a:rPr lang="ru-RU" i="1" dirty="0"/>
              <a:t> – </a:t>
            </a:r>
            <a:r>
              <a:rPr lang="ru-RU" i="1" dirty="0" err="1"/>
              <a:t>him</a:t>
            </a:r>
            <a:r>
              <a:rPr lang="ru-RU" i="1" dirty="0"/>
              <a:t>, </a:t>
            </a:r>
            <a:r>
              <a:rPr lang="ru-RU" i="1" dirty="0" err="1"/>
              <a:t>she</a:t>
            </a:r>
            <a:r>
              <a:rPr lang="ru-RU" i="1" dirty="0"/>
              <a:t> – </a:t>
            </a:r>
            <a:r>
              <a:rPr lang="ru-RU" i="1" dirty="0" err="1"/>
              <a:t>her</a:t>
            </a:r>
            <a:r>
              <a:rPr lang="ru-RU" i="1" dirty="0"/>
              <a:t>, </a:t>
            </a:r>
            <a:r>
              <a:rPr lang="ru-RU" i="1" dirty="0" err="1"/>
              <a:t>we</a:t>
            </a:r>
            <a:r>
              <a:rPr lang="ru-RU" i="1" dirty="0"/>
              <a:t> – </a:t>
            </a:r>
            <a:r>
              <a:rPr lang="ru-RU" i="1" dirty="0" err="1"/>
              <a:t>us</a:t>
            </a:r>
            <a:r>
              <a:rPr lang="ru-RU" i="1" dirty="0"/>
              <a:t>, </a:t>
            </a:r>
            <a:r>
              <a:rPr lang="ru-RU" i="1" dirty="0" err="1"/>
              <a:t>each</a:t>
            </a:r>
            <a:r>
              <a:rPr lang="ru-RU" i="1" dirty="0"/>
              <a:t> </a:t>
            </a:r>
            <a:r>
              <a:rPr lang="ru-RU" i="1" dirty="0" err="1"/>
              <a:t>other</a:t>
            </a:r>
            <a:r>
              <a:rPr lang="ru-RU" i="1" dirty="0"/>
              <a:t> – </a:t>
            </a:r>
            <a:r>
              <a:rPr lang="ru-RU" i="1" dirty="0" err="1"/>
              <a:t>each</a:t>
            </a:r>
            <a:r>
              <a:rPr lang="ru-RU" i="1" dirty="0"/>
              <a:t> </a:t>
            </a:r>
            <a:r>
              <a:rPr lang="ru-RU" i="1" dirty="0" err="1"/>
              <a:t>other's</a:t>
            </a:r>
            <a:r>
              <a:rPr lang="ru-RU" i="1" dirty="0"/>
              <a:t>, </a:t>
            </a:r>
            <a:r>
              <a:rPr lang="ru-RU" i="1" dirty="0" err="1"/>
              <a:t>one</a:t>
            </a:r>
            <a:r>
              <a:rPr lang="ru-RU" i="1" dirty="0"/>
              <a:t> </a:t>
            </a:r>
            <a:r>
              <a:rPr lang="ru-RU" i="1" dirty="0" err="1"/>
              <a:t>another</a:t>
            </a:r>
            <a:r>
              <a:rPr lang="ru-RU" i="1" dirty="0"/>
              <a:t> – </a:t>
            </a:r>
            <a:r>
              <a:rPr lang="ru-RU" i="1" dirty="0" err="1"/>
              <a:t>one</a:t>
            </a:r>
            <a:r>
              <a:rPr lang="ru-RU" i="1" dirty="0"/>
              <a:t> </a:t>
            </a:r>
            <a:r>
              <a:rPr lang="ru-RU" i="1" dirty="0" err="1"/>
              <a:t>another's</a:t>
            </a:r>
            <a:r>
              <a:rPr lang="ru-RU" i="1" dirty="0"/>
              <a:t>; </a:t>
            </a:r>
            <a:r>
              <a:rPr lang="ru-RU" i="1" dirty="0" err="1"/>
              <a:t>somebody</a:t>
            </a:r>
            <a:r>
              <a:rPr lang="ru-RU" i="1" dirty="0"/>
              <a:t> – </a:t>
            </a:r>
            <a:r>
              <a:rPr lang="ru-RU" i="1" dirty="0" err="1"/>
              <a:t>somebody's</a:t>
            </a:r>
            <a:r>
              <a:rPr lang="ru-RU" i="1" dirty="0"/>
              <a:t>; </a:t>
            </a:r>
            <a:r>
              <a:rPr lang="ru-RU" i="1" dirty="0" err="1"/>
              <a:t>anyone</a:t>
            </a:r>
            <a:r>
              <a:rPr lang="ru-RU" i="1" dirty="0"/>
              <a:t> – </a:t>
            </a:r>
            <a:r>
              <a:rPr lang="ru-RU" i="1" dirty="0" err="1"/>
              <a:t>anyone's</a:t>
            </a:r>
            <a:r>
              <a:rPr lang="ru-RU" i="1" dirty="0"/>
              <a:t>; </a:t>
            </a:r>
            <a:r>
              <a:rPr lang="ru-RU" i="1" dirty="0" err="1"/>
              <a:t>others</a:t>
            </a:r>
            <a:r>
              <a:rPr lang="ru-RU" i="1" dirty="0"/>
              <a:t> – </a:t>
            </a:r>
            <a:r>
              <a:rPr lang="ru-RU" i="1" dirty="0" err="1"/>
              <a:t>others</a:t>
            </a:r>
            <a:r>
              <a:rPr lang="ru-RU" i="1" dirty="0"/>
              <a:t>', </a:t>
            </a:r>
            <a:r>
              <a:rPr lang="ru-RU" i="1" dirty="0" err="1"/>
              <a:t>etc</a:t>
            </a:r>
            <a:r>
              <a:rPr lang="ru-RU" i="1" dirty="0"/>
              <a:t>)</a:t>
            </a:r>
            <a:r>
              <a:rPr lang="ru-RU" dirty="0"/>
              <a:t>.</a:t>
            </a:r>
          </a:p>
          <a:p>
            <a:pPr algn="just"/>
            <a:r>
              <a:rPr lang="ru-RU" dirty="0" err="1" smtClean="0"/>
              <a:t>share</a:t>
            </a:r>
            <a:r>
              <a:rPr lang="ru-RU" dirty="0" smtClean="0"/>
              <a:t> </a:t>
            </a:r>
            <a:r>
              <a:rPr lang="ru-RU" dirty="0" err="1" smtClean="0"/>
              <a:t>the</a:t>
            </a:r>
            <a:r>
              <a:rPr lang="ru-RU" dirty="0" smtClean="0"/>
              <a:t> </a:t>
            </a:r>
            <a:r>
              <a:rPr lang="en-US" u="sng" dirty="0" smtClean="0"/>
              <a:t>s</a:t>
            </a:r>
            <a:r>
              <a:rPr lang="ru-RU" u="sng" dirty="0" err="1" smtClean="0"/>
              <a:t>yntactic</a:t>
            </a:r>
            <a:r>
              <a:rPr lang="en-US" u="sng" dirty="0" smtClean="0"/>
              <a:t> </a:t>
            </a:r>
            <a:r>
              <a:rPr lang="ru-RU" u="sng" dirty="0" err="1" smtClean="0"/>
              <a:t>functions</a:t>
            </a:r>
            <a:r>
              <a:rPr lang="ru-RU" u="sng" dirty="0" smtClean="0"/>
              <a:t> </a:t>
            </a:r>
            <a:r>
              <a:rPr lang="ru-RU" dirty="0" err="1"/>
              <a:t>with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noun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ad­jective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r>
              <a:rPr lang="en-US" i="1" dirty="0" smtClean="0"/>
              <a:t>            </a:t>
            </a:r>
            <a:r>
              <a:rPr lang="ru-RU" i="1" dirty="0" err="1" smtClean="0"/>
              <a:t>We</a:t>
            </a:r>
            <a:r>
              <a:rPr lang="ru-RU" i="1" dirty="0" smtClean="0"/>
              <a:t> </a:t>
            </a:r>
            <a:r>
              <a:rPr lang="ru-RU" i="1" dirty="0" err="1"/>
              <a:t>live</a:t>
            </a:r>
            <a:r>
              <a:rPr lang="ru-RU" i="1" dirty="0"/>
              <a:t> </a:t>
            </a:r>
            <a:r>
              <a:rPr lang="ru-RU" i="1" dirty="0" err="1"/>
              <a:t>in</a:t>
            </a:r>
            <a:r>
              <a:rPr lang="ru-RU" i="1" dirty="0"/>
              <a:t> </a:t>
            </a:r>
            <a:r>
              <a:rPr lang="ru-RU" i="1" dirty="0" err="1"/>
              <a:t>Ukraine</a:t>
            </a:r>
            <a:r>
              <a:rPr lang="ru-RU" i="1" dirty="0"/>
              <a:t>. </a:t>
            </a:r>
            <a:r>
              <a:rPr lang="ru-RU" i="1" dirty="0" err="1"/>
              <a:t>Anyone</a:t>
            </a:r>
            <a:r>
              <a:rPr lang="ru-RU" i="1" dirty="0"/>
              <a:t> </a:t>
            </a:r>
            <a:r>
              <a:rPr lang="ru-RU" i="1" dirty="0" err="1"/>
              <a:t>can</a:t>
            </a:r>
            <a:r>
              <a:rPr lang="ru-RU" i="1" dirty="0"/>
              <a:t> </a:t>
            </a:r>
            <a:r>
              <a:rPr lang="ru-RU" i="1" dirty="0" err="1"/>
              <a:t>attend</a:t>
            </a:r>
            <a:r>
              <a:rPr lang="ru-RU" i="1" dirty="0"/>
              <a:t> </a:t>
            </a:r>
            <a:r>
              <a:rPr lang="ru-RU" i="1" dirty="0" err="1"/>
              <a:t>the</a:t>
            </a:r>
            <a:r>
              <a:rPr lang="ru-RU" i="1" dirty="0"/>
              <a:t> </a:t>
            </a:r>
            <a:r>
              <a:rPr lang="ru-RU" i="1" dirty="0" err="1"/>
              <a:t>lectures</a:t>
            </a:r>
            <a:r>
              <a:rPr lang="ru-RU" i="1" dirty="0"/>
              <a:t>.</a:t>
            </a:r>
            <a:r>
              <a:rPr lang="ru-RU" dirty="0"/>
              <a:t> (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subject</a:t>
            </a:r>
            <a:r>
              <a:rPr lang="ru-RU" dirty="0"/>
              <a:t>);</a:t>
            </a:r>
          </a:p>
          <a:p>
            <a:pPr marL="0" indent="0" algn="just">
              <a:buNone/>
            </a:pPr>
            <a:r>
              <a:rPr lang="en-US" i="1" dirty="0" smtClean="0"/>
              <a:t>            The </a:t>
            </a:r>
            <a:r>
              <a:rPr lang="en-US" i="1" dirty="0"/>
              <a:t>professor asked him to leave. Who told you about it?</a:t>
            </a:r>
            <a:r>
              <a:rPr lang="en-US" dirty="0"/>
              <a:t> (the object);</a:t>
            </a:r>
            <a:endParaRPr lang="ru-RU" dirty="0"/>
          </a:p>
          <a:p>
            <a:pPr marL="0" indent="0" algn="just">
              <a:buNone/>
            </a:pPr>
            <a:r>
              <a:rPr lang="en-US" i="1" dirty="0" smtClean="0"/>
              <a:t>            These </a:t>
            </a:r>
            <a:r>
              <a:rPr lang="en-US" i="1" dirty="0"/>
              <a:t>are my gloves. Tell us another story</a:t>
            </a:r>
            <a:r>
              <a:rPr lang="en-US" dirty="0"/>
              <a:t>. (the attribute);</a:t>
            </a:r>
            <a:endParaRPr lang="ru-RU" dirty="0"/>
          </a:p>
          <a:p>
            <a:pPr marL="0" indent="0">
              <a:buNone/>
            </a:pPr>
            <a:r>
              <a:rPr lang="en-US" i="1" dirty="0" smtClean="0"/>
              <a:t>            </a:t>
            </a:r>
            <a:r>
              <a:rPr lang="ru-RU" i="1" dirty="0" err="1" smtClean="0"/>
              <a:t>It</a:t>
            </a:r>
            <a:r>
              <a:rPr lang="ru-RU" i="1" dirty="0" smtClean="0"/>
              <a:t> </a:t>
            </a:r>
            <a:r>
              <a:rPr lang="ru-RU" i="1" dirty="0" err="1"/>
              <a:t>was</a:t>
            </a:r>
            <a:r>
              <a:rPr lang="ru-RU" i="1" dirty="0"/>
              <a:t> </a:t>
            </a:r>
            <a:r>
              <a:rPr lang="ru-RU" i="1" dirty="0" err="1"/>
              <a:t>not</a:t>
            </a:r>
            <a:r>
              <a:rPr lang="ru-RU" i="1" dirty="0"/>
              <a:t> </a:t>
            </a:r>
            <a:r>
              <a:rPr lang="ru-RU" i="1" dirty="0" err="1"/>
              <a:t>me</a:t>
            </a:r>
            <a:r>
              <a:rPr lang="ru-RU" i="1" dirty="0"/>
              <a:t>. </a:t>
            </a:r>
            <a:r>
              <a:rPr lang="ru-RU" i="1" dirty="0" err="1"/>
              <a:t>Those</a:t>
            </a:r>
            <a:r>
              <a:rPr lang="ru-RU" i="1" dirty="0"/>
              <a:t> </a:t>
            </a:r>
            <a:r>
              <a:rPr lang="ru-RU" i="1" dirty="0" err="1"/>
              <a:t>were</a:t>
            </a:r>
            <a:r>
              <a:rPr lang="ru-RU" i="1" dirty="0"/>
              <a:t> </a:t>
            </a:r>
            <a:r>
              <a:rPr lang="ru-RU" i="1" dirty="0" err="1"/>
              <a:t>us</a:t>
            </a:r>
            <a:r>
              <a:rPr lang="ru-RU" dirty="0"/>
              <a:t>. (</a:t>
            </a:r>
            <a:r>
              <a:rPr lang="ru-RU" dirty="0" err="1"/>
              <a:t>the</a:t>
            </a:r>
            <a:r>
              <a:rPr lang="ru-RU" dirty="0"/>
              <a:t> </a:t>
            </a:r>
            <a:r>
              <a:rPr lang="ru-RU" dirty="0" err="1"/>
              <a:t>predicative</a:t>
            </a:r>
            <a:r>
              <a:rPr lang="ru-RU" dirty="0"/>
              <a:t>).</a:t>
            </a:r>
          </a:p>
          <a:p>
            <a:pPr algn="just"/>
            <a:r>
              <a:rPr lang="en-GB" u="sng" dirty="0" smtClean="0"/>
              <a:t>the features</a:t>
            </a:r>
            <a:r>
              <a:rPr lang="en-GB" dirty="0"/>
              <a:t>:</a:t>
            </a:r>
            <a:r>
              <a:rPr lang="en-GB" i="1" dirty="0"/>
              <a:t> </a:t>
            </a:r>
            <a:r>
              <a:rPr lang="en-US" dirty="0"/>
              <a:t>1) </a:t>
            </a:r>
            <a:r>
              <a:rPr lang="en-GB" dirty="0"/>
              <a:t>the </a:t>
            </a:r>
            <a:r>
              <a:rPr lang="en-GB" dirty="0" err="1"/>
              <a:t>categorial</a:t>
            </a:r>
            <a:r>
              <a:rPr lang="en-GB" dirty="0"/>
              <a:t> meaning of indication (</a:t>
            </a:r>
            <a:r>
              <a:rPr lang="en-GB" dirty="0" err="1"/>
              <a:t>deixis</a:t>
            </a:r>
            <a:r>
              <a:rPr lang="en-GB" dirty="0"/>
              <a:t>); </a:t>
            </a:r>
            <a:r>
              <a:rPr lang="en-US" dirty="0"/>
              <a:t>2) </a:t>
            </a:r>
            <a:r>
              <a:rPr lang="en-GB" dirty="0"/>
              <a:t>the narrow </a:t>
            </a:r>
            <a:r>
              <a:rPr lang="en-GB" dirty="0" smtClean="0"/>
              <a:t>set formal </a:t>
            </a:r>
            <a:r>
              <a:rPr lang="en-GB" dirty="0"/>
              <a:t>properties of </a:t>
            </a:r>
            <a:r>
              <a:rPr lang="en-GB" dirty="0" err="1"/>
              <a:t>categorial</a:t>
            </a:r>
            <a:r>
              <a:rPr lang="en-GB" dirty="0"/>
              <a:t> </a:t>
            </a:r>
            <a:r>
              <a:rPr lang="en-GB" dirty="0" smtClean="0"/>
              <a:t>changeability; </a:t>
            </a:r>
            <a:r>
              <a:rPr lang="en-US" dirty="0"/>
              <a:t>3) </a:t>
            </a:r>
            <a:r>
              <a:rPr lang="en-GB" dirty="0"/>
              <a:t>the </a:t>
            </a:r>
            <a:r>
              <a:rPr lang="en-GB" dirty="0" err="1"/>
              <a:t>substantival</a:t>
            </a:r>
            <a:r>
              <a:rPr lang="en-GB" dirty="0"/>
              <a:t> and adjectival functions for different sets.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618445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statives</a:t>
            </a:r>
            <a:r>
              <a:rPr lang="en-US" dirty="0" smtClean="0"/>
              <a:t> (a-words)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 err="1"/>
              <a:t>lexico</a:t>
            </a:r>
            <a:r>
              <a:rPr lang="en-US" dirty="0"/>
              <a:t>-grammatical meaning </a:t>
            </a:r>
            <a:r>
              <a:rPr lang="en-US" dirty="0" smtClean="0"/>
              <a:t>– state, e.g</a:t>
            </a:r>
            <a:r>
              <a:rPr lang="en-US" i="1" dirty="0"/>
              <a:t>. He is asleep. </a:t>
            </a:r>
            <a:r>
              <a:rPr lang="en-US" i="1" dirty="0" smtClean="0"/>
              <a:t>= He </a:t>
            </a:r>
            <a:r>
              <a:rPr lang="en-US" i="1" dirty="0"/>
              <a:t>is in a state of </a:t>
            </a:r>
            <a:r>
              <a:rPr lang="en-US" i="1" dirty="0" smtClean="0"/>
              <a:t>sleep.</a:t>
            </a:r>
          </a:p>
          <a:p>
            <a:r>
              <a:rPr lang="en-US" dirty="0" smtClean="0"/>
              <a:t>composed </a:t>
            </a:r>
            <a:r>
              <a:rPr lang="en-US" dirty="0"/>
              <a:t>with the help of the prefix a-:</a:t>
            </a:r>
            <a:r>
              <a:rPr lang="en-US" i="1" dirty="0"/>
              <a:t> alive, afraid, ashamed, ablaze, abuzz. </a:t>
            </a:r>
            <a:endParaRPr lang="en-US" i="1" dirty="0" smtClean="0"/>
          </a:p>
          <a:p>
            <a:r>
              <a:rPr lang="en-US" dirty="0" smtClean="0"/>
              <a:t>combine </a:t>
            </a:r>
            <a:r>
              <a:rPr lang="en-US" dirty="0"/>
              <a:t>with link-verbs </a:t>
            </a:r>
            <a:r>
              <a:rPr lang="en-US" i="1" dirty="0"/>
              <a:t>to be, to grow, to fall</a:t>
            </a:r>
            <a:r>
              <a:rPr lang="en-US" dirty="0"/>
              <a:t>, </a:t>
            </a:r>
            <a:r>
              <a:rPr lang="en-US" dirty="0" err="1"/>
              <a:t>etc</a:t>
            </a:r>
            <a:r>
              <a:rPr lang="en-US" dirty="0"/>
              <a:t>: The ship </a:t>
            </a:r>
            <a:r>
              <a:rPr lang="en-US" i="1" dirty="0"/>
              <a:t>is adrift.</a:t>
            </a:r>
            <a:r>
              <a:rPr lang="en-US" dirty="0"/>
              <a:t> We</a:t>
            </a:r>
            <a:r>
              <a:rPr lang="en-US" i="1" dirty="0"/>
              <a:t> fell asleep. The pharmaceutical industry is abuzz with discussion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syntactical </a:t>
            </a:r>
            <a:r>
              <a:rPr lang="en-US" dirty="0"/>
              <a:t>function </a:t>
            </a:r>
            <a:r>
              <a:rPr lang="en-US" dirty="0" smtClean="0"/>
              <a:t>- the </a:t>
            </a:r>
            <a:r>
              <a:rPr lang="en-US" dirty="0"/>
              <a:t>predicative. </a:t>
            </a:r>
            <a:endParaRPr lang="en-US" dirty="0" smtClean="0"/>
          </a:p>
          <a:p>
            <a:r>
              <a:rPr lang="en-US" dirty="0" smtClean="0"/>
              <a:t>Not </a:t>
            </a:r>
            <a:r>
              <a:rPr lang="en-US" dirty="0"/>
              <a:t>all linguists recognize the </a:t>
            </a:r>
            <a:r>
              <a:rPr lang="en-US" dirty="0" err="1"/>
              <a:t>the</a:t>
            </a:r>
            <a:r>
              <a:rPr lang="en-US" dirty="0"/>
              <a:t> </a:t>
            </a:r>
            <a:r>
              <a:rPr lang="en-US" dirty="0" err="1"/>
              <a:t>statives</a:t>
            </a:r>
            <a:r>
              <a:rPr lang="en-US" dirty="0"/>
              <a:t> as a separate part of speech.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943638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5530"/>
          </a:xfrm>
        </p:spPr>
        <p:txBody>
          <a:bodyPr/>
          <a:lstStyle/>
          <a:p>
            <a:r>
              <a:rPr lang="en-US" dirty="0" smtClean="0"/>
              <a:t>Modals (modal words)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080656"/>
            <a:ext cx="10910455" cy="5333999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The </a:t>
            </a:r>
            <a:r>
              <a:rPr lang="en-US" dirty="0" err="1"/>
              <a:t>lexico</a:t>
            </a:r>
            <a:r>
              <a:rPr lang="en-US" dirty="0"/>
              <a:t>-grammatical meaning </a:t>
            </a:r>
            <a:r>
              <a:rPr lang="en-US" dirty="0" smtClean="0"/>
              <a:t>- modality</a:t>
            </a:r>
          </a:p>
          <a:p>
            <a:r>
              <a:rPr lang="en-US" dirty="0" smtClean="0"/>
              <a:t>indicate </a:t>
            </a:r>
            <a:r>
              <a:rPr lang="en-US" dirty="0"/>
              <a:t>whether the speaker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- is </a:t>
            </a:r>
            <a:r>
              <a:rPr lang="en-US" dirty="0"/>
              <a:t>sure that his utterance corresponds to the reality,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- </a:t>
            </a:r>
            <a:r>
              <a:rPr lang="en-US" dirty="0"/>
              <a:t>regards it as something desirable, possible, probable, </a:t>
            </a:r>
            <a:r>
              <a:rPr lang="en-US" dirty="0" smtClean="0"/>
              <a:t>etc. </a:t>
            </a:r>
            <a:endParaRPr lang="ru-RU" dirty="0"/>
          </a:p>
          <a:p>
            <a:r>
              <a:rPr lang="en-US" dirty="0" err="1" smtClean="0"/>
              <a:t>classifed</a:t>
            </a:r>
            <a:r>
              <a:rPr lang="en-US" dirty="0" smtClean="0"/>
              <a:t> </a:t>
            </a:r>
            <a:r>
              <a:rPr lang="en-US" dirty="0"/>
              <a:t>into those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- expressing </a:t>
            </a:r>
            <a:r>
              <a:rPr lang="en-US" dirty="0"/>
              <a:t>different shades of certainty (</a:t>
            </a:r>
            <a:r>
              <a:rPr lang="en-US" i="1" dirty="0"/>
              <a:t>really, of course, certainly, undoubtedly, indeed, etc.)</a:t>
            </a:r>
            <a:r>
              <a:rPr lang="en-US" dirty="0"/>
              <a:t>;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- denoting </a:t>
            </a:r>
            <a:r>
              <a:rPr lang="en-US" dirty="0"/>
              <a:t>various degrees of probability (</a:t>
            </a:r>
            <a:r>
              <a:rPr lang="en-US" i="1" dirty="0"/>
              <a:t>maybe, perhaps, possibly, probably, etc</a:t>
            </a:r>
            <a:r>
              <a:rPr lang="en-US" dirty="0"/>
              <a:t>.);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- denoting </a:t>
            </a:r>
            <a:r>
              <a:rPr lang="en-US" dirty="0"/>
              <a:t>desirability of the action </a:t>
            </a:r>
            <a:r>
              <a:rPr lang="en-US" i="1" dirty="0"/>
              <a:t>(fortunately, luckily, unfortunately, unhappily,</a:t>
            </a:r>
            <a:r>
              <a:rPr lang="en-US" dirty="0"/>
              <a:t> etc.). </a:t>
            </a:r>
            <a:endParaRPr lang="en-US" dirty="0" smtClean="0"/>
          </a:p>
          <a:p>
            <a:r>
              <a:rPr lang="en-US" dirty="0" smtClean="0"/>
              <a:t>rarely </a:t>
            </a:r>
            <a:r>
              <a:rPr lang="en-US" dirty="0"/>
              <a:t>function as </a:t>
            </a:r>
            <a:r>
              <a:rPr lang="en-US" dirty="0" smtClean="0"/>
              <a:t>head-words, </a:t>
            </a:r>
            <a:r>
              <a:rPr lang="en-US" dirty="0"/>
              <a:t>they often make response sentences: “</a:t>
            </a:r>
            <a:r>
              <a:rPr lang="en-US" i="1" dirty="0"/>
              <a:t>Are you interested in architecture?” “Of course”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syntactical function - </a:t>
            </a:r>
            <a:r>
              <a:rPr lang="en-US" dirty="0"/>
              <a:t>a parenthetical </a:t>
            </a:r>
            <a:r>
              <a:rPr lang="en-US" dirty="0" smtClean="0"/>
              <a:t>element, e.g. </a:t>
            </a:r>
            <a:r>
              <a:rPr lang="en-US" i="1" dirty="0" smtClean="0"/>
              <a:t>Luckily</a:t>
            </a:r>
            <a:r>
              <a:rPr lang="en-US" i="1" dirty="0"/>
              <a:t>, they were safe and </a:t>
            </a:r>
            <a:r>
              <a:rPr lang="en-US" i="1" dirty="0" smtClean="0"/>
              <a:t>sound. 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067031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84909"/>
            <a:ext cx="10515600" cy="840654"/>
          </a:xfrm>
        </p:spPr>
        <p:txBody>
          <a:bodyPr/>
          <a:lstStyle/>
          <a:p>
            <a:r>
              <a:rPr lang="en-US" dirty="0" smtClean="0"/>
              <a:t>Practical and theoretical grammar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25563"/>
            <a:ext cx="10515600" cy="5144510"/>
          </a:xfrm>
        </p:spPr>
        <p:txBody>
          <a:bodyPr>
            <a:normAutofit lnSpcReduction="10000"/>
          </a:bodyPr>
          <a:lstStyle/>
          <a:p>
            <a:r>
              <a:rPr lang="en-US" u="sng" dirty="0" smtClean="0"/>
              <a:t>Practical </a:t>
            </a:r>
            <a:r>
              <a:rPr lang="en-US" u="sng" dirty="0"/>
              <a:t>grammar </a:t>
            </a:r>
            <a:r>
              <a:rPr lang="en-US" dirty="0"/>
              <a:t>describes grammar as a set of rules to </a:t>
            </a:r>
            <a:r>
              <a:rPr lang="en-US" dirty="0" smtClean="0"/>
              <a:t>follow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u="sng" dirty="0"/>
              <a:t>T</a:t>
            </a:r>
            <a:r>
              <a:rPr lang="en-US" u="sng" dirty="0" smtClean="0"/>
              <a:t>heoretical </a:t>
            </a:r>
            <a:r>
              <a:rPr lang="en-US" u="sng" dirty="0"/>
              <a:t>grammar </a:t>
            </a:r>
            <a:endParaRPr lang="en-US" u="sng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        - aims </a:t>
            </a:r>
            <a:r>
              <a:rPr lang="en-US" dirty="0"/>
              <a:t>to explain how and why the grammatical system </a:t>
            </a:r>
            <a:r>
              <a:rPr lang="en-US" dirty="0" smtClean="0"/>
              <a:t>works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AU" dirty="0" smtClean="0"/>
              <a:t>        - treats </a:t>
            </a:r>
            <a:r>
              <a:rPr lang="en-AU" dirty="0"/>
              <a:t>the language as a functional system, presenting </a:t>
            </a:r>
            <a:r>
              <a:rPr lang="en-GB" dirty="0"/>
              <a:t>definitions and </a:t>
            </a:r>
            <a:r>
              <a:rPr lang="en-AU" dirty="0"/>
              <a:t>s</a:t>
            </a:r>
            <a:r>
              <a:rPr lang="en-GB" dirty="0" err="1"/>
              <a:t>cientific</a:t>
            </a:r>
            <a:r>
              <a:rPr lang="en-GB" dirty="0"/>
              <a:t> analysis of grammatical categories </a:t>
            </a:r>
            <a:endParaRPr lang="en-GB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dirty="0"/>
              <a:t> </a:t>
            </a:r>
            <a:r>
              <a:rPr lang="en-GB" dirty="0" smtClean="0"/>
              <a:t>       - analyses grammatical </a:t>
            </a:r>
            <a:r>
              <a:rPr lang="en-GB" dirty="0"/>
              <a:t>mechanisms of forming sentences out of words in the communicative </a:t>
            </a:r>
            <a:r>
              <a:rPr lang="en-GB" dirty="0" smtClean="0"/>
              <a:t>process</a:t>
            </a:r>
          </a:p>
          <a:p>
            <a:pPr algn="just">
              <a:spcBef>
                <a:spcPts val="1200"/>
              </a:spcBef>
            </a:pPr>
            <a:r>
              <a:rPr lang="en-US" dirty="0"/>
              <a:t>Grammatical elements of language show a unity of form and meaning, i.e. they present a unity of content and expression. </a:t>
            </a:r>
          </a:p>
          <a:p>
            <a:pPr algn="just"/>
            <a:r>
              <a:rPr lang="en-US" dirty="0"/>
              <a:t>The morpheme is considered to be one of the central notions in the theory of grammar. No attempt at grammatical study can be performed without it.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353186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5530"/>
          </a:xfrm>
        </p:spPr>
        <p:txBody>
          <a:bodyPr/>
          <a:lstStyle/>
          <a:p>
            <a:r>
              <a:rPr lang="en-US" dirty="0"/>
              <a:t>The interjection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2727" y="1080656"/>
            <a:ext cx="11083637" cy="5361708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no</a:t>
            </a:r>
            <a:r>
              <a:rPr lang="en-US" b="1" dirty="0" smtClean="0"/>
              <a:t> </a:t>
            </a:r>
            <a:r>
              <a:rPr lang="en-US" dirty="0"/>
              <a:t>grammatical </a:t>
            </a:r>
            <a:r>
              <a:rPr lang="en-US" dirty="0" smtClean="0"/>
              <a:t>categories</a:t>
            </a:r>
          </a:p>
          <a:p>
            <a:r>
              <a:rPr lang="en-US" dirty="0" smtClean="0"/>
              <a:t>no </a:t>
            </a:r>
            <a:r>
              <a:rPr lang="en-US" dirty="0"/>
              <a:t>grammatical connection with the sentence in which it is </a:t>
            </a:r>
            <a:r>
              <a:rPr lang="en-US" dirty="0" smtClean="0"/>
              <a:t>used</a:t>
            </a:r>
          </a:p>
          <a:p>
            <a:r>
              <a:rPr lang="en-US" dirty="0" smtClean="0"/>
              <a:t>conveys </a:t>
            </a:r>
            <a:r>
              <a:rPr lang="en-US" dirty="0"/>
              <a:t>the emotions or sentiments of the </a:t>
            </a:r>
            <a:r>
              <a:rPr lang="en-US" dirty="0" smtClean="0"/>
              <a:t>speaker, express </a:t>
            </a:r>
            <a:r>
              <a:rPr lang="en-US" dirty="0"/>
              <a:t>hesitation and protest without naming them.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most </a:t>
            </a:r>
            <a:r>
              <a:rPr lang="en-US" dirty="0" smtClean="0"/>
              <a:t>cases  </a:t>
            </a:r>
            <a:r>
              <a:rPr lang="en-US" dirty="0"/>
              <a:t>followed by an exclamation mark. </a:t>
            </a:r>
            <a:endParaRPr lang="en-US" dirty="0" smtClean="0"/>
          </a:p>
          <a:p>
            <a:r>
              <a:rPr lang="en-US" dirty="0" smtClean="0"/>
              <a:t>often represent </a:t>
            </a:r>
            <a:r>
              <a:rPr lang="en-US" dirty="0"/>
              <a:t>written form of actual sounds of </a:t>
            </a:r>
            <a:r>
              <a:rPr lang="en-US" dirty="0" smtClean="0"/>
              <a:t>humans</a:t>
            </a:r>
          </a:p>
          <a:p>
            <a:r>
              <a:rPr lang="en-US" dirty="0" smtClean="0"/>
              <a:t>hardly ever </a:t>
            </a:r>
            <a:r>
              <a:rPr lang="en-US" dirty="0"/>
              <a:t>used in scholarly writing, </a:t>
            </a:r>
            <a:r>
              <a:rPr lang="en-US" dirty="0" smtClean="0"/>
              <a:t>only as a </a:t>
            </a:r>
            <a:r>
              <a:rPr lang="en-US" dirty="0"/>
              <a:t>part of a quote. </a:t>
            </a:r>
            <a:endParaRPr lang="ru-RU" dirty="0"/>
          </a:p>
          <a:p>
            <a:r>
              <a:rPr lang="en-US" dirty="0" smtClean="0"/>
              <a:t>semantically divided </a:t>
            </a:r>
            <a:r>
              <a:rPr lang="en-US" dirty="0"/>
              <a:t>into two groups: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- emotional </a:t>
            </a:r>
            <a:r>
              <a:rPr lang="en-US" dirty="0"/>
              <a:t>(Oh! Oops! Ouch! Wow</a:t>
            </a:r>
            <a:r>
              <a:rPr lang="en-US" dirty="0" smtClean="0"/>
              <a:t>!)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-  </a:t>
            </a:r>
            <a:r>
              <a:rPr lang="en-US" dirty="0"/>
              <a:t>imperative (</a:t>
            </a:r>
            <a:r>
              <a:rPr lang="en-US" dirty="0" err="1"/>
              <a:t>Shh</a:t>
            </a:r>
            <a:r>
              <a:rPr lang="en-US" dirty="0"/>
              <a:t>! Hush! Come! Hear, hear!) </a:t>
            </a:r>
          </a:p>
          <a:p>
            <a:r>
              <a:rPr lang="en-US" dirty="0" smtClean="0"/>
              <a:t>some </a:t>
            </a:r>
            <a:r>
              <a:rPr lang="en-US" dirty="0"/>
              <a:t>interjections are homonymous with other words: Come! Dear! Why! Here!</a:t>
            </a:r>
            <a:endParaRPr lang="ru-RU" dirty="0"/>
          </a:p>
          <a:p>
            <a:r>
              <a:rPr lang="en-US" dirty="0" smtClean="0"/>
              <a:t>negative combinability</a:t>
            </a:r>
            <a:endParaRPr lang="en-US" b="1" dirty="0" smtClean="0"/>
          </a:p>
          <a:p>
            <a:r>
              <a:rPr lang="en-US" dirty="0" smtClean="0"/>
              <a:t>syntactic function - a </a:t>
            </a:r>
            <a:r>
              <a:rPr lang="en-US" dirty="0"/>
              <a:t>sentence </a:t>
            </a:r>
            <a:r>
              <a:rPr lang="en-US" dirty="0" smtClean="0"/>
              <a:t>word, </a:t>
            </a:r>
            <a:r>
              <a:rPr lang="en-US" dirty="0"/>
              <a:t>a parenthetical element.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280929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9384"/>
          </a:xfrm>
        </p:spPr>
        <p:txBody>
          <a:bodyPr/>
          <a:lstStyle/>
          <a:p>
            <a:r>
              <a:rPr lang="en-US" dirty="0"/>
              <a:t>The preposition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7309" y="1316183"/>
            <a:ext cx="10917382" cy="530629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indicates </a:t>
            </a:r>
            <a:r>
              <a:rPr lang="en-US" dirty="0"/>
              <a:t>the relations between the words which it connects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 err="1"/>
              <a:t>lexico</a:t>
            </a:r>
            <a:r>
              <a:rPr lang="en-US" dirty="0"/>
              <a:t>-grammatical meaning </a:t>
            </a:r>
            <a:r>
              <a:rPr lang="en-US" dirty="0" smtClean="0"/>
              <a:t>– relations that </a:t>
            </a:r>
            <a:r>
              <a:rPr lang="en-US" dirty="0"/>
              <a:t>include direction, place, time, cause, manner and amount</a:t>
            </a:r>
            <a:r>
              <a:rPr lang="en-US" i="1" dirty="0" smtClean="0"/>
              <a:t>: </a:t>
            </a:r>
            <a:r>
              <a:rPr lang="en-US" i="1" dirty="0"/>
              <a:t>across the </a:t>
            </a:r>
            <a:r>
              <a:rPr lang="en-US" i="1" dirty="0" smtClean="0"/>
              <a:t>bridge, at</a:t>
            </a:r>
            <a:r>
              <a:rPr lang="en-US" i="1" dirty="0"/>
              <a:t> my house</a:t>
            </a:r>
            <a:r>
              <a:rPr lang="en-US" i="1" dirty="0" smtClean="0"/>
              <a:t>,</a:t>
            </a:r>
            <a:r>
              <a:rPr lang="en-US" i="1" dirty="0"/>
              <a:t> in </a:t>
            </a:r>
            <a:r>
              <a:rPr lang="en-US" i="1" dirty="0" smtClean="0"/>
              <a:t>January</a:t>
            </a:r>
            <a:endParaRPr lang="en-US" i="1" dirty="0"/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function </a:t>
            </a:r>
            <a:r>
              <a:rPr lang="en-US" dirty="0" smtClean="0"/>
              <a:t>- the </a:t>
            </a:r>
            <a:r>
              <a:rPr lang="en-US" dirty="0"/>
              <a:t>introduction of the word or phrase. </a:t>
            </a:r>
            <a:endParaRPr lang="en-US" dirty="0" smtClean="0"/>
          </a:p>
          <a:p>
            <a:r>
              <a:rPr lang="en-US" dirty="0" smtClean="0"/>
              <a:t>always </a:t>
            </a:r>
            <a:r>
              <a:rPr lang="en-US" dirty="0"/>
              <a:t>accompanied by a noun or a pronoun, which is called the “object of the preposition”. </a:t>
            </a:r>
            <a:endParaRPr lang="en-US" dirty="0" smtClean="0"/>
          </a:p>
          <a:p>
            <a:r>
              <a:rPr lang="en-US" dirty="0" smtClean="0"/>
              <a:t>almost </a:t>
            </a:r>
            <a:r>
              <a:rPr lang="en-US" dirty="0"/>
              <a:t>always goes </a:t>
            </a:r>
            <a:r>
              <a:rPr lang="en-US" u="sng" dirty="0"/>
              <a:t>before </a:t>
            </a:r>
            <a:r>
              <a:rPr lang="en-US" dirty="0"/>
              <a:t>the noun or the pronoun, in fact that is why it is called a </a:t>
            </a:r>
            <a:r>
              <a:rPr lang="en-US" u="sng" dirty="0"/>
              <a:t>pre</a:t>
            </a:r>
            <a:r>
              <a:rPr lang="en-US" dirty="0"/>
              <a:t>position</a:t>
            </a:r>
            <a:r>
              <a:rPr lang="en-US" b="1" dirty="0" smtClean="0"/>
              <a:t>.</a:t>
            </a:r>
          </a:p>
          <a:p>
            <a:r>
              <a:rPr lang="en-US" dirty="0"/>
              <a:t>Many prepositions are homonymous with adverbs (about, before, below, down, since), conjunctions (before, since); participles (considering, regarding, concerning, including, given</a:t>
            </a:r>
            <a:r>
              <a:rPr lang="en-US" dirty="0" smtClean="0"/>
              <a:t>): </a:t>
            </a:r>
            <a:r>
              <a:rPr lang="en-US" i="1" u="sng" dirty="0" smtClean="0"/>
              <a:t>Given</a:t>
            </a:r>
            <a:r>
              <a:rPr lang="en-US" i="1" dirty="0" smtClean="0"/>
              <a:t> </a:t>
            </a:r>
            <a:r>
              <a:rPr lang="en-US" i="1" dirty="0"/>
              <a:t>the fact that nobody is coming, I think we should cancel the party. – When you have </a:t>
            </a:r>
            <a:r>
              <a:rPr lang="en-US" i="1" u="sng" dirty="0"/>
              <a:t>given</a:t>
            </a:r>
            <a:r>
              <a:rPr lang="en-US" i="1" dirty="0"/>
              <a:t> nothing, ask for nothing</a:t>
            </a:r>
            <a:r>
              <a:rPr lang="en-US" i="1" dirty="0" smtClean="0"/>
              <a:t>. </a:t>
            </a:r>
            <a:r>
              <a:rPr lang="en-US" u="sng" dirty="0"/>
              <a:t>Considering</a:t>
            </a:r>
            <a:r>
              <a:rPr lang="en-US" dirty="0"/>
              <a:t> how dangerous everything is, nothing is really very </a:t>
            </a:r>
            <a:r>
              <a:rPr lang="en-US" dirty="0" smtClean="0"/>
              <a:t>frightening. - </a:t>
            </a:r>
            <a:r>
              <a:rPr lang="en-US" i="1" dirty="0" smtClean="0"/>
              <a:t>Always </a:t>
            </a:r>
            <a:r>
              <a:rPr lang="en-US" i="1" dirty="0"/>
              <a:t>design a thing by </a:t>
            </a:r>
            <a:r>
              <a:rPr lang="en-US" i="1" u="sng" dirty="0"/>
              <a:t>considering</a:t>
            </a:r>
            <a:r>
              <a:rPr lang="en-US" i="1" dirty="0"/>
              <a:t> it in its next larger context</a:t>
            </a:r>
            <a:endParaRPr lang="en-US" i="1" u="sng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dirty="0" smtClean="0"/>
              <a:t>functions </a:t>
            </a:r>
            <a:r>
              <a:rPr lang="en-US" dirty="0"/>
              <a:t>as a linking word.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110817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2511"/>
          </a:xfrm>
        </p:spPr>
        <p:txBody>
          <a:bodyPr/>
          <a:lstStyle/>
          <a:p>
            <a:r>
              <a:rPr lang="en-US" dirty="0" smtClean="0"/>
              <a:t>The conjunction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77636"/>
            <a:ext cx="10841182" cy="5389419"/>
          </a:xfrm>
        </p:spPr>
        <p:txBody>
          <a:bodyPr>
            <a:normAutofit fontScale="92500" lnSpcReduction="20000"/>
          </a:bodyPr>
          <a:lstStyle/>
          <a:p>
            <a:r>
              <a:rPr lang="en-US" u="sng" dirty="0" smtClean="0"/>
              <a:t>coordinating </a:t>
            </a:r>
            <a:r>
              <a:rPr lang="en-US" u="sng" dirty="0"/>
              <a:t>and subordinating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u="sng" dirty="0" smtClean="0"/>
              <a:t>coordinating</a:t>
            </a:r>
            <a:r>
              <a:rPr lang="en-US" dirty="0" smtClean="0"/>
              <a:t> </a:t>
            </a:r>
            <a:r>
              <a:rPr lang="en-US" dirty="0"/>
              <a:t>conjunctions connect syntactical units which are equal in rank and perform the same </a:t>
            </a:r>
            <a:r>
              <a:rPr lang="en-US" dirty="0" smtClean="0"/>
              <a:t>functions: </a:t>
            </a:r>
            <a:r>
              <a:rPr lang="en-US" i="1" dirty="0" smtClean="0"/>
              <a:t>and</a:t>
            </a:r>
            <a:r>
              <a:rPr lang="en-US" i="1" dirty="0"/>
              <a:t>, but, or, so. </a:t>
            </a:r>
            <a:endParaRPr lang="en-US" i="1" dirty="0" smtClean="0"/>
          </a:p>
          <a:p>
            <a:pPr marL="0" indent="0">
              <a:buNone/>
            </a:pPr>
            <a:r>
              <a:rPr lang="en-US" i="1" dirty="0"/>
              <a:t> </a:t>
            </a:r>
            <a:r>
              <a:rPr lang="en-US" i="1" dirty="0" smtClean="0"/>
              <a:t>       - </a:t>
            </a:r>
            <a:r>
              <a:rPr lang="en-US" i="1" u="sng" dirty="0" smtClean="0"/>
              <a:t>and</a:t>
            </a:r>
            <a:r>
              <a:rPr lang="en-US" dirty="0" smtClean="0"/>
              <a:t> </a:t>
            </a:r>
            <a:r>
              <a:rPr lang="en-US" dirty="0"/>
              <a:t>is used to add together or join words in the sentence; </a:t>
            </a:r>
            <a:endParaRPr lang="en-US" dirty="0" smtClean="0"/>
          </a:p>
          <a:p>
            <a:pPr marL="0" indent="0">
              <a:buNone/>
            </a:pPr>
            <a:r>
              <a:rPr lang="en-US" i="1" dirty="0"/>
              <a:t> </a:t>
            </a:r>
            <a:r>
              <a:rPr lang="en-US" i="1" dirty="0" smtClean="0"/>
              <a:t>       - or</a:t>
            </a:r>
            <a:r>
              <a:rPr lang="en-US" dirty="0" smtClean="0"/>
              <a:t> </a:t>
            </a:r>
            <a:r>
              <a:rPr lang="en-US" dirty="0"/>
              <a:t>is used to show possibilities, choice or conflicting ideas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-  </a:t>
            </a:r>
            <a:r>
              <a:rPr lang="en-US" i="1" u="sng" dirty="0"/>
              <a:t>so</a:t>
            </a:r>
            <a:r>
              <a:rPr lang="en-US" dirty="0"/>
              <a:t> is used to present result.</a:t>
            </a:r>
            <a:r>
              <a:rPr lang="en-US" b="1" dirty="0"/>
              <a:t> </a:t>
            </a:r>
            <a:endParaRPr lang="en-US" b="1" dirty="0" smtClean="0"/>
          </a:p>
          <a:p>
            <a:r>
              <a:rPr lang="en-US" dirty="0" smtClean="0"/>
              <a:t>coordinating </a:t>
            </a:r>
            <a:r>
              <a:rPr lang="en-US" dirty="0"/>
              <a:t>conjunctions are always used between the words or clauses which they join</a:t>
            </a:r>
            <a:r>
              <a:rPr lang="en-US" dirty="0" smtClean="0"/>
              <a:t>.</a:t>
            </a:r>
          </a:p>
          <a:p>
            <a:r>
              <a:rPr lang="en-US" dirty="0" smtClean="0"/>
              <a:t>according </a:t>
            </a:r>
            <a:r>
              <a:rPr lang="en-US" dirty="0"/>
              <a:t>to their meanings coordinating conjunctions are divided into: </a:t>
            </a:r>
          </a:p>
          <a:p>
            <a:pPr marL="0" indent="0">
              <a:buNone/>
            </a:pPr>
            <a:r>
              <a:rPr lang="en-US" dirty="0"/>
              <a:t>       - copulative -  denote combination, addition, interdependence: </a:t>
            </a:r>
            <a:endParaRPr lang="ru-RU" dirty="0"/>
          </a:p>
          <a:p>
            <a:pPr marL="0" indent="0">
              <a:buNone/>
            </a:pPr>
            <a:r>
              <a:rPr lang="en-US" i="1" dirty="0"/>
              <a:t>and, both...and, neither...nor, not only...but also, as well as, etc.</a:t>
            </a:r>
          </a:p>
          <a:p>
            <a:pPr marL="0" indent="0">
              <a:buNone/>
            </a:pPr>
            <a:r>
              <a:rPr lang="en-US" i="1" dirty="0"/>
              <a:t>      </a:t>
            </a:r>
            <a:r>
              <a:rPr lang="en-US" dirty="0"/>
              <a:t>- adversative - denote contradiction: </a:t>
            </a:r>
            <a:r>
              <a:rPr lang="en-US" i="1" dirty="0"/>
              <a:t>but, still, yet, etc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     - disjunctive - denote choice, possibilities, separation: </a:t>
            </a:r>
            <a:r>
              <a:rPr lang="en-US" i="1" dirty="0"/>
              <a:t>or, either ... or</a:t>
            </a:r>
            <a:r>
              <a:rPr lang="en-US" dirty="0"/>
              <a:t> 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802162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conjunction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Subordinating</a:t>
            </a:r>
            <a:r>
              <a:rPr lang="en-US" dirty="0"/>
              <a:t> conjunctions are used to show the dependence of one syntactic unit on </a:t>
            </a:r>
            <a:r>
              <a:rPr lang="en-US" dirty="0" smtClean="0"/>
              <a:t>another: </a:t>
            </a:r>
            <a:r>
              <a:rPr lang="en-US" dirty="0"/>
              <a:t>if, when, until, after, before, as, since, as soon as, unless, although, because, than, while, etc. </a:t>
            </a:r>
            <a:endParaRPr lang="en-US" dirty="0" smtClean="0"/>
          </a:p>
          <a:p>
            <a:r>
              <a:rPr lang="en-US" dirty="0" smtClean="0"/>
              <a:t>Subordinating </a:t>
            </a:r>
            <a:r>
              <a:rPr lang="en-US" dirty="0"/>
              <a:t>conjunctions link a subordinate clause to a main clause</a:t>
            </a:r>
            <a:r>
              <a:rPr lang="en-US" dirty="0" smtClean="0"/>
              <a:t>:  </a:t>
            </a:r>
            <a:r>
              <a:rPr lang="en-US" dirty="0"/>
              <a:t>He kept his word </a:t>
            </a:r>
            <a:r>
              <a:rPr lang="en-US" i="1" dirty="0"/>
              <a:t>although </a:t>
            </a:r>
            <a:r>
              <a:rPr lang="en-US" dirty="0"/>
              <a:t>it was hard.</a:t>
            </a:r>
            <a:endParaRPr lang="ru-RU" dirty="0"/>
          </a:p>
          <a:p>
            <a:r>
              <a:rPr lang="en-US" dirty="0"/>
              <a:t>Subordinating conjunctions </a:t>
            </a:r>
            <a:r>
              <a:rPr lang="en-US" dirty="0" smtClean="0"/>
              <a:t>introduce </a:t>
            </a:r>
            <a:r>
              <a:rPr lang="en-US" dirty="0"/>
              <a:t>adverbial clauses of time, place, condition, purpose, result, cause, condition, comparison, etc</a:t>
            </a:r>
            <a:r>
              <a:rPr lang="en-US" dirty="0" smtClean="0"/>
              <a:t>.</a:t>
            </a:r>
          </a:p>
          <a:p>
            <a:r>
              <a:rPr lang="en-US" dirty="0"/>
              <a:t>functions in the sentence as a linking word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287596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0948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particle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36074"/>
            <a:ext cx="10515600" cy="550025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 err="1"/>
              <a:t>lexico-gramimatical</a:t>
            </a:r>
            <a:r>
              <a:rPr lang="en-US" dirty="0"/>
              <a:t> meaning </a:t>
            </a:r>
            <a:r>
              <a:rPr lang="en-US" dirty="0" smtClean="0"/>
              <a:t>- emphatic specification. </a:t>
            </a:r>
          </a:p>
          <a:p>
            <a:r>
              <a:rPr lang="en-US" dirty="0" smtClean="0"/>
              <a:t>may </a:t>
            </a:r>
            <a:r>
              <a:rPr lang="en-US" dirty="0"/>
              <a:t>emphasize or limit the meaning of other words, phrases or clauses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have no </a:t>
            </a:r>
            <a:r>
              <a:rPr lang="en-US" dirty="0"/>
              <a:t>grammatical </a:t>
            </a:r>
            <a:r>
              <a:rPr lang="en-US" dirty="0" smtClean="0"/>
              <a:t>categorie</a:t>
            </a:r>
            <a:r>
              <a:rPr lang="en-US" dirty="0"/>
              <a:t>s</a:t>
            </a:r>
            <a:r>
              <a:rPr lang="en-US" dirty="0" smtClean="0"/>
              <a:t> </a:t>
            </a:r>
            <a:endParaRPr lang="ru-RU" dirty="0"/>
          </a:p>
          <a:p>
            <a:r>
              <a:rPr lang="en-US" dirty="0" smtClean="0"/>
              <a:t>six </a:t>
            </a:r>
            <a:r>
              <a:rPr lang="en-US" dirty="0"/>
              <a:t>groups according to the meaning they express:</a:t>
            </a:r>
            <a:endParaRPr lang="ru-RU" dirty="0"/>
          </a:p>
          <a:p>
            <a:pPr marL="0" lvl="0" indent="0">
              <a:buNone/>
            </a:pPr>
            <a:r>
              <a:rPr lang="en-US" dirty="0" smtClean="0"/>
              <a:t>       1. intensifying </a:t>
            </a:r>
            <a:r>
              <a:rPr lang="en-US" dirty="0"/>
              <a:t>particles (just, even, still, all);</a:t>
            </a:r>
            <a:endParaRPr lang="ru-RU" dirty="0"/>
          </a:p>
          <a:p>
            <a:pPr marL="0" lvl="0" indent="0">
              <a:buNone/>
            </a:pPr>
            <a:r>
              <a:rPr lang="en-US" dirty="0" smtClean="0"/>
              <a:t>        2. limiting </a:t>
            </a:r>
            <a:r>
              <a:rPr lang="en-US" dirty="0"/>
              <a:t>particles (only, merely, barely, but, alone);</a:t>
            </a:r>
            <a:endParaRPr lang="ru-RU" dirty="0"/>
          </a:p>
          <a:p>
            <a:pPr marL="0" lvl="0" indent="0">
              <a:buNone/>
            </a:pPr>
            <a:r>
              <a:rPr lang="en-US" dirty="0" smtClean="0"/>
              <a:t>       3. specifying </a:t>
            </a:r>
            <a:r>
              <a:rPr lang="en-US" dirty="0"/>
              <a:t>particles (right, precisely, just);</a:t>
            </a:r>
            <a:endParaRPr lang="ru-RU" dirty="0"/>
          </a:p>
          <a:p>
            <a:pPr marL="0" lvl="0" indent="0">
              <a:buNone/>
            </a:pPr>
            <a:r>
              <a:rPr lang="en-US" dirty="0" smtClean="0"/>
              <a:t>       4. the </a:t>
            </a:r>
            <a:r>
              <a:rPr lang="en-US" dirty="0"/>
              <a:t>additive particle “else”;</a:t>
            </a:r>
            <a:endParaRPr lang="ru-RU" dirty="0"/>
          </a:p>
          <a:p>
            <a:pPr marL="0" lvl="0" indent="0">
              <a:buNone/>
            </a:pPr>
            <a:r>
              <a:rPr lang="en-US" dirty="0" smtClean="0"/>
              <a:t>       5. the </a:t>
            </a:r>
            <a:r>
              <a:rPr lang="en-US" dirty="0"/>
              <a:t>negative particle “not”;</a:t>
            </a:r>
            <a:endParaRPr lang="ru-RU" dirty="0"/>
          </a:p>
          <a:p>
            <a:pPr marL="0" lvl="0" indent="0">
              <a:buNone/>
            </a:pPr>
            <a:r>
              <a:rPr lang="en-US" dirty="0" smtClean="0"/>
              <a:t>       6. connecting </a:t>
            </a:r>
            <a:r>
              <a:rPr lang="en-US" dirty="0"/>
              <a:t>particles (also, too).</a:t>
            </a:r>
            <a:endParaRPr lang="ru-RU" dirty="0"/>
          </a:p>
          <a:p>
            <a:r>
              <a:rPr lang="en-US" dirty="0"/>
              <a:t>i</a:t>
            </a:r>
            <a:r>
              <a:rPr lang="en-US" dirty="0" smtClean="0"/>
              <a:t>n </a:t>
            </a:r>
            <a:r>
              <a:rPr lang="en-US" dirty="0"/>
              <a:t>the sentence particles are placed before the word they refer </a:t>
            </a:r>
            <a:r>
              <a:rPr lang="en-US" dirty="0" smtClean="0"/>
              <a:t>to</a:t>
            </a:r>
          </a:p>
          <a:p>
            <a:r>
              <a:rPr lang="en-US" dirty="0" smtClean="0"/>
              <a:t>combine </a:t>
            </a:r>
            <a:r>
              <a:rPr lang="en-US" dirty="0"/>
              <a:t>with any part of speech (</a:t>
            </a:r>
            <a:r>
              <a:rPr lang="en-US" i="1" dirty="0"/>
              <a:t>not the children, not beautiful, not twenty, not today, not to forget, etc.).</a:t>
            </a:r>
            <a:endParaRPr lang="ru-RU" dirty="0"/>
          </a:p>
          <a:p>
            <a:r>
              <a:rPr lang="en-US" dirty="0" smtClean="0"/>
              <a:t>sometimes </a:t>
            </a:r>
            <a:r>
              <a:rPr lang="en-US" dirty="0"/>
              <a:t>stand after the words they refer to, e.g.: </a:t>
            </a:r>
            <a:r>
              <a:rPr lang="en-US" i="1" dirty="0"/>
              <a:t>Staff only.</a:t>
            </a:r>
            <a:r>
              <a:rPr lang="en-US" dirty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297248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FFE246-1193-46F1-B2D3-5BA8D7D0E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8153"/>
          </a:xfrm>
        </p:spPr>
        <p:txBody>
          <a:bodyPr>
            <a:normAutofit fontScale="90000"/>
          </a:bodyPr>
          <a:lstStyle/>
          <a:p>
            <a:r>
              <a:rPr lang="en-US" dirty="0"/>
              <a:t>Reference literature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9DBB460-1856-4391-97BB-21881C5C4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3278"/>
            <a:ext cx="10515600" cy="5681707"/>
          </a:xfrm>
        </p:spPr>
        <p:txBody>
          <a:bodyPr>
            <a:normAutofit fontScale="77500" lnSpcReduction="20000"/>
          </a:bodyPr>
          <a:lstStyle/>
          <a:p>
            <a:pPr fontAlgn="auto"/>
            <a:r>
              <a:rPr lang="uk-UA" smtClean="0"/>
              <a:t>1</a:t>
            </a:r>
            <a:r>
              <a:rPr lang="uk-UA" dirty="0"/>
              <a:t>. </a:t>
            </a:r>
            <a:r>
              <a:rPr lang="uk-UA" dirty="0" err="1"/>
              <a:t>Алєксєєва</a:t>
            </a:r>
            <a:r>
              <a:rPr lang="uk-UA" dirty="0"/>
              <a:t> І.О. Курс теоретичної граматики сучасної англійської мови: навчальний посібник. – Вінниця: Нова Книга, 2007. – 328 с.</a:t>
            </a:r>
            <a:endParaRPr lang="ru-RU" dirty="0"/>
          </a:p>
          <a:p>
            <a:pPr fontAlgn="auto"/>
            <a:r>
              <a:rPr lang="uk-UA" dirty="0"/>
              <a:t>2. </a:t>
            </a:r>
            <a:r>
              <a:rPr lang="uk-UA" dirty="0" err="1"/>
              <a:t>Домброван</a:t>
            </a:r>
            <a:r>
              <a:rPr lang="uk-UA" dirty="0"/>
              <a:t> Т.І. Загальнотеоретичний курс англійської мови як другої іноземної. – Вінниця: Нова Книга, 2009. – 128 с.</a:t>
            </a:r>
            <a:endParaRPr lang="ru-RU" dirty="0"/>
          </a:p>
          <a:p>
            <a:pPr fontAlgn="auto"/>
            <a:r>
              <a:rPr lang="uk-UA" dirty="0"/>
              <a:t>3. </a:t>
            </a:r>
            <a:r>
              <a:rPr lang="ru-RU" dirty="0" err="1"/>
              <a:t>Ніконова</a:t>
            </a:r>
            <a:r>
              <a:rPr lang="ru-RU" dirty="0"/>
              <a:t> В.Г. Курс </a:t>
            </a:r>
            <a:r>
              <a:rPr lang="ru-RU" dirty="0" err="1"/>
              <a:t>теоретичної</a:t>
            </a:r>
            <a:r>
              <a:rPr lang="ru-RU" dirty="0"/>
              <a:t> </a:t>
            </a:r>
            <a:r>
              <a:rPr lang="ru-RU" dirty="0" err="1"/>
              <a:t>граматики</a:t>
            </a:r>
            <a:r>
              <a:rPr lang="ru-RU" dirty="0"/>
              <a:t> </a:t>
            </a:r>
            <a:r>
              <a:rPr lang="ru-RU" dirty="0" err="1"/>
              <a:t>сучасної</a:t>
            </a:r>
            <a:r>
              <a:rPr lang="ru-RU" dirty="0"/>
              <a:t> </a:t>
            </a:r>
            <a:r>
              <a:rPr lang="ru-RU" dirty="0" err="1"/>
              <a:t>англійської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. </a:t>
            </a:r>
            <a:r>
              <a:rPr lang="ru-RU" dirty="0" err="1"/>
              <a:t>Навч.пос</a:t>
            </a:r>
            <a:r>
              <a:rPr lang="ru-RU" dirty="0"/>
              <a:t>.</a:t>
            </a:r>
            <a:r>
              <a:rPr lang="uk-UA" dirty="0"/>
              <a:t> –</a:t>
            </a:r>
            <a:r>
              <a:rPr lang="ru-RU" dirty="0"/>
              <a:t> </a:t>
            </a:r>
            <a:r>
              <a:rPr lang="ru-RU" dirty="0" err="1"/>
              <a:t>Вінниця</a:t>
            </a:r>
            <a:r>
              <a:rPr lang="ru-RU" dirty="0"/>
              <a:t>: Нова книга, 2018.</a:t>
            </a:r>
            <a:r>
              <a:rPr lang="uk-UA" dirty="0"/>
              <a:t> –</a:t>
            </a:r>
            <a:r>
              <a:rPr lang="ru-RU" dirty="0"/>
              <a:t> 360 с. </a:t>
            </a:r>
          </a:p>
          <a:p>
            <a:pPr fontAlgn="auto"/>
            <a:r>
              <a:rPr lang="uk-UA" dirty="0"/>
              <a:t>4. Соловйова Л.Ф., </a:t>
            </a:r>
            <a:r>
              <a:rPr lang="uk-UA" dirty="0" err="1"/>
              <a:t>Сніховська</a:t>
            </a:r>
            <a:r>
              <a:rPr lang="uk-UA" dirty="0"/>
              <a:t> І.Е. Теоретичний курс англійської мови як другої іноземної: навчально-методичний посібник. – Житомир: Рута, 2015. – 200 с.</a:t>
            </a:r>
            <a:endParaRPr lang="ru-RU" dirty="0"/>
          </a:p>
          <a:p>
            <a:pPr fontAlgn="auto"/>
            <a:r>
              <a:rPr lang="en-US" dirty="0"/>
              <a:t>5. Berry R. Doing English Grammar: Theory, Description, and Practice. – Cambridge University Press, 2021. – 300 p.</a:t>
            </a:r>
            <a:endParaRPr lang="ru-RU" dirty="0"/>
          </a:p>
          <a:p>
            <a:pPr fontAlgn="auto"/>
            <a:r>
              <a:rPr lang="uk-UA" dirty="0"/>
              <a:t>6. </a:t>
            </a:r>
            <a:r>
              <a:rPr lang="en-US" dirty="0"/>
              <a:t>Contrastive Grammar: Theory and Practice</a:t>
            </a:r>
            <a:r>
              <a:rPr lang="uk-UA" dirty="0"/>
              <a:t>: на</a:t>
            </a:r>
            <a:r>
              <a:rPr lang="ru-RU" dirty="0" err="1"/>
              <a:t>вч</a:t>
            </a:r>
            <a:r>
              <a:rPr lang="en-US" dirty="0"/>
              <a:t>. </a:t>
            </a:r>
            <a:r>
              <a:rPr lang="ru-RU" dirty="0" err="1"/>
              <a:t>посіб</a:t>
            </a:r>
            <a:r>
              <a:rPr lang="en-US" dirty="0"/>
              <a:t>. / </a:t>
            </a:r>
            <a:r>
              <a:rPr lang="ru-RU" dirty="0"/>
              <a:t>Н</a:t>
            </a:r>
            <a:r>
              <a:rPr lang="en-US" dirty="0"/>
              <a:t>. </a:t>
            </a:r>
            <a:r>
              <a:rPr lang="ru-RU" dirty="0"/>
              <a:t>Ф</a:t>
            </a:r>
            <a:r>
              <a:rPr lang="en-US" dirty="0"/>
              <a:t>. </a:t>
            </a:r>
            <a:r>
              <a:rPr lang="ru-RU" dirty="0" err="1"/>
              <a:t>Гладуш</a:t>
            </a:r>
            <a:r>
              <a:rPr lang="en-US" dirty="0"/>
              <a:t>, </a:t>
            </a:r>
            <a:r>
              <a:rPr lang="ru-RU" dirty="0"/>
              <a:t>Н</a:t>
            </a:r>
            <a:r>
              <a:rPr lang="en-US" dirty="0"/>
              <a:t>. </a:t>
            </a:r>
            <a:r>
              <a:rPr lang="ru-RU" dirty="0"/>
              <a:t>В</a:t>
            </a:r>
            <a:r>
              <a:rPr lang="en-US" dirty="0"/>
              <a:t>. </a:t>
            </a:r>
            <a:r>
              <a:rPr lang="ru-RU" dirty="0" err="1"/>
              <a:t>Павлюк</a:t>
            </a:r>
            <a:r>
              <a:rPr lang="en-US" dirty="0"/>
              <a:t>; </a:t>
            </a:r>
            <a:r>
              <a:rPr lang="ru-RU" dirty="0" err="1"/>
              <a:t>Київ</a:t>
            </a:r>
            <a:r>
              <a:rPr lang="en-US" dirty="0"/>
              <a:t>. </a:t>
            </a:r>
            <a:r>
              <a:rPr lang="ru-RU" dirty="0" err="1"/>
              <a:t>ун</a:t>
            </a:r>
            <a:r>
              <a:rPr lang="en-US" dirty="0"/>
              <a:t>-</a:t>
            </a:r>
            <a:r>
              <a:rPr lang="ru-RU" dirty="0"/>
              <a:t>т</a:t>
            </a:r>
            <a:r>
              <a:rPr lang="en-US" dirty="0"/>
              <a:t>. </a:t>
            </a:r>
            <a:r>
              <a:rPr lang="ru-RU" dirty="0" err="1"/>
              <a:t>ім</a:t>
            </a:r>
            <a:r>
              <a:rPr lang="en-US" dirty="0"/>
              <a:t>. </a:t>
            </a:r>
            <a:r>
              <a:rPr lang="ru-RU" dirty="0"/>
              <a:t>Б. </a:t>
            </a:r>
            <a:r>
              <a:rPr lang="ru-RU" dirty="0" err="1"/>
              <a:t>Грінченка</a:t>
            </a:r>
            <a:r>
              <a:rPr lang="ru-RU" dirty="0"/>
              <a:t>; Нац. ун-т «</a:t>
            </a:r>
            <a:r>
              <a:rPr lang="ru-RU" dirty="0" err="1"/>
              <a:t>Києво-Могилянська</a:t>
            </a:r>
            <a:r>
              <a:rPr lang="ru-RU" dirty="0"/>
              <a:t> акад.». – К., 2019. – 296 с.</a:t>
            </a:r>
          </a:p>
          <a:p>
            <a:pPr fontAlgn="auto"/>
            <a:r>
              <a:rPr lang="uk-UA" dirty="0"/>
              <a:t>7. </a:t>
            </a:r>
            <a:r>
              <a:rPr lang="en-US" dirty="0"/>
              <a:t>Müller S. Grammatical theory: From transformational grammar to constraint-based approaches. Fourth revised and extended edition.</a:t>
            </a:r>
            <a:r>
              <a:rPr lang="uk-UA" dirty="0"/>
              <a:t> –</a:t>
            </a:r>
            <a:r>
              <a:rPr lang="en-US" dirty="0"/>
              <a:t> Berlin: Language Science Press</a:t>
            </a:r>
            <a:r>
              <a:rPr lang="uk-UA" dirty="0"/>
              <a:t>, </a:t>
            </a:r>
            <a:r>
              <a:rPr lang="en-US" dirty="0"/>
              <a:t>2020.</a:t>
            </a:r>
            <a:r>
              <a:rPr lang="uk-UA" dirty="0"/>
              <a:t> – 879 р.</a:t>
            </a:r>
            <a:endParaRPr lang="ru-RU" dirty="0"/>
          </a:p>
          <a:p>
            <a:pPr fontAlgn="auto"/>
            <a:r>
              <a:rPr lang="uk-UA" dirty="0"/>
              <a:t>8. </a:t>
            </a:r>
            <a:r>
              <a:rPr lang="en-US" dirty="0"/>
              <a:t>An Outline of English Morphology : lecture notes / Compiler S. V. Baranova. – Sumy: Sumy State University, 2017. – 65 p.</a:t>
            </a:r>
            <a:endParaRPr lang="ru-RU" dirty="0"/>
          </a:p>
          <a:p>
            <a:pPr fontAlgn="auto"/>
            <a:r>
              <a:rPr lang="uk-UA" dirty="0"/>
              <a:t>9. </a:t>
            </a:r>
            <a:r>
              <a:rPr lang="en-US" dirty="0" err="1"/>
              <a:t>Volkova</a:t>
            </a:r>
            <a:r>
              <a:rPr lang="en-US" dirty="0"/>
              <a:t> I.M. Theoretical Grammar of English: Modern Approach. – </a:t>
            </a:r>
            <a:r>
              <a:rPr lang="uk-UA" dirty="0"/>
              <a:t>К.: Освіта України, 2009. – 253 с.</a:t>
            </a:r>
            <a:endParaRPr lang="ru-RU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79694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Grammatical meaning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u="sng" dirty="0"/>
              <a:t>Lexical</a:t>
            </a:r>
            <a:r>
              <a:rPr lang="en-AU" b="1" u="sng" dirty="0"/>
              <a:t> </a:t>
            </a:r>
            <a:r>
              <a:rPr lang="en-AU" u="sng" dirty="0"/>
              <a:t>meaning </a:t>
            </a:r>
            <a:r>
              <a:rPr lang="en-AU" dirty="0"/>
              <a:t>represents the individual meaning of the word (e.g. </a:t>
            </a:r>
            <a:r>
              <a:rPr lang="en-AU" i="1" dirty="0" smtClean="0"/>
              <a:t>shelf - </a:t>
            </a:r>
            <a:r>
              <a:rPr lang="en-AU" dirty="0" smtClean="0"/>
              <a:t>a </a:t>
            </a:r>
            <a:r>
              <a:rPr lang="en-AU" dirty="0"/>
              <a:t>flat board which is attached to a wall, frame, etc., and on which objects can be placed</a:t>
            </a:r>
            <a:r>
              <a:rPr lang="en-AU" dirty="0" smtClean="0"/>
              <a:t>). </a:t>
            </a:r>
          </a:p>
          <a:p>
            <a:pPr algn="just"/>
            <a:r>
              <a:rPr lang="en-AU" u="sng" dirty="0" smtClean="0"/>
              <a:t>Grammatical</a:t>
            </a:r>
            <a:r>
              <a:rPr lang="en-AU" b="1" u="sng" dirty="0" smtClean="0"/>
              <a:t> </a:t>
            </a:r>
            <a:r>
              <a:rPr lang="en-AU" u="sng" dirty="0"/>
              <a:t>meaning </a:t>
            </a:r>
            <a:r>
              <a:rPr lang="en-AU" dirty="0"/>
              <a:t>is </a:t>
            </a:r>
            <a:r>
              <a:rPr lang="en-US" dirty="0"/>
              <a:t>very abstract, it is </a:t>
            </a:r>
            <a:r>
              <a:rPr lang="en-AU" dirty="0"/>
              <a:t>the meaning of a subclass or of the whole </a:t>
            </a:r>
            <a:r>
              <a:rPr lang="en-AU" dirty="0" smtClean="0"/>
              <a:t>class, e.g. the </a:t>
            </a:r>
            <a:r>
              <a:rPr lang="en-AU" dirty="0"/>
              <a:t>class of nouns possesses the grammatical meaning of thingness. We may say that a noun </a:t>
            </a:r>
            <a:r>
              <a:rPr lang="en-AU" i="1" dirty="0" smtClean="0"/>
              <a:t>shelf</a:t>
            </a:r>
            <a:r>
              <a:rPr lang="en-AU" dirty="0" smtClean="0"/>
              <a:t> </a:t>
            </a:r>
            <a:r>
              <a:rPr lang="en-AU" dirty="0"/>
              <a:t>possesses its individual lexical </a:t>
            </a:r>
            <a:r>
              <a:rPr lang="en-AU" dirty="0" smtClean="0"/>
              <a:t>meaning </a:t>
            </a:r>
            <a:r>
              <a:rPr lang="en-AU" dirty="0"/>
              <a:t>and the grammatical meaning of thingness, which is the meaning of the whole </a:t>
            </a:r>
            <a:r>
              <a:rPr lang="en-AU" dirty="0" smtClean="0"/>
              <a:t>class. The </a:t>
            </a:r>
            <a:r>
              <a:rPr lang="en-AU" dirty="0"/>
              <a:t>noun </a:t>
            </a:r>
            <a:r>
              <a:rPr lang="en-US" dirty="0"/>
              <a:t>“</a:t>
            </a:r>
            <a:r>
              <a:rPr lang="en-AU" i="1" dirty="0"/>
              <a:t>shelf</a:t>
            </a:r>
            <a:r>
              <a:rPr lang="en-US" dirty="0"/>
              <a:t>” </a:t>
            </a:r>
            <a:r>
              <a:rPr lang="en-US" i="1" dirty="0"/>
              <a:t> </a:t>
            </a:r>
            <a:r>
              <a:rPr lang="en-AU" dirty="0"/>
              <a:t>has the grammatical meaning of a subclass – </a:t>
            </a:r>
            <a:r>
              <a:rPr lang="en-AU" dirty="0" err="1"/>
              <a:t>countableness</a:t>
            </a:r>
            <a:r>
              <a:rPr lang="en-AU" dirty="0"/>
              <a:t> </a:t>
            </a:r>
            <a:r>
              <a:rPr lang="en-AU" i="1" dirty="0"/>
              <a:t>(one shelf – two shelves)</a:t>
            </a:r>
            <a:r>
              <a:rPr lang="en-AU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33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Grammatical form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/>
              <a:t>The grammatical form </a:t>
            </a:r>
            <a:r>
              <a:rPr lang="en-US" dirty="0"/>
              <a:t>is the form of a word in a sentence or in a speech </a:t>
            </a:r>
            <a:r>
              <a:rPr lang="en-US" dirty="0" smtClean="0"/>
              <a:t>utterance, e.g.</a:t>
            </a:r>
            <a:endParaRPr lang="ru-RU" dirty="0"/>
          </a:p>
          <a:p>
            <a:r>
              <a:rPr lang="en-US" i="1" dirty="0"/>
              <a:t>“The lion is a symbol of </a:t>
            </a:r>
            <a:r>
              <a:rPr lang="en-US" i="1" dirty="0" err="1"/>
              <a:t>authotity</a:t>
            </a:r>
            <a:r>
              <a:rPr lang="en-US" i="1" dirty="0"/>
              <a:t> and command”</a:t>
            </a:r>
            <a:r>
              <a:rPr lang="en-US" dirty="0"/>
              <a:t> (the Common Case, Singular);</a:t>
            </a:r>
            <a:endParaRPr lang="ru-RU" dirty="0"/>
          </a:p>
          <a:p>
            <a:r>
              <a:rPr lang="en-US" i="1" dirty="0"/>
              <a:t>“The lions are the only species that forms social groups”</a:t>
            </a:r>
            <a:r>
              <a:rPr lang="en-US" dirty="0"/>
              <a:t> (the Common Case, Plural);</a:t>
            </a:r>
            <a:endParaRPr lang="ru-RU" dirty="0"/>
          </a:p>
          <a:p>
            <a:r>
              <a:rPr lang="en-US" i="1" dirty="0"/>
              <a:t>“The lion’s roar can be heard up to 5 miles away”</a:t>
            </a:r>
            <a:r>
              <a:rPr lang="en-US" dirty="0"/>
              <a:t> (the Possessive Case, Singular);</a:t>
            </a:r>
            <a:endParaRPr lang="ru-RU" dirty="0"/>
          </a:p>
          <a:p>
            <a:r>
              <a:rPr lang="en-US" dirty="0"/>
              <a:t>“</a:t>
            </a:r>
            <a:r>
              <a:rPr lang="en-US" i="1" dirty="0"/>
              <a:t>The lions’ habitat is the savannas of Africa”</a:t>
            </a:r>
            <a:r>
              <a:rPr lang="en-US" dirty="0"/>
              <a:t> (the Possessive Case, Plural).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2796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Grammatical form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u="sng" dirty="0"/>
              <a:t>Grammatical form </a:t>
            </a:r>
            <a:r>
              <a:rPr lang="en-GB" dirty="0"/>
              <a:t>puts together a whole </a:t>
            </a:r>
            <a:r>
              <a:rPr lang="en-GB" u="sng" dirty="0"/>
              <a:t>class of words</a:t>
            </a:r>
            <a:r>
              <a:rPr lang="en-GB" dirty="0"/>
              <a:t>, and each word of the class expresses the corresponding </a:t>
            </a:r>
            <a:r>
              <a:rPr lang="en-GB" u="sng" dirty="0"/>
              <a:t>grammatical </a:t>
            </a:r>
            <a:r>
              <a:rPr lang="en-GB" u="sng" dirty="0" smtClean="0"/>
              <a:t>meaning</a:t>
            </a:r>
            <a:r>
              <a:rPr lang="en-GB" dirty="0" smtClean="0"/>
              <a:t>, e.g. </a:t>
            </a:r>
            <a:r>
              <a:rPr lang="en-GB" i="1" dirty="0" smtClean="0"/>
              <a:t>a </a:t>
            </a:r>
            <a:r>
              <a:rPr lang="en-GB" i="1" dirty="0"/>
              <a:t>hand – hands, a tree – trees, a star – stars; a table – </a:t>
            </a:r>
            <a:r>
              <a:rPr lang="en-GB" i="1" dirty="0" smtClean="0"/>
              <a:t>tables</a:t>
            </a:r>
          </a:p>
          <a:p>
            <a:r>
              <a:rPr lang="en-GB" dirty="0"/>
              <a:t>G</a:t>
            </a:r>
            <a:r>
              <a:rPr lang="en-GB" dirty="0" smtClean="0"/>
              <a:t>rammatical </a:t>
            </a:r>
            <a:r>
              <a:rPr lang="en-GB" dirty="0"/>
              <a:t>form conveys division of the words according to the principle of expressing a certain grammatical meaning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931982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Grammatical </a:t>
            </a:r>
            <a:r>
              <a:rPr lang="en-GB" dirty="0" smtClean="0"/>
              <a:t>category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dirty="0"/>
              <a:t>Grammatical categories </a:t>
            </a:r>
            <a:r>
              <a:rPr lang="en-GB" dirty="0" smtClean="0"/>
              <a:t>- the </a:t>
            </a:r>
            <a:r>
              <a:rPr lang="en-GB" dirty="0"/>
              <a:t>unity of identical grammatical meanings having the same form (e.g. past :: present :: future, singular ::</a:t>
            </a:r>
            <a:r>
              <a:rPr lang="en-US" dirty="0"/>
              <a:t> </a:t>
            </a:r>
            <a:r>
              <a:rPr lang="en-GB" dirty="0"/>
              <a:t>plural</a:t>
            </a:r>
            <a:r>
              <a:rPr lang="en-GB" dirty="0" smtClean="0"/>
              <a:t>).</a:t>
            </a:r>
          </a:p>
          <a:p>
            <a:pPr marL="0" indent="0" algn="just">
              <a:buNone/>
            </a:pPr>
            <a:r>
              <a:rPr lang="en-GB" dirty="0" smtClean="0"/>
              <a:t> </a:t>
            </a:r>
            <a:endParaRPr lang="ru-RU" dirty="0"/>
          </a:p>
          <a:p>
            <a:pPr algn="just"/>
            <a:r>
              <a:rPr lang="en-GB" dirty="0"/>
              <a:t>In most general terms grammatical categories may be defined as references of the respective objective categories. For instance, the objective category of </a:t>
            </a:r>
            <a:r>
              <a:rPr lang="en-GB" u="sng" dirty="0"/>
              <a:t>time</a:t>
            </a:r>
            <a:r>
              <a:rPr lang="en-GB" dirty="0"/>
              <a:t> is represented in the grammatical category of </a:t>
            </a:r>
            <a:r>
              <a:rPr lang="en-GB" u="sng" dirty="0"/>
              <a:t>tense</a:t>
            </a:r>
            <a:r>
              <a:rPr lang="en-GB" u="sng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1000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6123</Words>
  <Application>Microsoft Office PowerPoint</Application>
  <PresentationFormat>Широкоэкранный</PresentationFormat>
  <Paragraphs>386</Paragraphs>
  <Slides>55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55</vt:i4>
      </vt:variant>
    </vt:vector>
  </HeadingPairs>
  <TitlesOfParts>
    <vt:vector size="59" baseType="lpstr">
      <vt:lpstr>Arial</vt:lpstr>
      <vt:lpstr>Calibri</vt:lpstr>
      <vt:lpstr>Calibri Light</vt:lpstr>
      <vt:lpstr>Тема Office</vt:lpstr>
      <vt:lpstr>Grammar in the systemic сonception of language</vt:lpstr>
      <vt:lpstr>Outline </vt:lpstr>
      <vt:lpstr> Constituent parts of a language </vt:lpstr>
      <vt:lpstr>Grammatical structure </vt:lpstr>
      <vt:lpstr>Practical and theoretical grammar</vt:lpstr>
      <vt:lpstr>Grammatical meaning</vt:lpstr>
      <vt:lpstr>Grammatical form</vt:lpstr>
      <vt:lpstr>Grammatical form</vt:lpstr>
      <vt:lpstr>Grammatical category</vt:lpstr>
      <vt:lpstr>Grammatical category</vt:lpstr>
      <vt:lpstr>The grammatical paradigm </vt:lpstr>
      <vt:lpstr>Synthetical grammatical forms</vt:lpstr>
      <vt:lpstr>Analytical grammatical forms</vt:lpstr>
      <vt:lpstr>Parts of speech</vt:lpstr>
      <vt:lpstr>Classifications of parts of speech</vt:lpstr>
      <vt:lpstr>Classifications of parts of speech</vt:lpstr>
      <vt:lpstr>Present-day classification</vt:lpstr>
      <vt:lpstr>Present-day classification</vt:lpstr>
      <vt:lpstr>The noun: semantic, morphological and syntactic features</vt:lpstr>
      <vt:lpstr>The grammatical category of number </vt:lpstr>
      <vt:lpstr>The grammatical category of number </vt:lpstr>
      <vt:lpstr>The grammatical category of number </vt:lpstr>
      <vt:lpstr>The category of case </vt:lpstr>
      <vt:lpstr>Meanings expressed by the Genitive case</vt:lpstr>
      <vt:lpstr>The category of Gender</vt:lpstr>
      <vt:lpstr> The adjective  </vt:lpstr>
      <vt:lpstr>The Adjective</vt:lpstr>
      <vt:lpstr>The Adjective </vt:lpstr>
      <vt:lpstr>The Adverb</vt:lpstr>
      <vt:lpstr>The Adverb</vt:lpstr>
      <vt:lpstr>The adverb possesses the following features: </vt:lpstr>
      <vt:lpstr>The Verb</vt:lpstr>
      <vt:lpstr>The Verb</vt:lpstr>
      <vt:lpstr>Classifications of the English verbs</vt:lpstr>
      <vt:lpstr>Classifications of the English verbs</vt:lpstr>
      <vt:lpstr>Classifications of the English verbs</vt:lpstr>
      <vt:lpstr>The categories of person and number </vt:lpstr>
      <vt:lpstr>The category of tense</vt:lpstr>
      <vt:lpstr> The category of aspect </vt:lpstr>
      <vt:lpstr> The Category of Voice </vt:lpstr>
      <vt:lpstr>The category of mood </vt:lpstr>
      <vt:lpstr>The Verb</vt:lpstr>
      <vt:lpstr>The Numeral </vt:lpstr>
      <vt:lpstr>The Numeral</vt:lpstr>
      <vt:lpstr>The Pronoun</vt:lpstr>
      <vt:lpstr>Semantic classification of pronouns</vt:lpstr>
      <vt:lpstr>The Pronoun</vt:lpstr>
      <vt:lpstr>The statives (a-words)</vt:lpstr>
      <vt:lpstr>Modals (modal words)</vt:lpstr>
      <vt:lpstr>The interjection </vt:lpstr>
      <vt:lpstr>The preposition </vt:lpstr>
      <vt:lpstr>The conjunction</vt:lpstr>
      <vt:lpstr>The conjunction</vt:lpstr>
      <vt:lpstr>The particle </vt:lpstr>
      <vt:lpstr>Reference literature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PHRASEOLOGY</dc:title>
  <dc:creator>ДАША</dc:creator>
  <cp:lastModifiedBy>ЛЮДМИЛА</cp:lastModifiedBy>
  <cp:revision>122</cp:revision>
  <dcterms:created xsi:type="dcterms:W3CDTF">2021-11-09T19:04:49Z</dcterms:created>
  <dcterms:modified xsi:type="dcterms:W3CDTF">2024-10-10T10:07:18Z</dcterms:modified>
</cp:coreProperties>
</file>