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цивільних</a:t>
            </a:r>
            <a:r>
              <a:rPr lang="ru-RU" dirty="0" smtClean="0"/>
              <a:t> </a:t>
            </a:r>
            <a:r>
              <a:rPr lang="ru-RU" dirty="0" err="1" smtClean="0"/>
              <a:t>правовідносин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05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13.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</a:t>
            </a:r>
          </a:p>
          <a:p>
            <a:r>
              <a:rPr lang="ru-RU" dirty="0"/>
              <a:t>1. </a:t>
            </a:r>
            <a:r>
              <a:rPr lang="ru-RU" dirty="0" err="1"/>
              <a:t>Цивільні</a:t>
            </a:r>
            <a:r>
              <a:rPr lang="ru-RU" dirty="0"/>
              <a:t> права особа </a:t>
            </a:r>
            <a:r>
              <a:rPr lang="ru-RU" dirty="0" err="1"/>
              <a:t>здійснює</a:t>
            </a:r>
            <a:r>
              <a:rPr lang="ru-RU" dirty="0"/>
              <a:t> у межах, </a:t>
            </a:r>
            <a:r>
              <a:rPr lang="ru-RU" dirty="0" err="1"/>
              <a:t>наданих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/>
              <a:t>2.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 особа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порушити</a:t>
            </a:r>
            <a:r>
              <a:rPr lang="ru-RU" dirty="0"/>
              <a:t> права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довкіллю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культурній</a:t>
            </a:r>
            <a:r>
              <a:rPr lang="ru-RU" dirty="0"/>
              <a:t> </a:t>
            </a:r>
            <a:r>
              <a:rPr lang="ru-RU" dirty="0" err="1"/>
              <a:t>спадщині</a:t>
            </a:r>
            <a:r>
              <a:rPr lang="ru-RU" dirty="0"/>
              <a:t>.</a:t>
            </a:r>
          </a:p>
          <a:p>
            <a:r>
              <a:rPr lang="ru-RU" dirty="0"/>
              <a:t>3. Не </a:t>
            </a:r>
            <a:r>
              <a:rPr lang="ru-RU" dirty="0" err="1"/>
              <a:t>допускаються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особи,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вчиняються</a:t>
            </a:r>
            <a:r>
              <a:rPr lang="ru-RU" dirty="0"/>
              <a:t> з </a:t>
            </a:r>
            <a:r>
              <a:rPr lang="ru-RU" dirty="0" err="1"/>
              <a:t>наміром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правом в </a:t>
            </a:r>
            <a:r>
              <a:rPr lang="ru-RU" dirty="0" err="1"/>
              <a:t>інших</a:t>
            </a:r>
            <a:r>
              <a:rPr lang="ru-RU" dirty="0"/>
              <a:t> формах.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71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4.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особа повинна </a:t>
            </a:r>
            <a:r>
              <a:rPr lang="ru-RU" dirty="0" err="1"/>
              <a:t>додержуватися</a:t>
            </a:r>
            <a:r>
              <a:rPr lang="ru-RU" dirty="0"/>
              <a:t> </a:t>
            </a:r>
            <a:r>
              <a:rPr lang="ru-RU" dirty="0" err="1"/>
              <a:t>моральних</a:t>
            </a:r>
            <a:r>
              <a:rPr lang="ru-RU" dirty="0"/>
              <a:t> засад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dirty="0"/>
              <a:t>5. Не </a:t>
            </a:r>
            <a:r>
              <a:rPr lang="ru-RU" dirty="0" err="1"/>
              <a:t>допускаються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з метою </a:t>
            </a:r>
            <a:r>
              <a:rPr lang="ru-RU" dirty="0" err="1"/>
              <a:t>неправомірного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,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монопольним</a:t>
            </a:r>
            <a:r>
              <a:rPr lang="ru-RU" dirty="0"/>
              <a:t> становищем на ринку,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недобросовісна</a:t>
            </a:r>
            <a:r>
              <a:rPr lang="ru-RU" dirty="0"/>
              <a:t> </a:t>
            </a:r>
            <a:r>
              <a:rPr lang="ru-RU" dirty="0" err="1"/>
              <a:t>конкуренція</a:t>
            </a:r>
            <a:r>
              <a:rPr lang="ru-RU" dirty="0"/>
              <a:t>.</a:t>
            </a:r>
          </a:p>
          <a:p>
            <a:r>
              <a:rPr lang="ru-RU" dirty="0"/>
              <a:t>6.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недодержання</a:t>
            </a:r>
            <a:r>
              <a:rPr lang="ru-RU" dirty="0"/>
              <a:t> особою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другою - </a:t>
            </a:r>
            <a:r>
              <a:rPr lang="ru-RU" dirty="0" err="1"/>
              <a:t>п'ятою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припинити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правами,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 err="1"/>
              <a:t>Стаття</a:t>
            </a:r>
            <a:r>
              <a:rPr lang="ru-RU" dirty="0"/>
              <a:t> 14.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у межах, </a:t>
            </a:r>
            <a:r>
              <a:rPr lang="ru-RU" dirty="0" err="1"/>
              <a:t>встановлених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актом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/>
              <a:t>2. Особа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примушена</a:t>
            </a:r>
            <a:r>
              <a:rPr lang="ru-RU" dirty="0"/>
              <a:t> до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є </a:t>
            </a:r>
            <a:r>
              <a:rPr lang="ru-RU" dirty="0" err="1"/>
              <a:t>обов'язковим</a:t>
            </a:r>
            <a:r>
              <a:rPr lang="ru-RU" dirty="0"/>
              <a:t> для </a:t>
            </a:r>
            <a:r>
              <a:rPr lang="ru-RU" dirty="0" err="1"/>
              <a:t>неї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ЗАХИСТ ЦИВІЛЬНИХ ПРАВ ТА ІНТЕРЕСІВ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15. Право на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Кожна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</a:t>
            </a:r>
            <a:r>
              <a:rPr lang="ru-RU" dirty="0" err="1"/>
              <a:t>невизнання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оспорювання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Кожна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засадам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056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16.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судом</a:t>
            </a:r>
          </a:p>
          <a:p>
            <a:r>
              <a:rPr lang="ru-RU" dirty="0"/>
              <a:t>1. </a:t>
            </a:r>
            <a:r>
              <a:rPr lang="ru-RU" dirty="0" err="1"/>
              <a:t>Кожна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звернутися</a:t>
            </a:r>
            <a:r>
              <a:rPr lang="ru-RU" dirty="0"/>
              <a:t> до суду за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права та </a:t>
            </a:r>
            <a:r>
              <a:rPr lang="ru-RU" dirty="0" err="1"/>
              <a:t>інтересу</a:t>
            </a:r>
            <a:r>
              <a:rPr lang="ru-RU" dirty="0"/>
              <a:t>.</a:t>
            </a:r>
          </a:p>
          <a:p>
            <a:r>
              <a:rPr lang="ru-RU" dirty="0"/>
              <a:t>2. Способами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/>
              <a:t>1) </a:t>
            </a:r>
            <a:r>
              <a:rPr lang="ru-RU" dirty="0" err="1"/>
              <a:t>визнання</a:t>
            </a:r>
            <a:r>
              <a:rPr lang="ru-RU" dirty="0"/>
              <a:t> права;</a:t>
            </a:r>
          </a:p>
          <a:p>
            <a:r>
              <a:rPr lang="ru-RU" dirty="0"/>
              <a:t>2)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недійсним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яка </a:t>
            </a:r>
            <a:r>
              <a:rPr lang="ru-RU" dirty="0" err="1"/>
              <a:t>порушує</a:t>
            </a:r>
            <a:r>
              <a:rPr lang="ru-RU" dirty="0"/>
              <a:t> право;</a:t>
            </a:r>
          </a:p>
          <a:p>
            <a:r>
              <a:rPr lang="ru-RU" dirty="0"/>
              <a:t>4) </a:t>
            </a:r>
            <a:r>
              <a:rPr lang="ru-RU" dirty="0" err="1"/>
              <a:t>відновлення</a:t>
            </a:r>
            <a:r>
              <a:rPr lang="ru-RU" dirty="0"/>
              <a:t> становища, яке </a:t>
            </a:r>
            <a:r>
              <a:rPr lang="ru-RU" dirty="0" err="1"/>
              <a:t>існувало</a:t>
            </a:r>
            <a:r>
              <a:rPr lang="ru-RU" dirty="0"/>
              <a:t> до </a:t>
            </a:r>
            <a:r>
              <a:rPr lang="ru-RU" dirty="0" err="1"/>
              <a:t>порушення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примусове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90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)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;</a:t>
            </a:r>
          </a:p>
          <a:p>
            <a:r>
              <a:rPr lang="ru-RU" dirty="0"/>
              <a:t>7)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;</a:t>
            </a:r>
          </a:p>
          <a:p>
            <a:r>
              <a:rPr lang="ru-RU" dirty="0"/>
              <a:t>8)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;</a:t>
            </a:r>
          </a:p>
          <a:p>
            <a:r>
              <a:rPr lang="ru-RU" dirty="0"/>
              <a:t>9)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(</a:t>
            </a:r>
            <a:r>
              <a:rPr lang="ru-RU" dirty="0" err="1"/>
              <a:t>немайнової</a:t>
            </a:r>
            <a:r>
              <a:rPr lang="ru-RU" dirty="0"/>
              <a:t>) </a:t>
            </a:r>
            <a:r>
              <a:rPr lang="ru-RU" dirty="0" err="1"/>
              <a:t>шкоди</a:t>
            </a:r>
            <a:r>
              <a:rPr lang="ru-RU" dirty="0"/>
              <a:t>;</a:t>
            </a:r>
          </a:p>
          <a:p>
            <a:r>
              <a:rPr lang="ru-RU" dirty="0"/>
              <a:t>10)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незаконними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бездіяльності</a:t>
            </a:r>
            <a:r>
              <a:rPr lang="ru-RU" dirty="0"/>
              <a:t>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органу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і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/>
              <a:t>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захистити</a:t>
            </a:r>
            <a:r>
              <a:rPr lang="ru-RU" dirty="0"/>
              <a:t> </a:t>
            </a:r>
            <a:r>
              <a:rPr lang="ru-RU" dirty="0" err="1"/>
              <a:t>цивільне</a:t>
            </a:r>
            <a:r>
              <a:rPr lang="ru-RU" dirty="0"/>
              <a:t> право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судом у </a:t>
            </a:r>
            <a:r>
              <a:rPr lang="ru-RU" dirty="0" err="1"/>
              <a:t>визначених</a:t>
            </a:r>
            <a:r>
              <a:rPr lang="ru-RU" dirty="0"/>
              <a:t> законом </a:t>
            </a:r>
            <a:r>
              <a:rPr lang="ru-RU" dirty="0" err="1"/>
              <a:t>випадках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98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17.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Президентом </a:t>
            </a:r>
            <a:r>
              <a:rPr lang="ru-RU" dirty="0" err="1"/>
              <a:t>України</a:t>
            </a:r>
            <a:r>
              <a:rPr lang="ru-RU" dirty="0"/>
              <a:t>,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органами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endParaRPr lang="ru-RU" dirty="0"/>
          </a:p>
          <a:p>
            <a:r>
              <a:rPr lang="ru-RU" dirty="0"/>
              <a:t>1. Президент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у межах </a:t>
            </a:r>
            <a:r>
              <a:rPr lang="ru-RU" dirty="0" err="1"/>
              <a:t>повноважень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2.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законом,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звернутися</a:t>
            </a:r>
            <a:r>
              <a:rPr lang="ru-RU" dirty="0"/>
              <a:t> за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та </a:t>
            </a:r>
            <a:r>
              <a:rPr lang="ru-RU" dirty="0" err="1"/>
              <a:t>інтересу</a:t>
            </a:r>
            <a:r>
              <a:rPr lang="ru-RU" dirty="0"/>
              <a:t> до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органу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/>
              <a:t>3. Орган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орган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орган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 у межах, на </a:t>
            </a:r>
            <a:r>
              <a:rPr lang="ru-RU" dirty="0" err="1"/>
              <a:t>підставах</a:t>
            </a:r>
            <a:r>
              <a:rPr lang="ru-RU" dirty="0"/>
              <a:t> та у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законом.</a:t>
            </a:r>
          </a:p>
          <a:p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прийняте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органами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інтересів</a:t>
            </a:r>
            <a:r>
              <a:rPr lang="ru-RU" dirty="0"/>
              <a:t>, не є </a:t>
            </a:r>
            <a:r>
              <a:rPr lang="ru-RU" dirty="0" err="1"/>
              <a:t>перешкодою</a:t>
            </a:r>
            <a:r>
              <a:rPr lang="ru-RU" dirty="0"/>
              <a:t> для </a:t>
            </a:r>
            <a:r>
              <a:rPr lang="ru-RU" dirty="0" err="1"/>
              <a:t>звернення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 до суду.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3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18.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</a:t>
            </a:r>
            <a:r>
              <a:rPr lang="ru-RU" dirty="0" err="1"/>
              <a:t>нотаріусом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шляхом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напису</a:t>
            </a:r>
            <a:r>
              <a:rPr lang="ru-RU" dirty="0"/>
              <a:t> на </a:t>
            </a:r>
            <a:r>
              <a:rPr lang="ru-RU" dirty="0" err="1"/>
              <a:t>борговому</a:t>
            </a:r>
            <a:r>
              <a:rPr lang="ru-RU" dirty="0"/>
              <a:t> </a:t>
            </a:r>
            <a:r>
              <a:rPr lang="ru-RU" dirty="0" err="1"/>
              <a:t>документі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і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 err="1"/>
              <a:t>Стаття</a:t>
            </a:r>
            <a:r>
              <a:rPr lang="ru-RU" dirty="0"/>
              <a:t> 19. </a:t>
            </a:r>
            <a:r>
              <a:rPr lang="ru-RU" dirty="0" err="1"/>
              <a:t>Самозахист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</a:t>
            </a:r>
          </a:p>
          <a:p>
            <a:r>
              <a:rPr lang="ru-RU" dirty="0"/>
              <a:t>1.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самозахист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та права </a:t>
            </a:r>
            <a:r>
              <a:rPr lang="ru-RU" dirty="0" err="1"/>
              <a:t>іншої</a:t>
            </a:r>
            <a:r>
              <a:rPr lang="ru-RU" dirty="0"/>
              <a:t> особи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і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посягань</a:t>
            </a:r>
            <a:r>
              <a:rPr lang="ru-RU" dirty="0"/>
              <a:t>.</a:t>
            </a:r>
          </a:p>
          <a:p>
            <a:r>
              <a:rPr lang="ru-RU" dirty="0" err="1"/>
              <a:t>Самозахистом</a:t>
            </a:r>
            <a:r>
              <a:rPr lang="ru-RU" dirty="0"/>
              <a:t> є </a:t>
            </a:r>
            <a:r>
              <a:rPr lang="ru-RU" dirty="0" err="1"/>
              <a:t>застосування</a:t>
            </a:r>
            <a:r>
              <a:rPr lang="ru-RU" dirty="0"/>
              <a:t> особою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заборонені</a:t>
            </a:r>
            <a:r>
              <a:rPr lang="ru-RU" dirty="0"/>
              <a:t> законом та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моральним</a:t>
            </a:r>
            <a:r>
              <a:rPr lang="ru-RU" dirty="0"/>
              <a:t> засадам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самозахисту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порушене</a:t>
            </a:r>
            <a:r>
              <a:rPr lang="ru-RU" dirty="0"/>
              <a:t>, характеру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порушене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наслідкам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спричинені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.</a:t>
            </a:r>
          </a:p>
          <a:p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самозахисту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обиратися</a:t>
            </a:r>
            <a:r>
              <a:rPr lang="ru-RU" dirty="0"/>
              <a:t> самою особою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встановлюватися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87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20. </a:t>
            </a:r>
            <a:r>
              <a:rPr lang="ru-RU" dirty="0" err="1"/>
              <a:t>Здійснення</a:t>
            </a:r>
            <a:r>
              <a:rPr lang="ru-RU" dirty="0"/>
              <a:t> права на </a:t>
            </a:r>
            <a:r>
              <a:rPr lang="ru-RU" dirty="0" err="1"/>
              <a:t>захист</a:t>
            </a:r>
            <a:endParaRPr lang="ru-RU" dirty="0"/>
          </a:p>
          <a:p>
            <a:r>
              <a:rPr lang="ru-RU" dirty="0"/>
              <a:t>1. Право на </a:t>
            </a:r>
            <a:r>
              <a:rPr lang="ru-RU" dirty="0" err="1"/>
              <a:t>захист</a:t>
            </a:r>
            <a:r>
              <a:rPr lang="ru-RU" dirty="0"/>
              <a:t> особа </a:t>
            </a:r>
            <a:r>
              <a:rPr lang="ru-RU" dirty="0" err="1"/>
              <a:t>здійснює</a:t>
            </a:r>
            <a:r>
              <a:rPr lang="ru-RU" dirty="0"/>
              <a:t>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Нездійснення</a:t>
            </a:r>
            <a:r>
              <a:rPr lang="ru-RU" dirty="0"/>
              <a:t> особою права на </a:t>
            </a:r>
            <a:r>
              <a:rPr lang="ru-RU" dirty="0" err="1"/>
              <a:t>захист</a:t>
            </a:r>
            <a:r>
              <a:rPr lang="ru-RU" dirty="0"/>
              <a:t> не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порушене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999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22.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endParaRPr lang="ru-RU" dirty="0"/>
          </a:p>
          <a:p>
            <a:r>
              <a:rPr lang="ru-RU" dirty="0"/>
              <a:t>1.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права,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Збитками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особа </a:t>
            </a:r>
            <a:r>
              <a:rPr lang="ru-RU" dirty="0" err="1"/>
              <a:t>зазнала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пошкодженням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особа </a:t>
            </a:r>
            <a:r>
              <a:rPr lang="ru-RU" dirty="0" err="1"/>
              <a:t>зробила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мусить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порушеного</a:t>
            </a:r>
            <a:r>
              <a:rPr lang="ru-RU" dirty="0"/>
              <a:t> права (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);</a:t>
            </a:r>
          </a:p>
          <a:p>
            <a:r>
              <a:rPr lang="ru-RU" dirty="0"/>
              <a:t>2) доходи, </a:t>
            </a:r>
            <a:r>
              <a:rPr lang="ru-RU" dirty="0" err="1"/>
              <a:t>які</a:t>
            </a:r>
            <a:r>
              <a:rPr lang="ru-RU" dirty="0"/>
              <a:t> особа могла б реально </a:t>
            </a:r>
            <a:r>
              <a:rPr lang="ru-RU" dirty="0" err="1"/>
              <a:t>одержати</a:t>
            </a:r>
            <a:r>
              <a:rPr lang="ru-RU" dirty="0"/>
              <a:t> за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якби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право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порушене</a:t>
            </a:r>
            <a:r>
              <a:rPr lang="ru-RU" dirty="0"/>
              <a:t> (упущена </a:t>
            </a:r>
            <a:r>
              <a:rPr lang="ru-RU" dirty="0" err="1"/>
              <a:t>вигода</a:t>
            </a:r>
            <a:r>
              <a:rPr lang="ru-RU" dirty="0"/>
              <a:t>).</a:t>
            </a:r>
          </a:p>
          <a:p>
            <a:r>
              <a:rPr lang="ru-RU" dirty="0"/>
              <a:t>3. </a:t>
            </a:r>
            <a:r>
              <a:rPr lang="ru-RU" dirty="0" err="1"/>
              <a:t>Збитки</a:t>
            </a:r>
            <a:r>
              <a:rPr lang="ru-RU" dirty="0"/>
              <a:t> </a:t>
            </a:r>
            <a:r>
              <a:rPr lang="ru-RU" dirty="0" err="1"/>
              <a:t>відшкодовуються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у </a:t>
            </a:r>
            <a:r>
              <a:rPr lang="ru-RU" dirty="0" err="1"/>
              <a:t>меншому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більшому</a:t>
            </a:r>
            <a:r>
              <a:rPr lang="ru-RU" dirty="0"/>
              <a:t> </a:t>
            </a:r>
            <a:r>
              <a:rPr lang="ru-RU" dirty="0" err="1"/>
              <a:t>розмірі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особа, яка порушила право, одержала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доходи, то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упущеної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відшкодовуватися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право </a:t>
            </a:r>
            <a:r>
              <a:rPr lang="ru-RU" dirty="0" err="1"/>
              <a:t>якої</a:t>
            </a:r>
            <a:r>
              <a:rPr lang="ru-RU" dirty="0"/>
              <a:t> порушено,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меншим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одержаних</a:t>
            </a:r>
            <a:r>
              <a:rPr lang="ru-RU" dirty="0"/>
              <a:t> особою, яка порушила право.</a:t>
            </a:r>
          </a:p>
          <a:p>
            <a:r>
              <a:rPr lang="ru-RU" dirty="0"/>
              <a:t>4. На </a:t>
            </a:r>
            <a:r>
              <a:rPr lang="ru-RU" dirty="0" err="1"/>
              <a:t>вимогу</a:t>
            </a:r>
            <a:r>
              <a:rPr lang="ru-RU" dirty="0"/>
              <a:t> особи,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завдано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та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майнова</a:t>
            </a:r>
            <a:r>
              <a:rPr lang="ru-RU" dirty="0"/>
              <a:t> шкода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відшкодована</a:t>
            </a:r>
            <a:r>
              <a:rPr lang="ru-RU" dirty="0"/>
              <a:t> і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шкода, </a:t>
            </a:r>
            <a:r>
              <a:rPr lang="ru-RU" dirty="0" err="1"/>
              <a:t>завдана</a:t>
            </a:r>
            <a:r>
              <a:rPr lang="ru-RU" dirty="0"/>
              <a:t> майну,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відшкодовуватися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 (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того ж роду та </a:t>
            </a:r>
            <a:r>
              <a:rPr lang="ru-RU" dirty="0" err="1"/>
              <a:t>тієї</a:t>
            </a:r>
            <a:r>
              <a:rPr lang="ru-RU" dirty="0"/>
              <a:t> ж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полагодження</a:t>
            </a:r>
            <a:r>
              <a:rPr lang="ru-RU" dirty="0"/>
              <a:t> </a:t>
            </a:r>
            <a:r>
              <a:rPr lang="ru-RU" dirty="0" err="1"/>
              <a:t>пошкодженої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65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23.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endParaRPr lang="ru-RU" dirty="0"/>
          </a:p>
          <a:p>
            <a:r>
              <a:rPr lang="ru-RU" dirty="0"/>
              <a:t>1. Особа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завданої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прав.</a:t>
            </a:r>
          </a:p>
          <a:p>
            <a:r>
              <a:rPr lang="ru-RU" dirty="0"/>
              <a:t>2. Моральна шкода </a:t>
            </a:r>
            <a:r>
              <a:rPr lang="ru-RU" dirty="0" err="1"/>
              <a:t>полягає</a:t>
            </a:r>
            <a:r>
              <a:rPr lang="ru-RU" dirty="0"/>
              <a:t>:</a:t>
            </a:r>
          </a:p>
          <a:p>
            <a:r>
              <a:rPr lang="ru-RU" dirty="0"/>
              <a:t>1) у </a:t>
            </a:r>
            <a:r>
              <a:rPr lang="ru-RU" dirty="0" err="1"/>
              <a:t>фізичному</a:t>
            </a:r>
            <a:r>
              <a:rPr lang="ru-RU" dirty="0"/>
              <a:t> болю та </a:t>
            </a:r>
            <a:r>
              <a:rPr lang="ru-RU" dirty="0" err="1"/>
              <a:t>стражданнях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зазнала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;</a:t>
            </a:r>
          </a:p>
          <a:p>
            <a:r>
              <a:rPr lang="ru-RU" dirty="0"/>
              <a:t>2) у </a:t>
            </a:r>
            <a:r>
              <a:rPr lang="ru-RU" dirty="0" err="1"/>
              <a:t>душевних</a:t>
            </a:r>
            <a:r>
              <a:rPr lang="ru-RU" dirty="0"/>
              <a:t> </a:t>
            </a:r>
            <a:r>
              <a:rPr lang="ru-RU" dirty="0" err="1"/>
              <a:t>стражданнях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зазнала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протиправною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,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</a:t>
            </a:r>
            <a:r>
              <a:rPr lang="ru-RU" dirty="0" err="1"/>
              <a:t>родичів</a:t>
            </a:r>
            <a:r>
              <a:rPr lang="ru-RU" dirty="0"/>
              <a:t>;</a:t>
            </a:r>
          </a:p>
          <a:p>
            <a:r>
              <a:rPr lang="ru-RU" dirty="0"/>
              <a:t>3) у </a:t>
            </a:r>
            <a:r>
              <a:rPr lang="ru-RU" dirty="0" err="1"/>
              <a:t>душевних</a:t>
            </a:r>
            <a:r>
              <a:rPr lang="ru-RU" dirty="0"/>
              <a:t> </a:t>
            </a:r>
            <a:r>
              <a:rPr lang="ru-RU" dirty="0" err="1"/>
              <a:t>стражданнях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зазнала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знищенням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пошкодженням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майна;</a:t>
            </a:r>
          </a:p>
          <a:p>
            <a:r>
              <a:rPr lang="ru-RU" dirty="0"/>
              <a:t>4) у </a:t>
            </a:r>
            <a:r>
              <a:rPr lang="ru-RU" dirty="0" err="1"/>
              <a:t>приниженні</a:t>
            </a:r>
            <a:r>
              <a:rPr lang="ru-RU" dirty="0"/>
              <a:t> </a:t>
            </a:r>
            <a:r>
              <a:rPr lang="ru-RU" dirty="0" err="1"/>
              <a:t>честі</a:t>
            </a:r>
            <a:r>
              <a:rPr lang="ru-RU" dirty="0"/>
              <a:t> та </a:t>
            </a:r>
            <a:r>
              <a:rPr lang="ru-RU" dirty="0" err="1"/>
              <a:t>гідності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ділової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законом, моральна шкода </a:t>
            </a:r>
            <a:r>
              <a:rPr lang="ru-RU" dirty="0" err="1"/>
              <a:t>відшкодовується</a:t>
            </a:r>
            <a:r>
              <a:rPr lang="ru-RU" dirty="0"/>
              <a:t> </a:t>
            </a:r>
            <a:r>
              <a:rPr lang="ru-RU" dirty="0" err="1"/>
              <a:t>грошовими</a:t>
            </a:r>
            <a:r>
              <a:rPr lang="ru-RU" dirty="0"/>
              <a:t> коштами,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19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Цивільно-правові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 err="1"/>
              <a:t>Стаття</a:t>
            </a:r>
            <a:r>
              <a:rPr lang="ru-RU" dirty="0"/>
              <a:t> 1.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та </a:t>
            </a:r>
            <a:r>
              <a:rPr lang="ru-RU" dirty="0" err="1"/>
              <a:t>майнові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(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), </a:t>
            </a:r>
            <a:r>
              <a:rPr lang="ru-RU" dirty="0" err="1"/>
              <a:t>засновані</a:t>
            </a:r>
            <a:r>
              <a:rPr lang="ru-RU" dirty="0"/>
              <a:t> на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рівності</a:t>
            </a:r>
            <a:r>
              <a:rPr lang="ru-RU" dirty="0"/>
              <a:t>, </a:t>
            </a:r>
            <a:r>
              <a:rPr lang="ru-RU" dirty="0" err="1"/>
              <a:t>вільному</a:t>
            </a:r>
            <a:r>
              <a:rPr lang="ru-RU" dirty="0"/>
              <a:t> </a:t>
            </a:r>
            <a:r>
              <a:rPr lang="ru-RU" dirty="0" err="1"/>
              <a:t>волевиявленні</a:t>
            </a:r>
            <a:r>
              <a:rPr lang="ru-RU" dirty="0"/>
              <a:t>, </a:t>
            </a:r>
            <a:r>
              <a:rPr lang="ru-RU" dirty="0" err="1"/>
              <a:t>майновій</a:t>
            </a:r>
            <a:r>
              <a:rPr lang="ru-RU" dirty="0"/>
              <a:t> </a:t>
            </a:r>
            <a:r>
              <a:rPr lang="ru-RU" dirty="0" err="1"/>
              <a:t>самостійності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.</a:t>
            </a:r>
          </a:p>
          <a:p>
            <a:r>
              <a:rPr lang="ru-RU" dirty="0"/>
              <a:t>2. До </a:t>
            </a:r>
            <a:r>
              <a:rPr lang="ru-RU" dirty="0" err="1"/>
              <a:t>майнових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заснованих</a:t>
            </a:r>
            <a:r>
              <a:rPr lang="ru-RU" dirty="0"/>
              <a:t> на </a:t>
            </a:r>
            <a:r>
              <a:rPr lang="ru-RU" dirty="0" err="1"/>
              <a:t>адміністративному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владному</a:t>
            </a:r>
            <a:r>
              <a:rPr lang="ru-RU" dirty="0"/>
              <a:t> </a:t>
            </a:r>
            <a:r>
              <a:rPr lang="ru-RU" dirty="0" err="1"/>
              <a:t>підпорядкуванні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податкових</a:t>
            </a:r>
            <a:r>
              <a:rPr lang="ru-RU" dirty="0"/>
              <a:t>,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цивільне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 не </a:t>
            </a:r>
            <a:r>
              <a:rPr lang="ru-RU" dirty="0" err="1"/>
              <a:t>застосовується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46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Розмір</a:t>
            </a:r>
            <a:r>
              <a:rPr lang="ru-RU" dirty="0"/>
              <a:t> грошового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судом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 </a:t>
            </a:r>
            <a:r>
              <a:rPr lang="ru-RU" dirty="0" err="1"/>
              <a:t>правопорушення</a:t>
            </a:r>
            <a:r>
              <a:rPr lang="ru-RU" dirty="0"/>
              <a:t>, </a:t>
            </a:r>
            <a:r>
              <a:rPr lang="ru-RU" dirty="0" err="1"/>
              <a:t>глибини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душевних</a:t>
            </a:r>
            <a:r>
              <a:rPr lang="ru-RU" dirty="0"/>
              <a:t> </a:t>
            </a:r>
            <a:r>
              <a:rPr lang="ru-RU" dirty="0" err="1"/>
              <a:t>страждань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 </a:t>
            </a:r>
            <a:r>
              <a:rPr lang="ru-RU" dirty="0" err="1"/>
              <a:t>потерпілого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ступеня</a:t>
            </a:r>
            <a:r>
              <a:rPr lang="ru-RU" dirty="0"/>
              <a:t> вини особи, яка </a:t>
            </a:r>
            <a:r>
              <a:rPr lang="ru-RU" dirty="0" err="1"/>
              <a:t>завдала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вина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відшкодування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враховуються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розумності</a:t>
            </a:r>
            <a:r>
              <a:rPr lang="ru-RU" dirty="0"/>
              <a:t> і </a:t>
            </a:r>
            <a:r>
              <a:rPr lang="ru-RU" dirty="0" err="1"/>
              <a:t>справедливості</a:t>
            </a:r>
            <a:r>
              <a:rPr lang="ru-RU" dirty="0"/>
              <a:t>.</a:t>
            </a:r>
          </a:p>
          <a:p>
            <a:r>
              <a:rPr lang="ru-RU" dirty="0"/>
              <a:t>4. Моральна шкода </a:t>
            </a:r>
            <a:r>
              <a:rPr lang="ru-RU" dirty="0" err="1"/>
              <a:t>відшкодовується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яка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відшкодуванню</a:t>
            </a:r>
            <a:r>
              <a:rPr lang="ru-RU" dirty="0"/>
              <a:t>, та не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розміром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.</a:t>
            </a:r>
          </a:p>
          <a:p>
            <a:r>
              <a:rPr lang="ru-RU" dirty="0"/>
              <a:t>5. Моральна шкода </a:t>
            </a:r>
            <a:r>
              <a:rPr lang="ru-RU" dirty="0" err="1"/>
              <a:t>відшкодовується</a:t>
            </a:r>
            <a:r>
              <a:rPr lang="ru-RU" dirty="0"/>
              <a:t> одноразово,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288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23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B0F0"/>
                </a:solidFill>
              </a:rPr>
              <a:t>Стаття</a:t>
            </a:r>
            <a:r>
              <a:rPr lang="ru-RU" b="1" dirty="0">
                <a:solidFill>
                  <a:srgbClr val="00B0F0"/>
                </a:solidFill>
              </a:rPr>
              <a:t> 2.</a:t>
            </a:r>
            <a:r>
              <a:rPr lang="en-US" dirty="0">
                <a:solidFill>
                  <a:srgbClr val="00B0F0"/>
                </a:solidFill>
              </a:rPr>
              <a:t> </a:t>
            </a:r>
            <a:r>
              <a:rPr lang="ru-RU" dirty="0" err="1">
                <a:solidFill>
                  <a:srgbClr val="00B0F0"/>
                </a:solidFill>
              </a:rPr>
              <a:t>Учасники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відносин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ru-RU" dirty="0"/>
              <a:t>1.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 </a:t>
            </a:r>
            <a:r>
              <a:rPr lang="ru-RU" dirty="0" err="1"/>
              <a:t>фізичні</a:t>
            </a:r>
            <a:r>
              <a:rPr lang="ru-RU" dirty="0"/>
              <a:t> особи та </a:t>
            </a:r>
            <a:r>
              <a:rPr lang="ru-RU" dirty="0" err="1"/>
              <a:t>юридичні</a:t>
            </a:r>
            <a:r>
              <a:rPr lang="ru-RU" dirty="0"/>
              <a:t> особи (</a:t>
            </a:r>
            <a:r>
              <a:rPr lang="ru-RU" dirty="0" err="1"/>
              <a:t>далі</a:t>
            </a:r>
            <a:r>
              <a:rPr lang="ru-RU" dirty="0"/>
              <a:t> - особи).</a:t>
            </a:r>
            <a:endParaRPr lang="en-US" dirty="0"/>
          </a:p>
          <a:p>
            <a:r>
              <a:rPr lang="ru-RU" dirty="0"/>
              <a:t>2.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є: держава </a:t>
            </a:r>
            <a:r>
              <a:rPr lang="ru-RU" dirty="0" err="1"/>
              <a:t>Україна</a:t>
            </a:r>
            <a:r>
              <a:rPr lang="ru-RU" dirty="0"/>
              <a:t>, Автономна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права.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2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Засади </a:t>
            </a:r>
            <a:r>
              <a:rPr lang="ru-RU" dirty="0" err="1" smtClean="0"/>
              <a:t>цивільного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Загальними</a:t>
            </a:r>
            <a:r>
              <a:rPr lang="ru-RU" dirty="0"/>
              <a:t> засадами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неприпустимість</a:t>
            </a:r>
            <a:r>
              <a:rPr lang="ru-RU" dirty="0"/>
              <a:t> </a:t>
            </a:r>
            <a:r>
              <a:rPr lang="ru-RU" dirty="0" err="1"/>
              <a:t>свавільного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у сферу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неприпустимість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законом;</a:t>
            </a:r>
          </a:p>
          <a:p>
            <a:r>
              <a:rPr lang="ru-RU" dirty="0"/>
              <a:t>3) свобода договору;</a:t>
            </a:r>
          </a:p>
          <a:p>
            <a:r>
              <a:rPr lang="ru-RU" dirty="0"/>
              <a:t>4) свобода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яка не заборонена законом;</a:t>
            </a:r>
          </a:p>
          <a:p>
            <a:r>
              <a:rPr lang="ru-RU" dirty="0"/>
              <a:t>5) </a:t>
            </a:r>
            <a:r>
              <a:rPr lang="ru-RU" dirty="0" err="1"/>
              <a:t>судовий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права та </a:t>
            </a:r>
            <a:r>
              <a:rPr lang="ru-RU" dirty="0" err="1"/>
              <a:t>інтересу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справедливість</a:t>
            </a:r>
            <a:r>
              <a:rPr lang="ru-RU" dirty="0"/>
              <a:t>, </a:t>
            </a:r>
            <a:r>
              <a:rPr lang="ru-RU" dirty="0" err="1"/>
              <a:t>добросовісність</a:t>
            </a:r>
            <a:r>
              <a:rPr lang="ru-RU" dirty="0"/>
              <a:t> та </a:t>
            </a:r>
            <a:r>
              <a:rPr lang="ru-RU" dirty="0" err="1"/>
              <a:t>розумність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1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Основу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становить </a:t>
            </a:r>
            <a:r>
              <a:rPr lang="ru-RU" dirty="0" err="1"/>
              <a:t>Конституція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Основним</a:t>
            </a:r>
            <a:r>
              <a:rPr lang="ru-RU" dirty="0"/>
              <a:t> актом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/>
              <a:t>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цього</a:t>
            </a:r>
            <a:r>
              <a:rPr lang="ru-RU" dirty="0"/>
              <a:t> Кодексу (</a:t>
            </a:r>
            <a:r>
              <a:rPr lang="ru-RU" dirty="0" err="1"/>
              <a:t>далі</a:t>
            </a:r>
            <a:r>
              <a:rPr lang="ru-RU" dirty="0"/>
              <a:t> - закон).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суб'єкт</a:t>
            </a:r>
            <a:r>
              <a:rPr lang="ru-RU" dirty="0"/>
              <a:t> права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 подав до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 проект закону,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інакше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Кодекс,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подати проект закону 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Поданий</a:t>
            </a:r>
            <a:r>
              <a:rPr lang="ru-RU" dirty="0"/>
              <a:t> законопроект </a:t>
            </a:r>
            <a:r>
              <a:rPr lang="ru-RU" dirty="0" err="1"/>
              <a:t>розглядається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проектом закону 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регулюватись</a:t>
            </a:r>
            <a:r>
              <a:rPr lang="ru-RU" dirty="0"/>
              <a:t> актами Президента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16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постанови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постанова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положенням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закону,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закону.</a:t>
            </a:r>
          </a:p>
          <a:p>
            <a:r>
              <a:rPr lang="ru-RU" dirty="0"/>
              <a:t>5.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видавати</a:t>
            </a:r>
            <a:r>
              <a:rPr lang="ru-RU" dirty="0"/>
              <a:t> 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і в межах,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законом.</a:t>
            </a:r>
          </a:p>
          <a:p>
            <a:r>
              <a:rPr lang="ru-RU" dirty="0"/>
              <a:t>6. </a:t>
            </a:r>
            <a:r>
              <a:rPr lang="ru-RU" dirty="0" err="1"/>
              <a:t>Цивільні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</a:t>
            </a:r>
            <a:r>
              <a:rPr lang="ru-RU" dirty="0" err="1"/>
              <a:t>однаково</a:t>
            </a:r>
            <a:r>
              <a:rPr lang="ru-RU" dirty="0"/>
              <a:t> на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154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11.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актами, але за </a:t>
            </a:r>
            <a:r>
              <a:rPr lang="ru-RU" dirty="0" err="1"/>
              <a:t>аналогією</a:t>
            </a:r>
            <a:r>
              <a:rPr lang="ru-RU" dirty="0"/>
              <a:t> </a:t>
            </a:r>
            <a:r>
              <a:rPr lang="ru-RU" dirty="0" err="1"/>
              <a:t>породжують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Підставами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є:</a:t>
            </a:r>
          </a:p>
          <a:p>
            <a:r>
              <a:rPr lang="ru-RU" dirty="0"/>
              <a:t>1) договори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правочини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літературних</a:t>
            </a:r>
            <a:r>
              <a:rPr lang="ru-RU" dirty="0"/>
              <a:t>,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винаходів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інтелектуальної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майнової</a:t>
            </a:r>
            <a:r>
              <a:rPr lang="ru-RU" dirty="0"/>
              <a:t> (</a:t>
            </a:r>
            <a:r>
              <a:rPr lang="ru-RU" dirty="0" err="1"/>
              <a:t>матеріальної</a:t>
            </a:r>
            <a:r>
              <a:rPr lang="ru-RU" dirty="0"/>
              <a:t>) та </a:t>
            </a:r>
            <a:r>
              <a:rPr lang="ru-RU" dirty="0" err="1"/>
              <a:t>моральної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6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виникати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з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з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dirty="0"/>
              <a:t>5.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цивільні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виникати</a:t>
            </a:r>
            <a:r>
              <a:rPr lang="ru-RU" dirty="0"/>
              <a:t> з </a:t>
            </a:r>
            <a:r>
              <a:rPr lang="ru-RU" dirty="0" err="1"/>
              <a:t>рішення</a:t>
            </a:r>
            <a:r>
              <a:rPr lang="ru-RU" dirty="0"/>
              <a:t> суду.</a:t>
            </a:r>
          </a:p>
          <a:p>
            <a:r>
              <a:rPr lang="ru-RU" dirty="0"/>
              <a:t>6.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договором, </a:t>
            </a:r>
            <a:r>
              <a:rPr lang="ru-RU" dirty="0" err="1"/>
              <a:t>підставою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ненастання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32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Стаття</a:t>
            </a:r>
            <a:r>
              <a:rPr lang="ru-RU" dirty="0"/>
              <a:t> 12.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</a:t>
            </a:r>
          </a:p>
          <a:p>
            <a:r>
              <a:rPr lang="ru-RU" dirty="0"/>
              <a:t>1. Особа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цивільні</a:t>
            </a:r>
            <a:r>
              <a:rPr lang="ru-RU" dirty="0"/>
              <a:t> права </a:t>
            </a:r>
            <a:r>
              <a:rPr lang="ru-RU" dirty="0" err="1"/>
              <a:t>вільно</a:t>
            </a:r>
            <a:r>
              <a:rPr lang="ru-RU" dirty="0"/>
              <a:t>,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Нездійснення</a:t>
            </a:r>
            <a:r>
              <a:rPr lang="ru-RU" dirty="0"/>
              <a:t> особою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не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3. Особа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права.</a:t>
            </a:r>
          </a:p>
          <a:p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нерухомі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/>
              <a:t>4. Особа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відплатним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безвідплатним</a:t>
            </a:r>
            <a:r>
              <a:rPr lang="ru-RU" dirty="0"/>
              <a:t> договором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5. </a:t>
            </a:r>
            <a:r>
              <a:rPr lang="ru-RU" dirty="0" err="1"/>
              <a:t>Якщо</a:t>
            </a:r>
            <a:r>
              <a:rPr lang="ru-RU" dirty="0"/>
              <a:t> законом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недобросовісного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нерозумного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особою </a:t>
            </a:r>
            <a:r>
              <a:rPr lang="ru-RU" dirty="0" err="1"/>
              <a:t>свого</a:t>
            </a:r>
            <a:r>
              <a:rPr lang="ru-RU" dirty="0"/>
              <a:t> права,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особи є </a:t>
            </a:r>
            <a:r>
              <a:rPr lang="ru-RU" dirty="0" err="1"/>
              <a:t>добросовісною</a:t>
            </a:r>
            <a:r>
              <a:rPr lang="ru-RU" dirty="0"/>
              <a:t> та </a:t>
            </a:r>
            <a:r>
              <a:rPr lang="ru-RU" dirty="0" err="1"/>
              <a:t>розумною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судом.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7241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1817</Words>
  <Application>Microsoft Office PowerPoint</Application>
  <PresentationFormat>Широкоэкранный</PresentationFormat>
  <Paragraphs>106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Аспект</vt:lpstr>
      <vt:lpstr>Поняття цивільних правовідносин</vt:lpstr>
      <vt:lpstr>Цивільно-правові відносини</vt:lpstr>
      <vt:lpstr>Презентация PowerPoint</vt:lpstr>
      <vt:lpstr>Засади цивільного законодавства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ЗАХИСТ ЦИВІЛЬНИХ ПРАВ ТА ІНТЕРЕСІВ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цивільних правовідносин</dc:title>
  <dc:creator>ASUS</dc:creator>
  <cp:lastModifiedBy>ASUS</cp:lastModifiedBy>
  <cp:revision>6</cp:revision>
  <dcterms:created xsi:type="dcterms:W3CDTF">2024-09-02T17:40:48Z</dcterms:created>
  <dcterms:modified xsi:type="dcterms:W3CDTF">2024-09-02T18:02:12Z</dcterms:modified>
</cp:coreProperties>
</file>