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tags/tag18.xml" ContentType="application/vnd.openxmlformats-officedocument.presentationml.tags+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tags/tag2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513" r:id="rId2"/>
    <p:sldId id="730" r:id="rId3"/>
    <p:sldId id="1070" r:id="rId4"/>
    <p:sldId id="1071" r:id="rId5"/>
    <p:sldId id="1053" r:id="rId6"/>
    <p:sldId id="763" r:id="rId7"/>
    <p:sldId id="1052" r:id="rId8"/>
    <p:sldId id="1069" r:id="rId9"/>
    <p:sldId id="876" r:id="rId10"/>
    <p:sldId id="860" r:id="rId11"/>
    <p:sldId id="759" r:id="rId12"/>
    <p:sldId id="1054" r:id="rId13"/>
    <p:sldId id="1107" r:id="rId14"/>
    <p:sldId id="1108" r:id="rId15"/>
    <p:sldId id="1128" r:id="rId16"/>
    <p:sldId id="1109" r:id="rId17"/>
    <p:sldId id="1123" r:id="rId18"/>
    <p:sldId id="1056" r:id="rId19"/>
    <p:sldId id="1097" r:id="rId20"/>
    <p:sldId id="1110" r:id="rId21"/>
    <p:sldId id="1111" r:id="rId22"/>
    <p:sldId id="1112" r:id="rId23"/>
    <p:sldId id="1113" r:id="rId24"/>
    <p:sldId id="1114" r:id="rId25"/>
    <p:sldId id="1124" r:id="rId26"/>
    <p:sldId id="1103" r:id="rId27"/>
    <p:sldId id="1115" r:id="rId28"/>
    <p:sldId id="1116" r:id="rId29"/>
    <p:sldId id="1130" r:id="rId30"/>
    <p:sldId id="1117" r:id="rId31"/>
    <p:sldId id="1126" r:id="rId32"/>
    <p:sldId id="1127" r:id="rId33"/>
    <p:sldId id="1125" r:id="rId34"/>
    <p:sldId id="1104" r:id="rId35"/>
    <p:sldId id="1118" r:id="rId36"/>
    <p:sldId id="1119" r:id="rId37"/>
    <p:sldId id="1120" r:id="rId38"/>
    <p:sldId id="1121" r:id="rId39"/>
    <p:sldId id="1129" r:id="rId40"/>
    <p:sldId id="1122" r:id="rId41"/>
    <p:sldId id="957" r:id="rId42"/>
    <p:sldId id="958" r:id="rId43"/>
    <p:sldId id="1131" r:id="rId44"/>
    <p:sldId id="874" r:id="rId45"/>
    <p:sldId id="291" r:id="rId46"/>
  </p:sldIdLst>
  <p:sldSz cx="9144000" cy="5143500" type="screen16x9"/>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81" autoAdjust="0"/>
    <p:restoredTop sz="75109" autoAdjust="0"/>
  </p:normalViewPr>
  <p:slideViewPr>
    <p:cSldViewPr snapToGrid="0" showGuides="1">
      <p:cViewPr varScale="1">
        <p:scale>
          <a:sx n="81" d="100"/>
          <a:sy n="81" d="100"/>
        </p:scale>
        <p:origin x="845" y="5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8/29/2020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Програма мережних академій Cisco</a:t>
            </a:r>
          </a:p>
          <a:p>
            <a:pPr rtl="0"/>
            <a:r>
              <a:rPr lang="uk-UA"/>
              <a:t>Вступ до мереж версія 7.0 (ITN)</a:t>
            </a:r>
          </a:p>
          <a:p>
            <a:pPr rtl="0"/>
            <a:r>
              <a:rPr lang="uk-UA"/>
              <a:t>Розділ 7: Комутація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7.1.1 – Інкапсуляція Ethernet</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309231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7.1.2 - Підрівні Канального рівня</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271276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236995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7.1.4 – Поля кадру Ethernet</a:t>
            </a:r>
          </a:p>
          <a:p>
            <a:pPr rtl="0"/>
            <a:r>
              <a:rPr lang="uk-UA"/>
              <a:t>7.1.5 – Питання для самоперевірки - Комутація Ethernet</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3244073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7.1.6 – Лабораторна робота. Використання Wireshark для дослідження кадрів Ethernet</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110608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7.2 - MAC-адреса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7.2.1 – MAC-адреса та шістнадцяткова система числення</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203383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7.2.2 - MAC-адреса Ethernet</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40991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7.2.3 – Обробка кадрів</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11702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7.2.4 – Індивідуальна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352740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7.2.5 - Широкомовна (Broadcast)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357711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7.2.6 - Групова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914186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7.2.7 – Лабораторна робота - Дослідження MAC-адрес мережних пристроїв</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178587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7.3 - Таблиця MAC-адрес</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7.3.1 - Основи роботи комутатора</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4225716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1583934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100580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7.3.3 - Фільтрація кадрів</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2605110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7.3.4 – Відео - Таблиці MAC-адрес на підключених між собою комутаторах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307088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7.3.5 – Відео - Відправка кадру до шлюзу за замовчуванням</a:t>
            </a:r>
          </a:p>
          <a:p>
            <a:pPr rtl="0"/>
            <a:r>
              <a:rPr lang="uk-UA"/>
              <a:t>7.3.6 – Інтерактивна вправа - Працюй як комутатор!</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1667847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7.3.7 – Лабораторна робота - Перегляд таблиці MAC-адрес комутатора</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1450690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7.4 – Швидкості комутатора і методи пересилання</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7.4.1 – Методи перенаправлення фреймів на комутаторах Cisco</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2101571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7.4.2 – Наскрізна комутація (Cut-Through)</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130110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7.4.3 – Буферизація пам'яті на комутаторах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3119728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1304328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2195261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7.4.5 – Auto-MDIX</a:t>
            </a:r>
          </a:p>
          <a:p>
            <a:pPr rtl="0"/>
            <a:r>
              <a:rPr lang="uk-UA"/>
              <a:t>7.4.6 – Питання для самоперевірки – Швидкості комутатора і методи пересилання</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326874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7.5 Практичне завдання з розділу та контрольна робота</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42</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1476824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43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3258257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a:t>44</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Програма мережних академій Cisco</a:t>
            </a:r>
          </a:p>
          <a:p>
            <a:pPr rtl="0"/>
            <a:r>
              <a:rPr lang="uk-UA"/>
              <a:t>Вступ до мереж версія 7.0 (ITN)</a:t>
            </a:r>
          </a:p>
          <a:p>
            <a:pPr rtl="0"/>
            <a:r>
              <a:rPr lang="uk-UA"/>
              <a:t>Розділ 7: Комутація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a:t>10</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uk-UA"/>
              <a:t>7- Комутація Ethernet</a:t>
            </a:r>
          </a:p>
          <a:p>
            <a:pPr rtl="0">
              <a:buFontTx/>
              <a:buNone/>
            </a:pPr>
            <a:r>
              <a:rPr lang="uk-UA"/>
              <a:t>7.0.2 – Що нового я дізнаюсь у цьому розділі?</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7.1 Кадри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uk-UA">
                <a:solidFill>
                  <a:schemeClr val="accent5">
                    <a:lumMod val="40000"/>
                    <a:lumOff val="60000"/>
                  </a:schemeClr>
                </a:solidFill>
              </a:rPr>
              <a:t>Розділ 7: Комутація Ethernet</a:t>
            </a:r>
          </a:p>
        </p:txBody>
      </p:sp>
      <p:sp>
        <p:nvSpPr>
          <p:cNvPr id="5" name="Text Placeholder 4"/>
          <p:cNvSpPr>
            <a:spLocks noGrp="1"/>
          </p:cNvSpPr>
          <p:nvPr>
            <p:ph type="body" sz="quarter" idx="13"/>
          </p:nvPr>
        </p:nvSpPr>
        <p:spPr>
          <a:xfrm>
            <a:off x="469497" y="3127609"/>
            <a:ext cx="5925246" cy="299001"/>
          </a:xfrm>
        </p:spPr>
        <p:txBody>
          <a:bodyPr/>
          <a:lstStyle/>
          <a:p>
            <a:pPr rtl="0"/>
            <a:r>
              <a:rPr lang="uk-UA">
                <a:solidFill>
                  <a:schemeClr val="bg2">
                    <a:lumMod val="40000"/>
                    <a:lumOff val="60000"/>
                  </a:schemeClr>
                </a:solidFill>
              </a:rPr>
              <a:t>Матеріали для інструктора</a:t>
            </a:r>
          </a:p>
        </p:txBody>
      </p:sp>
      <p:sp>
        <p:nvSpPr>
          <p:cNvPr id="7" name="Subtitle 6"/>
          <p:cNvSpPr>
            <a:spLocks noGrp="1"/>
          </p:cNvSpPr>
          <p:nvPr>
            <p:ph type="subTitle" idx="1"/>
          </p:nvPr>
        </p:nvSpPr>
        <p:spPr>
          <a:xfrm>
            <a:off x="469497" y="3809526"/>
            <a:ext cx="2368954" cy="902174"/>
          </a:xfrm>
        </p:spPr>
        <p:txBody>
          <a:bodyPr/>
          <a:lstStyle/>
          <a:p>
            <a:pPr rtl="0"/>
            <a:r>
              <a:rPr lang="uk-UA">
                <a:solidFill>
                  <a:schemeClr val="accent5">
                    <a:lumMod val="40000"/>
                    <a:lumOff val="60000"/>
                  </a:schemeClr>
                </a:solidFill>
              </a:rPr>
              <a:t>Вступ до мереж версія 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uk-UA"/>
              <a:t>Завдання розділу</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uk-UA" sz="1600" b="1">
                <a:solidFill>
                  <a:schemeClr val="tx1"/>
                </a:solidFill>
                <a:ea typeface="Calibri" panose="020F0502020204030204" pitchFamily="34" charset="0"/>
                <a:cs typeface="Calibri" panose="020F0502020204030204" pitchFamily="34" charset="0"/>
              </a:rPr>
              <a:t>Назва розділу: </a:t>
            </a:r>
            <a:r>
              <a:rPr lang="uk-UA" sz="1600">
                <a:solidFill>
                  <a:schemeClr val="tx1"/>
                </a:solidFill>
                <a:ea typeface="Calibri" panose="020F0502020204030204" pitchFamily="34" charset="0"/>
                <a:cs typeface="Calibri" panose="020F0502020204030204" pitchFamily="34" charset="0"/>
              </a:rPr>
              <a:t>Комутація Ethernet</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rtl="0" eaLnBrk="0" hangingPunct="0">
              <a:spcBef>
                <a:spcPct val="0"/>
              </a:spcBef>
              <a:spcAft>
                <a:spcPct val="0"/>
              </a:spcAft>
              <a:buClrTx/>
              <a:buSzTx/>
              <a:buNone/>
            </a:pPr>
            <a:r>
              <a:rPr lang="uk-UA" sz="1600" b="1">
                <a:solidFill>
                  <a:schemeClr val="tx1"/>
                </a:solidFill>
                <a:ea typeface="Calibri" panose="020F0502020204030204" pitchFamily="34" charset="0"/>
                <a:cs typeface="Calibri" panose="020F0502020204030204" pitchFamily="34" charset="0"/>
              </a:rPr>
              <a:t>Завдання розділу</a:t>
            </a:r>
            <a:r>
              <a:rPr lang="uk-UA" sz="1600">
                <a:solidFill>
                  <a:schemeClr val="tx1"/>
                </a:solidFill>
                <a:ea typeface="Calibri" panose="020F0502020204030204" pitchFamily="34" charset="0"/>
                <a:cs typeface="Calibri" panose="020F0502020204030204" pitchFamily="34" charset="0"/>
              </a:rPr>
              <a:t>: Пояснити як працює Ethernet в комутованій мережі</a:t>
            </a:r>
            <a:r>
              <a:rPr lang="uk-UA" sz="1600">
                <a:solidFill>
                  <a:schemeClr val="tx1"/>
                </a:solidFill>
                <a:latin typeface="Calibri" panose="020F0502020204030204" pitchFamily="34" charset="0"/>
                <a:ea typeface="Calibri" panose="020F0502020204030204" pitchFamily="34" charset="0"/>
                <a:cs typeface="Calibri" panose="020F0502020204030204" pitchFamily="34" charset="0"/>
              </a:rPr>
              <a:t>.</a:t>
            </a: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590281969"/>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405557">
                  <a:extLst>
                    <a:ext uri="{9D8B030D-6E8A-4147-A177-3AD203B41FA5}">
                      <a16:colId xmlns:a16="http://schemas.microsoft.com/office/drawing/2014/main" val="2579019526"/>
                    </a:ext>
                  </a:extLst>
                </a:gridCol>
                <a:gridCol w="4958796">
                  <a:extLst>
                    <a:ext uri="{9D8B030D-6E8A-4147-A177-3AD203B41FA5}">
                      <a16:colId xmlns:a16="http://schemas.microsoft.com/office/drawing/2014/main" val="1764220437"/>
                    </a:ext>
                  </a:extLst>
                </a:gridCol>
              </a:tblGrid>
              <a:tr h="403210">
                <a:tc>
                  <a:txBody>
                    <a:bodyPr/>
                    <a:lstStyle/>
                    <a:p>
                      <a:pPr algn="l" rtl="0" fontAlgn="ctr"/>
                      <a:r>
                        <a:rPr lang="uk-UA" b="1">
                          <a:effectLst/>
                        </a:rPr>
                        <a:t>Назва теми</a:t>
                      </a:r>
                    </a:p>
                  </a:txBody>
                  <a:tcPr marL="47625" marR="47625" marT="47625" marB="47625" anchor="ctr"/>
                </a:tc>
                <a:tc>
                  <a:txBody>
                    <a:bodyPr/>
                    <a:lstStyle/>
                    <a:p>
                      <a:pPr algn="l" rtl="0" fontAlgn="ctr"/>
                      <a:r>
                        <a:rPr lang="uk-UA" b="1">
                          <a:effectLst/>
                        </a:rPr>
                        <a:t>Мета вивчення теми</a:t>
                      </a:r>
                    </a:p>
                  </a:txBody>
                  <a:tcPr marL="47625" marR="47625" marT="47625" marB="47625" anchor="ctr"/>
                </a:tc>
                <a:extLst>
                  <a:ext uri="{0D108BD9-81ED-4DB2-BD59-A6C34878D82A}">
                    <a16:rowId xmlns:a16="http://schemas.microsoft.com/office/drawing/2014/main" val="742401779"/>
                  </a:ext>
                </a:extLst>
              </a:tr>
              <a:tr h="567532">
                <a:tc>
                  <a:txBody>
                    <a:bodyPr/>
                    <a:lstStyle/>
                    <a:p>
                      <a:pPr rtl="0" fontAlgn="ctr"/>
                      <a:r>
                        <a:rPr lang="uk-UA" b="1">
                          <a:solidFill>
                            <a:schemeClr val="bg1"/>
                          </a:solidFill>
                          <a:effectLst/>
                        </a:rPr>
                        <a:t>Кадр Ethernet</a:t>
                      </a:r>
                    </a:p>
                  </a:txBody>
                  <a:tcPr marL="47625" marR="47625" marT="47625" marB="47625" anchor="ctr">
                    <a:solidFill>
                      <a:schemeClr val="accent1"/>
                    </a:solidFill>
                  </a:tcPr>
                </a:tc>
                <a:tc>
                  <a:txBody>
                    <a:bodyPr/>
                    <a:lstStyle/>
                    <a:p>
                      <a:pPr rtl="0" fontAlgn="ctr"/>
                      <a:r>
                        <a:rPr lang="uk-UA" b="0">
                          <a:effectLst/>
                        </a:rPr>
                        <a:t>Описати зв'язок підрівнів Ethernet з полями кадру.</a:t>
                      </a:r>
                    </a:p>
                  </a:txBody>
                  <a:tcPr marL="47625" marR="47625" marT="47625" marB="47625" anchor="ctr"/>
                </a:tc>
                <a:extLst>
                  <a:ext uri="{0D108BD9-81ED-4DB2-BD59-A6C34878D82A}">
                    <a16:rowId xmlns:a16="http://schemas.microsoft.com/office/drawing/2014/main" val="3228802595"/>
                  </a:ext>
                </a:extLst>
              </a:tr>
              <a:tr h="403210">
                <a:tc>
                  <a:txBody>
                    <a:bodyPr/>
                    <a:lstStyle/>
                    <a:p>
                      <a:pPr rtl="0" fontAlgn="ctr"/>
                      <a:r>
                        <a:rPr lang="uk-UA" b="1">
                          <a:solidFill>
                            <a:schemeClr val="bg1"/>
                          </a:solidFill>
                          <a:effectLst/>
                        </a:rPr>
                        <a:t>MAC-адреса Ethernet</a:t>
                      </a:r>
                    </a:p>
                  </a:txBody>
                  <a:tcPr marL="47625" marR="47625" marT="47625" marB="47625" anchor="ctr">
                    <a:solidFill>
                      <a:schemeClr val="accent1"/>
                    </a:solidFill>
                  </a:tcPr>
                </a:tc>
                <a:tc>
                  <a:txBody>
                    <a:bodyPr/>
                    <a:lstStyle/>
                    <a:p>
                      <a:pPr rtl="0" fontAlgn="ctr"/>
                      <a:r>
                        <a:rPr lang="uk-UA" b="0">
                          <a:effectLst/>
                        </a:rPr>
                        <a:t>Описати MAC-адресу Ethernet.</a:t>
                      </a:r>
                    </a:p>
                  </a:txBody>
                  <a:tcPr marL="47625" marR="47625" marT="47625" marB="47625" anchor="ctr"/>
                </a:tc>
                <a:extLst>
                  <a:ext uri="{0D108BD9-81ED-4DB2-BD59-A6C34878D82A}">
                    <a16:rowId xmlns:a16="http://schemas.microsoft.com/office/drawing/2014/main" val="3134809945"/>
                  </a:ext>
                </a:extLst>
              </a:tr>
              <a:tr h="567532">
                <a:tc>
                  <a:txBody>
                    <a:bodyPr/>
                    <a:lstStyle/>
                    <a:p>
                      <a:pPr rtl="0" fontAlgn="ctr"/>
                      <a:r>
                        <a:rPr lang="uk-UA" b="1">
                          <a:solidFill>
                            <a:schemeClr val="bg1"/>
                          </a:solidFill>
                          <a:effectLst/>
                        </a:rPr>
                        <a:t>Таблиця MAC-адрес</a:t>
                      </a:r>
                    </a:p>
                  </a:txBody>
                  <a:tcPr marL="47625" marR="47625" marT="47625" marB="47625" anchor="ctr">
                    <a:solidFill>
                      <a:schemeClr val="accent1"/>
                    </a:solidFill>
                  </a:tcPr>
                </a:tc>
                <a:tc>
                  <a:txBody>
                    <a:bodyPr/>
                    <a:lstStyle/>
                    <a:p>
                      <a:pPr rtl="0" fontAlgn="ctr"/>
                      <a:r>
                        <a:rPr lang="uk-UA" b="0">
                          <a:effectLst/>
                        </a:rPr>
                        <a:t>Пояснити, як комутатор створює таблицю MAC-адрес і пересилає кадри.</a:t>
                      </a:r>
                    </a:p>
                  </a:txBody>
                  <a:tcPr marL="47625" marR="47625" marT="47625" marB="47625" anchor="ctr"/>
                </a:tc>
                <a:extLst>
                  <a:ext uri="{0D108BD9-81ED-4DB2-BD59-A6C34878D82A}">
                    <a16:rowId xmlns:a16="http://schemas.microsoft.com/office/drawing/2014/main" val="1935925893"/>
                  </a:ext>
                </a:extLst>
              </a:tr>
              <a:tr h="567532">
                <a:tc>
                  <a:txBody>
                    <a:bodyPr/>
                    <a:lstStyle/>
                    <a:p>
                      <a:pPr rtl="0" fontAlgn="ctr"/>
                      <a:r>
                        <a:rPr lang="uk-UA" b="1">
                          <a:solidFill>
                            <a:schemeClr val="bg1"/>
                          </a:solidFill>
                          <a:effectLst/>
                        </a:rPr>
                        <a:t>Швидкості комутатора і методи пересилання</a:t>
                      </a:r>
                    </a:p>
                  </a:txBody>
                  <a:tcPr marL="47625" marR="47625" marT="47625" marB="47625" anchor="ctr">
                    <a:solidFill>
                      <a:schemeClr val="accent1"/>
                    </a:solidFill>
                  </a:tcPr>
                </a:tc>
                <a:tc>
                  <a:txBody>
                    <a:bodyPr/>
                    <a:lstStyle/>
                    <a:p>
                      <a:pPr rtl="0" fontAlgn="ctr"/>
                      <a:r>
                        <a:rPr lang="uk-UA" b="0" dirty="0">
                          <a:effectLst/>
                        </a:rPr>
                        <a:t>Описати методи пересилання комутаторів, а також параметри портів, доступні для налаштування на Рівні 2.</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uk-UA">
                <a:solidFill>
                  <a:schemeClr val="accent5">
                    <a:lumMod val="40000"/>
                    <a:lumOff val="60000"/>
                  </a:schemeClr>
                </a:solidFill>
              </a:rPr>
              <a:t>7.1 Кадри Ethernet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br>
              <a:rPr lang="en-US" dirty="0"/>
            </a:br>
            <a:r>
              <a:rPr lang="uk-UA" sz="2400"/>
              <a:t>Інкапсуляція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rtl="0">
              <a:buFont typeface="Arial" panose="020B0604020202020204" pitchFamily="34" charset="0"/>
              <a:buChar char="•"/>
            </a:pPr>
            <a:r>
              <a:rPr lang="uk-UA">
                <a:solidFill>
                  <a:srgbClr val="000000"/>
                </a:solidFill>
              </a:rPr>
              <a:t>Ethernet працює на Канальному та Фізичному рівнях.</a:t>
            </a:r>
          </a:p>
          <a:p>
            <a:pPr marL="342900" indent="-342900" algn="l" rtl="0">
              <a:buFont typeface="Arial" panose="020B0604020202020204" pitchFamily="34" charset="0"/>
              <a:buChar char="•"/>
            </a:pPr>
            <a:r>
              <a:rPr lang="uk-UA">
                <a:solidFill>
                  <a:srgbClr val="000000"/>
                </a:solidFill>
              </a:rPr>
              <a:t>Це сімейство мережних технологій, які визначені в стандартах IEEE 802.2 та 802.3.</a:t>
            </a:r>
          </a:p>
        </p:txBody>
      </p:sp>
      <p:pic>
        <p:nvPicPr>
          <p:cNvPr id="5" name="Рисунок 4">
            <a:extLst>
              <a:ext uri="{FF2B5EF4-FFF2-40B4-BE49-F238E27FC236}">
                <a16:creationId xmlns:a16="http://schemas.microsoft.com/office/drawing/2014/main" id="{6BC9157F-2B94-4724-BC6D-D3D0C2109667}"/>
              </a:ext>
            </a:extLst>
          </p:cNvPr>
          <p:cNvPicPr>
            <a:picLocks noChangeAspect="1"/>
          </p:cNvPicPr>
          <p:nvPr/>
        </p:nvPicPr>
        <p:blipFill>
          <a:blip r:embed="rId3"/>
          <a:stretch>
            <a:fillRect/>
          </a:stretch>
        </p:blipFill>
        <p:spPr>
          <a:xfrm>
            <a:off x="3839111" y="614624"/>
            <a:ext cx="5108921" cy="392909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br>
              <a:rPr lang="en-US" dirty="0"/>
            </a:br>
            <a:r>
              <a:rPr lang="uk-UA" sz="2400"/>
              <a:t>Підрівні Канального рівня</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496915" cy="3139321"/>
          </a:xfrm>
          <a:prstGeom prst="rect">
            <a:avLst/>
          </a:prstGeom>
          <a:noFill/>
        </p:spPr>
        <p:txBody>
          <a:bodyPr wrap="square" rtlCol="0">
            <a:spAutoFit/>
          </a:bodyPr>
          <a:lstStyle/>
          <a:p>
            <a:pPr rtl="0"/>
            <a:r>
              <a:rPr lang="uk-UA" dirty="0">
                <a:solidFill>
                  <a:srgbClr val="000000"/>
                </a:solidFill>
              </a:rPr>
              <a:t>Стандарти IEEE 802 LAN/MAN, включно з </a:t>
            </a:r>
            <a:r>
              <a:rPr lang="uk-UA" dirty="0" err="1">
                <a:solidFill>
                  <a:srgbClr val="000000"/>
                </a:solidFill>
              </a:rPr>
              <a:t>Ethernet</a:t>
            </a:r>
            <a:r>
              <a:rPr lang="uk-UA" dirty="0">
                <a:solidFill>
                  <a:srgbClr val="000000"/>
                </a:solidFill>
              </a:rPr>
              <a:t>, використовують для роботи два окремі підрівні Канального рівня:</a:t>
            </a:r>
          </a:p>
          <a:p>
            <a:pPr marL="285750" indent="-285750" rtl="0">
              <a:buFont typeface="Arial" panose="020B0604020202020204" pitchFamily="34" charset="0"/>
              <a:buChar char="•"/>
            </a:pPr>
            <a:r>
              <a:rPr lang="uk-UA" sz="1600" b="1" dirty="0">
                <a:solidFill>
                  <a:srgbClr val="000000"/>
                </a:solidFill>
              </a:rPr>
              <a:t>LLC підрівень</a:t>
            </a:r>
            <a:r>
              <a:rPr lang="uk-UA" sz="1600" dirty="0">
                <a:solidFill>
                  <a:srgbClr val="000000"/>
                </a:solidFill>
              </a:rPr>
              <a:t>: (IEEE 802.2) Розміщує у кадрі інформацію, що визначає, який протокол мережного рівня використовує цей кадр.</a:t>
            </a:r>
          </a:p>
          <a:p>
            <a:pPr marL="285750" indent="-285750" rtl="0">
              <a:buFont typeface="Arial" panose="020B0604020202020204" pitchFamily="34" charset="0"/>
              <a:buChar char="•"/>
            </a:pPr>
            <a:r>
              <a:rPr lang="uk-UA" sz="1600" b="1" dirty="0">
                <a:solidFill>
                  <a:srgbClr val="000000"/>
                </a:solidFill>
              </a:rPr>
              <a:t>MAC Підрівень</a:t>
            </a:r>
            <a:r>
              <a:rPr lang="uk-UA" sz="1600" dirty="0">
                <a:solidFill>
                  <a:srgbClr val="000000"/>
                </a:solidFill>
              </a:rPr>
              <a:t>: (IEEE 802.3, 802.11, або 802.15) Відповідає за інкапсуляцію даних та контроль доступу до середовища передавання даних та забезпечує адресацію Канального рівня.</a:t>
            </a:r>
          </a:p>
        </p:txBody>
      </p:sp>
      <p:pic>
        <p:nvPicPr>
          <p:cNvPr id="6" name="Рисунок 5">
            <a:extLst>
              <a:ext uri="{FF2B5EF4-FFF2-40B4-BE49-F238E27FC236}">
                <a16:creationId xmlns:a16="http://schemas.microsoft.com/office/drawing/2014/main" id="{98BF8C9A-12D1-4CFE-A1BF-AA71999E5AFA}"/>
              </a:ext>
            </a:extLst>
          </p:cNvPr>
          <p:cNvPicPr>
            <a:picLocks noChangeAspect="1"/>
          </p:cNvPicPr>
          <p:nvPr/>
        </p:nvPicPr>
        <p:blipFill>
          <a:blip r:embed="rId3"/>
          <a:stretch>
            <a:fillRect/>
          </a:stretch>
        </p:blipFill>
        <p:spPr>
          <a:xfrm>
            <a:off x="4755514" y="848905"/>
            <a:ext cx="4243832" cy="3440291"/>
          </a:xfrm>
          <a:prstGeom prst="rect">
            <a:avLst/>
          </a:prstGeo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br>
              <a:rPr lang="en-US" dirty="0"/>
            </a:br>
            <a:r>
              <a:rPr lang="uk-UA" sz="2400"/>
              <a:t>Підрівень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rtl="0"/>
            <a:r>
              <a:rPr lang="uk-UA" sz="1600" dirty="0">
                <a:solidFill>
                  <a:srgbClr val="000000"/>
                </a:solidFill>
              </a:rPr>
              <a:t>Підрівень MAC відповідає за інкапсуляцію даних і доступ до середовища передавання даних.</a:t>
            </a:r>
          </a:p>
          <a:p>
            <a:pPr algn="l"/>
            <a:endParaRPr lang="en-US" sz="1600" b="1" dirty="0">
              <a:solidFill>
                <a:srgbClr val="000000"/>
              </a:solidFill>
            </a:endParaRPr>
          </a:p>
          <a:p>
            <a:pPr algn="l" rtl="0"/>
            <a:r>
              <a:rPr lang="uk-UA" sz="1600" b="1" dirty="0">
                <a:solidFill>
                  <a:srgbClr val="000000"/>
                </a:solidFill>
              </a:rPr>
              <a:t>Інкапсуляція даних</a:t>
            </a:r>
          </a:p>
          <a:p>
            <a:pPr algn="l" rtl="0"/>
            <a:r>
              <a:rPr lang="uk-UA" sz="1600" dirty="0">
                <a:solidFill>
                  <a:srgbClr val="000000"/>
                </a:solidFill>
              </a:rPr>
              <a:t>Інкапсуляція даних IEEE 802.3 містить наступне:</a:t>
            </a:r>
          </a:p>
          <a:p>
            <a:pPr marL="457200" indent="-457200" algn="l" rtl="0">
              <a:buFont typeface="+mj-lt"/>
              <a:buAutoNum type="arabicPeriod"/>
            </a:pPr>
            <a:r>
              <a:rPr lang="uk-UA" sz="1600" b="1" dirty="0">
                <a:solidFill>
                  <a:srgbClr val="000000"/>
                </a:solidFill>
              </a:rPr>
              <a:t>Кадр </a:t>
            </a:r>
            <a:r>
              <a:rPr lang="uk-UA" sz="1600" b="1" dirty="0" err="1">
                <a:solidFill>
                  <a:srgbClr val="000000"/>
                </a:solidFill>
              </a:rPr>
              <a:t>Ethernet</a:t>
            </a:r>
            <a:r>
              <a:rPr lang="uk-UA" sz="1600" dirty="0">
                <a:solidFill>
                  <a:srgbClr val="000000"/>
                </a:solidFill>
              </a:rPr>
              <a:t> - Це внутрішня структура кадру </a:t>
            </a:r>
            <a:r>
              <a:rPr lang="uk-UA" sz="1600" dirty="0" err="1">
                <a:solidFill>
                  <a:srgbClr val="000000"/>
                </a:solidFill>
              </a:rPr>
              <a:t>Ethernet</a:t>
            </a:r>
            <a:r>
              <a:rPr lang="uk-UA" sz="1600" dirty="0">
                <a:solidFill>
                  <a:srgbClr val="000000"/>
                </a:solidFill>
              </a:rPr>
              <a:t>.</a:t>
            </a:r>
          </a:p>
          <a:p>
            <a:pPr marL="457200" indent="-457200" algn="l" rtl="0">
              <a:buFont typeface="+mj-lt"/>
              <a:buAutoNum type="arabicPeriod"/>
            </a:pPr>
            <a:r>
              <a:rPr lang="uk-UA" sz="1600" b="1" dirty="0">
                <a:solidFill>
                  <a:srgbClr val="000000"/>
                </a:solidFill>
              </a:rPr>
              <a:t>Адресація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як MAC-адресу джерела, так і МАС-адресу призначення, щоб доставити кадр </a:t>
            </a:r>
            <a:r>
              <a:rPr lang="uk-UA" sz="1600" dirty="0" err="1">
                <a:solidFill>
                  <a:srgbClr val="000000"/>
                </a:solidFill>
              </a:rPr>
              <a:t>Ethernet</a:t>
            </a:r>
            <a:r>
              <a:rPr lang="uk-UA" sz="1600" dirty="0">
                <a:solidFill>
                  <a:srgbClr val="000000"/>
                </a:solidFill>
              </a:rPr>
              <a:t> від однієї </a:t>
            </a:r>
            <a:r>
              <a:rPr lang="uk-UA" sz="1600" dirty="0" err="1">
                <a:solidFill>
                  <a:srgbClr val="000000"/>
                </a:solidFill>
              </a:rPr>
              <a:t>Ethernet</a:t>
            </a:r>
            <a:r>
              <a:rPr lang="uk-UA" sz="1600" dirty="0">
                <a:solidFill>
                  <a:srgbClr val="000000"/>
                </a:solidFill>
              </a:rPr>
              <a:t> NIC до іншої </a:t>
            </a:r>
            <a:r>
              <a:rPr lang="uk-UA" sz="1600" dirty="0" err="1">
                <a:solidFill>
                  <a:srgbClr val="000000"/>
                </a:solidFill>
              </a:rPr>
              <a:t>Ethernet</a:t>
            </a:r>
            <a:r>
              <a:rPr lang="uk-UA" sz="1600" dirty="0">
                <a:solidFill>
                  <a:srgbClr val="000000"/>
                </a:solidFill>
              </a:rPr>
              <a:t> NIC в одній локальній мережі.</a:t>
            </a:r>
          </a:p>
          <a:p>
            <a:pPr marL="457200" indent="-457200" algn="l" rtl="0">
              <a:buFont typeface="+mj-lt"/>
              <a:buAutoNum type="arabicPeriod"/>
            </a:pPr>
            <a:r>
              <a:rPr lang="uk-UA" sz="1600" b="1" dirty="0">
                <a:solidFill>
                  <a:srgbClr val="000000"/>
                </a:solidFill>
              </a:rPr>
              <a:t>Виявлення помилок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трейлер з контрольною послідовністю кадру (FCS), яка використовується для виявлення помилок.</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br>
              <a:rPr lang="en-US" dirty="0"/>
            </a:br>
            <a:r>
              <a:rPr lang="uk-UA" sz="2400"/>
              <a:t>Підрівень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09650" y="614553"/>
            <a:ext cx="4506653" cy="3689897"/>
          </a:xfrm>
        </p:spPr>
        <p:txBody>
          <a:bodyPr/>
          <a:lstStyle/>
          <a:p>
            <a:pPr marL="0" indent="0" algn="l" rtl="0"/>
            <a:r>
              <a:rPr lang="uk-UA" sz="1400" b="1" dirty="0">
                <a:solidFill>
                  <a:srgbClr val="000000"/>
                </a:solidFill>
              </a:rPr>
              <a:t>Доступ до середовища передавання даних</a:t>
            </a:r>
          </a:p>
          <a:p>
            <a:pPr marL="285750" indent="-285750" algn="l" rtl="0">
              <a:buFont typeface="Arial" panose="020B0604020202020204" pitchFamily="34" charset="0"/>
              <a:buChar char="•"/>
            </a:pPr>
            <a:r>
              <a:rPr lang="uk-UA" sz="1400" dirty="0">
                <a:solidFill>
                  <a:srgbClr val="000000"/>
                </a:solidFill>
              </a:rPr>
              <a:t>Підрівень MAC IEEE 802.3 містить специфікації різних комунікаційних стандартів </a:t>
            </a:r>
            <a:r>
              <a:rPr lang="uk-UA" sz="1400" dirty="0" err="1">
                <a:solidFill>
                  <a:srgbClr val="000000"/>
                </a:solidFill>
              </a:rPr>
              <a:t>Ethernet</a:t>
            </a:r>
            <a:r>
              <a:rPr lang="uk-UA" sz="1400" dirty="0">
                <a:solidFill>
                  <a:srgbClr val="000000"/>
                </a:solidFill>
              </a:rPr>
              <a:t> для різних типів середовища передавання даних, включно з міддю і </a:t>
            </a:r>
            <a:r>
              <a:rPr lang="uk-UA" sz="1400" dirty="0" err="1">
                <a:solidFill>
                  <a:srgbClr val="000000"/>
                </a:solidFill>
              </a:rPr>
              <a:t>оптоволокном</a:t>
            </a:r>
            <a:r>
              <a:rPr lang="uk-UA" sz="1400" dirty="0">
                <a:solidFill>
                  <a:srgbClr val="000000"/>
                </a:solidFill>
              </a:rPr>
              <a:t>.</a:t>
            </a:r>
          </a:p>
          <a:p>
            <a:pPr marL="285750" indent="-285750" algn="l" rtl="0">
              <a:buFont typeface="Arial" panose="020B0604020202020204" pitchFamily="34" charset="0"/>
              <a:buChar char="•"/>
            </a:pPr>
            <a:r>
              <a:rPr lang="uk-UA" sz="1400" dirty="0">
                <a:solidFill>
                  <a:srgbClr val="000000"/>
                </a:solidFill>
              </a:rPr>
              <a:t>Застарілий </a:t>
            </a:r>
            <a:r>
              <a:rPr lang="uk-UA" sz="1400" dirty="0" err="1">
                <a:solidFill>
                  <a:srgbClr val="000000"/>
                </a:solidFill>
              </a:rPr>
              <a:t>Ethernet</a:t>
            </a:r>
            <a:r>
              <a:rPr lang="uk-UA" sz="1400" dirty="0">
                <a:solidFill>
                  <a:srgbClr val="000000"/>
                </a:solidFill>
              </a:rPr>
              <a:t>, який використовує шинну топологію або концентратори, це </a:t>
            </a:r>
            <a:r>
              <a:rPr lang="uk-UA" sz="1400" dirty="0" err="1">
                <a:solidFill>
                  <a:srgbClr val="000000"/>
                </a:solidFill>
              </a:rPr>
              <a:t>напівдуплексне</a:t>
            </a:r>
            <a:r>
              <a:rPr lang="uk-UA" sz="1400" dirty="0">
                <a:solidFill>
                  <a:srgbClr val="000000"/>
                </a:solidFill>
              </a:rPr>
              <a:t> середовище передавання даних з множинним доступом. </a:t>
            </a:r>
            <a:r>
              <a:rPr lang="uk-UA" sz="1400" dirty="0" err="1">
                <a:solidFill>
                  <a:srgbClr val="000000"/>
                </a:solidFill>
              </a:rPr>
              <a:t>Ethernet</a:t>
            </a:r>
            <a:r>
              <a:rPr lang="uk-UA" sz="1400" dirty="0">
                <a:solidFill>
                  <a:srgbClr val="000000"/>
                </a:solidFill>
              </a:rPr>
              <a:t> у </a:t>
            </a:r>
            <a:r>
              <a:rPr lang="uk-UA" sz="1400" dirty="0" err="1">
                <a:solidFill>
                  <a:srgbClr val="000000"/>
                </a:solidFill>
              </a:rPr>
              <a:t>напівдуплексному</a:t>
            </a:r>
            <a:r>
              <a:rPr lang="uk-UA" sz="1400" dirty="0">
                <a:solidFill>
                  <a:srgbClr val="000000"/>
                </a:solidFill>
              </a:rPr>
              <a:t> середовищі передавання даних використовує метод конкурентного доступу, множинний доступ з прослуховуванням несучої/виявленням конфліктів (CSMA/CD). </a:t>
            </a:r>
          </a:p>
          <a:p>
            <a:pPr marL="285750" indent="-285750" algn="l" rtl="0">
              <a:buFont typeface="Arial" panose="020B0604020202020204" pitchFamily="34" charset="0"/>
              <a:buChar char="•"/>
            </a:pPr>
            <a:r>
              <a:rPr lang="uk-UA" sz="1400" dirty="0">
                <a:solidFill>
                  <a:srgbClr val="000000"/>
                </a:solidFill>
              </a:rPr>
              <a:t>Локальні мережі </a:t>
            </a:r>
            <a:r>
              <a:rPr lang="uk-UA" sz="1400" dirty="0" err="1">
                <a:solidFill>
                  <a:srgbClr val="000000"/>
                </a:solidFill>
              </a:rPr>
              <a:t>Ethernet</a:t>
            </a:r>
            <a:r>
              <a:rPr lang="uk-UA" sz="1400" dirty="0">
                <a:solidFill>
                  <a:srgbClr val="000000"/>
                </a:solidFill>
              </a:rPr>
              <a:t> сьогодні використовують комутатори, які працюють у </a:t>
            </a:r>
            <a:r>
              <a:rPr lang="uk-UA" sz="1400" dirty="0" err="1">
                <a:solidFill>
                  <a:srgbClr val="000000"/>
                </a:solidFill>
              </a:rPr>
              <a:t>повнодуплексному</a:t>
            </a:r>
            <a:r>
              <a:rPr lang="uk-UA" sz="1400" dirty="0">
                <a:solidFill>
                  <a:srgbClr val="000000"/>
                </a:solidFill>
              </a:rPr>
              <a:t> режимі. </a:t>
            </a:r>
            <a:r>
              <a:rPr lang="uk-UA" sz="1400" dirty="0" err="1">
                <a:solidFill>
                  <a:srgbClr val="000000"/>
                </a:solidFill>
              </a:rPr>
              <a:t>Повнодуплексний</a:t>
            </a:r>
            <a:r>
              <a:rPr lang="uk-UA" sz="1400" dirty="0">
                <a:solidFill>
                  <a:srgbClr val="000000"/>
                </a:solidFill>
              </a:rPr>
              <a:t> зв'язок з комутаторами </a:t>
            </a:r>
            <a:r>
              <a:rPr lang="uk-UA" sz="1400" dirty="0" err="1">
                <a:solidFill>
                  <a:srgbClr val="000000"/>
                </a:solidFill>
              </a:rPr>
              <a:t>Ethernet</a:t>
            </a:r>
            <a:r>
              <a:rPr lang="uk-UA" sz="1400" dirty="0">
                <a:solidFill>
                  <a:srgbClr val="000000"/>
                </a:solidFill>
              </a:rPr>
              <a:t> не вимагає контролю доступу з використанням CSMA/CD.</a:t>
            </a:r>
          </a:p>
        </p:txBody>
      </p:sp>
      <p:pic>
        <p:nvPicPr>
          <p:cNvPr id="10" name="Рисунок 9">
            <a:extLst>
              <a:ext uri="{FF2B5EF4-FFF2-40B4-BE49-F238E27FC236}">
                <a16:creationId xmlns:a16="http://schemas.microsoft.com/office/drawing/2014/main" id="{8B0868D2-3A51-4C1D-9969-E0DBB359BBAE}"/>
              </a:ext>
            </a:extLst>
          </p:cNvPr>
          <p:cNvPicPr>
            <a:picLocks noChangeAspect="1"/>
          </p:cNvPicPr>
          <p:nvPr/>
        </p:nvPicPr>
        <p:blipFill>
          <a:blip r:embed="rId3"/>
          <a:stretch>
            <a:fillRect/>
          </a:stretch>
        </p:blipFill>
        <p:spPr>
          <a:xfrm>
            <a:off x="4716303" y="1346390"/>
            <a:ext cx="4322722" cy="2634159"/>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br>
              <a:rPr lang="en-US" dirty="0"/>
            </a:br>
            <a:r>
              <a:rPr lang="uk-UA" sz="2400"/>
              <a:t>Поля кадру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42679" y="628142"/>
            <a:ext cx="8630894" cy="2411413"/>
          </a:xfrm>
        </p:spPr>
        <p:txBody>
          <a:bodyPr/>
          <a:lstStyle/>
          <a:p>
            <a:pPr marL="342900" indent="-342900" algn="l" rtl="0">
              <a:buFont typeface="Arial" panose="020B0604020202020204" pitchFamily="34" charset="0"/>
              <a:buChar char="•"/>
            </a:pPr>
            <a:r>
              <a:rPr lang="uk-UA" sz="1550" dirty="0">
                <a:solidFill>
                  <a:srgbClr val="000000"/>
                </a:solidFill>
              </a:rPr>
              <a:t>Мінімальний розмір кадру </a:t>
            </a:r>
            <a:r>
              <a:rPr lang="uk-UA" sz="1550" dirty="0" err="1">
                <a:solidFill>
                  <a:srgbClr val="000000"/>
                </a:solidFill>
              </a:rPr>
              <a:t>Ethernet</a:t>
            </a:r>
            <a:r>
              <a:rPr lang="uk-UA" sz="1550" dirty="0">
                <a:solidFill>
                  <a:srgbClr val="000000"/>
                </a:solidFill>
              </a:rPr>
              <a:t> - 64 байти, максимальний - 1518 байт. Поле Преамбула не враховується під час підрахунку довжини кадру.</a:t>
            </a:r>
          </a:p>
          <a:p>
            <a:pPr marL="342900" indent="-342900" algn="l" rtl="0">
              <a:buFont typeface="Arial" panose="020B0604020202020204" pitchFamily="34" charset="0"/>
              <a:buChar char="•"/>
            </a:pPr>
            <a:r>
              <a:rPr lang="uk-UA" sz="1550" dirty="0">
                <a:solidFill>
                  <a:srgbClr val="000000"/>
                </a:solidFill>
              </a:rPr>
              <a:t>Будь-який кадр довжиною менше ніж 64 байти вважається "фрагментом", який утворився в результаті колізії, його ще називають "карликовим кадром" і він автоматично відкидається. Кадри, довші за 1500 байтів вважаються "переповненими" або "гігантськими".</a:t>
            </a:r>
          </a:p>
          <a:p>
            <a:pPr marL="342900" indent="-342900" algn="l" rtl="0">
              <a:buFont typeface="Arial" panose="020B0604020202020204" pitchFamily="34" charset="0"/>
              <a:buChar char="•"/>
            </a:pPr>
            <a:r>
              <a:rPr lang="uk-UA" sz="1550" dirty="0">
                <a:solidFill>
                  <a:srgbClr val="000000"/>
                </a:solidFill>
              </a:rPr>
              <a:t>Якщо розмір переданого кадру є меншим за мінімальний або більшим за максимальний, приймаючий пристрій знищує кадр. Знищені кадри можуть бути результатом колізій або інших небажаних сигналів. Вони вважаються недійсними. Переповнені кадри зазвичай підтримуються більшістю комутаторів </a:t>
            </a:r>
            <a:r>
              <a:rPr lang="uk-UA" sz="1550" dirty="0" err="1">
                <a:solidFill>
                  <a:srgbClr val="000000"/>
                </a:solidFill>
              </a:rPr>
              <a:t>Fast</a:t>
            </a:r>
            <a:r>
              <a:rPr lang="uk-UA" sz="1550" dirty="0">
                <a:solidFill>
                  <a:srgbClr val="000000"/>
                </a:solidFill>
              </a:rPr>
              <a:t> </a:t>
            </a:r>
            <a:r>
              <a:rPr lang="uk-UA" sz="1550" dirty="0" err="1">
                <a:solidFill>
                  <a:srgbClr val="000000"/>
                </a:solidFill>
              </a:rPr>
              <a:t>Ethernet</a:t>
            </a:r>
            <a:r>
              <a:rPr lang="uk-UA" sz="1550" dirty="0">
                <a:solidFill>
                  <a:srgbClr val="000000"/>
                </a:solidFill>
              </a:rPr>
              <a:t>, </a:t>
            </a:r>
            <a:r>
              <a:rPr lang="uk-UA" sz="1550" dirty="0" err="1">
                <a:solidFill>
                  <a:srgbClr val="000000"/>
                </a:solidFill>
              </a:rPr>
              <a:t>Gigabit</a:t>
            </a:r>
            <a:r>
              <a:rPr lang="uk-UA" sz="1550" dirty="0">
                <a:solidFill>
                  <a:srgbClr val="000000"/>
                </a:solidFill>
              </a:rPr>
              <a:t> </a:t>
            </a:r>
            <a:r>
              <a:rPr lang="uk-UA" sz="1550" dirty="0" err="1">
                <a:solidFill>
                  <a:srgbClr val="000000"/>
                </a:solidFill>
              </a:rPr>
              <a:t>Ethernet</a:t>
            </a:r>
            <a:r>
              <a:rPr lang="uk-UA" sz="1550" dirty="0">
                <a:solidFill>
                  <a:srgbClr val="000000"/>
                </a:solidFill>
              </a:rPr>
              <a:t> і NIC.</a:t>
            </a:r>
          </a:p>
          <a:p>
            <a:pPr marL="342900" indent="-342900" algn="l">
              <a:buFont typeface="Arial" panose="020B0604020202020204" pitchFamily="34" charset="0"/>
              <a:buChar char="•"/>
            </a:pPr>
            <a:endParaRPr lang="en-US" sz="1400" dirty="0">
              <a:solidFill>
                <a:srgbClr val="000000"/>
              </a:solidFill>
            </a:endParaRPr>
          </a:p>
        </p:txBody>
      </p:sp>
      <p:pic>
        <p:nvPicPr>
          <p:cNvPr id="5" name="Рисунок 4">
            <a:extLst>
              <a:ext uri="{FF2B5EF4-FFF2-40B4-BE49-F238E27FC236}">
                <a16:creationId xmlns:a16="http://schemas.microsoft.com/office/drawing/2014/main" id="{39C02EE1-2624-4910-9282-D0F81758902E}"/>
              </a:ext>
            </a:extLst>
          </p:cNvPr>
          <p:cNvPicPr>
            <a:picLocks noChangeAspect="1"/>
          </p:cNvPicPr>
          <p:nvPr/>
        </p:nvPicPr>
        <p:blipFill>
          <a:blip r:embed="rId3"/>
          <a:stretch>
            <a:fillRect/>
          </a:stretch>
        </p:blipFill>
        <p:spPr>
          <a:xfrm>
            <a:off x="2118250" y="3266557"/>
            <a:ext cx="6302653" cy="1876943"/>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50829"/>
            <a:ext cx="8345488" cy="731837"/>
          </a:xfrm>
        </p:spPr>
        <p:txBody>
          <a:bodyPr/>
          <a:lstStyle/>
          <a:p>
            <a:pPr rtl="0"/>
            <a:r>
              <a:rPr lang="uk-UA" sz="1600" dirty="0"/>
              <a:t>Кадри </a:t>
            </a:r>
            <a:r>
              <a:rPr lang="uk-UA" sz="1600" dirty="0" err="1"/>
              <a:t>Ethernet</a:t>
            </a:r>
            <a:br>
              <a:rPr lang="en-US" dirty="0"/>
            </a:br>
            <a:r>
              <a:rPr lang="uk-UA" sz="2400" dirty="0"/>
              <a:t>Лабораторна робота. Використання </a:t>
            </a:r>
            <a:r>
              <a:rPr lang="uk-UA" sz="2400" dirty="0" err="1"/>
              <a:t>Wireshark</a:t>
            </a:r>
            <a:r>
              <a:rPr lang="uk-UA" sz="2400" dirty="0"/>
              <a:t> для дослідження кадрів </a:t>
            </a:r>
            <a:r>
              <a:rPr lang="uk-UA" sz="2400" dirty="0" err="1"/>
              <a:t>Ethernet</a:t>
            </a:r>
            <a:endParaRPr lang="uk-UA" sz="2400" dirty="0"/>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31971" y="1156044"/>
            <a:ext cx="8280057" cy="3689897"/>
          </a:xfrm>
        </p:spPr>
        <p:txBody>
          <a:bodyPr/>
          <a:lstStyle/>
          <a:p>
            <a:pPr algn="l" rtl="0"/>
            <a:r>
              <a:rPr lang="uk-UA" dirty="0">
                <a:solidFill>
                  <a:srgbClr val="000000"/>
                </a:solidFill>
              </a:rPr>
              <a:t>В цій лабораторній роботі ви виконаєте наступні завдання:</a:t>
            </a:r>
          </a:p>
          <a:p>
            <a:pPr marL="342900" indent="-342900" algn="l" rtl="0">
              <a:buFont typeface="Arial" panose="020B0604020202020204" pitchFamily="34" charset="0"/>
              <a:buChar char="•"/>
            </a:pPr>
            <a:r>
              <a:rPr lang="uk-UA" dirty="0">
                <a:solidFill>
                  <a:srgbClr val="000000"/>
                </a:solidFill>
              </a:rPr>
              <a:t>Частина 1: Перевірка полів заголовку кадру </a:t>
            </a:r>
            <a:r>
              <a:rPr lang="uk-UA" dirty="0" err="1">
                <a:solidFill>
                  <a:srgbClr val="000000"/>
                </a:solidFill>
              </a:rPr>
              <a:t>Ethernet</a:t>
            </a:r>
            <a:r>
              <a:rPr lang="uk-UA" dirty="0">
                <a:solidFill>
                  <a:srgbClr val="000000"/>
                </a:solidFill>
              </a:rPr>
              <a:t> II</a:t>
            </a:r>
          </a:p>
          <a:p>
            <a:pPr marL="342900" indent="-342900" algn="l" rtl="0">
              <a:buFont typeface="Arial" panose="020B0604020202020204" pitchFamily="34" charset="0"/>
              <a:buChar char="•"/>
            </a:pPr>
            <a:r>
              <a:rPr lang="uk-UA" dirty="0">
                <a:solidFill>
                  <a:srgbClr val="000000"/>
                </a:solidFill>
              </a:rPr>
              <a:t>Частина 2: Використання </a:t>
            </a:r>
            <a:r>
              <a:rPr lang="uk-UA" dirty="0" err="1">
                <a:solidFill>
                  <a:srgbClr val="000000"/>
                </a:solidFill>
              </a:rPr>
              <a:t>Wireshark</a:t>
            </a:r>
            <a:r>
              <a:rPr lang="uk-UA" dirty="0">
                <a:solidFill>
                  <a:srgbClr val="000000"/>
                </a:solidFill>
              </a:rPr>
              <a:t> для захоплення та аналізу кадрів </a:t>
            </a:r>
            <a:r>
              <a:rPr lang="uk-UA" dirty="0" err="1">
                <a:solidFill>
                  <a:srgbClr val="000000"/>
                </a:solidFill>
              </a:rPr>
              <a:t>Ethernet</a:t>
            </a:r>
            <a:endParaRPr lang="uk-UA"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7.2 MAC-адреса Ethernet</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адреса Ethernet</a:t>
            </a:r>
            <a:br>
              <a:rPr lang="en-US" dirty="0"/>
            </a:br>
            <a:r>
              <a:rPr lang="uk-UA" sz="2400"/>
              <a:t>MAC-адреса та шістнадцяткова система числення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rtl="0">
              <a:buFont typeface="Arial" panose="020B0604020202020204" pitchFamily="34" charset="0"/>
              <a:buChar char="•"/>
            </a:pPr>
            <a:r>
              <a:rPr lang="uk-UA" sz="1600">
                <a:solidFill>
                  <a:srgbClr val="000000"/>
                </a:solidFill>
              </a:rPr>
              <a:t>MAC-адреса Ethernet складається з 48-розрядного двійкового числа, записаного за допомогою 12 шістнадцяткових цифр.</a:t>
            </a:r>
          </a:p>
          <a:p>
            <a:pPr marL="285750" indent="-285750" algn="l" rtl="0">
              <a:buFont typeface="Arial" panose="020B0604020202020204" pitchFamily="34" charset="0"/>
              <a:buChar char="•"/>
            </a:pPr>
            <a:r>
              <a:rPr lang="uk-UA" sz="1600">
                <a:solidFill>
                  <a:srgbClr val="000000"/>
                </a:solidFill>
              </a:rPr>
              <a:t>Враховуючи, що 8 біт (один байт) є поширеною двійковою групою, двійкові числа від 00000000 до 11111111 можуть бути представлені в шістнадцятковій системі числення як діапазон 00 до FF</a:t>
            </a:r>
          </a:p>
          <a:p>
            <a:pPr marL="285750" indent="-285750" algn="l" rtl="0">
              <a:buFont typeface="Arial" panose="020B0604020202020204" pitchFamily="34" charset="0"/>
              <a:buChar char="•"/>
            </a:pPr>
            <a:r>
              <a:rPr lang="uk-UA" sz="1600">
                <a:solidFill>
                  <a:srgbClr val="000000"/>
                </a:solidFill>
              </a:rPr>
              <a:t>При використанні шістнадцяткової системи числення провідні нулі завжди відображаються, щоб завершити 8-бітове представлення. Наприклад двійкове значення 0000 1010 представлено в шістнадцятковому вигляді як 0A.</a:t>
            </a:r>
          </a:p>
          <a:p>
            <a:pPr marL="285750" indent="-285750" algn="l" rtl="0">
              <a:buFont typeface="Arial" panose="020B0604020202020204" pitchFamily="34" charset="0"/>
              <a:buChar char="•"/>
            </a:pPr>
            <a:r>
              <a:rPr lang="uk-UA" sz="1600">
                <a:solidFill>
                  <a:srgbClr val="000000"/>
                </a:solidFill>
              </a:rPr>
              <a:t>Шістнадцяткові числа часто мають префікс </a:t>
            </a:r>
            <a:r>
              <a:rPr lang="uk-UA" sz="1600" b="1">
                <a:solidFill>
                  <a:srgbClr val="000000"/>
                </a:solidFill>
              </a:rPr>
              <a:t>0x</a:t>
            </a:r>
            <a:r>
              <a:rPr lang="uk-UA" sz="1600">
                <a:solidFill>
                  <a:srgbClr val="000000"/>
                </a:solidFill>
              </a:rPr>
              <a:t> (наприклад, 0x73), щоб розрізняти десяткові та шістнадцяткові числа в документації.</a:t>
            </a:r>
          </a:p>
          <a:p>
            <a:pPr marL="285750" indent="-285750" algn="l" rtl="0">
              <a:buFont typeface="Arial" panose="020B0604020202020204" pitchFamily="34" charset="0"/>
              <a:buChar char="•"/>
            </a:pPr>
            <a:r>
              <a:rPr lang="uk-UA" sz="1600">
                <a:solidFill>
                  <a:srgbClr val="000000"/>
                </a:solidFill>
              </a:rPr>
              <a:t>Шістнадцяткове число також може бути представлено числом 16 у нижньому індексі, або шістнадцятковим числом, за яким слідує літера H (наприклад,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41104"/>
            <a:ext cx="9144000" cy="757551"/>
          </a:xfrm>
        </p:spPr>
        <p:txBody>
          <a:bodyPr/>
          <a:lstStyle/>
          <a:p>
            <a:pPr rtl="0"/>
            <a:r>
              <a:rPr lang="uk-UA"/>
              <a:t>Матеріали для інструктора – Розділ 7. Посібник з планування</a:t>
            </a:r>
          </a:p>
        </p:txBody>
      </p:sp>
      <p:sp>
        <p:nvSpPr>
          <p:cNvPr id="6" name="Rectangle 34">
            <a:extLst>
              <a:ext uri="{FF2B5EF4-FFF2-40B4-BE49-F238E27FC236}">
                <a16:creationId xmlns:a16="http://schemas.microsoft.com/office/drawing/2014/main" id="{ED01EBD2-7B35-475F-8F1C-CCFCB8302F93}"/>
              </a:ext>
            </a:extLst>
          </p:cNvPr>
          <p:cNvSpPr>
            <a:spLocks noGrp="1" noChangeArrowheads="1"/>
          </p:cNvSpPr>
          <p:nvPr>
            <p:ph idx="1"/>
          </p:nvPr>
        </p:nvSpPr>
        <p:spPr>
          <a:xfrm>
            <a:off x="145357" y="808180"/>
            <a:ext cx="8433035" cy="3885006"/>
          </a:xfrm>
        </p:spPr>
        <p:txBody>
          <a:bodyPr/>
          <a:lstStyle/>
          <a:p>
            <a:pPr marL="0" indent="0" rtl="0">
              <a:buNone/>
            </a:pPr>
            <a:r>
              <a:rPr lang="uk-UA" sz="1600"/>
              <a:t>Презентація Power Point складається з двох частин:</a:t>
            </a:r>
          </a:p>
          <a:p>
            <a:pPr rtl="0">
              <a:buFont typeface="Arial" panose="020B0604020202020204" pitchFamily="34" charset="0"/>
              <a:buChar char="•"/>
            </a:pPr>
            <a:r>
              <a:rPr lang="uk-UA" sz="1600"/>
              <a:t>Посібник з планування для інструктора</a:t>
            </a:r>
          </a:p>
          <a:p>
            <a:pPr lvl="1" rtl="0">
              <a:buFont typeface="Arial" panose="020B0604020202020204" pitchFamily="34" charset="0"/>
              <a:buChar char="•"/>
            </a:pPr>
            <a:r>
              <a:rPr lang="uk-UA" sz="1600"/>
              <a:t>Інформація, яка допоможе вам ознайомитись з розділом</a:t>
            </a:r>
          </a:p>
          <a:p>
            <a:pPr lvl="1" rtl="0">
              <a:buFont typeface="Arial" panose="020B0604020202020204" pitchFamily="34" charset="0"/>
              <a:buChar char="•"/>
            </a:pPr>
            <a:r>
              <a:rPr lang="uk-UA" sz="1600"/>
              <a:t>Рекомендації щодо викладання</a:t>
            </a:r>
          </a:p>
          <a:p>
            <a:pPr rtl="0">
              <a:buFont typeface="Arial" panose="020B0604020202020204" pitchFamily="34" charset="0"/>
              <a:buChar char="•"/>
            </a:pPr>
            <a:r>
              <a:rPr lang="uk-UA" sz="1600"/>
              <a:t>Презентація для інструктора в аудиторії</a:t>
            </a:r>
          </a:p>
          <a:p>
            <a:pPr lvl="1" rtl="0">
              <a:buFont typeface="Arial" panose="020B0604020202020204" pitchFamily="34" charset="0"/>
              <a:buChar char="•"/>
            </a:pPr>
            <a:r>
              <a:rPr lang="uk-UA" sz="1600"/>
              <a:t>Слайди, які за бажанням можна використовувати під час занять</a:t>
            </a:r>
          </a:p>
          <a:p>
            <a:pPr lvl="1" rtl="0">
              <a:buFont typeface="Arial" panose="020B0604020202020204" pitchFamily="34" charset="0"/>
              <a:buChar char="•"/>
            </a:pPr>
            <a:r>
              <a:rPr lang="uk-UA" sz="1600"/>
              <a:t>починаються зі слайду №9</a:t>
            </a:r>
          </a:p>
          <a:p>
            <a:pPr marL="142875" lvl="1" indent="0" algn="ctr" rtl="0">
              <a:buNone/>
            </a:pPr>
            <a:r>
              <a:rPr lang="uk-UA" sz="1600" b="1"/>
              <a:t>Примітка</a:t>
            </a:r>
            <a:r>
              <a:rPr lang="uk-UA" sz="1600"/>
              <a:t>: Видаліть з цієї презентації "Посібник з планування", перш ніж передавати її будь кому.</a:t>
            </a:r>
          </a:p>
          <a:p>
            <a:pPr marL="0" indent="0" rtl="0">
              <a:buNone/>
            </a:pPr>
            <a:r>
              <a:rPr lang="uk-UA" sz="1600" b="1">
                <a:solidFill>
                  <a:schemeClr val="accent4"/>
                </a:solidFill>
              </a:rPr>
              <a:t>Щоб отримати додаткову допомогу та ресурси, перейдіть на Головну сторінку інструктора та до Ресурсів курсу. Ви також можете відвідати сайт професійного розвитку на netacad.com, офіційну сторінку Cisco Networking Academy у Facebook або Facebook-групу, призначену тільки для інструкторів.</a:t>
            </a: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br>
              <a:rPr lang="en-US" dirty="0"/>
            </a:br>
            <a:r>
              <a:rPr lang="uk-UA" sz="2400"/>
              <a:t>MAC адреса Ethernet</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rtl="0">
              <a:buFont typeface="Arial" panose="020B0604020202020204" pitchFamily="34" charset="0"/>
              <a:buChar char="•"/>
            </a:pPr>
            <a:r>
              <a:rPr lang="uk-UA" sz="1400" dirty="0">
                <a:solidFill>
                  <a:srgbClr val="000000"/>
                </a:solidFill>
              </a:rPr>
              <a:t>В локальній мережі </a:t>
            </a:r>
            <a:r>
              <a:rPr lang="uk-UA" sz="1400" dirty="0" err="1">
                <a:solidFill>
                  <a:srgbClr val="000000"/>
                </a:solidFill>
              </a:rPr>
              <a:t>Ethernet</a:t>
            </a:r>
            <a:r>
              <a:rPr lang="uk-UA" sz="1400" dirty="0">
                <a:solidFill>
                  <a:srgbClr val="000000"/>
                </a:solidFill>
              </a:rPr>
              <a:t> кожен мережний пристрій підключено до одного спільного середовища передавання даних. MAC-адресація забезпечує метод ідентифікації пристрою на Канальному рівні моделі OSI.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 це 48-бітна адреса, записана 12 </a:t>
            </a:r>
            <a:r>
              <a:rPr lang="uk-UA" sz="1400" dirty="0" err="1">
                <a:solidFill>
                  <a:srgbClr val="000000"/>
                </a:solidFill>
              </a:rPr>
              <a:t>шістнадцятковими</a:t>
            </a:r>
            <a:r>
              <a:rPr lang="uk-UA" sz="1400" dirty="0">
                <a:solidFill>
                  <a:srgbClr val="000000"/>
                </a:solidFill>
              </a:rPr>
              <a:t> цифрами. Оскільки байт дорівнює 8 бітам, ми також можемо сказати, що довжина MAC-адреси 6 байт.</a:t>
            </a:r>
          </a:p>
          <a:p>
            <a:pPr marL="285750" indent="-285750" algn="l" rtl="0">
              <a:buFont typeface="Arial" panose="020B0604020202020204" pitchFamily="34" charset="0"/>
              <a:buChar char="•"/>
            </a:pPr>
            <a:r>
              <a:rPr lang="uk-UA" sz="1400" dirty="0">
                <a:solidFill>
                  <a:srgbClr val="000000"/>
                </a:solidFill>
              </a:rPr>
              <a:t>Всі MAC-адреси повинні бути унікальними для кожного </a:t>
            </a:r>
            <a:r>
              <a:rPr lang="uk-UA" sz="1400" dirty="0" err="1">
                <a:solidFill>
                  <a:srgbClr val="000000"/>
                </a:solidFill>
              </a:rPr>
              <a:t>Ethernet</a:t>
            </a:r>
            <a:r>
              <a:rPr lang="uk-UA" sz="1400" dirty="0">
                <a:solidFill>
                  <a:srgbClr val="000000"/>
                </a:solidFill>
              </a:rPr>
              <a:t> пристрою або інтерфейсу </a:t>
            </a:r>
            <a:r>
              <a:rPr lang="uk-UA" sz="1400" dirty="0" err="1">
                <a:solidFill>
                  <a:srgbClr val="000000"/>
                </a:solidFill>
              </a:rPr>
              <a:t>Ethernet</a:t>
            </a:r>
            <a:r>
              <a:rPr lang="uk-UA" sz="1400" dirty="0">
                <a:solidFill>
                  <a:srgbClr val="000000"/>
                </a:solidFill>
              </a:rPr>
              <a:t>. Для цього всі постачальники, які продають </a:t>
            </a:r>
            <a:r>
              <a:rPr lang="uk-UA" sz="1400" dirty="0" err="1">
                <a:solidFill>
                  <a:srgbClr val="000000"/>
                </a:solidFill>
              </a:rPr>
              <a:t>Ethernet</a:t>
            </a:r>
            <a:r>
              <a:rPr lang="uk-UA" sz="1400" dirty="0">
                <a:solidFill>
                  <a:srgbClr val="000000"/>
                </a:solidFill>
              </a:rPr>
              <a:t>-пристрої, повинні зареєструватися в IEEE, щоб отримати унікальний з 6 </a:t>
            </a:r>
            <a:r>
              <a:rPr lang="uk-UA" sz="1400" dirty="0" err="1">
                <a:solidFill>
                  <a:srgbClr val="000000"/>
                </a:solidFill>
              </a:rPr>
              <a:t>шістнадцяткових</a:t>
            </a:r>
            <a:r>
              <a:rPr lang="uk-UA" sz="1400" dirty="0">
                <a:solidFill>
                  <a:srgbClr val="000000"/>
                </a:solidFill>
              </a:rPr>
              <a:t> цифр (тобто 24-бітний або 3-байтний) код, який називається унікальним ідентифікатором організації (OUI).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складається 6 </a:t>
            </a:r>
            <a:r>
              <a:rPr lang="uk-UA" sz="1400" dirty="0" err="1">
                <a:solidFill>
                  <a:srgbClr val="000000"/>
                </a:solidFill>
              </a:rPr>
              <a:t>шістнадцяткових</a:t>
            </a:r>
            <a:r>
              <a:rPr lang="uk-UA" sz="1400" dirty="0">
                <a:solidFill>
                  <a:srgbClr val="000000"/>
                </a:solidFill>
              </a:rPr>
              <a:t> цифр OUI виробника, за якими слідують 6 </a:t>
            </a:r>
            <a:r>
              <a:rPr lang="uk-UA" sz="1400" dirty="0" err="1">
                <a:solidFill>
                  <a:srgbClr val="000000"/>
                </a:solidFill>
              </a:rPr>
              <a:t>шістнадцяткових</a:t>
            </a:r>
            <a:r>
              <a:rPr lang="uk-UA" sz="1400" dirty="0">
                <a:solidFill>
                  <a:srgbClr val="000000"/>
                </a:solidFill>
              </a:rPr>
              <a:t> цифр, призначених виробником.</a:t>
            </a:r>
          </a:p>
          <a:p>
            <a:pPr marL="342900" indent="-342900" algn="l">
              <a:buFont typeface="Arial" panose="020B0604020202020204" pitchFamily="34" charset="0"/>
              <a:buChar char="•"/>
            </a:pPr>
            <a:endParaRPr lang="en-US" sz="1400" dirty="0">
              <a:solidFill>
                <a:srgbClr val="000000"/>
              </a:solidFill>
            </a:endParaRPr>
          </a:p>
        </p:txBody>
      </p:sp>
      <p:pic>
        <p:nvPicPr>
          <p:cNvPr id="8" name="Рисунок 7">
            <a:extLst>
              <a:ext uri="{FF2B5EF4-FFF2-40B4-BE49-F238E27FC236}">
                <a16:creationId xmlns:a16="http://schemas.microsoft.com/office/drawing/2014/main" id="{4C7598C9-F3A2-4E4A-8383-F5BDDC477189}"/>
              </a:ext>
            </a:extLst>
          </p:cNvPr>
          <p:cNvPicPr>
            <a:picLocks noChangeAspect="1"/>
          </p:cNvPicPr>
          <p:nvPr/>
        </p:nvPicPr>
        <p:blipFill>
          <a:blip r:embed="rId3"/>
          <a:stretch>
            <a:fillRect/>
          </a:stretch>
        </p:blipFill>
        <p:spPr>
          <a:xfrm>
            <a:off x="1020861" y="3236191"/>
            <a:ext cx="7324627" cy="1743755"/>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MAC-адреса Ethernet</a:t>
            </a:r>
            <a:br>
              <a:rPr lang="en-US" dirty="0"/>
            </a:br>
            <a:r>
              <a:rPr lang="uk-UA" sz="2400"/>
              <a:t>Обробка кадрів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059739" cy="3657998"/>
          </a:xfrm>
        </p:spPr>
        <p:txBody>
          <a:bodyPr/>
          <a:lstStyle/>
          <a:p>
            <a:pPr marL="285750" indent="-285750" algn="l" rtl="0">
              <a:buFont typeface="Arial" panose="020B0604020202020204" pitchFamily="34" charset="0"/>
              <a:buChar char="•"/>
            </a:pPr>
            <a:r>
              <a:rPr lang="uk-UA" sz="1400" dirty="0">
                <a:solidFill>
                  <a:srgbClr val="000000"/>
                </a:solidFill>
              </a:rPr>
              <a:t>Коли пристрій пересилає повідомлення до мережі </a:t>
            </a:r>
            <a:r>
              <a:rPr lang="uk-UA" sz="1400" dirty="0" err="1">
                <a:solidFill>
                  <a:srgbClr val="000000"/>
                </a:solidFill>
              </a:rPr>
              <a:t>Ethernet</a:t>
            </a:r>
            <a:r>
              <a:rPr lang="uk-UA" sz="1400" dirty="0">
                <a:solidFill>
                  <a:srgbClr val="000000"/>
                </a:solidFill>
              </a:rPr>
              <a:t>, заголовок </a:t>
            </a:r>
            <a:r>
              <a:rPr lang="uk-UA" sz="1400" dirty="0" err="1">
                <a:solidFill>
                  <a:srgbClr val="000000"/>
                </a:solidFill>
              </a:rPr>
              <a:t>Ethernet</a:t>
            </a:r>
            <a:r>
              <a:rPr lang="uk-UA" sz="1400" dirty="0">
                <a:solidFill>
                  <a:srgbClr val="000000"/>
                </a:solidFill>
              </a:rPr>
              <a:t> містить поля MAC-адреса джерела та MAC-адреса призначення.</a:t>
            </a:r>
          </a:p>
          <a:p>
            <a:pPr marL="285750" indent="-285750" algn="l" rtl="0">
              <a:buFont typeface="Arial" panose="020B0604020202020204" pitchFamily="34" charset="0"/>
              <a:buChar char="•"/>
            </a:pPr>
            <a:r>
              <a:rPr lang="uk-UA" sz="1400" dirty="0">
                <a:solidFill>
                  <a:srgbClr val="000000"/>
                </a:solidFill>
              </a:rPr>
              <a:t>Коли NIC отримує </a:t>
            </a:r>
            <a:r>
              <a:rPr lang="uk-UA" sz="1400" dirty="0" err="1">
                <a:solidFill>
                  <a:srgbClr val="000000"/>
                </a:solidFill>
              </a:rPr>
              <a:t>Ethernet</a:t>
            </a:r>
            <a:r>
              <a:rPr lang="uk-UA" sz="1400" dirty="0">
                <a:solidFill>
                  <a:srgbClr val="000000"/>
                </a:solidFill>
              </a:rPr>
              <a:t>-кадр, він аналізує MAC-адресу призначення, щоб дізнатися, чи співпадає вона з фізичною MAC-</a:t>
            </a:r>
            <a:r>
              <a:rPr lang="uk-UA" sz="1400" dirty="0" err="1">
                <a:solidFill>
                  <a:srgbClr val="000000"/>
                </a:solidFill>
              </a:rPr>
              <a:t>адресою</a:t>
            </a:r>
            <a:r>
              <a:rPr lang="uk-UA" sz="1400" dirty="0">
                <a:solidFill>
                  <a:srgbClr val="000000"/>
                </a:solidFill>
              </a:rPr>
              <a:t>, яка зберігається в оперативній пам'яті. Якщо вони не збігаються, то пристрій скидає кадр. Якщо збігаються, то кадр передається вгору по рівнях OSI, і в цей час відбувається процес </a:t>
            </a:r>
            <a:r>
              <a:rPr lang="uk-UA" sz="1400" dirty="0" err="1">
                <a:solidFill>
                  <a:srgbClr val="000000"/>
                </a:solidFill>
              </a:rPr>
              <a:t>декапсуляції</a:t>
            </a:r>
            <a:r>
              <a:rPr lang="uk-UA" sz="1400" dirty="0">
                <a:solidFill>
                  <a:srgbClr val="000000"/>
                </a:solidFill>
              </a:rPr>
              <a:t>.</a:t>
            </a:r>
          </a:p>
          <a:p>
            <a:pPr marL="73085" lvl="1" indent="0" rtl="0">
              <a:buNone/>
            </a:pPr>
            <a:r>
              <a:rPr lang="uk-UA" sz="1200" b="1" dirty="0">
                <a:solidFill>
                  <a:srgbClr val="000000"/>
                </a:solidFill>
              </a:rPr>
              <a:t>Примітка:</a:t>
            </a:r>
            <a:r>
              <a:rPr lang="uk-UA" sz="1200" dirty="0">
                <a:solidFill>
                  <a:srgbClr val="000000"/>
                </a:solidFill>
              </a:rPr>
              <a:t> Мережні </a:t>
            </a:r>
            <a:r>
              <a:rPr lang="uk-UA" sz="1200" dirty="0" err="1">
                <a:solidFill>
                  <a:srgbClr val="000000"/>
                </a:solidFill>
              </a:rPr>
              <a:t>інтерфейсні</a:t>
            </a:r>
            <a:r>
              <a:rPr lang="uk-UA" sz="1200" dirty="0">
                <a:solidFill>
                  <a:srgbClr val="000000"/>
                </a:solidFill>
              </a:rPr>
              <a:t> карти </a:t>
            </a:r>
            <a:r>
              <a:rPr lang="uk-UA" sz="1200" dirty="0" err="1">
                <a:solidFill>
                  <a:srgbClr val="000000"/>
                </a:solidFill>
              </a:rPr>
              <a:t>Ethernet</a:t>
            </a:r>
            <a:r>
              <a:rPr lang="uk-UA" sz="1200" dirty="0">
                <a:solidFill>
                  <a:srgbClr val="000000"/>
                </a:solidFill>
              </a:rPr>
              <a:t> також приймають кадри, якщо MAC-адреса призначення є </a:t>
            </a:r>
            <a:r>
              <a:rPr lang="uk-UA" sz="1200" dirty="0" err="1">
                <a:solidFill>
                  <a:srgbClr val="000000"/>
                </a:solidFill>
              </a:rPr>
              <a:t>broadcast</a:t>
            </a:r>
            <a:r>
              <a:rPr lang="uk-UA" sz="1200" dirty="0">
                <a:solidFill>
                  <a:srgbClr val="000000"/>
                </a:solidFill>
              </a:rPr>
              <a:t> або </a:t>
            </a:r>
            <a:r>
              <a:rPr lang="uk-UA" sz="1200" dirty="0" err="1">
                <a:solidFill>
                  <a:srgbClr val="000000"/>
                </a:solidFill>
              </a:rPr>
              <a:t>адресою</a:t>
            </a:r>
            <a:r>
              <a:rPr lang="uk-UA" sz="1200" dirty="0">
                <a:solidFill>
                  <a:srgbClr val="000000"/>
                </a:solidFill>
              </a:rPr>
              <a:t> групової розсилки і вузол належить до відповідної групи.</a:t>
            </a:r>
          </a:p>
          <a:p>
            <a:pPr marL="285750" indent="-285750" algn="l" rtl="0">
              <a:buFont typeface="Arial" panose="020B0604020202020204" pitchFamily="34" charset="0"/>
              <a:buChar char="•"/>
            </a:pPr>
            <a:r>
              <a:rPr lang="uk-UA" sz="1400" dirty="0">
                <a:solidFill>
                  <a:srgbClr val="000000"/>
                </a:solidFill>
              </a:rPr>
              <a:t>Будь-який пристрій, який є джерелом або пунктом призначення </a:t>
            </a:r>
            <a:r>
              <a:rPr lang="uk-UA" sz="1400" dirty="0" err="1">
                <a:solidFill>
                  <a:srgbClr val="000000"/>
                </a:solidFill>
              </a:rPr>
              <a:t>Ethernet</a:t>
            </a:r>
            <a:r>
              <a:rPr lang="uk-UA" sz="1400" dirty="0">
                <a:solidFill>
                  <a:srgbClr val="000000"/>
                </a:solidFill>
              </a:rPr>
              <a:t> кадру, матиме </a:t>
            </a:r>
            <a:r>
              <a:rPr lang="uk-UA" sz="1400" dirty="0" err="1">
                <a:solidFill>
                  <a:srgbClr val="000000"/>
                </a:solidFill>
              </a:rPr>
              <a:t>Ethernet</a:t>
            </a:r>
            <a:r>
              <a:rPr lang="uk-UA" sz="1400" dirty="0">
                <a:solidFill>
                  <a:srgbClr val="000000"/>
                </a:solidFill>
              </a:rPr>
              <a:t> NIC і, отже, MAC-адресу. Це робочі станції, сервери, принтери, мобільні пристрої та маршрутизатори.</a:t>
            </a:r>
          </a:p>
          <a:p>
            <a:pPr marL="285750" indent="-285750" algn="l">
              <a:buFont typeface="Arial" panose="020B0604020202020204" pitchFamily="34" charset="0"/>
              <a:buChar char="•"/>
            </a:pPr>
            <a:endParaRPr lang="en-US" sz="1400" dirty="0">
              <a:solidFill>
                <a:srgbClr val="000000"/>
              </a:solidFill>
            </a:endParaRPr>
          </a:p>
        </p:txBody>
      </p:sp>
      <p:pic>
        <p:nvPicPr>
          <p:cNvPr id="6" name="Рисунок 5">
            <a:extLst>
              <a:ext uri="{FF2B5EF4-FFF2-40B4-BE49-F238E27FC236}">
                <a16:creationId xmlns:a16="http://schemas.microsoft.com/office/drawing/2014/main" id="{34A01986-D40F-4206-9F16-3A28A4EC9623}"/>
              </a:ext>
            </a:extLst>
          </p:cNvPr>
          <p:cNvPicPr>
            <a:picLocks noChangeAspect="1"/>
          </p:cNvPicPr>
          <p:nvPr/>
        </p:nvPicPr>
        <p:blipFill>
          <a:blip r:embed="rId3"/>
          <a:stretch>
            <a:fillRect/>
          </a:stretch>
        </p:blipFill>
        <p:spPr>
          <a:xfrm>
            <a:off x="5057676" y="2017336"/>
            <a:ext cx="3943637" cy="2574583"/>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br>
              <a:rPr lang="en-US" dirty="0"/>
            </a:br>
            <a:r>
              <a:rPr lang="uk-UA" sz="2400"/>
              <a:t>Індивідуальна MAC 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88528" y="669468"/>
            <a:ext cx="4317484" cy="3618545"/>
          </a:xfrm>
        </p:spPr>
        <p:txBody>
          <a:bodyPr/>
          <a:lstStyle/>
          <a:p>
            <a:pPr marL="0" indent="0" algn="l" rtl="0"/>
            <a:r>
              <a:rPr lang="uk-UA" sz="1600" dirty="0">
                <a:solidFill>
                  <a:srgbClr val="000000"/>
                </a:solidFill>
              </a:rPr>
              <a:t>В </a:t>
            </a:r>
            <a:r>
              <a:rPr lang="uk-UA" sz="1600" dirty="0" err="1">
                <a:solidFill>
                  <a:srgbClr val="000000"/>
                </a:solidFill>
              </a:rPr>
              <a:t>Ethernet</a:t>
            </a:r>
            <a:r>
              <a:rPr lang="uk-UA" sz="1600" dirty="0">
                <a:solidFill>
                  <a:srgbClr val="000000"/>
                </a:solidFill>
              </a:rPr>
              <a:t> для індивідуальної, широкомовної та групової розсилки Рівня 2 використовуються різні MAC-адреси.</a:t>
            </a:r>
          </a:p>
          <a:p>
            <a:pPr marL="342900" indent="-342900" algn="l" rtl="0">
              <a:buFont typeface="Arial" panose="020B0604020202020204" pitchFamily="34" charset="0"/>
              <a:buChar char="•"/>
            </a:pPr>
            <a:r>
              <a:rPr lang="uk-UA" sz="1400" dirty="0">
                <a:solidFill>
                  <a:srgbClr val="000000"/>
                </a:solidFill>
              </a:rPr>
              <a:t>MAC-адреса індивідуальної розсилки (</a:t>
            </a:r>
            <a:r>
              <a:rPr lang="uk-UA" sz="1400" dirty="0" err="1">
                <a:solidFill>
                  <a:srgbClr val="000000"/>
                </a:solidFill>
              </a:rPr>
              <a:t>unicast</a:t>
            </a:r>
            <a:r>
              <a:rPr lang="uk-UA" sz="1400" dirty="0">
                <a:solidFill>
                  <a:srgbClr val="000000"/>
                </a:solidFill>
              </a:rPr>
              <a:t>) — це унікальна адреса, яка використовується, коли кадр надсилається з одного пристрою-джерела на один пристрій призначення.</a:t>
            </a:r>
          </a:p>
          <a:p>
            <a:pPr marL="342900" indent="-342900" algn="l" rtl="0">
              <a:buFont typeface="Arial" panose="020B0604020202020204" pitchFamily="34" charset="0"/>
              <a:buChar char="•"/>
            </a:pPr>
            <a:r>
              <a:rPr lang="uk-UA" sz="1400" dirty="0">
                <a:solidFill>
                  <a:srgbClr val="000000"/>
                </a:solidFill>
              </a:rPr>
              <a:t>Процес, який вузол-джерело використовує для визначення MAC-адреси призначення, пов'язаної з ІPv4 </a:t>
            </a:r>
            <a:r>
              <a:rPr lang="uk-UA" sz="1400" dirty="0" err="1">
                <a:solidFill>
                  <a:srgbClr val="000000"/>
                </a:solidFill>
              </a:rPr>
              <a:t>адресою</a:t>
            </a:r>
            <a:r>
              <a:rPr lang="uk-UA" sz="1400" dirty="0">
                <a:solidFill>
                  <a:srgbClr val="000000"/>
                </a:solidFill>
              </a:rPr>
              <a:t>, відомий як протокол визначення адрес (</a:t>
            </a:r>
            <a:r>
              <a:rPr lang="uk-UA" sz="1400" dirty="0" err="1">
                <a:solidFill>
                  <a:srgbClr val="000000"/>
                </a:solidFill>
              </a:rPr>
              <a:t>Address</a:t>
            </a:r>
            <a:r>
              <a:rPr lang="uk-UA" sz="1400" dirty="0">
                <a:solidFill>
                  <a:srgbClr val="000000"/>
                </a:solidFill>
              </a:rPr>
              <a:t> </a:t>
            </a:r>
            <a:r>
              <a:rPr lang="uk-UA" sz="1400" dirty="0" err="1">
                <a:solidFill>
                  <a:srgbClr val="000000"/>
                </a:solidFill>
              </a:rPr>
              <a:t>Resolution</a:t>
            </a:r>
            <a:r>
              <a:rPr lang="uk-UA" sz="1400" dirty="0">
                <a:solidFill>
                  <a:srgbClr val="000000"/>
                </a:solidFill>
              </a:rPr>
              <a:t> </a:t>
            </a:r>
            <a:r>
              <a:rPr lang="uk-UA" sz="1400" dirty="0" err="1">
                <a:solidFill>
                  <a:srgbClr val="000000"/>
                </a:solidFill>
              </a:rPr>
              <a:t>Protocol</a:t>
            </a:r>
            <a:r>
              <a:rPr lang="uk-UA" sz="1400" dirty="0">
                <a:solidFill>
                  <a:srgbClr val="000000"/>
                </a:solidFill>
              </a:rPr>
              <a:t>, ARP). Процес, який вузол-джерело використовує для визначення MAC-адреси призначення, пов'язаної з IPv6 </a:t>
            </a:r>
            <a:r>
              <a:rPr lang="uk-UA" sz="1400" dirty="0" err="1">
                <a:solidFill>
                  <a:srgbClr val="000000"/>
                </a:solidFill>
              </a:rPr>
              <a:t>адресою</a:t>
            </a:r>
            <a:r>
              <a:rPr lang="uk-UA" sz="1400" dirty="0">
                <a:solidFill>
                  <a:srgbClr val="000000"/>
                </a:solidFill>
              </a:rPr>
              <a:t>, відомий як виявлення сусіда (</a:t>
            </a:r>
            <a:r>
              <a:rPr lang="uk-UA" sz="1400" dirty="0" err="1">
                <a:solidFill>
                  <a:srgbClr val="000000"/>
                </a:solidFill>
              </a:rPr>
              <a:t>Neighbor</a:t>
            </a:r>
            <a:r>
              <a:rPr lang="uk-UA" sz="1400" dirty="0">
                <a:solidFill>
                  <a:srgbClr val="000000"/>
                </a:solidFill>
              </a:rPr>
              <a:t> </a:t>
            </a:r>
            <a:r>
              <a:rPr lang="uk-UA" sz="1400" dirty="0" err="1">
                <a:solidFill>
                  <a:srgbClr val="000000"/>
                </a:solidFill>
              </a:rPr>
              <a:t>Discovery</a:t>
            </a:r>
            <a:r>
              <a:rPr lang="uk-UA" sz="1400" dirty="0">
                <a:solidFill>
                  <a:srgbClr val="000000"/>
                </a:solidFill>
              </a:rPr>
              <a:t>, ND).</a:t>
            </a:r>
          </a:p>
          <a:p>
            <a:pPr marL="0" indent="0" algn="l" rtl="0"/>
            <a:r>
              <a:rPr lang="uk-UA" sz="1400" b="1" dirty="0">
                <a:solidFill>
                  <a:srgbClr val="000000"/>
                </a:solidFill>
              </a:rPr>
              <a:t>Примітка:</a:t>
            </a:r>
            <a:r>
              <a:rPr lang="uk-UA" sz="1400" dirty="0">
                <a:solidFill>
                  <a:srgbClr val="000000"/>
                </a:solidFill>
              </a:rPr>
              <a:t> MAC-адреса джерела завжди повинна бути індивідуальною.</a:t>
            </a:r>
          </a:p>
          <a:p>
            <a:pPr marL="0" indent="0" algn="l"/>
            <a:endParaRPr lang="en-US" sz="1400" dirty="0">
              <a:solidFill>
                <a:srgbClr val="000000"/>
              </a:solidFill>
            </a:endParaRPr>
          </a:p>
        </p:txBody>
      </p:sp>
      <p:pic>
        <p:nvPicPr>
          <p:cNvPr id="6" name="Рисунок 5">
            <a:extLst>
              <a:ext uri="{FF2B5EF4-FFF2-40B4-BE49-F238E27FC236}">
                <a16:creationId xmlns:a16="http://schemas.microsoft.com/office/drawing/2014/main" id="{311E3F29-8325-4514-AAC1-8C7435208AC7}"/>
              </a:ext>
            </a:extLst>
          </p:cNvPr>
          <p:cNvPicPr>
            <a:picLocks noChangeAspect="1"/>
          </p:cNvPicPr>
          <p:nvPr/>
        </p:nvPicPr>
        <p:blipFill>
          <a:blip r:embed="rId3"/>
          <a:stretch>
            <a:fillRect/>
          </a:stretch>
        </p:blipFill>
        <p:spPr>
          <a:xfrm>
            <a:off x="4506012" y="1277714"/>
            <a:ext cx="4506011" cy="3010299"/>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МАС адреси Ethernet</a:t>
            </a:r>
            <a:br>
              <a:rPr lang="en-US" dirty="0"/>
            </a:br>
            <a:r>
              <a:rPr lang="uk-UA" sz="2400"/>
              <a:t>Широкомовна MAC-адреса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45097" y="742751"/>
            <a:ext cx="4718017" cy="3657998"/>
          </a:xfrm>
        </p:spPr>
        <p:txBody>
          <a:bodyPr/>
          <a:lstStyle/>
          <a:p>
            <a:pPr marL="0" indent="0" algn="l" rtl="0"/>
            <a:r>
              <a:rPr lang="uk-UA" sz="1500" dirty="0">
                <a:solidFill>
                  <a:srgbClr val="000000"/>
                </a:solidFill>
              </a:rPr>
              <a:t>Широкомовний (</a:t>
            </a:r>
            <a:r>
              <a:rPr lang="uk-UA" sz="1500" dirty="0" err="1">
                <a:solidFill>
                  <a:srgbClr val="000000"/>
                </a:solidFill>
              </a:rPr>
              <a:t>broadcast</a:t>
            </a:r>
            <a:r>
              <a:rPr lang="uk-UA" sz="1500" dirty="0">
                <a:solidFill>
                  <a:srgbClr val="000000"/>
                </a:solidFill>
              </a:rPr>
              <a:t>) кадр </a:t>
            </a:r>
            <a:r>
              <a:rPr lang="uk-UA" sz="1500" dirty="0" err="1">
                <a:solidFill>
                  <a:srgbClr val="000000"/>
                </a:solidFill>
              </a:rPr>
              <a:t>Ethernet</a:t>
            </a:r>
            <a:r>
              <a:rPr lang="uk-UA" sz="1500" dirty="0">
                <a:solidFill>
                  <a:srgbClr val="000000"/>
                </a:solidFill>
              </a:rPr>
              <a:t> отримує і оброблює кожен пристрій в локальній мережі </a:t>
            </a:r>
            <a:r>
              <a:rPr lang="uk-UA" sz="1500" dirty="0" err="1">
                <a:solidFill>
                  <a:srgbClr val="000000"/>
                </a:solidFill>
              </a:rPr>
              <a:t>Ethernet</a:t>
            </a:r>
            <a:r>
              <a:rPr lang="uk-UA" sz="1500" dirty="0">
                <a:solidFill>
                  <a:srgbClr val="000000"/>
                </a:solidFill>
              </a:rPr>
              <a:t>. Особливості широкомовного кадру </a:t>
            </a:r>
            <a:r>
              <a:rPr lang="uk-UA" sz="1500" dirty="0" err="1">
                <a:solidFill>
                  <a:srgbClr val="000000"/>
                </a:solidFill>
              </a:rPr>
              <a:t>Ethernet</a:t>
            </a:r>
            <a:r>
              <a:rPr lang="uk-UA" sz="1500" dirty="0">
                <a:solidFill>
                  <a:srgbClr val="000000"/>
                </a:solidFill>
              </a:rPr>
              <a:t> полягають в наступному:</a:t>
            </a:r>
          </a:p>
          <a:p>
            <a:pPr marL="285750" indent="-285750" algn="l" rtl="0">
              <a:buFont typeface="Arial" panose="020B0604020202020204" pitchFamily="34" charset="0"/>
              <a:buChar char="•"/>
            </a:pPr>
            <a:r>
              <a:rPr lang="uk-UA" sz="1500" dirty="0">
                <a:solidFill>
                  <a:srgbClr val="000000"/>
                </a:solidFill>
              </a:rPr>
              <a:t>Він має MAC-адресу призначення FF-FF-FF-FF-FF-FF у </a:t>
            </a:r>
            <a:r>
              <a:rPr lang="uk-UA" sz="1500" dirty="0" err="1">
                <a:solidFill>
                  <a:srgbClr val="000000"/>
                </a:solidFill>
              </a:rPr>
              <a:t>шістнадцятковому</a:t>
            </a:r>
            <a:r>
              <a:rPr lang="uk-UA" sz="1500" dirty="0">
                <a:solidFill>
                  <a:srgbClr val="000000"/>
                </a:solidFill>
              </a:rPr>
              <a:t> представленні (48 одиниць у двійковому форматі).</a:t>
            </a:r>
          </a:p>
          <a:p>
            <a:pPr marL="285750" indent="-285750" algn="l" rtl="0">
              <a:buFont typeface="Arial" panose="020B0604020202020204" pitchFamily="34" charset="0"/>
              <a:buChar char="•"/>
            </a:pPr>
            <a:r>
              <a:rPr lang="uk-UA" sz="1500" dirty="0">
                <a:solidFill>
                  <a:srgbClr val="000000"/>
                </a:solidFill>
              </a:rPr>
              <a:t>Він пересилається на всі порти комутатора </a:t>
            </a:r>
            <a:r>
              <a:rPr lang="uk-UA" sz="1500" dirty="0" err="1">
                <a:solidFill>
                  <a:srgbClr val="000000"/>
                </a:solidFill>
              </a:rPr>
              <a:t>Ethernet</a:t>
            </a:r>
            <a:r>
              <a:rPr lang="uk-UA" sz="1500" dirty="0">
                <a:solidFill>
                  <a:srgbClr val="000000"/>
                </a:solidFill>
              </a:rPr>
              <a:t>, окрім вхідного порту. Він не пересилається маршрутизатором.</a:t>
            </a:r>
          </a:p>
          <a:p>
            <a:pPr marL="285750" indent="-285750" algn="l" rtl="0">
              <a:buFont typeface="Arial" panose="020B0604020202020204" pitchFamily="34" charset="0"/>
              <a:buChar char="•"/>
            </a:pPr>
            <a:r>
              <a:rPr lang="uk-UA" sz="1500" dirty="0">
                <a:solidFill>
                  <a:srgbClr val="000000"/>
                </a:solidFill>
              </a:rPr>
              <a:t>Якщо </a:t>
            </a:r>
            <a:r>
              <a:rPr lang="uk-UA" sz="1500" dirty="0" err="1">
                <a:solidFill>
                  <a:srgbClr val="000000"/>
                </a:solidFill>
              </a:rPr>
              <a:t>інкапсульовані</a:t>
            </a:r>
            <a:r>
              <a:rPr lang="uk-UA" sz="1500" dirty="0">
                <a:solidFill>
                  <a:srgbClr val="000000"/>
                </a:solidFill>
              </a:rPr>
              <a:t> дані - це IPv4 широкомовний пакет, це означає, що IPv4-адреса призначення в пакеті має всі одиниці в частині, яка ідентифікує вузол. Цей шаблон в адресі означає, що всі вузли в цій локальній мережі (широкомовному домені) отримають і оброблять пакет.</a:t>
            </a:r>
          </a:p>
          <a:p>
            <a:pPr marL="0" indent="0" algn="l"/>
            <a:endParaRPr lang="en-US" sz="1400" dirty="0">
              <a:solidFill>
                <a:srgbClr val="000000"/>
              </a:solidFill>
            </a:endParaRPr>
          </a:p>
        </p:txBody>
      </p:sp>
      <p:pic>
        <p:nvPicPr>
          <p:cNvPr id="6" name="Рисунок 5">
            <a:extLst>
              <a:ext uri="{FF2B5EF4-FFF2-40B4-BE49-F238E27FC236}">
                <a16:creationId xmlns:a16="http://schemas.microsoft.com/office/drawing/2014/main" id="{51BE6DDD-1953-4553-92D1-ED7E758E7AA0}"/>
              </a:ext>
            </a:extLst>
          </p:cNvPr>
          <p:cNvPicPr>
            <a:picLocks noChangeAspect="1"/>
          </p:cNvPicPr>
          <p:nvPr/>
        </p:nvPicPr>
        <p:blipFill>
          <a:blip r:embed="rId3"/>
          <a:stretch>
            <a:fillRect/>
          </a:stretch>
        </p:blipFill>
        <p:spPr>
          <a:xfrm>
            <a:off x="4878273" y="1866507"/>
            <a:ext cx="4097083" cy="2741631"/>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dirty="0"/>
              <a:t>MAC-адреси </a:t>
            </a:r>
            <a:r>
              <a:rPr lang="uk-UA" sz="1600" dirty="0" err="1"/>
              <a:t>Ethernet</a:t>
            </a:r>
            <a:br>
              <a:rPr lang="en-US" dirty="0"/>
            </a:br>
            <a:r>
              <a:rPr lang="uk-UA" sz="2400" dirty="0"/>
              <a:t>Групова MAC-адреса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653330"/>
            <a:ext cx="5458120" cy="3836839"/>
          </a:xfrm>
        </p:spPr>
        <p:txBody>
          <a:bodyPr/>
          <a:lstStyle/>
          <a:p>
            <a:pPr marL="0" indent="0" algn="l" rtl="0"/>
            <a:r>
              <a:rPr lang="uk-UA" sz="1200" dirty="0" err="1">
                <a:solidFill>
                  <a:srgbClr val="000000"/>
                </a:solidFill>
              </a:rPr>
              <a:t>Ethernet</a:t>
            </a:r>
            <a:r>
              <a:rPr lang="uk-UA" sz="1200" dirty="0">
                <a:solidFill>
                  <a:srgbClr val="000000"/>
                </a:solidFill>
              </a:rPr>
              <a:t>-кадр групової розсилки (</a:t>
            </a:r>
            <a:r>
              <a:rPr lang="uk-UA" sz="1200" dirty="0" err="1">
                <a:solidFill>
                  <a:srgbClr val="000000"/>
                </a:solidFill>
              </a:rPr>
              <a:t>multicast</a:t>
            </a:r>
            <a:r>
              <a:rPr lang="uk-UA" sz="1200" dirty="0">
                <a:solidFill>
                  <a:srgbClr val="000000"/>
                </a:solidFill>
              </a:rPr>
              <a:t>) отримає і обробить група пристроїв, які належать до однієї </a:t>
            </a:r>
            <a:r>
              <a:rPr lang="uk-UA" sz="1200" dirty="0" err="1">
                <a:solidFill>
                  <a:srgbClr val="000000"/>
                </a:solidFill>
              </a:rPr>
              <a:t>multicast</a:t>
            </a:r>
            <a:r>
              <a:rPr lang="uk-UA" sz="1200" dirty="0">
                <a:solidFill>
                  <a:srgbClr val="000000"/>
                </a:solidFill>
              </a:rPr>
              <a:t> групи. </a:t>
            </a:r>
          </a:p>
          <a:p>
            <a:pPr marL="285750" indent="-285750" algn="l" rtl="0">
              <a:buFont typeface="Arial" panose="020B0604020202020204" pitchFamily="34" charset="0"/>
              <a:buChar char="•"/>
            </a:pPr>
            <a:r>
              <a:rPr lang="uk-UA" sz="1300" dirty="0">
                <a:solidFill>
                  <a:srgbClr val="000000"/>
                </a:solidFill>
              </a:rPr>
              <a:t>MAC-адреса призначення 01-00-5E використовується, коли </a:t>
            </a:r>
            <a:r>
              <a:rPr lang="uk-UA" sz="1300" dirty="0" err="1">
                <a:solidFill>
                  <a:srgbClr val="000000"/>
                </a:solidFill>
              </a:rPr>
              <a:t>інкапсульовані</a:t>
            </a:r>
            <a:r>
              <a:rPr lang="uk-UA" sz="1300" dirty="0">
                <a:solidFill>
                  <a:srgbClr val="000000"/>
                </a:solidFill>
              </a:rPr>
              <a:t> IPv4-дані є пакетом групової розсилки. MAC-адреса призначення 33-33 використовується, коли </a:t>
            </a:r>
            <a:r>
              <a:rPr lang="uk-UA" sz="1300" dirty="0" err="1">
                <a:solidFill>
                  <a:srgbClr val="000000"/>
                </a:solidFill>
              </a:rPr>
              <a:t>інкапсульовані</a:t>
            </a:r>
            <a:r>
              <a:rPr lang="uk-UA" sz="1300" dirty="0">
                <a:solidFill>
                  <a:srgbClr val="000000"/>
                </a:solidFill>
              </a:rPr>
              <a:t> дані є IPv6-пакетом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Існують інші зарезервовані МAC-адреси призначення групової розсилки, коли </a:t>
            </a:r>
            <a:r>
              <a:rPr lang="uk-UA" sz="1300" dirty="0" err="1">
                <a:solidFill>
                  <a:srgbClr val="000000"/>
                </a:solidFill>
              </a:rPr>
              <a:t>інкапсульовані</a:t>
            </a:r>
            <a:r>
              <a:rPr lang="uk-UA" sz="1300" dirty="0">
                <a:solidFill>
                  <a:srgbClr val="000000"/>
                </a:solidFill>
              </a:rPr>
              <a:t> дані - це не IP, а наприклад, </a:t>
            </a:r>
            <a:r>
              <a:rPr lang="uk-UA" sz="1300" dirty="0" err="1">
                <a:solidFill>
                  <a:srgbClr val="000000"/>
                </a:solidFill>
              </a:rPr>
              <a:t>Spanning</a:t>
            </a:r>
            <a:r>
              <a:rPr lang="uk-UA" sz="1300" dirty="0">
                <a:solidFill>
                  <a:srgbClr val="000000"/>
                </a:solidFill>
              </a:rPr>
              <a:t> </a:t>
            </a:r>
            <a:r>
              <a:rPr lang="uk-UA" sz="1300" dirty="0" err="1">
                <a:solidFill>
                  <a:srgbClr val="000000"/>
                </a:solidFill>
              </a:rPr>
              <a:t>Tree</a:t>
            </a:r>
            <a:r>
              <a:rPr lang="uk-UA" sz="1300" dirty="0">
                <a:solidFill>
                  <a:srgbClr val="000000"/>
                </a:solidFill>
              </a:rPr>
              <a:t> </a:t>
            </a:r>
            <a:r>
              <a:rPr lang="uk-UA" sz="1300" dirty="0" err="1">
                <a:solidFill>
                  <a:srgbClr val="000000"/>
                </a:solidFill>
              </a:rPr>
              <a:t>Protocol</a:t>
            </a:r>
            <a:r>
              <a:rPr lang="uk-UA" sz="1300" dirty="0">
                <a:solidFill>
                  <a:srgbClr val="000000"/>
                </a:solidFill>
              </a:rPr>
              <a:t> (STP).</a:t>
            </a:r>
          </a:p>
          <a:p>
            <a:pPr marL="285750" indent="-285750" algn="l" rtl="0">
              <a:spcBef>
                <a:spcPts val="200"/>
              </a:spcBef>
              <a:buFont typeface="Arial" panose="020B0604020202020204" pitchFamily="34" charset="0"/>
              <a:buChar char="•"/>
            </a:pPr>
            <a:r>
              <a:rPr lang="uk-UA" sz="1300" dirty="0">
                <a:solidFill>
                  <a:srgbClr val="000000"/>
                </a:solidFill>
              </a:rPr>
              <a:t>Такі кадри пересилаються на всі порти комутатора </a:t>
            </a:r>
            <a:r>
              <a:rPr lang="uk-UA" sz="1300" dirty="0" err="1">
                <a:solidFill>
                  <a:srgbClr val="000000"/>
                </a:solidFill>
              </a:rPr>
              <a:t>Ethernet</a:t>
            </a:r>
            <a:r>
              <a:rPr lang="uk-UA" sz="1300" dirty="0">
                <a:solidFill>
                  <a:srgbClr val="000000"/>
                </a:solidFill>
              </a:rPr>
              <a:t>, окрім випадків, коли комутатор налаштований на прослуховування групових розсилок (</a:t>
            </a:r>
            <a:r>
              <a:rPr lang="uk-UA" sz="1300" dirty="0" err="1">
                <a:solidFill>
                  <a:srgbClr val="000000"/>
                </a:solidFill>
              </a:rPr>
              <a:t>multicast</a:t>
            </a:r>
            <a:r>
              <a:rPr lang="uk-UA" sz="1300" dirty="0">
                <a:solidFill>
                  <a:srgbClr val="000000"/>
                </a:solidFill>
              </a:rPr>
              <a:t> </a:t>
            </a:r>
            <a:r>
              <a:rPr lang="uk-UA" sz="1300" dirty="0" err="1">
                <a:solidFill>
                  <a:srgbClr val="000000"/>
                </a:solidFill>
              </a:rPr>
              <a:t>snooping</a:t>
            </a:r>
            <a:r>
              <a:rPr lang="uk-UA" sz="1300" dirty="0">
                <a:solidFill>
                  <a:srgbClr val="000000"/>
                </a:solidFill>
              </a:rPr>
              <a:t>). Такі кадри не пересилається маршрутизатором, окрім випадків, коли  маршрутизатор налаштований на маршрутизацію пакетів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Оскільки адреси групової розсилки представляють групу адрес (іноді їх називають групою </a:t>
            </a:r>
            <a:r>
              <a:rPr lang="uk-UA" sz="1300" dirty="0" err="1">
                <a:solidFill>
                  <a:srgbClr val="000000"/>
                </a:solidFill>
              </a:rPr>
              <a:t>хостів</a:t>
            </a:r>
            <a:r>
              <a:rPr lang="uk-UA" sz="1300" dirty="0">
                <a:solidFill>
                  <a:srgbClr val="000000"/>
                </a:solidFill>
              </a:rPr>
              <a:t>), їх можна використовувати лише в якості адреси призначення пакета. Адреса джерела завжди є індивідуальною.</a:t>
            </a:r>
          </a:p>
          <a:p>
            <a:pPr marL="285750" indent="-285750" algn="l" rtl="0">
              <a:spcBef>
                <a:spcPts val="200"/>
              </a:spcBef>
              <a:buFont typeface="Arial" panose="020B0604020202020204" pitchFamily="34" charset="0"/>
              <a:buChar char="•"/>
            </a:pPr>
            <a:r>
              <a:rPr lang="uk-UA" sz="1300" dirty="0">
                <a:solidFill>
                  <a:srgbClr val="000000"/>
                </a:solidFill>
              </a:rPr>
              <a:t>Як і для індивідуальних і широкомовних адрес, IP-адреса групової розсилки також потребує відповідної MAC-адреси групової розсилки.</a:t>
            </a:r>
          </a:p>
        </p:txBody>
      </p:sp>
      <p:pic>
        <p:nvPicPr>
          <p:cNvPr id="6" name="Рисунок 5">
            <a:extLst>
              <a:ext uri="{FF2B5EF4-FFF2-40B4-BE49-F238E27FC236}">
                <a16:creationId xmlns:a16="http://schemas.microsoft.com/office/drawing/2014/main" id="{661929CC-BB89-40DF-B347-008B29649898}"/>
              </a:ext>
            </a:extLst>
          </p:cNvPr>
          <p:cNvPicPr>
            <a:picLocks noChangeAspect="1"/>
          </p:cNvPicPr>
          <p:nvPr/>
        </p:nvPicPr>
        <p:blipFill>
          <a:blip r:embed="rId3"/>
          <a:stretch>
            <a:fillRect/>
          </a:stretch>
        </p:blipFill>
        <p:spPr>
          <a:xfrm>
            <a:off x="5416016" y="725864"/>
            <a:ext cx="3788224" cy="238161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26167"/>
            <a:ext cx="8345488" cy="731837"/>
          </a:xfrm>
        </p:spPr>
        <p:txBody>
          <a:bodyPr/>
          <a:lstStyle/>
          <a:p>
            <a:pPr rtl="0"/>
            <a:r>
              <a:rPr lang="uk-UA" sz="1600" dirty="0"/>
              <a:t>МАС-адреси </a:t>
            </a:r>
            <a:r>
              <a:rPr lang="uk-UA" sz="1600" dirty="0" err="1"/>
              <a:t>Ethernet</a:t>
            </a:r>
            <a:br>
              <a:rPr lang="en-US" dirty="0"/>
            </a:br>
            <a:r>
              <a:rPr lang="uk-UA" sz="2400" dirty="0"/>
              <a:t>Лабораторна робота - Дослідження MAC-адрес мережних пристроїв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1034777"/>
            <a:ext cx="8280057" cy="3073946"/>
          </a:xfrm>
        </p:spPr>
        <p:txBody>
          <a:bodyPr/>
          <a:lstStyle/>
          <a:p>
            <a:pPr algn="l" rtl="0"/>
            <a:r>
              <a:rPr lang="uk-UA" dirty="0">
                <a:solidFill>
                  <a:srgbClr val="000000"/>
                </a:solidFill>
              </a:rPr>
              <a:t>В цій лабораторній роботі ви виконаєте наступні завдання:</a:t>
            </a:r>
          </a:p>
          <a:p>
            <a:pPr marL="342900" indent="-342900" algn="l" rtl="0">
              <a:buFont typeface="Arial" panose="020B0604020202020204" pitchFamily="34" charset="0"/>
              <a:buChar char="•"/>
            </a:pPr>
            <a:r>
              <a:rPr lang="uk-UA" dirty="0">
                <a:solidFill>
                  <a:srgbClr val="000000"/>
                </a:solidFill>
              </a:rPr>
              <a:t>Частина 1: Налаштування топології та ініціалізація пристроїв</a:t>
            </a:r>
          </a:p>
          <a:p>
            <a:pPr marL="342900" indent="-342900" algn="l" rtl="0">
              <a:buFont typeface="Arial" panose="020B0604020202020204" pitchFamily="34" charset="0"/>
              <a:buChar char="•"/>
            </a:pPr>
            <a:r>
              <a:rPr lang="uk-UA" dirty="0">
                <a:solidFill>
                  <a:srgbClr val="000000"/>
                </a:solidFill>
              </a:rPr>
              <a:t>Частина 2: Налаштування пристроїв та перевірка підключення</a:t>
            </a:r>
          </a:p>
          <a:p>
            <a:pPr marL="342900" indent="-342900" algn="l" rtl="0">
              <a:buFont typeface="Arial" panose="020B0604020202020204" pitchFamily="34" charset="0"/>
              <a:buChar char="•"/>
            </a:pPr>
            <a:r>
              <a:rPr lang="uk-UA" dirty="0">
                <a:solidFill>
                  <a:srgbClr val="000000"/>
                </a:solidFill>
              </a:rPr>
              <a:t>Частина 3. Відображення, опис та аналіз MAC-адрес </a:t>
            </a:r>
            <a:r>
              <a:rPr lang="uk-UA" dirty="0" err="1">
                <a:solidFill>
                  <a:srgbClr val="000000"/>
                </a:solidFill>
              </a:rPr>
              <a:t>Ethernet</a:t>
            </a:r>
            <a:endParaRPr lang="uk-UA"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7.3 Таблиця MAC-адрес</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br>
              <a:rPr lang="en-US" dirty="0"/>
            </a:br>
            <a:r>
              <a:rPr lang="uk-UA" sz="2400"/>
              <a:t>Основи роботи комутатора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rtl="0">
              <a:buFont typeface="Arial" panose="020B0604020202020204" pitchFamily="34" charset="0"/>
              <a:buChar char="•"/>
            </a:pPr>
            <a:r>
              <a:rPr lang="uk-UA" sz="1600">
                <a:solidFill>
                  <a:srgbClr val="000000"/>
                </a:solidFill>
              </a:rPr>
              <a:t>Ethernet-комутатор Рівня 2 використовує MAC-адреси Рівня 2 для прийняття рішень щодо пересилання кадрів. Абсолютно не важливо які дані (протокол) переносяться в полі даних кадру, це пакет IPv4, ARP-повідомлення або IPv6 ND пакет. Комутатор приймає рішення щодо пересилання виключно базуючись на MAC-адресі Ethernet Рівня 2.</a:t>
            </a:r>
          </a:p>
          <a:p>
            <a:pPr marL="342900" indent="-342900" algn="l" rtl="0">
              <a:buFont typeface="Arial" panose="020B0604020202020204" pitchFamily="34" charset="0"/>
              <a:buChar char="•"/>
            </a:pPr>
            <a:r>
              <a:rPr lang="uk-UA" sz="1600">
                <a:solidFill>
                  <a:srgbClr val="000000"/>
                </a:solidFill>
              </a:rPr>
              <a:t>Комутатор Ethernet аналізує таблицю MAC-адрес, щоб прийняти рішення щодо пересилання для кожного кадру, на відміну від застарілих концентраторів Ethernet, які повторюють біти на всі свої порти, окрім вхідного порту. </a:t>
            </a:r>
          </a:p>
          <a:p>
            <a:pPr marL="342900" indent="-342900" algn="l" rtl="0">
              <a:buFont typeface="Arial" panose="020B0604020202020204" pitchFamily="34" charset="0"/>
              <a:buChar char="•"/>
            </a:pPr>
            <a:r>
              <a:rPr lang="uk-UA" sz="1600">
                <a:solidFill>
                  <a:srgbClr val="000000"/>
                </a:solidFill>
              </a:rPr>
              <a:t>Коли комутатор вмикають, таблиця MAC-адрес порожня</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Таблицю MAC-адрес іноді називають таблицею асоціативної пам'яті (content addressable memory, CAM).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br>
              <a:rPr lang="en-US" dirty="0"/>
            </a:br>
            <a:r>
              <a:rPr lang="uk-UA" sz="2400"/>
              <a:t>Комутатор: процеси вивчення та перенаправлення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b="1">
                <a:solidFill>
                  <a:srgbClr val="000000"/>
                </a:solidFill>
              </a:rPr>
              <a:t>Дослідження MAC-адреси джерела (Learn)</a:t>
            </a:r>
          </a:p>
          <a:p>
            <a:pPr marL="0" indent="0" algn="l" rtl="0"/>
            <a:r>
              <a:rPr lang="uk-UA" sz="1600">
                <a:solidFill>
                  <a:srgbClr val="000000"/>
                </a:solidFill>
              </a:rPr>
              <a:t>Кожен кадр, що входить до комутатора, перевіряється на наявність нової інформації для вивчення. Для цього перевіряється MAC-адреса джерела кадру та номер порту, через який кадр надійшов до комутатора. Якщо MAC-адреса джерела кадру відсутня в таблиці, вона додається до таблиці МАС-адрес разом із номером вхідного порту. Якщо вихідна MAC-адреса існує, комутатор оновлює таймер оновлення для цього запису. За замовчуванням більшість комутаторів Ethernet зберігають запис у таблиці протягом п'яти хвилин.</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Якщо вихідна MAC-адреса існує в таблиці, але на іншому порту, комутатор розглядає це як новий запис. Запис замінюється на зіставлення тієї ж MAC-адреси, але з більш актуальним номером порту.</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57885"/>
            <a:ext cx="8345488" cy="731837"/>
          </a:xfrm>
        </p:spPr>
        <p:txBody>
          <a:bodyPr/>
          <a:lstStyle/>
          <a:p>
            <a:pPr rtl="0"/>
            <a:r>
              <a:rPr lang="uk-UA" sz="1600" dirty="0"/>
              <a:t>Таблиця MAC-адрес</a:t>
            </a:r>
            <a:br>
              <a:rPr lang="en-US" dirty="0"/>
            </a:br>
            <a:r>
              <a:rPr lang="uk-UA" sz="2400" dirty="0"/>
              <a:t>Комутатор: процеси вивчення та перенаправлення (продовж.)</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61698"/>
            <a:ext cx="8280057" cy="3657998"/>
          </a:xfrm>
        </p:spPr>
        <p:txBody>
          <a:bodyPr/>
          <a:lstStyle/>
          <a:p>
            <a:pPr marL="0" indent="0" algn="l" rtl="0"/>
            <a:r>
              <a:rPr lang="uk-UA" sz="1600" b="1" dirty="0">
                <a:solidFill>
                  <a:srgbClr val="000000"/>
                </a:solidFill>
              </a:rPr>
              <a:t>Пошук MAC-адреси призначення (</a:t>
            </a:r>
            <a:r>
              <a:rPr lang="uk-UA" sz="1600" b="1" dirty="0" err="1">
                <a:solidFill>
                  <a:srgbClr val="000000"/>
                </a:solidFill>
              </a:rPr>
              <a:t>Forward</a:t>
            </a:r>
            <a:r>
              <a:rPr lang="uk-UA" sz="1600" b="1" dirty="0">
                <a:solidFill>
                  <a:srgbClr val="000000"/>
                </a:solidFill>
              </a:rPr>
              <a:t>)</a:t>
            </a:r>
          </a:p>
          <a:p>
            <a:pPr marL="0" indent="0" algn="l" rtl="0"/>
            <a:r>
              <a:rPr lang="uk-UA" sz="1600" dirty="0">
                <a:solidFill>
                  <a:srgbClr val="000000"/>
                </a:solidFill>
              </a:rPr>
              <a:t>Якщо MAC-адреса призначення є </a:t>
            </a:r>
            <a:r>
              <a:rPr lang="uk-UA" sz="1600" dirty="0" err="1">
                <a:solidFill>
                  <a:srgbClr val="000000"/>
                </a:solidFill>
              </a:rPr>
              <a:t>адресою</a:t>
            </a:r>
            <a:r>
              <a:rPr lang="uk-UA" sz="1600" dirty="0">
                <a:solidFill>
                  <a:srgbClr val="000000"/>
                </a:solidFill>
              </a:rPr>
              <a:t> індивідуальної розсилки, комутатор буде шукати відповідність між MAC-</a:t>
            </a:r>
            <a:r>
              <a:rPr lang="uk-UA" sz="1600" dirty="0" err="1">
                <a:solidFill>
                  <a:srgbClr val="000000"/>
                </a:solidFill>
              </a:rPr>
              <a:t>адресою</a:t>
            </a:r>
            <a:r>
              <a:rPr lang="uk-UA" sz="1600" dirty="0">
                <a:solidFill>
                  <a:srgbClr val="000000"/>
                </a:solidFill>
              </a:rPr>
              <a:t> призначення кадру та записом в його таблиці MAC-адрес. Якщо MAC адреса отримувача представлена в таблиці, комутатор </a:t>
            </a:r>
            <a:r>
              <a:rPr lang="uk-UA" sz="1600" dirty="0" err="1">
                <a:solidFill>
                  <a:srgbClr val="000000"/>
                </a:solidFill>
              </a:rPr>
              <a:t>передасть</a:t>
            </a:r>
            <a:r>
              <a:rPr lang="uk-UA" sz="1600" dirty="0">
                <a:solidFill>
                  <a:srgbClr val="000000"/>
                </a:solidFill>
              </a:rPr>
              <a:t> кадр через визначений порт. Якщо MAC-адреса призначення відсутня в таблиці, комутатор </a:t>
            </a:r>
            <a:r>
              <a:rPr lang="uk-UA" sz="1600" dirty="0" err="1">
                <a:solidFill>
                  <a:srgbClr val="000000"/>
                </a:solidFill>
              </a:rPr>
              <a:t>передасть</a:t>
            </a:r>
            <a:r>
              <a:rPr lang="uk-UA" sz="1600" dirty="0">
                <a:solidFill>
                  <a:srgbClr val="000000"/>
                </a:solidFill>
              </a:rPr>
              <a:t> кадр через усі порти за винятком вхідного порту. Це називається індивідуальна розсилка невідомому отримувачу (</a:t>
            </a:r>
            <a:r>
              <a:rPr lang="uk-UA" sz="1600" dirty="0" err="1">
                <a:solidFill>
                  <a:srgbClr val="000000"/>
                </a:solidFill>
              </a:rPr>
              <a:t>unknown</a:t>
            </a:r>
            <a:r>
              <a:rPr lang="uk-UA" sz="1600" dirty="0">
                <a:solidFill>
                  <a:srgbClr val="000000"/>
                </a:solidFill>
              </a:rPr>
              <a:t> </a:t>
            </a:r>
            <a:r>
              <a:rPr lang="uk-UA" sz="1600" dirty="0" err="1">
                <a:solidFill>
                  <a:srgbClr val="000000"/>
                </a:solidFill>
              </a:rPr>
              <a:t>unicast</a:t>
            </a:r>
            <a:r>
              <a:rPr lang="uk-UA" sz="1600" dirty="0">
                <a:solidFill>
                  <a:srgbClr val="000000"/>
                </a:solidFill>
              </a:rPr>
              <a:t>).</a:t>
            </a:r>
          </a:p>
          <a:p>
            <a:pPr marL="0" indent="0" algn="l"/>
            <a:endParaRPr lang="en-US" sz="1600" b="1" dirty="0">
              <a:solidFill>
                <a:srgbClr val="000000"/>
              </a:solidFill>
            </a:endParaRPr>
          </a:p>
          <a:p>
            <a:pPr marL="0" indent="0" algn="l" rtl="0"/>
            <a:r>
              <a:rPr lang="uk-UA" sz="1600" b="1" dirty="0">
                <a:solidFill>
                  <a:srgbClr val="000000"/>
                </a:solidFill>
              </a:rPr>
              <a:t>Примітка</a:t>
            </a:r>
            <a:r>
              <a:rPr lang="uk-UA" sz="1600" dirty="0">
                <a:solidFill>
                  <a:srgbClr val="000000"/>
                </a:solidFill>
              </a:rPr>
              <a:t>: Якщо MAC-адреса призначення є широкомовною або груповою, кадр також передається через всі порти, крім вхідного порту.</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rtl="0"/>
            <a:r>
              <a:rPr lang="uk-UA"/>
              <a:t>Для полегшення навчання цей розділ може включати такі функції графічного інтерфейсу (GUI):</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pPr rtl="0"/>
            <a:r>
              <a:rPr lang="uk-UA"/>
              <a:t>Чого очікувати у цьому розділі</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ext uri="{D42A27DB-BD31-4B8C-83A1-F6EECF244321}">
                <p14:modId xmlns:p14="http://schemas.microsoft.com/office/powerpoint/2010/main" val="3991610954"/>
              </p:ext>
            </p:extLst>
          </p:nvPr>
        </p:nvGraphicFramePr>
        <p:xfrm>
          <a:off x="291944" y="1409260"/>
          <a:ext cx="8557528" cy="321985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pPr rtl="0"/>
                      <a:r>
                        <a:rPr lang="uk-UA"/>
                        <a:t>Функція</a:t>
                      </a:r>
                    </a:p>
                  </a:txBody>
                  <a:tcPr/>
                </a:tc>
                <a:tc>
                  <a:txBody>
                    <a:bodyPr/>
                    <a:lstStyle/>
                    <a:p>
                      <a:pPr rtl="0"/>
                      <a:r>
                        <a:rPr lang="uk-UA"/>
                        <a:t>Опис</a:t>
                      </a:r>
                    </a:p>
                  </a:txBody>
                  <a:tcPr/>
                </a:tc>
                <a:extLst>
                  <a:ext uri="{0D108BD9-81ED-4DB2-BD59-A6C34878D82A}">
                    <a16:rowId xmlns:a16="http://schemas.microsoft.com/office/drawing/2014/main" val="367710602"/>
                  </a:ext>
                </a:extLst>
              </a:tr>
              <a:tr h="331556">
                <a:tc>
                  <a:txBody>
                    <a:bodyPr/>
                    <a:lstStyle/>
                    <a:p>
                      <a:pPr algn="l" rtl="0" fontAlgn="b"/>
                      <a:r>
                        <a:rPr lang="uk-UA" sz="1400" b="0" i="0" u="none" strike="noStrike" dirty="0">
                          <a:solidFill>
                            <a:srgbClr val="000000"/>
                          </a:solidFill>
                          <a:effectLst/>
                          <a:latin typeface="+mn-lt"/>
                        </a:rPr>
                        <a:t>Анімації</a:t>
                      </a:r>
                    </a:p>
                  </a:txBody>
                  <a:tcPr marL="9525" marR="9525" marT="9525" marB="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a:t>Ознайомлять учнів з новими навичками та концепціями.</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uk-UA" sz="1400" b="0" i="0" u="none" strike="noStrike">
                          <a:solidFill>
                            <a:srgbClr val="000000"/>
                          </a:solidFill>
                          <a:effectLst/>
                          <a:latin typeface="+mn-lt"/>
                        </a:rPr>
                        <a:t>Відеоролики</a:t>
                      </a:r>
                    </a:p>
                  </a:txBody>
                  <a:tcPr marL="9525" marR="9525" marT="9525" marB="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a:t>Ознайомлять учнів з новими навичками та концепціями.</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uk-UA" sz="1400" b="0" i="0" u="none" strike="noStrike">
                          <a:solidFill>
                            <a:srgbClr val="000000"/>
                          </a:solidFill>
                          <a:effectLst/>
                          <a:latin typeface="+mn-lt"/>
                        </a:rPr>
                        <a:t>Питання для самоперевірки</a:t>
                      </a:r>
                    </a:p>
                    <a:p>
                      <a:pPr algn="l" fontAlgn="b"/>
                      <a:endParaRPr lang="en-US" sz="1400" b="0" i="0" u="none" strike="noStrike" dirty="0">
                        <a:solidFill>
                          <a:srgbClr val="000000"/>
                        </a:solidFill>
                        <a:effectLst/>
                        <a:latin typeface="+mn-lt"/>
                      </a:endParaRPr>
                    </a:p>
                  </a:txBody>
                  <a:tcPr marL="9525" marR="9525" marT="9525" marB="0"/>
                </a:tc>
                <a:tc>
                  <a:txBody>
                    <a:bodyPr/>
                    <a:lstStyle/>
                    <a:p>
                      <a:pPr rtl="0"/>
                      <a:r>
                        <a:rPr lang="uk-UA"/>
                        <a:t>Контрольні роботи по темах, які допоможуть учням оцінити розуміння змісту курсу.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uk-UA" sz="1400" b="0" i="0" u="none" strike="noStrike">
                          <a:solidFill>
                            <a:srgbClr val="000000"/>
                          </a:solidFill>
                          <a:effectLst/>
                          <a:latin typeface="+mn-lt"/>
                        </a:rPr>
                        <a:t>Інтерактивні завдання</a:t>
                      </a:r>
                    </a:p>
                  </a:txBody>
                  <a:tcPr marL="9525" marR="9525" marT="9525" marB="0"/>
                </a:tc>
                <a:tc>
                  <a:txBody>
                    <a:bodyPr/>
                    <a:lstStyle/>
                    <a:p>
                      <a:pPr rtl="0"/>
                      <a:r>
                        <a:rPr lang="uk-UA"/>
                        <a:t>Різноманітні формати, які допоможуть учням оцінити розуміння змісту курсу.</a:t>
                      </a:r>
                    </a:p>
                  </a:txBody>
                  <a:tcPr/>
                </a:tc>
                <a:extLst>
                  <a:ext uri="{0D108BD9-81ED-4DB2-BD59-A6C34878D82A}">
                    <a16:rowId xmlns:a16="http://schemas.microsoft.com/office/drawing/2014/main" val="3454703549"/>
                  </a:ext>
                </a:extLst>
              </a:tr>
              <a:tr h="215293">
                <a:tc>
                  <a:txBody>
                    <a:bodyPr/>
                    <a:lstStyle/>
                    <a:p>
                      <a:pPr algn="l" rtl="0" fontAlgn="b"/>
                      <a:r>
                        <a:rPr lang="uk-UA" sz="1400" b="0" i="0" u="none" strike="noStrike">
                          <a:solidFill>
                            <a:srgbClr val="000000"/>
                          </a:solidFill>
                          <a:effectLst/>
                          <a:latin typeface="+mn-lt"/>
                        </a:rPr>
                        <a:t>Перевірка синтаксису</a:t>
                      </a:r>
                    </a:p>
                  </a:txBody>
                  <a:tcPr marL="9525" marR="9525" marT="9525" marB="0"/>
                </a:tc>
                <a:tc>
                  <a:txBody>
                    <a:bodyPr/>
                    <a:lstStyle/>
                    <a:p>
                      <a:pPr rtl="0"/>
                      <a:r>
                        <a:rPr lang="uk-UA"/>
                        <a:t>Невеликі симуляції, які допомагають слухачам виробити практичні навички налаштування у командному рядку Cisco.</a:t>
                      </a:r>
                    </a:p>
                  </a:txBody>
                  <a:tcPr/>
                </a:tc>
                <a:extLst>
                  <a:ext uri="{0D108BD9-81ED-4DB2-BD59-A6C34878D82A}">
                    <a16:rowId xmlns:a16="http://schemas.microsoft.com/office/drawing/2014/main" val="2195331658"/>
                  </a:ext>
                </a:extLst>
              </a:tr>
              <a:tr h="0">
                <a:tc>
                  <a:txBody>
                    <a:bodyPr/>
                    <a:lstStyle/>
                    <a:p>
                      <a:pPr algn="l" rtl="0" fontAlgn="b"/>
                      <a:r>
                        <a:rPr lang="uk-UA" sz="1400" b="0" i="0" u="none" strike="noStrike" dirty="0">
                          <a:solidFill>
                            <a:srgbClr val="000000"/>
                          </a:solidFill>
                          <a:effectLst/>
                          <a:latin typeface="+mn-lt"/>
                        </a:rPr>
                        <a:t>PT Завдання</a:t>
                      </a:r>
                    </a:p>
                  </a:txBody>
                  <a:tcPr marL="9525" marR="9525" marT="9525" marB="0"/>
                </a:tc>
                <a:tc>
                  <a:txBody>
                    <a:bodyPr/>
                    <a:lstStyle/>
                    <a:p>
                      <a:pPr rtl="0"/>
                      <a:r>
                        <a:rPr lang="uk-UA" dirty="0"/>
                        <a:t>Завдання з моделювання, призначені для вивчення, оволодіння, зміцнення та розширення навичок.</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br>
              <a:rPr lang="en-US" dirty="0"/>
            </a:br>
            <a:r>
              <a:rPr lang="uk-UA" sz="2400"/>
              <a:t>Фільтрація кадрів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rtl="0"/>
            <a:r>
              <a:rPr lang="uk-UA" sz="1600">
                <a:solidFill>
                  <a:srgbClr val="000000"/>
                </a:solidFill>
              </a:rPr>
              <a:t>Оскільки комутатор отримує кадри з різних пристроїв, він може заповнювати свою таблицю MAC-адрес, вивчаючи MAC-адреси джерела кожного кадру. Якщо таблиця MAC-адрес комутатора містить MAC-адресу призначення, то комутатор здатен фільтрувати кадр і пересилати його через один порт.</a:t>
            </a:r>
          </a:p>
        </p:txBody>
      </p:sp>
      <p:pic>
        <p:nvPicPr>
          <p:cNvPr id="6" name="Рисунок 5">
            <a:extLst>
              <a:ext uri="{FF2B5EF4-FFF2-40B4-BE49-F238E27FC236}">
                <a16:creationId xmlns:a16="http://schemas.microsoft.com/office/drawing/2014/main" id="{84FB0686-F8CE-4FAD-94DB-FDBB672EEF28}"/>
              </a:ext>
            </a:extLst>
          </p:cNvPr>
          <p:cNvPicPr>
            <a:picLocks noChangeAspect="1"/>
          </p:cNvPicPr>
          <p:nvPr/>
        </p:nvPicPr>
        <p:blipFill>
          <a:blip r:embed="rId3"/>
          <a:stretch>
            <a:fillRect/>
          </a:stretch>
        </p:blipFill>
        <p:spPr>
          <a:xfrm>
            <a:off x="2342840" y="1800519"/>
            <a:ext cx="4672998" cy="3163871"/>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68542"/>
            <a:ext cx="8345488" cy="731837"/>
          </a:xfrm>
        </p:spPr>
        <p:txBody>
          <a:bodyPr/>
          <a:lstStyle/>
          <a:p>
            <a:pPr rtl="0"/>
            <a:r>
              <a:rPr lang="uk-UA" sz="1600" dirty="0"/>
              <a:t>Таблиця MAC-адрес</a:t>
            </a:r>
            <a:br>
              <a:rPr lang="en-US" dirty="0"/>
            </a:br>
            <a:r>
              <a:rPr lang="uk-UA" sz="2400" dirty="0"/>
              <a:t>Відео - Таблиці MAC адрес на підключених між собою комутаторах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169175"/>
            <a:ext cx="8280057" cy="3073946"/>
          </a:xfrm>
        </p:spPr>
        <p:txBody>
          <a:bodyPr/>
          <a:lstStyle/>
          <a:p>
            <a:pPr algn="l" rtl="0"/>
            <a:r>
              <a:rPr lang="uk-UA" dirty="0">
                <a:solidFill>
                  <a:srgbClr val="000000"/>
                </a:solidFill>
              </a:rPr>
              <a:t>Це відео охоплює наступне:</a:t>
            </a:r>
          </a:p>
          <a:p>
            <a:pPr marL="342900" indent="-342900" algn="l" rtl="0">
              <a:buFont typeface="Arial" panose="020B0604020202020204" pitchFamily="34" charset="0"/>
              <a:buChar char="•"/>
            </a:pPr>
            <a:r>
              <a:rPr lang="uk-UA" dirty="0">
                <a:solidFill>
                  <a:srgbClr val="000000"/>
                </a:solidFill>
              </a:rPr>
              <a:t>Як комутатори будують таблиці МАС-адрес</a:t>
            </a:r>
          </a:p>
          <a:p>
            <a:pPr marL="342900" indent="-342900" algn="l" rtl="0">
              <a:buFont typeface="Arial" panose="020B0604020202020204" pitchFamily="34" charset="0"/>
              <a:buChar char="•"/>
            </a:pPr>
            <a:r>
              <a:rPr lang="uk-UA" dirty="0">
                <a:solidFill>
                  <a:srgbClr val="000000"/>
                </a:solidFill>
              </a:rPr>
              <a:t>Як комутатори пересилають кадри, базуючись на вмісті своїх таблиць МАС-адрес</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МАС-адрес</a:t>
            </a:r>
            <a:br>
              <a:rPr lang="en-US" dirty="0"/>
            </a:br>
            <a:r>
              <a:rPr lang="uk-UA" sz="2400"/>
              <a:t>Відео - Відправка кадру до шлюзу за замовчуванням</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rtl="0"/>
            <a:r>
              <a:rPr lang="uk-UA">
                <a:solidFill>
                  <a:srgbClr val="000000"/>
                </a:solidFill>
              </a:rPr>
              <a:t>Це відео охоплює наступне:</a:t>
            </a:r>
          </a:p>
          <a:p>
            <a:pPr marL="342900" indent="-342900" algn="l" rtl="0">
              <a:buFont typeface="Arial" panose="020B0604020202020204" pitchFamily="34" charset="0"/>
              <a:buChar char="•"/>
            </a:pPr>
            <a:r>
              <a:rPr lang="uk-UA">
                <a:solidFill>
                  <a:srgbClr val="000000"/>
                </a:solidFill>
              </a:rPr>
              <a:t>Що робить комутатор, коли МАС-адреса призначення не представлена в таблиці МАС-адрес комутатора.</a:t>
            </a:r>
          </a:p>
          <a:p>
            <a:pPr marL="342900" indent="-342900" algn="l" rtl="0">
              <a:buFont typeface="Arial" panose="020B0604020202020204" pitchFamily="34" charset="0"/>
              <a:buChar char="•"/>
            </a:pPr>
            <a:r>
              <a:rPr lang="uk-UA">
                <a:solidFill>
                  <a:srgbClr val="000000"/>
                </a:solidFill>
              </a:rPr>
              <a:t>Що робить комутатор, коли МАС-адреса джерела не представлена в таблиці МАС-адрес комутатора</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35594"/>
            <a:ext cx="8345488" cy="731837"/>
          </a:xfrm>
        </p:spPr>
        <p:txBody>
          <a:bodyPr/>
          <a:lstStyle/>
          <a:p>
            <a:pPr rtl="0"/>
            <a:r>
              <a:rPr lang="uk-UA" sz="1600" dirty="0"/>
              <a:t>Таблиця MAC-адрес</a:t>
            </a:r>
            <a:br>
              <a:rPr lang="en-US" dirty="0"/>
            </a:br>
            <a:r>
              <a:rPr lang="uk-UA" sz="2400" dirty="0"/>
              <a:t>Лабораторна робота - Перегляд таблиці MAC-адрес комутатора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algn="l" rtl="0"/>
            <a:r>
              <a:rPr lang="uk-UA" dirty="0">
                <a:solidFill>
                  <a:srgbClr val="000000"/>
                </a:solidFill>
              </a:rPr>
              <a:t>В цій лабораторній роботі ви виконаєте наступні завдання:</a:t>
            </a:r>
          </a:p>
          <a:p>
            <a:pPr marL="342900" indent="-342900" algn="l" rtl="0">
              <a:buFont typeface="Arial" panose="020B0604020202020204" pitchFamily="34" charset="0"/>
              <a:buChar char="•"/>
            </a:pPr>
            <a:r>
              <a:rPr lang="uk-UA" dirty="0">
                <a:solidFill>
                  <a:srgbClr val="000000"/>
                </a:solidFill>
              </a:rPr>
              <a:t>Частина 1. Побудувати та налаштувати мережу</a:t>
            </a:r>
          </a:p>
          <a:p>
            <a:pPr marL="342900" indent="-342900" algn="l" rtl="0">
              <a:buFont typeface="Arial" panose="020B0604020202020204" pitchFamily="34" charset="0"/>
              <a:buChar char="•"/>
            </a:pPr>
            <a:r>
              <a:rPr lang="uk-UA" dirty="0">
                <a:solidFill>
                  <a:srgbClr val="000000"/>
                </a:solidFill>
              </a:rPr>
              <a:t>Частина 2. Дослідження таблиці MAC-адрес комутатора</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7.4 – Швидкості комутатора і методи пересилання</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br>
              <a:rPr lang="en-US" dirty="0"/>
            </a:br>
            <a:r>
              <a:rPr lang="uk-UA" sz="2400"/>
              <a:t>Методи пересилання кадрів на комутаторах Cisco</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68713" y="660041"/>
            <a:ext cx="8787866" cy="3657998"/>
          </a:xfrm>
        </p:spPr>
        <p:txBody>
          <a:bodyPr/>
          <a:lstStyle/>
          <a:p>
            <a:pPr marL="0" indent="0" algn="l" rtl="0"/>
            <a:r>
              <a:rPr lang="uk-UA" sz="1500" dirty="0">
                <a:solidFill>
                  <a:srgbClr val="000000"/>
                </a:solidFill>
              </a:rPr>
              <a:t>Для комутації даних між мережними портами комутатори використовують один із наступних методів пересилання:</a:t>
            </a:r>
          </a:p>
          <a:p>
            <a:pPr marL="285750" indent="-285750" algn="l" rtl="0">
              <a:buFont typeface="Arial" panose="020B0604020202020204" pitchFamily="34" charset="0"/>
              <a:buChar char="•"/>
            </a:pPr>
            <a:r>
              <a:rPr lang="uk-UA" sz="1500" b="1" dirty="0">
                <a:solidFill>
                  <a:srgbClr val="000000"/>
                </a:solidFill>
              </a:rPr>
              <a:t>Комутація з проміжним збереженням (</a:t>
            </a:r>
            <a:r>
              <a:rPr lang="uk-UA" sz="1500" b="1" dirty="0" err="1">
                <a:solidFill>
                  <a:srgbClr val="000000"/>
                </a:solidFill>
              </a:rPr>
              <a:t>Store-and-forward</a:t>
            </a:r>
            <a:r>
              <a:rPr lang="uk-UA" sz="1500" b="1" dirty="0">
                <a:solidFill>
                  <a:srgbClr val="000000"/>
                </a:solidFill>
              </a:rPr>
              <a:t>)</a:t>
            </a:r>
            <a:r>
              <a:rPr lang="uk-UA" sz="1500" dirty="0">
                <a:solidFill>
                  <a:srgbClr val="000000"/>
                </a:solidFill>
              </a:rPr>
              <a:t> - Цей метод пересилання кадрів передбачає повне отримання кадру та підрахунок CRC. Якщо перевірку CRC пройдено, комутатор шукає адресу призначення, яка визначає вихідний інтерфейс. Потім кадр пересилається через відповідний порт.</a:t>
            </a:r>
          </a:p>
          <a:p>
            <a:pPr marL="285750" indent="-285750" algn="l" rtl="0">
              <a:buFont typeface="Arial" panose="020B0604020202020204" pitchFamily="34" charset="0"/>
              <a:buChar char="•"/>
            </a:pPr>
            <a:r>
              <a:rPr lang="uk-UA" sz="1500" b="1" dirty="0">
                <a:solidFill>
                  <a:srgbClr val="000000"/>
                </a:solidFill>
              </a:rPr>
              <a:t>Наскрізна комутація (</a:t>
            </a:r>
            <a:r>
              <a:rPr lang="uk-UA" sz="1500" b="1" dirty="0" err="1">
                <a:solidFill>
                  <a:srgbClr val="000000"/>
                </a:solidFill>
              </a:rPr>
              <a:t>Cut-through</a:t>
            </a:r>
            <a:r>
              <a:rPr lang="uk-UA" sz="1500" b="1" dirty="0">
                <a:solidFill>
                  <a:srgbClr val="000000"/>
                </a:solidFill>
              </a:rPr>
              <a:t>)</a:t>
            </a:r>
            <a:r>
              <a:rPr lang="uk-UA" sz="1500" dirty="0">
                <a:solidFill>
                  <a:srgbClr val="000000"/>
                </a:solidFill>
              </a:rPr>
              <a:t> - Цей метод пересилання передбачає пересилку кадру далі ще до повного його отримання. Як мінімум, адреса призначення кадру має бути прочитана, перш ніж кадр може бути пересланий далі.</a:t>
            </a:r>
          </a:p>
          <a:p>
            <a:pPr marL="0" indent="0" algn="l" rtl="0"/>
            <a:r>
              <a:rPr lang="uk-UA" sz="1500" dirty="0">
                <a:solidFill>
                  <a:srgbClr val="000000"/>
                </a:solidFill>
              </a:rPr>
              <a:t>Великою перевагою комутації з проміжним збереженням є те, що вона визначає, чи є у кадрі помилки перед тим, як поширювати його далі. Якщо у кадрі виявлена помилка, комутатор цей кадр відкидає. Відкидання кадрів з помилками зменшує частину пропускної здатності, яка використовується пошкодженими даними. </a:t>
            </a:r>
          </a:p>
          <a:p>
            <a:pPr marL="0" indent="0" algn="l" rtl="0"/>
            <a:r>
              <a:rPr lang="uk-UA" sz="1500" dirty="0">
                <a:solidFill>
                  <a:srgbClr val="000000"/>
                </a:solidFill>
              </a:rPr>
              <a:t>Комутація з проміжним збереженням потрібна для забезпечення якості обслуговування (</a:t>
            </a:r>
            <a:r>
              <a:rPr lang="uk-UA" sz="1500" dirty="0" err="1">
                <a:solidFill>
                  <a:srgbClr val="000000"/>
                </a:solidFill>
              </a:rPr>
              <a:t>QoS</a:t>
            </a:r>
            <a:r>
              <a:rPr lang="uk-UA" sz="1500" dirty="0">
                <a:solidFill>
                  <a:srgbClr val="000000"/>
                </a:solidFill>
              </a:rPr>
              <a:t>) у конвергентних мережах, де необхідна класифікація кадрів для визначення пріоритетності трафіку. Наприклад, потоки даних для передачі голосу поверх IP (</a:t>
            </a:r>
            <a:r>
              <a:rPr lang="uk-UA" sz="1500" dirty="0" err="1">
                <a:solidFill>
                  <a:srgbClr val="000000"/>
                </a:solidFill>
              </a:rPr>
              <a:t>VoIP</a:t>
            </a:r>
            <a:r>
              <a:rPr lang="uk-UA" sz="1500" dirty="0">
                <a:solidFill>
                  <a:srgbClr val="000000"/>
                </a:solidFill>
              </a:rPr>
              <a:t>) потребують більшого пріоритету ніж веб-трафік.</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br>
              <a:rPr lang="en-US" dirty="0"/>
            </a:br>
            <a:r>
              <a:rPr lang="uk-UA" sz="2400"/>
              <a:t>Наскрізна комутація (Cut-Through)</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При наскрізній комутації комутатор обробляє дані, як тільки їх отримує, навіть якщо передача ще не завершена. Комутатор буферизує достатню частину кадру, щоб прочитати MAC-адресу призначення, і мати можливість визначити, на який порт він буде пересилати дані. Комутатор не виконує перевірку кадру на помилки.</a:t>
            </a:r>
          </a:p>
          <a:p>
            <a:pPr marL="0" indent="0" algn="l" rtl="0"/>
            <a:r>
              <a:rPr lang="uk-UA" sz="1600">
                <a:solidFill>
                  <a:srgbClr val="000000"/>
                </a:solidFill>
              </a:rPr>
              <a:t>Існують два варіанти наскрізної комутації:</a:t>
            </a:r>
          </a:p>
          <a:p>
            <a:pPr lvl="1" rtl="0">
              <a:buFont typeface="Arial" panose="020B0604020202020204" pitchFamily="34" charset="0"/>
              <a:buChar char="•"/>
            </a:pPr>
            <a:r>
              <a:rPr lang="uk-UA" sz="1500" b="1">
                <a:solidFill>
                  <a:srgbClr val="000000"/>
                </a:solidFill>
              </a:rPr>
              <a:t>Комутація зі швидкою пересилкою (Fast-forward) -</a:t>
            </a:r>
            <a:r>
              <a:rPr lang="uk-UA" sz="1500">
                <a:solidFill>
                  <a:srgbClr val="000000"/>
                </a:solidFill>
              </a:rPr>
              <a:t> Пропонує найнижчій рівень затримки, оскільки негайно пересилає пакет далі, щойно прочитавши адресу його призначення. Оскільки комутація зі швидкою пересилкою починає пересилання, перш ніж буде отримано весь пакет, можуть траплятися випадки передачі пакетів з помилками. NIC призначення відкине пошкоджений пакет. Комутація з виключенням фрагментів - це типовий наскрізний метод комутації.</a:t>
            </a:r>
          </a:p>
          <a:p>
            <a:pPr lvl="1" rtl="0">
              <a:buFont typeface="Arial" panose="020B0604020202020204" pitchFamily="34" charset="0"/>
              <a:buChar char="•"/>
            </a:pPr>
            <a:r>
              <a:rPr lang="uk-UA" sz="1500" b="1">
                <a:solidFill>
                  <a:srgbClr val="000000"/>
                </a:solidFill>
              </a:rPr>
              <a:t>Комутація з виключенням фрагментів -</a:t>
            </a:r>
            <a:r>
              <a:rPr lang="uk-UA" sz="1500">
                <a:solidFill>
                  <a:srgbClr val="000000"/>
                </a:solidFill>
              </a:rPr>
              <a:t> це компроміс між високою затримкою і високою цілісністю комутації з проміжним збереженням, низькою затримкою і зниженою цілісністю комутації зі швидкою пересилкою, комутатор зберігає і виконує перевірку на помилки перших 64 байтів кадру перед пересиланням далі. Оскільки більшість мережних помилок та колізій трапляються протягом передачі перших 64 байт, це дозволяє перед пересиланням кадру впевнитись, що колізії не було.</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br>
              <a:rPr lang="en-US" dirty="0"/>
            </a:br>
            <a:r>
              <a:rPr lang="uk-UA" sz="2400"/>
              <a:t>Буферизація пам'яті на комутаторах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1" y="641187"/>
            <a:ext cx="8280057" cy="500519"/>
          </a:xfrm>
        </p:spPr>
        <p:txBody>
          <a:bodyPr/>
          <a:lstStyle/>
          <a:p>
            <a:pPr marL="0" indent="0" algn="l" rtl="0"/>
            <a:r>
              <a:rPr lang="uk-UA" sz="1400" dirty="0">
                <a:solidFill>
                  <a:srgbClr val="000000"/>
                </a:solidFill>
              </a:rPr>
              <a:t>Комутатор </a:t>
            </a:r>
            <a:r>
              <a:rPr lang="uk-UA" sz="1400" dirty="0" err="1">
                <a:solidFill>
                  <a:srgbClr val="000000"/>
                </a:solidFill>
              </a:rPr>
              <a:t>Ethernet</a:t>
            </a:r>
            <a:r>
              <a:rPr lang="uk-UA" sz="1400" dirty="0">
                <a:solidFill>
                  <a:srgbClr val="000000"/>
                </a:solidFill>
              </a:rPr>
              <a:t> може використовувати технологію </a:t>
            </a:r>
            <a:r>
              <a:rPr lang="uk-UA" sz="1400" dirty="0" err="1">
                <a:solidFill>
                  <a:srgbClr val="000000"/>
                </a:solidFill>
              </a:rPr>
              <a:t>буферизації</a:t>
            </a:r>
            <a:r>
              <a:rPr lang="uk-UA" sz="1400" dirty="0">
                <a:solidFill>
                  <a:srgbClr val="000000"/>
                </a:solidFill>
              </a:rPr>
              <a:t> для зберігання кадрів перед їх пересиланням або у випадку зайнятості порту призначення через перевантаженість.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rtl="0">
              <a:buFont typeface="Arial" panose="020B0604020202020204" pitchFamily="34" charset="0"/>
              <a:buChar char="•"/>
            </a:pPr>
            <a:r>
              <a:rPr lang="uk-UA" sz="1400" dirty="0" err="1">
                <a:solidFill>
                  <a:srgbClr val="000000"/>
                </a:solidFill>
              </a:rPr>
              <a:t>Буферизація</a:t>
            </a:r>
            <a:r>
              <a:rPr lang="uk-UA" sz="1400" dirty="0">
                <a:solidFill>
                  <a:srgbClr val="000000"/>
                </a:solidFill>
              </a:rPr>
              <a:t> в спільній пам'яті також дозволяє зберігати більші кадри з меншою кількістю скинутих кадрів. Це важливо при асиметричній комутації, яка дозволяє використовувати різні швидкості передачі даних на різних портах. Тому можна забезпечити більшу пропускну здатність  для певних портів (наприклад, на порту сервера).</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182209602"/>
              </p:ext>
            </p:extLst>
          </p:nvPr>
        </p:nvGraphicFramePr>
        <p:xfrm>
          <a:off x="587783" y="1285240"/>
          <a:ext cx="8280057" cy="2573020"/>
        </p:xfrm>
        <a:graphic>
          <a:graphicData uri="http://schemas.openxmlformats.org/drawingml/2006/table">
            <a:tbl>
              <a:tblPr firstRow="1" bandRow="1">
                <a:tableStyleId>{5C22544A-7EE6-4342-B048-85BDC9FD1C3A}</a:tableStyleId>
              </a:tblPr>
              <a:tblGrid>
                <a:gridCol w="1478784">
                  <a:extLst>
                    <a:ext uri="{9D8B030D-6E8A-4147-A177-3AD203B41FA5}">
                      <a16:colId xmlns:a16="http://schemas.microsoft.com/office/drawing/2014/main" val="2223784943"/>
                    </a:ext>
                  </a:extLst>
                </a:gridCol>
                <a:gridCol w="6801273">
                  <a:extLst>
                    <a:ext uri="{9D8B030D-6E8A-4147-A177-3AD203B41FA5}">
                      <a16:colId xmlns:a16="http://schemas.microsoft.com/office/drawing/2014/main" val="80051659"/>
                    </a:ext>
                  </a:extLst>
                </a:gridCol>
              </a:tblGrid>
              <a:tr h="370840">
                <a:tc>
                  <a:txBody>
                    <a:bodyPr/>
                    <a:lstStyle/>
                    <a:p>
                      <a:pPr algn="l" rtl="0" fontAlgn="ctr"/>
                      <a:r>
                        <a:rPr lang="uk-UA" sz="1200">
                          <a:effectLst/>
                        </a:rPr>
                        <a:t>Метод</a:t>
                      </a:r>
                    </a:p>
                  </a:txBody>
                  <a:tcPr marL="47625" marR="47625" marT="47625" marB="47625" anchor="ctr"/>
                </a:tc>
                <a:tc>
                  <a:txBody>
                    <a:bodyPr/>
                    <a:lstStyle/>
                    <a:p>
                      <a:pPr algn="l" rtl="0" fontAlgn="ctr"/>
                      <a:r>
                        <a:rPr lang="uk-UA" sz="1200">
                          <a:effectLst/>
                        </a:rPr>
                        <a:t>Опис</a:t>
                      </a:r>
                    </a:p>
                  </a:txBody>
                  <a:tcPr marL="47625" marR="47625" marT="47625" marB="47625" anchor="ctr"/>
                </a:tc>
                <a:extLst>
                  <a:ext uri="{0D108BD9-81ED-4DB2-BD59-A6C34878D82A}">
                    <a16:rowId xmlns:a16="http://schemas.microsoft.com/office/drawing/2014/main" val="902563454"/>
                  </a:ext>
                </a:extLst>
              </a:tr>
              <a:tr h="370840">
                <a:tc>
                  <a:txBody>
                    <a:bodyPr/>
                    <a:lstStyle/>
                    <a:p>
                      <a:pPr rtl="0" fontAlgn="ctr"/>
                      <a:r>
                        <a:rPr lang="uk-UA" sz="1200" b="1">
                          <a:effectLst/>
                        </a:rPr>
                        <a:t>Буферизація пам'яті на основі портів</a:t>
                      </a:r>
                    </a:p>
                  </a:txBody>
                  <a:tcPr marL="47625" marR="47625" marT="47625" marB="47625" anchor="ctr"/>
                </a:tc>
                <a:tc>
                  <a:txBody>
                    <a:bodyPr/>
                    <a:lstStyle/>
                    <a:p>
                      <a:pPr rtl="0" fontAlgn="ctr">
                        <a:buFont typeface="Arial" panose="020B0604020202020204" pitchFamily="34" charset="0"/>
                        <a:buChar char="•"/>
                      </a:pPr>
                      <a:r>
                        <a:rPr lang="uk-UA" sz="1200" b="0" dirty="0">
                          <a:effectLst/>
                        </a:rPr>
                        <a:t>Кадри зберігаються в чергах, які пов'язані з певними вхідними та вихідними портами.</a:t>
                      </a:r>
                    </a:p>
                    <a:p>
                      <a:pPr rtl="0" fontAlgn="ctr">
                        <a:buFont typeface="Arial" panose="020B0604020202020204" pitchFamily="34" charset="0"/>
                        <a:buChar char="•"/>
                      </a:pPr>
                      <a:r>
                        <a:rPr lang="uk-UA" sz="1200" b="0" dirty="0">
                          <a:effectLst/>
                        </a:rPr>
                        <a:t>Кадр передається до вихідного порту тільки тоді, коли всі попередні в черзі кадри будуть успішно передані.</a:t>
                      </a:r>
                    </a:p>
                    <a:p>
                      <a:pPr rtl="0" fontAlgn="ctr">
                        <a:buFont typeface="Arial" panose="020B0604020202020204" pitchFamily="34" charset="0"/>
                        <a:buChar char="•"/>
                      </a:pPr>
                      <a:r>
                        <a:rPr lang="uk-UA" sz="1200" b="0" dirty="0">
                          <a:effectLst/>
                        </a:rPr>
                        <a:t>Можлива ситуація, коли один кадр затримує передачу всіх кадрів в пам'яті через зайнятий порт призначення.</a:t>
                      </a:r>
                    </a:p>
                    <a:p>
                      <a:pPr rtl="0" fontAlgn="ctr">
                        <a:buFont typeface="Arial" panose="020B0604020202020204" pitchFamily="34" charset="0"/>
                        <a:buChar char="•"/>
                      </a:pPr>
                      <a:r>
                        <a:rPr lang="uk-UA" sz="1200" b="0" dirty="0">
                          <a:effectLst/>
                        </a:rPr>
                        <a:t>Така затримка виникає навіть якщо інші кадри можуть бути передані до відкритих портів призначення.</a:t>
                      </a:r>
                    </a:p>
                  </a:txBody>
                  <a:tcPr marL="47625" marR="47625" marT="47625" marB="47625" anchor="ctr"/>
                </a:tc>
                <a:extLst>
                  <a:ext uri="{0D108BD9-81ED-4DB2-BD59-A6C34878D82A}">
                    <a16:rowId xmlns:a16="http://schemas.microsoft.com/office/drawing/2014/main" val="4000291324"/>
                  </a:ext>
                </a:extLst>
              </a:tr>
              <a:tr h="370840">
                <a:tc>
                  <a:txBody>
                    <a:bodyPr/>
                    <a:lstStyle/>
                    <a:p>
                      <a:pPr rtl="0" fontAlgn="ctr"/>
                      <a:r>
                        <a:rPr lang="uk-UA" sz="1200" b="1">
                          <a:effectLst/>
                        </a:rPr>
                        <a:t>Буферизація в спільній пам'яті</a:t>
                      </a:r>
                    </a:p>
                  </a:txBody>
                  <a:tcPr marL="47625" marR="47625" marT="47625" marB="47625" anchor="ctr"/>
                </a:tc>
                <a:tc>
                  <a:txBody>
                    <a:bodyPr/>
                    <a:lstStyle/>
                    <a:p>
                      <a:pPr rtl="0" fontAlgn="ctr">
                        <a:buFont typeface="Arial" panose="020B0604020202020204" pitchFamily="34" charset="0"/>
                        <a:buChar char="•"/>
                      </a:pPr>
                      <a:r>
                        <a:rPr lang="uk-UA" sz="1200" b="0" dirty="0">
                          <a:effectLst/>
                        </a:rPr>
                        <a:t>Розміщуються всі кадри в загальному буфері пам'яті, який використовується усіма портами комутатора, і обсяг буферної пам'яті, необхідної певному порту, виділяється </a:t>
                      </a:r>
                      <a:r>
                        <a:rPr lang="uk-UA" sz="1200" b="0" dirty="0" err="1">
                          <a:effectLst/>
                        </a:rPr>
                        <a:t>динамічно</a:t>
                      </a:r>
                      <a:r>
                        <a:rPr lang="uk-UA" sz="1200" b="0" dirty="0">
                          <a:effectLst/>
                        </a:rPr>
                        <a:t>.</a:t>
                      </a:r>
                    </a:p>
                    <a:p>
                      <a:pPr rtl="0" fontAlgn="ctr">
                        <a:buFont typeface="Arial" panose="020B0604020202020204" pitchFamily="34" charset="0"/>
                        <a:buChar char="•"/>
                      </a:pPr>
                      <a:r>
                        <a:rPr lang="uk-UA" sz="1200" b="0" dirty="0">
                          <a:effectLst/>
                        </a:rPr>
                        <a:t>Кадри в буфері </a:t>
                      </a:r>
                      <a:r>
                        <a:rPr lang="uk-UA" sz="1200" b="0" dirty="0" err="1">
                          <a:effectLst/>
                        </a:rPr>
                        <a:t>динамічно</a:t>
                      </a:r>
                      <a:r>
                        <a:rPr lang="uk-UA" sz="1200" b="0" dirty="0">
                          <a:effectLst/>
                        </a:rPr>
                        <a:t> асоціюються з портом призначення. Це дозволяє отримати пакет на одному порту, а потім передати на інший порт, без переміщення його до іншої черги.</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br>
              <a:rPr lang="en-US" dirty="0"/>
            </a:br>
            <a:r>
              <a:rPr lang="uk-UA" sz="2400"/>
              <a:t>Налаштування швидкості і дуплексного режиму</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Два основні параметри комутатора - це пропускна здатність ("швидкість") і параметри дуплексного режиму для кожного окремого порту комутатора. Важливо, щоб параметри дуплексного режиму та пропускної здатності співпадали на порту комутатора та на підключених пристроях.</a:t>
            </a:r>
          </a:p>
          <a:p>
            <a:pPr marL="0" indent="0" algn="l"/>
            <a:endParaRPr lang="en-US" sz="1600" dirty="0">
              <a:solidFill>
                <a:srgbClr val="000000"/>
              </a:solidFill>
            </a:endParaRPr>
          </a:p>
          <a:p>
            <a:pPr marL="0" indent="0" algn="l" rtl="0"/>
            <a:r>
              <a:rPr lang="uk-UA" sz="1600">
                <a:solidFill>
                  <a:srgbClr val="000000"/>
                </a:solidFill>
              </a:rPr>
              <a:t>Існує два типи дуплексного режиму, які використовуються для зв'язку в мережі Ethernet:</a:t>
            </a:r>
          </a:p>
          <a:p>
            <a:pPr marL="358835" lvl="1" indent="-285750" rtl="0">
              <a:buFont typeface="Arial" panose="020B0604020202020204" pitchFamily="34" charset="0"/>
              <a:buChar char="•"/>
            </a:pPr>
            <a:r>
              <a:rPr lang="uk-UA" sz="1600" b="1">
                <a:solidFill>
                  <a:srgbClr val="000000"/>
                </a:solidFill>
              </a:rPr>
              <a:t>Повнодуплексний (Full-duplex)</a:t>
            </a:r>
            <a:r>
              <a:rPr lang="uk-UA" sz="1600">
                <a:solidFill>
                  <a:srgbClr val="000000"/>
                </a:solidFill>
              </a:rPr>
              <a:t> - Обидві сторони з'єднання можуть надсилати і отримувати дані одночасно.</a:t>
            </a:r>
          </a:p>
          <a:p>
            <a:pPr marL="358835" lvl="1" indent="-285750" rtl="0">
              <a:buFont typeface="Arial" panose="020B0604020202020204" pitchFamily="34" charset="0"/>
              <a:buChar char="•"/>
            </a:pPr>
            <a:r>
              <a:rPr lang="uk-UA" sz="1600" b="1">
                <a:solidFill>
                  <a:srgbClr val="000000"/>
                </a:solidFill>
              </a:rPr>
              <a:t>Напівдуплексний (Half-duplex)</a:t>
            </a:r>
            <a:r>
              <a:rPr lang="uk-UA" sz="1600">
                <a:solidFill>
                  <a:srgbClr val="000000"/>
                </a:solidFill>
              </a:rPr>
              <a:t> - Тільки одна сторона з'єднання може надсилати в певний момент часу.</a:t>
            </a:r>
          </a:p>
          <a:p>
            <a:pPr marL="0" indent="0" algn="l"/>
            <a:endParaRPr lang="en-US" sz="1600" dirty="0">
              <a:solidFill>
                <a:srgbClr val="000000"/>
              </a:solidFill>
            </a:endParaRPr>
          </a:p>
          <a:p>
            <a:pPr marL="0" indent="0" algn="l" rtl="0"/>
            <a:r>
              <a:rPr lang="uk-UA" sz="1600">
                <a:solidFill>
                  <a:srgbClr val="000000"/>
                </a:solidFill>
              </a:rPr>
              <a:t>Автоматичне узгодження (Autonegotiation) - це додаткова функція, що зустрічається на більшості Ethernet комутаторів та NIC. Вона дозволяє двом пристроям автоматично узгоджувати найкращу швидкість та налаштування дуплексного режиму.</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Порти Gigabit Ethernet працюють тільки в повнодуплексному режимі.</a:t>
            </a:r>
            <a:r>
              <a:rPr lang="uk-UA" sz="1600" b="1">
                <a:solidFill>
                  <a:srgbClr val="000000"/>
                </a:solidFill>
              </a:rPr>
              <a:t>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Методи узгодження швидкості та пересилання на комутаторі</a:t>
            </a:r>
            <a:br>
              <a:rPr lang="en-US" dirty="0"/>
            </a:br>
            <a:r>
              <a:rPr lang="uk-UA" sz="2400"/>
              <a:t>Налаштування швидкості і дуплексного режиму</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150830" y="763736"/>
            <a:ext cx="8870622" cy="2140258"/>
          </a:xfrm>
        </p:spPr>
        <p:txBody>
          <a:bodyPr/>
          <a:lstStyle/>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 одна з найпоширеніших причин виникнення проблем продуктивності на каналах </a:t>
            </a:r>
            <a:r>
              <a:rPr lang="uk-UA" sz="1400" dirty="0" err="1">
                <a:solidFill>
                  <a:srgbClr val="000000"/>
                </a:solidFill>
              </a:rPr>
              <a:t>Ethernet</a:t>
            </a:r>
            <a:r>
              <a:rPr lang="uk-UA" sz="1400" dirty="0">
                <a:solidFill>
                  <a:srgbClr val="000000"/>
                </a:solidFill>
              </a:rPr>
              <a:t> 10/100 Мбіт/с. Таке відбувається, коли один порт каналу працює у </a:t>
            </a:r>
            <a:r>
              <a:rPr lang="uk-UA" sz="1400" dirty="0" err="1">
                <a:solidFill>
                  <a:srgbClr val="000000"/>
                </a:solidFill>
              </a:rPr>
              <a:t>напівдуплексному</a:t>
            </a:r>
            <a:r>
              <a:rPr lang="uk-UA" sz="1400" dirty="0">
                <a:solidFill>
                  <a:srgbClr val="000000"/>
                </a:solidFill>
              </a:rPr>
              <a:t> режимі, тоді як інший порт працює у </a:t>
            </a:r>
            <a:r>
              <a:rPr lang="uk-UA" sz="1400" dirty="0" err="1">
                <a:solidFill>
                  <a:srgbClr val="000000"/>
                </a:solidFill>
              </a:rPr>
              <a:t>повнодуплексному</a:t>
            </a:r>
            <a:r>
              <a:rPr lang="uk-UA" sz="1400" dirty="0">
                <a:solidFill>
                  <a:srgbClr val="000000"/>
                </a:solidFill>
              </a:rPr>
              <a:t>.</a:t>
            </a:r>
          </a:p>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виникає, коли один або обидва порти перезапускаються, і процес автоматичного узгодження не призводить до того, що обидва партнери по каналу мають однакову конфігурацію. </a:t>
            </a:r>
          </a:p>
          <a:p>
            <a:pPr marL="342900" indent="-342900" algn="l" rtl="0">
              <a:buFont typeface="Arial" panose="020B0604020202020204" pitchFamily="34" charset="0"/>
              <a:buChar char="•"/>
            </a:pPr>
            <a:r>
              <a:rPr lang="uk-UA" sz="1400" dirty="0">
                <a:solidFill>
                  <a:srgbClr val="000000"/>
                </a:solidFill>
              </a:rPr>
              <a:t>Такий результат також може бути, коли користувачі змінюють налаштування однієї сторони каналу та забувають змінити налаштування іншої. Обидві сторони каналу повинні мати налаштування автоматичного узгодження або ця функція має бути вимкнута на обох сторонах. Найкраща практика - налаштувати порти обох комутаторів </a:t>
            </a:r>
            <a:r>
              <a:rPr lang="uk-UA" sz="1400" dirty="0" err="1">
                <a:solidFill>
                  <a:srgbClr val="000000"/>
                </a:solidFill>
              </a:rPr>
              <a:t>Ethernet</a:t>
            </a:r>
            <a:r>
              <a:rPr lang="uk-UA" sz="1400" dirty="0">
                <a:solidFill>
                  <a:srgbClr val="000000"/>
                </a:solidFill>
              </a:rPr>
              <a:t> на </a:t>
            </a:r>
            <a:r>
              <a:rPr lang="uk-UA" sz="1400" dirty="0" err="1">
                <a:solidFill>
                  <a:srgbClr val="000000"/>
                </a:solidFill>
              </a:rPr>
              <a:t>повнодуплексний</a:t>
            </a:r>
            <a:r>
              <a:rPr lang="uk-UA" sz="1400" dirty="0">
                <a:solidFill>
                  <a:srgbClr val="000000"/>
                </a:solidFill>
              </a:rPr>
              <a:t> режим.</a:t>
            </a:r>
          </a:p>
        </p:txBody>
      </p:sp>
      <p:pic>
        <p:nvPicPr>
          <p:cNvPr id="4" name="Рисунок 3">
            <a:extLst>
              <a:ext uri="{FF2B5EF4-FFF2-40B4-BE49-F238E27FC236}">
                <a16:creationId xmlns:a16="http://schemas.microsoft.com/office/drawing/2014/main" id="{BF218A68-7F07-4691-88D2-0C1283AEDDCF}"/>
              </a:ext>
            </a:extLst>
          </p:cNvPr>
          <p:cNvPicPr>
            <a:picLocks noChangeAspect="1"/>
          </p:cNvPicPr>
          <p:nvPr/>
        </p:nvPicPr>
        <p:blipFill>
          <a:blip r:embed="rId3"/>
          <a:stretch>
            <a:fillRect/>
          </a:stretch>
        </p:blipFill>
        <p:spPr>
          <a:xfrm>
            <a:off x="810704" y="3101418"/>
            <a:ext cx="7824174" cy="1742051"/>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nvPr>
        </p:nvGraphicFramePr>
        <p:xfrm>
          <a:off x="106756" y="1279280"/>
          <a:ext cx="8595235" cy="2295525"/>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rtl="0" fontAlgn="b"/>
                      <a:r>
                        <a:rPr lang="uk-UA" sz="1400" b="1" i="0" u="none" strike="noStrike">
                          <a:solidFill>
                            <a:schemeClr val="bg1"/>
                          </a:solidFill>
                          <a:effectLst/>
                          <a:latin typeface="+mn-lt"/>
                        </a:rPr>
                        <a:t>Функція</a:t>
                      </a:r>
                    </a:p>
                  </a:txBody>
                  <a:tcPr marL="9525" marR="9525" marT="9525" marB="0" anchor="b"/>
                </a:tc>
                <a:tc>
                  <a:txBody>
                    <a:bodyPr/>
                    <a:lstStyle/>
                    <a:p>
                      <a:pPr rtl="0"/>
                      <a:r>
                        <a:rPr lang="uk-UA"/>
                        <a:t>Опис</a:t>
                      </a:r>
                    </a:p>
                  </a:txBody>
                  <a:tcPr/>
                </a:tc>
                <a:extLst>
                  <a:ext uri="{0D108BD9-81ED-4DB2-BD59-A6C34878D82A}">
                    <a16:rowId xmlns:a16="http://schemas.microsoft.com/office/drawing/2014/main" val="3768427975"/>
                  </a:ext>
                </a:extLst>
              </a:tr>
              <a:tr h="265091">
                <a:tc>
                  <a:txBody>
                    <a:bodyPr/>
                    <a:lstStyle/>
                    <a:p>
                      <a:pPr algn="l" rtl="0" fontAlgn="b"/>
                      <a:r>
                        <a:rPr lang="uk-UA" sz="1400" b="0" i="0" u="none" strike="noStrike">
                          <a:solidFill>
                            <a:srgbClr val="000000"/>
                          </a:solidFill>
                          <a:effectLst/>
                          <a:latin typeface="+mn-lt"/>
                        </a:rPr>
                        <a:t>Практичні лабораторні роботи</a:t>
                      </a:r>
                    </a:p>
                  </a:txBody>
                  <a:tcPr marL="9525" marR="9525" marT="9525" marB="0" anchor="b"/>
                </a:tc>
                <a:tc>
                  <a:txBody>
                    <a:bodyPr/>
                    <a:lstStyle/>
                    <a:p>
                      <a:pPr rtl="0"/>
                      <a:r>
                        <a:rPr lang="uk-UA"/>
                        <a:t>Лабораторні роботи, призначені для роботи на реальному обладнанні.</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uk-UA" sz="1400" b="0" i="0" u="none" strike="noStrike">
                          <a:solidFill>
                            <a:srgbClr val="000000"/>
                          </a:solidFill>
                          <a:effectLst/>
                          <a:latin typeface="+mn-lt"/>
                        </a:rPr>
                        <a:t>Завдання для виконання в аудиторії</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uk-UA"/>
                        <a:t>Їх можна знайти на сторінці Ресурсів інструктора. Завдання для виконання в аудиторії розроблені для полегшення навчання, проведення обговорень і організації співпраці під час занять.</a:t>
                      </a:r>
                    </a:p>
                  </a:txBody>
                  <a:tcPr/>
                </a:tc>
                <a:extLst>
                  <a:ext uri="{0D108BD9-81ED-4DB2-BD59-A6C34878D82A}">
                    <a16:rowId xmlns:a16="http://schemas.microsoft.com/office/drawing/2014/main" val="1125566603"/>
                  </a:ext>
                </a:extLst>
              </a:tr>
              <a:tr h="265091">
                <a:tc>
                  <a:txBody>
                    <a:bodyPr/>
                    <a:lstStyle/>
                    <a:p>
                      <a:pPr algn="l" rtl="0" fontAlgn="b"/>
                      <a:r>
                        <a:rPr lang="uk-UA" sz="1400" b="0" i="0" u="none" strike="noStrike">
                          <a:solidFill>
                            <a:srgbClr val="000000"/>
                          </a:solidFill>
                          <a:effectLst/>
                          <a:latin typeface="+mn-lt"/>
                        </a:rPr>
                        <a:t>Контрольні роботи з Розділів</a:t>
                      </a:r>
                    </a:p>
                  </a:txBody>
                  <a:tcPr marL="9525" marR="9525" marT="9525" marB="0" anchor="b"/>
                </a:tc>
                <a:tc>
                  <a:txBody>
                    <a:bodyPr/>
                    <a:lstStyle/>
                    <a:p>
                      <a:pPr rtl="0"/>
                      <a:r>
                        <a:rPr lang="uk-UA"/>
                        <a:t>Самооцінювання, що охоплює поняття і навички, засвоєні протягом вивчення низки тем, поданих у розділі.</a:t>
                      </a:r>
                    </a:p>
                  </a:txBody>
                  <a:tcPr/>
                </a:tc>
                <a:extLst>
                  <a:ext uri="{0D108BD9-81ED-4DB2-BD59-A6C34878D82A}">
                    <a16:rowId xmlns:a16="http://schemas.microsoft.com/office/drawing/2014/main" val="831502776"/>
                  </a:ext>
                </a:extLst>
              </a:tr>
              <a:tr h="265091">
                <a:tc>
                  <a:txBody>
                    <a:bodyPr/>
                    <a:lstStyle/>
                    <a:p>
                      <a:pPr algn="l" rtl="0" fontAlgn="b"/>
                      <a:r>
                        <a:rPr lang="uk-UA" sz="1400" b="0" i="0" u="none" strike="noStrike">
                          <a:solidFill>
                            <a:srgbClr val="000000"/>
                          </a:solidFill>
                          <a:effectLst/>
                          <a:latin typeface="+mn-lt"/>
                        </a:rPr>
                        <a:t>Підсумок розділу</a:t>
                      </a:r>
                    </a:p>
                  </a:txBody>
                  <a:tcPr marL="9525" marR="9525" marT="9525" marB="0" anchor="b"/>
                </a:tc>
                <a:tc>
                  <a:txBody>
                    <a:bodyPr/>
                    <a:lstStyle/>
                    <a:p>
                      <a:pPr rtl="0"/>
                      <a:r>
                        <a:rPr lang="uk-UA"/>
                        <a:t>Коротко резюмує вміст розділу.</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pPr rtl="0"/>
            <a:r>
              <a:rPr lang="uk-UA"/>
              <a:t>Чого очікувати у цьому розділі (продовж.)</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r>
              <a:rPr lang="uk-UA"/>
              <a:t>Для полегшення навчання цей розділ може містити наступні елементи:</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br>
              <a:rPr lang="en-US" dirty="0"/>
            </a:br>
            <a:r>
              <a:rPr lang="uk-UA" sz="240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dirty="0">
                <a:solidFill>
                  <a:srgbClr val="000000"/>
                </a:solidFill>
              </a:rPr>
              <a:t>З'єднання між пристроями раніше вимагали використання перехресного або прямого кабелю. Тип необхідного кабелю залежав від типу пристроїв, що з'єднувались.</a:t>
            </a:r>
          </a:p>
          <a:p>
            <a:pPr marL="0" indent="0" algn="l" rtl="0"/>
            <a:r>
              <a:rPr lang="uk-UA" sz="1600" b="1" dirty="0">
                <a:solidFill>
                  <a:srgbClr val="000000"/>
                </a:solidFill>
              </a:rPr>
              <a:t>Примітка</a:t>
            </a:r>
            <a:r>
              <a:rPr lang="uk-UA" sz="1600" dirty="0">
                <a:solidFill>
                  <a:srgbClr val="000000"/>
                </a:solidFill>
              </a:rPr>
              <a:t>: Пряме з'єднання між маршрутизатором і вузлом вимагає перехресного кабелю.</a:t>
            </a:r>
          </a:p>
          <a:p>
            <a:pPr marL="0" indent="0" algn="l"/>
            <a:endParaRPr lang="en-US" sz="1600" dirty="0">
              <a:solidFill>
                <a:srgbClr val="000000"/>
              </a:solidFill>
            </a:endParaRPr>
          </a:p>
          <a:p>
            <a:pPr marL="285750" indent="-285750" algn="l" rtl="0">
              <a:buFont typeface="Arial" panose="020B0604020202020204" pitchFamily="34" charset="0"/>
              <a:buChar char="•"/>
            </a:pPr>
            <a:r>
              <a:rPr lang="uk-UA" sz="1600" dirty="0">
                <a:solidFill>
                  <a:srgbClr val="000000"/>
                </a:solidFill>
              </a:rPr>
              <a:t>Більшість комутаторів тепер підтримують функцію автоматичного визначення типу інтерфейсу (</a:t>
            </a:r>
            <a:r>
              <a:rPr lang="uk-UA" sz="1600" dirty="0" err="1">
                <a:solidFill>
                  <a:srgbClr val="000000"/>
                </a:solidFill>
              </a:rPr>
              <a:t>automatic</a:t>
            </a:r>
            <a:r>
              <a:rPr lang="uk-UA" sz="1600" dirty="0">
                <a:solidFill>
                  <a:srgbClr val="000000"/>
                </a:solidFill>
              </a:rPr>
              <a:t> </a:t>
            </a:r>
            <a:r>
              <a:rPr lang="uk-UA" sz="1600" dirty="0" err="1">
                <a:solidFill>
                  <a:srgbClr val="000000"/>
                </a:solidFill>
              </a:rPr>
              <a:t>medium-dependent</a:t>
            </a:r>
            <a:r>
              <a:rPr lang="uk-UA" sz="1600" dirty="0">
                <a:solidFill>
                  <a:srgbClr val="000000"/>
                </a:solidFill>
              </a:rPr>
              <a:t> </a:t>
            </a:r>
            <a:r>
              <a:rPr lang="uk-UA" sz="1600" dirty="0" err="1">
                <a:solidFill>
                  <a:srgbClr val="000000"/>
                </a:solidFill>
              </a:rPr>
              <a:t>interface</a:t>
            </a:r>
            <a:r>
              <a:rPr lang="uk-UA" sz="1600" dirty="0">
                <a:solidFill>
                  <a:srgbClr val="000000"/>
                </a:solidFill>
              </a:rPr>
              <a:t>, </a:t>
            </a:r>
            <a:r>
              <a:rPr lang="uk-UA" sz="1600" dirty="0" err="1">
                <a:solidFill>
                  <a:srgbClr val="000000"/>
                </a:solidFill>
              </a:rPr>
              <a:t>auto</a:t>
            </a:r>
            <a:r>
              <a:rPr lang="uk-UA" sz="1600" dirty="0">
                <a:solidFill>
                  <a:srgbClr val="000000"/>
                </a:solidFill>
              </a:rPr>
              <a:t>-MDIX). Коли функція увімкнена, комутатор автоматично визначає тип кабелю, приєднаного до порту і відповідно налаштовує інтерфейси. </a:t>
            </a:r>
          </a:p>
          <a:p>
            <a:pPr marL="285750" indent="-285750" algn="l" rtl="0">
              <a:buFont typeface="Arial" panose="020B0604020202020204" pitchFamily="34" charset="0"/>
              <a:buChar char="•"/>
            </a:pPr>
            <a:r>
              <a:rPr lang="uk-UA" sz="1600" dirty="0">
                <a:solidFill>
                  <a:srgbClr val="000000"/>
                </a:solidFill>
              </a:rPr>
              <a:t>Функція </a:t>
            </a:r>
            <a:r>
              <a:rPr lang="uk-UA" sz="1600" dirty="0" err="1">
                <a:solidFill>
                  <a:srgbClr val="000000"/>
                </a:solidFill>
              </a:rPr>
              <a:t>auto</a:t>
            </a:r>
            <a:r>
              <a:rPr lang="uk-UA" sz="1600" dirty="0">
                <a:solidFill>
                  <a:srgbClr val="000000"/>
                </a:solidFill>
              </a:rPr>
              <a:t>-MDIX увімкнена за замовчуванням на комутаторах, що працюють під управлінням </a:t>
            </a:r>
            <a:r>
              <a:rPr lang="uk-UA" sz="1600" dirty="0" err="1">
                <a:solidFill>
                  <a:srgbClr val="000000"/>
                </a:solidFill>
              </a:rPr>
              <a:t>Cisco</a:t>
            </a:r>
            <a:r>
              <a:rPr lang="uk-UA" sz="1600" dirty="0">
                <a:solidFill>
                  <a:srgbClr val="000000"/>
                </a:solidFill>
              </a:rPr>
              <a:t> IOS </a:t>
            </a:r>
            <a:r>
              <a:rPr lang="uk-UA" sz="1600" dirty="0" err="1">
                <a:solidFill>
                  <a:srgbClr val="000000"/>
                </a:solidFill>
              </a:rPr>
              <a:t>Release</a:t>
            </a:r>
            <a:r>
              <a:rPr lang="uk-UA" sz="1600" dirty="0">
                <a:solidFill>
                  <a:srgbClr val="000000"/>
                </a:solidFill>
              </a:rPr>
              <a:t> 12.2(18)SE або новішої версії. Однак функцію можна відключити. З цієї причини завжди слід використовувати правильний тип кабелю і не покладатися на функцію </a:t>
            </a:r>
            <a:r>
              <a:rPr lang="uk-UA" sz="1600" dirty="0" err="1">
                <a:solidFill>
                  <a:srgbClr val="000000"/>
                </a:solidFill>
              </a:rPr>
              <a:t>auto</a:t>
            </a:r>
            <a:r>
              <a:rPr lang="uk-UA" sz="1600" dirty="0">
                <a:solidFill>
                  <a:srgbClr val="000000"/>
                </a:solidFill>
              </a:rPr>
              <a:t>-MDIX. </a:t>
            </a:r>
          </a:p>
          <a:p>
            <a:pPr marL="285750" indent="-285750" algn="l" rtl="0">
              <a:buFont typeface="Arial" panose="020B0604020202020204" pitchFamily="34" charset="0"/>
              <a:buChar char="•"/>
            </a:pPr>
            <a:r>
              <a:rPr lang="uk-UA" sz="1600" dirty="0" err="1">
                <a:solidFill>
                  <a:srgbClr val="000000"/>
                </a:solidFill>
              </a:rPr>
              <a:t>Auto</a:t>
            </a:r>
            <a:r>
              <a:rPr lang="uk-UA" sz="1600" dirty="0">
                <a:solidFill>
                  <a:srgbClr val="000000"/>
                </a:solidFill>
              </a:rPr>
              <a:t>-MDIX можна увімкнути повторно за допомогою </a:t>
            </a:r>
            <a:r>
              <a:rPr lang="uk-UA" sz="1600" b="1" dirty="0">
                <a:solidFill>
                  <a:srgbClr val="000000"/>
                </a:solidFill>
              </a:rPr>
              <a:t>mdix </a:t>
            </a:r>
            <a:r>
              <a:rPr lang="uk-UA" sz="1600" b="1" dirty="0" err="1">
                <a:solidFill>
                  <a:srgbClr val="000000"/>
                </a:solidFill>
              </a:rPr>
              <a:t>auto</a:t>
            </a:r>
            <a:r>
              <a:rPr lang="uk-UA" sz="1600" dirty="0">
                <a:solidFill>
                  <a:srgbClr val="000000"/>
                </a:solidFill>
              </a:rPr>
              <a:t> команди налаштування інтерфейсу.</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uk-UA">
                <a:solidFill>
                  <a:schemeClr val="accent5">
                    <a:lumMod val="40000"/>
                    <a:lumOff val="60000"/>
                  </a:schemeClr>
                </a:solidFill>
              </a:rPr>
              <a:t>7.5 Практичне завдання з розділу та контрольна робота</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br>
              <a:rPr lang="en-US" dirty="0">
                <a:latin typeface="Arial" charset="0"/>
              </a:rPr>
            </a:br>
            <a:r>
              <a:rPr lang="uk-UA">
                <a:latin typeface="Arial" charset="0"/>
              </a:rPr>
              <a:t>Що ми вивчили у цьому розділі?</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a:xfrm>
            <a:off x="292231" y="798944"/>
            <a:ext cx="8705120" cy="4155319"/>
          </a:xfrm>
        </p:spPr>
        <p:txBody>
          <a:bodyPr/>
          <a:lstStyle/>
          <a:p>
            <a:pPr>
              <a:spcAft>
                <a:spcPts val="0"/>
              </a:spcAft>
            </a:pPr>
            <a:r>
              <a:rPr lang="uk-UA" sz="1600" dirty="0" err="1"/>
              <a:t>Ethernet</a:t>
            </a:r>
            <a:r>
              <a:rPr lang="uk-UA" sz="1600" dirty="0"/>
              <a:t> працює на Канальному та Фізичному рівнях. Стандарти </a:t>
            </a:r>
            <a:r>
              <a:rPr lang="uk-UA" sz="1600" dirty="0" err="1"/>
              <a:t>Ethernet</a:t>
            </a:r>
            <a:r>
              <a:rPr lang="uk-UA" sz="1600" dirty="0"/>
              <a:t> визначають як протоколи Рівня 2, так і технології Рівня 1. </a:t>
            </a:r>
          </a:p>
          <a:p>
            <a:pPr>
              <a:spcAft>
                <a:spcPts val="0"/>
              </a:spcAft>
            </a:pPr>
            <a:r>
              <a:rPr lang="uk-UA" sz="1600" dirty="0" err="1"/>
              <a:t>Ethernet</a:t>
            </a:r>
            <a:r>
              <a:rPr lang="uk-UA" sz="1600" dirty="0"/>
              <a:t> використовує для роботи підрівні LLC та MAC Канального рівня. </a:t>
            </a:r>
          </a:p>
          <a:p>
            <a:pPr>
              <a:spcAft>
                <a:spcPts val="0"/>
              </a:spcAft>
            </a:pPr>
            <a:r>
              <a:rPr lang="uk-UA" sz="1600" dirty="0"/>
              <a:t>Поля кадру </a:t>
            </a:r>
            <a:r>
              <a:rPr lang="uk-UA" sz="1600" dirty="0" err="1"/>
              <a:t>Ethernet</a:t>
            </a:r>
            <a:r>
              <a:rPr lang="uk-UA" sz="1600" dirty="0"/>
              <a:t>: преамбула і початковий обмежувач кадру (</a:t>
            </a:r>
            <a:r>
              <a:rPr lang="uk-UA" sz="1600" dirty="0" err="1"/>
              <a:t>start</a:t>
            </a:r>
            <a:r>
              <a:rPr lang="uk-UA" sz="1600" dirty="0"/>
              <a:t> </a:t>
            </a:r>
            <a:r>
              <a:rPr lang="uk-UA" sz="1600" dirty="0" err="1"/>
              <a:t>frame</a:t>
            </a:r>
            <a:r>
              <a:rPr lang="uk-UA" sz="1600" dirty="0"/>
              <a:t> </a:t>
            </a:r>
            <a:r>
              <a:rPr lang="uk-UA" sz="1600" dirty="0" err="1"/>
              <a:t>delimiter</a:t>
            </a:r>
            <a:r>
              <a:rPr lang="uk-UA" sz="1600" dirty="0"/>
              <a:t>), MAC-адреса призначення, МАС-адреса джерела, </a:t>
            </a:r>
            <a:r>
              <a:rPr lang="uk-UA" sz="1600" dirty="0" err="1"/>
              <a:t>EtherType</a:t>
            </a:r>
            <a:r>
              <a:rPr lang="uk-UA" sz="1600" dirty="0"/>
              <a:t>, дані та FCS.</a:t>
            </a:r>
          </a:p>
          <a:p>
            <a:pPr>
              <a:spcAft>
                <a:spcPts val="0"/>
              </a:spcAft>
            </a:pPr>
            <a:r>
              <a:rPr lang="uk-UA" sz="1600" dirty="0"/>
              <a:t>MAC-адресація забезпечує метод ідентифікації пристрою на Канальному рівні моделі OSI. </a:t>
            </a:r>
          </a:p>
          <a:p>
            <a:pPr>
              <a:spcAft>
                <a:spcPts val="0"/>
              </a:spcAft>
            </a:pPr>
            <a:r>
              <a:rPr lang="uk-UA" sz="1600" dirty="0"/>
              <a:t>MAC-адреса </a:t>
            </a:r>
            <a:r>
              <a:rPr lang="uk-UA" sz="1600" dirty="0" err="1"/>
              <a:t>Ethernet</a:t>
            </a:r>
            <a:r>
              <a:rPr lang="uk-UA" sz="1600" dirty="0"/>
              <a:t> - це 48-бітна адреса, записана 12 </a:t>
            </a:r>
            <a:r>
              <a:rPr lang="uk-UA" sz="1600" dirty="0" err="1"/>
              <a:t>шістнадцятковими</a:t>
            </a:r>
            <a:r>
              <a:rPr lang="uk-UA" sz="1600" dirty="0"/>
              <a:t> цифрами або 6 байтами. </a:t>
            </a:r>
          </a:p>
          <a:p>
            <a:pPr>
              <a:spcAft>
                <a:spcPts val="0"/>
              </a:spcAft>
            </a:pPr>
            <a:r>
              <a:rPr lang="uk-UA" sz="1600" dirty="0"/>
              <a:t>Коли пристрій пересилає повідомлення до мережі </a:t>
            </a:r>
            <a:r>
              <a:rPr lang="uk-UA" sz="1600" dirty="0" err="1"/>
              <a:t>Ethernet</a:t>
            </a:r>
            <a:r>
              <a:rPr lang="uk-UA" sz="1600" dirty="0"/>
              <a:t>, заголовок </a:t>
            </a:r>
            <a:r>
              <a:rPr lang="uk-UA" sz="1600" dirty="0" err="1"/>
              <a:t>Ethernet</a:t>
            </a:r>
            <a:r>
              <a:rPr lang="uk-UA" sz="1600" dirty="0"/>
              <a:t> містить поля MAC-адреса джерела та MAC-адреса призначення. В </a:t>
            </a:r>
            <a:r>
              <a:rPr lang="uk-UA" sz="1600" dirty="0" err="1"/>
              <a:t>Ethernet</a:t>
            </a:r>
            <a:r>
              <a:rPr lang="uk-UA" sz="1600" dirty="0"/>
              <a:t> для індивідуальної, широкомовної та групової розсилки Рівня 2 використовуються різні MAC-адреси.</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br>
              <a:rPr lang="en-US" dirty="0">
                <a:latin typeface="Arial" charset="0"/>
              </a:rPr>
            </a:br>
            <a:r>
              <a:rPr lang="uk-UA">
                <a:latin typeface="Arial" charset="0"/>
              </a:rPr>
              <a:t>Що ми вивчили у цьому розділі? (Продовж.)</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Aft>
                <a:spcPts val="0"/>
              </a:spcAft>
            </a:pPr>
            <a:r>
              <a:rPr lang="uk-UA" sz="1600" dirty="0"/>
              <a:t>Комутатор Рівня 2 приймає рішення щодо пересилання виключно базуючись на MAC-адресі </a:t>
            </a:r>
            <a:r>
              <a:rPr lang="uk-UA" sz="1600" dirty="0" err="1"/>
              <a:t>Ethernet</a:t>
            </a:r>
            <a:r>
              <a:rPr lang="uk-UA" sz="1600" dirty="0"/>
              <a:t> Рівня 2. </a:t>
            </a:r>
          </a:p>
          <a:p>
            <a:pPr>
              <a:spcAft>
                <a:spcPts val="0"/>
              </a:spcAft>
            </a:pPr>
            <a:r>
              <a:rPr lang="uk-UA" sz="1600" dirty="0"/>
              <a:t>Комутатор </a:t>
            </a:r>
            <a:r>
              <a:rPr lang="uk-UA" sz="1600" dirty="0" err="1"/>
              <a:t>динамічно</a:t>
            </a:r>
            <a:r>
              <a:rPr lang="uk-UA" sz="1600" dirty="0"/>
              <a:t> будує таблицю MAC-адрес шляхом вивчення MAC-адрес джерела кадрів, отриманих на порту. </a:t>
            </a:r>
          </a:p>
          <a:p>
            <a:pPr>
              <a:spcAft>
                <a:spcPts val="0"/>
              </a:spcAft>
            </a:pPr>
            <a:r>
              <a:rPr lang="uk-UA" sz="1600" dirty="0"/>
              <a:t>Комутатор пересилає кадри, шукаючи відповідність між MAC-</a:t>
            </a:r>
            <a:r>
              <a:rPr lang="uk-UA" sz="1600" dirty="0" err="1"/>
              <a:t>адресою</a:t>
            </a:r>
            <a:r>
              <a:rPr lang="uk-UA" sz="1600" dirty="0"/>
              <a:t> призначення у кадрі та записом в таблиці MAC-адрес. </a:t>
            </a:r>
          </a:p>
          <a:p>
            <a:pPr>
              <a:spcAft>
                <a:spcPts val="0"/>
              </a:spcAft>
            </a:pPr>
            <a:r>
              <a:rPr lang="uk-UA" sz="1600" dirty="0"/>
              <a:t>Для комутації даних між мережними портами комутатори використовують один із наступних методів пересилки: комутація з проміжним збереженням або наскрізна комутація. Існує два типи методів наскрізної комутації: швидкого пересилання і виключення фрагментів. </a:t>
            </a:r>
          </a:p>
          <a:p>
            <a:pPr>
              <a:spcAft>
                <a:spcPts val="0"/>
              </a:spcAft>
            </a:pPr>
            <a:r>
              <a:rPr lang="uk-UA" sz="1600" dirty="0"/>
              <a:t>Два методи </a:t>
            </a:r>
            <a:r>
              <a:rPr lang="uk-UA" sz="1600" dirty="0" err="1"/>
              <a:t>буферизації</a:t>
            </a:r>
            <a:r>
              <a:rPr lang="uk-UA" sz="1600" dirty="0"/>
              <a:t> в пам'яті: </a:t>
            </a:r>
            <a:r>
              <a:rPr lang="uk-UA" sz="1600" dirty="0" err="1"/>
              <a:t>буферизація</a:t>
            </a:r>
            <a:r>
              <a:rPr lang="uk-UA" sz="1600" dirty="0"/>
              <a:t> на основі портів і </a:t>
            </a:r>
            <a:r>
              <a:rPr lang="uk-UA" sz="1600" dirty="0" err="1"/>
              <a:t>буферизація</a:t>
            </a:r>
            <a:r>
              <a:rPr lang="uk-UA" sz="1600" dirty="0"/>
              <a:t> в спільній пам'яті. </a:t>
            </a:r>
          </a:p>
          <a:p>
            <a:pPr>
              <a:spcAft>
                <a:spcPts val="0"/>
              </a:spcAft>
            </a:pPr>
            <a:r>
              <a:rPr lang="uk-UA" sz="1600" dirty="0"/>
              <a:t>Існує два типи дуплексного режиму, які використовуються для зв'язку в мережі </a:t>
            </a:r>
            <a:r>
              <a:rPr lang="uk-UA" sz="1600" dirty="0" err="1"/>
              <a:t>Ethernet</a:t>
            </a:r>
            <a:r>
              <a:rPr lang="uk-UA" sz="1600" dirty="0"/>
              <a:t>: </a:t>
            </a:r>
            <a:r>
              <a:rPr lang="uk-UA" sz="1600" dirty="0" err="1"/>
              <a:t>повнодуплексний</a:t>
            </a:r>
            <a:r>
              <a:rPr lang="uk-UA" sz="1600" dirty="0"/>
              <a:t> та </a:t>
            </a:r>
            <a:r>
              <a:rPr lang="uk-UA" sz="1600" dirty="0" err="1"/>
              <a:t>напівдуплексний</a:t>
            </a:r>
            <a:r>
              <a:rPr lang="uk-UA" sz="1600" dirty="0"/>
              <a:t>.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uk-UA" sz="1600">
                <a:latin typeface="Arial" charset="0"/>
              </a:rPr>
              <a:t>Розділ 7: Комутація Ethernet</a:t>
            </a:r>
            <a:br>
              <a:rPr lang="en-US" dirty="0">
                <a:latin typeface="Arial" charset="0"/>
              </a:rPr>
            </a:br>
            <a:r>
              <a:rPr lang="uk-UA">
                <a:latin typeface="Arial" charset="0"/>
              </a:rPr>
              <a:t>Нові терміни і команди</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rtl="0">
              <a:buFont typeface="Arial" panose="020B0604020202020204" pitchFamily="34" charset="0"/>
              <a:buChar char="•"/>
            </a:pPr>
            <a:r>
              <a:rPr lang="uk-UA" sz="1600"/>
              <a:t>Store-and-Forward Switching - комутація з проміжним збереженням</a:t>
            </a:r>
          </a:p>
          <a:p>
            <a:pPr rtl="0">
              <a:buFont typeface="Arial" panose="020B0604020202020204" pitchFamily="34" charset="0"/>
              <a:buChar char="•"/>
            </a:pPr>
            <a:r>
              <a:rPr lang="uk-UA" sz="1600"/>
              <a:t>Cut-through Switching - наскрізна комутація </a:t>
            </a:r>
          </a:p>
          <a:p>
            <a:pPr rtl="0">
              <a:buFont typeface="Arial" panose="020B0604020202020204" pitchFamily="34" charset="0"/>
              <a:buChar char="•"/>
            </a:pPr>
            <a:r>
              <a:rPr lang="uk-UA" sz="1600"/>
              <a:t>Fast-Forward Switching - комутація швидкого пересилання</a:t>
            </a:r>
          </a:p>
          <a:p>
            <a:pPr rtl="0">
              <a:buFont typeface="Arial" panose="020B0604020202020204" pitchFamily="34" charset="0"/>
              <a:buChar char="•"/>
            </a:pPr>
            <a:r>
              <a:rPr lang="uk-UA" sz="1600"/>
              <a:t>Fragment-free Switching - комутація з виключенням фрагментів</a:t>
            </a:r>
          </a:p>
          <a:p>
            <a:pPr rtl="0">
              <a:buFont typeface="Arial" panose="020B0604020202020204" pitchFamily="34" charset="0"/>
              <a:buChar char="•"/>
            </a:pPr>
            <a:r>
              <a:rPr lang="uk-UA" sz="1600"/>
              <a:t>OUI (Organizationally Unique Identifier) - Унікальний ідентифікатор організації</a:t>
            </a:r>
          </a:p>
          <a:p>
            <a:pPr rtl="0">
              <a:buFont typeface="Arial" panose="020B0604020202020204" pitchFamily="34" charset="0"/>
              <a:buChar char="•"/>
            </a:pPr>
            <a:r>
              <a:rPr lang="uk-UA" sz="1600"/>
              <a:t>ARP (Address Resolution Protocol) - протокол визначення адрес</a:t>
            </a:r>
          </a:p>
          <a:p>
            <a:pPr rtl="0">
              <a:buFont typeface="Arial" panose="020B0604020202020204" pitchFamily="34" charset="0"/>
              <a:buChar char="•"/>
            </a:pPr>
            <a:r>
              <a:rPr lang="uk-UA" sz="1600"/>
              <a:t>ND (Neighbor Discovery) - Виявлення сусіда</a:t>
            </a:r>
          </a:p>
          <a:p>
            <a:pPr rtl="0">
              <a:buFont typeface="Arial" panose="020B0604020202020204" pitchFamily="34" charset="0"/>
              <a:buChar char="•"/>
            </a:pPr>
            <a:r>
              <a:rPr lang="uk-UA" sz="1600"/>
              <a:t>Буферизація пам'яті на основі портів</a:t>
            </a:r>
          </a:p>
          <a:p>
            <a:pPr rtl="0">
              <a:buFont typeface="Arial" panose="020B0604020202020204" pitchFamily="34" charset="0"/>
              <a:buChar char="•"/>
            </a:pPr>
            <a:r>
              <a:rPr lang="uk-UA" sz="1600"/>
              <a:t>Буферизація в спільній пам'яті</a:t>
            </a:r>
          </a:p>
          <a:p>
            <a:pPr rtl="0">
              <a:buFont typeface="Arial" panose="020B0604020202020204" pitchFamily="34" charset="0"/>
              <a:buChar char="•"/>
            </a:pPr>
            <a:r>
              <a:rPr lang="uk-UA" sz="160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uk-UA"/>
              <a:t>Питання для самоперевірки</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uk-UA" sz="1600"/>
              <a:t>Завдання для самоперевірки дають можливість студентам швидко визначити, чи розуміють вони зміст і чи можна продовжувати вивчення, або пройдений матеріал потребує повторного перегляду. </a:t>
            </a:r>
          </a:p>
          <a:p>
            <a:pPr rtl="0">
              <a:spcBef>
                <a:spcPct val="30000"/>
              </a:spcBef>
              <a:buFont typeface="Arial" panose="020B0604020202020204" pitchFamily="34" charset="0"/>
              <a:buChar char="•"/>
            </a:pPr>
            <a:r>
              <a:rPr lang="uk-UA" sz="1600"/>
              <a:t>Завдання для самоперевірки </a:t>
            </a:r>
            <a:r>
              <a:rPr lang="uk-UA" sz="1600" b="1" i="1"/>
              <a:t>не </a:t>
            </a:r>
            <a:r>
              <a:rPr lang="uk-UA" sz="1600"/>
              <a:t>впливають на оцінки учнів.</a:t>
            </a:r>
          </a:p>
          <a:p>
            <a:pPr rtl="0">
              <a:spcBef>
                <a:spcPct val="30000"/>
              </a:spcBef>
              <a:buFont typeface="Arial" panose="020B0604020202020204" pitchFamily="34" charset="0"/>
              <a:buChar char="•"/>
            </a:pPr>
            <a:r>
              <a:rPr lang="uk-UA" sz="1600"/>
              <a:t>Окремих PPT слайдів для цих завдань немає. Вони зазначені у примітках до слайду, що з’являється перед цими завданнями.</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uk-UA"/>
              <a:t>Розділ 7: Завдання</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uk-UA"/>
              <a:t>Які завдання передбачені у цьому розділі?</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62660530"/>
              </p:ext>
            </p:extLst>
          </p:nvPr>
        </p:nvGraphicFramePr>
        <p:xfrm>
          <a:off x="455999" y="1082042"/>
          <a:ext cx="8229418" cy="321385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657089">
                  <a:extLst>
                    <a:ext uri="{9D8B030D-6E8A-4147-A177-3AD203B41FA5}">
                      <a16:colId xmlns:a16="http://schemas.microsoft.com/office/drawing/2014/main" val="3156509146"/>
                    </a:ext>
                  </a:extLst>
                </a:gridCol>
                <a:gridCol w="4081806">
                  <a:extLst>
                    <a:ext uri="{9D8B030D-6E8A-4147-A177-3AD203B41FA5}">
                      <a16:colId xmlns:a16="http://schemas.microsoft.com/office/drawing/2014/main" val="20002"/>
                    </a:ext>
                  </a:extLst>
                </a:gridCol>
                <a:gridCol w="1360790">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uk-UA" sz="1200"/>
                        <a:t>Сторінка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200"/>
                        <a:t>Тип завдання</a:t>
                      </a:r>
                    </a:p>
                  </a:txBody>
                  <a:tcPr marL="68580" marR="68580" marT="34290" marB="34290" anchor="ctr"/>
                </a:tc>
                <a:tc>
                  <a:txBody>
                    <a:bodyPr/>
                    <a:lstStyle/>
                    <a:p>
                      <a:pPr rtl="0"/>
                      <a:r>
                        <a:rPr lang="uk-UA" sz="1200"/>
                        <a:t>Назва завдання</a:t>
                      </a:r>
                    </a:p>
                  </a:txBody>
                  <a:tcPr marL="68580" marR="68580" marT="34290" marB="34290" anchor="ctr"/>
                </a:tc>
                <a:tc>
                  <a:txBody>
                    <a:bodyPr/>
                    <a:lstStyle/>
                    <a:p>
                      <a:pPr rtl="0"/>
                      <a:r>
                        <a:rPr lang="uk-UA" sz="1200"/>
                        <a:t>Вибіркове?</a:t>
                      </a:r>
                    </a:p>
                  </a:txBody>
                  <a:tcPr marL="68580" marR="68580" marT="34290" marB="34290" anchor="ctr"/>
                </a:tc>
                <a:extLst>
                  <a:ext uri="{0D108BD9-81ED-4DB2-BD59-A6C34878D82A}">
                    <a16:rowId xmlns:a16="http://schemas.microsoft.com/office/drawing/2014/main" val="10000"/>
                  </a:ext>
                </a:extLst>
              </a:tr>
              <a:tr h="350784">
                <a:tc>
                  <a:txBody>
                    <a:bodyPr/>
                    <a:lstStyle/>
                    <a:p>
                      <a:pPr algn="ctr" rtl="0"/>
                      <a:r>
                        <a:rPr lang="uk-UA" sz="1100">
                          <a:solidFill>
                            <a:srgbClr val="000000"/>
                          </a:solidFill>
                        </a:rPr>
                        <a:t>7.1.5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100">
                          <a:solidFill>
                            <a:srgbClr val="000000"/>
                          </a:solidFill>
                        </a:rPr>
                        <a:t>Питання для самоперевірки</a:t>
                      </a:r>
                    </a:p>
                  </a:txBody>
                  <a:tcPr marL="68580" marR="68580" marT="34290" marB="34290" anchor="ctr"/>
                </a:tc>
                <a:tc>
                  <a:txBody>
                    <a:bodyPr/>
                    <a:lstStyle/>
                    <a:p>
                      <a:pPr rtl="0"/>
                      <a:r>
                        <a:rPr lang="uk-UA" sz="1100">
                          <a:solidFill>
                            <a:srgbClr val="000000"/>
                          </a:solidFill>
                        </a:rPr>
                        <a:t>Комутація Ethernet</a:t>
                      </a:r>
                    </a:p>
                  </a:txBody>
                  <a:tcPr marL="68580" marR="68580" marT="34290" marB="34290" anchor="ctr"/>
                </a:tc>
                <a:tc>
                  <a:txBody>
                    <a:bodyPr/>
                    <a:lstStyle/>
                    <a:p>
                      <a:pPr rtl="0"/>
                      <a:r>
                        <a:rPr lang="uk-UA" sz="1100">
                          <a:solidFill>
                            <a:srgbClr val="000000"/>
                          </a:solidFill>
                        </a:rPr>
                        <a:t>Рекомендовано</a:t>
                      </a:r>
                    </a:p>
                  </a:txBody>
                  <a:tcPr marL="68580" marR="68580" marT="34290" marB="34290" anchor="ctr"/>
                </a:tc>
                <a:extLst>
                  <a:ext uri="{0D108BD9-81ED-4DB2-BD59-A6C34878D82A}">
                    <a16:rowId xmlns:a16="http://schemas.microsoft.com/office/drawing/2014/main" val="10001"/>
                  </a:ext>
                </a:extLst>
              </a:tr>
              <a:tr h="350784">
                <a:tc>
                  <a:txBody>
                    <a:bodyPr/>
                    <a:lstStyle/>
                    <a:p>
                      <a:pPr algn="ctr" rtl="0"/>
                      <a:r>
                        <a:rPr lang="uk-UA" sz="1100">
                          <a:solidFill>
                            <a:srgbClr val="000000"/>
                          </a:solidFill>
                        </a:rPr>
                        <a:t>7.1.6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100">
                          <a:solidFill>
                            <a:srgbClr val="000000"/>
                          </a:solidFill>
                        </a:rPr>
                        <a:t>Лабораторна робота</a:t>
                      </a:r>
                    </a:p>
                  </a:txBody>
                  <a:tcPr marL="68580" marR="68580" marT="34290" marB="34290" anchor="ctr"/>
                </a:tc>
                <a:tc>
                  <a:txBody>
                    <a:bodyPr/>
                    <a:lstStyle/>
                    <a:p>
                      <a:pPr rtl="0"/>
                      <a:r>
                        <a:rPr lang="uk-UA" sz="1100">
                          <a:solidFill>
                            <a:srgbClr val="000000"/>
                          </a:solidFill>
                        </a:rPr>
                        <a:t>Використання Wireshark для дослідження кадрів Ethernet</a:t>
                      </a:r>
                    </a:p>
                  </a:txBody>
                  <a:tcPr marL="68580" marR="68580" marT="34290" marB="34290" anchor="ctr"/>
                </a:tc>
                <a:tc>
                  <a:txBody>
                    <a:bodyPr/>
                    <a:lstStyle/>
                    <a:p>
                      <a:pPr rtl="0"/>
                      <a:r>
                        <a:rPr lang="uk-UA" sz="1100">
                          <a:solidFill>
                            <a:srgbClr val="000000"/>
                          </a:solidFill>
                        </a:rPr>
                        <a:t>Рекомендовано</a:t>
                      </a:r>
                    </a:p>
                  </a:txBody>
                  <a:tcPr marL="68580" marR="68580" marT="34290" marB="34290" anchor="ctr"/>
                </a:tc>
                <a:extLst>
                  <a:ext uri="{0D108BD9-81ED-4DB2-BD59-A6C34878D82A}">
                    <a16:rowId xmlns:a16="http://schemas.microsoft.com/office/drawing/2014/main" val="10006"/>
                  </a:ext>
                </a:extLst>
              </a:tr>
              <a:tr h="350784">
                <a:tc>
                  <a:txBody>
                    <a:bodyPr/>
                    <a:lstStyle/>
                    <a:p>
                      <a:pPr algn="ctr" rtl="0"/>
                      <a:r>
                        <a:rPr lang="uk-UA" sz="1100">
                          <a:solidFill>
                            <a:srgbClr val="000000"/>
                          </a:solidFill>
                        </a:rPr>
                        <a:t>7.2.7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Лабораторна робота</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Дослідження MAC-адрес мережних пристроїв</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uk-UA" sz="1100" u="none" strike="noStrike" kern="1200" cap="none" spc="0" normalizeH="0" baseline="0">
                          <a:ln>
                            <a:noFill/>
                          </a:ln>
                          <a:solidFill>
                            <a:srgbClr val="000000"/>
                          </a:solidFill>
                          <a:effectLst/>
                          <a:uLnTx/>
                          <a:uFillTx/>
                        </a:rPr>
                        <a:t>Рекомендовано</a:t>
                      </a:r>
                    </a:p>
                  </a:txBody>
                  <a:tcPr marL="68580" marR="68580" marT="34290" marB="34290" anchor="ctr"/>
                </a:tc>
                <a:extLst>
                  <a:ext uri="{0D108BD9-81ED-4DB2-BD59-A6C34878D82A}">
                    <a16:rowId xmlns:a16="http://schemas.microsoft.com/office/drawing/2014/main" val="10008"/>
                  </a:ext>
                </a:extLst>
              </a:tr>
              <a:tr h="350784">
                <a:tc>
                  <a:txBody>
                    <a:bodyPr/>
                    <a:lstStyle/>
                    <a:p>
                      <a:pPr algn="ctr" rtl="0"/>
                      <a:r>
                        <a:rPr lang="uk-UA" sz="1100">
                          <a:solidFill>
                            <a:srgbClr val="000000"/>
                          </a:solidFill>
                        </a:rPr>
                        <a:t>7.3.4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Відео</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Таблиці MAC-адрес на підключених між собою комутаторах</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uk-UA" sz="1100" u="none" strike="noStrike" kern="1200" cap="none" spc="0" normalizeH="0" baseline="0">
                          <a:ln>
                            <a:noFill/>
                          </a:ln>
                          <a:solidFill>
                            <a:srgbClr val="000000"/>
                          </a:solidFill>
                          <a:effectLst/>
                          <a:uLnTx/>
                          <a:uFillTx/>
                        </a:rPr>
                        <a:t>Рекомендовано</a:t>
                      </a:r>
                    </a:p>
                  </a:txBody>
                  <a:tcPr marL="68580" marR="68580" marT="34290" marB="34290" anchor="ctr"/>
                </a:tc>
                <a:extLst>
                  <a:ext uri="{0D108BD9-81ED-4DB2-BD59-A6C34878D82A}">
                    <a16:rowId xmlns:a16="http://schemas.microsoft.com/office/drawing/2014/main" val="2582900979"/>
                  </a:ext>
                </a:extLst>
              </a:tr>
              <a:tr h="350784">
                <a:tc>
                  <a:txBody>
                    <a:bodyPr/>
                    <a:lstStyle/>
                    <a:p>
                      <a:pPr algn="ctr" rtl="0"/>
                      <a:r>
                        <a:rPr lang="uk-UA" sz="1100">
                          <a:solidFill>
                            <a:srgbClr val="000000"/>
                          </a:solidFill>
                        </a:rPr>
                        <a:t>7.3.5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Відео</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Відправка кадру до шлюзу за замовчуванням</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uk-UA" sz="1100" u="none" strike="noStrike" kern="1200" cap="none" spc="0" normalizeH="0" baseline="0">
                          <a:ln>
                            <a:noFill/>
                          </a:ln>
                          <a:solidFill>
                            <a:srgbClr val="000000"/>
                          </a:solidFill>
                          <a:effectLst/>
                          <a:uLnTx/>
                          <a:uFillTx/>
                        </a:rPr>
                        <a:t>Рекомендовано</a:t>
                      </a:r>
                    </a:p>
                  </a:txBody>
                  <a:tcPr marL="68580" marR="68580" marT="34290" marB="34290" anchor="ctr"/>
                </a:tc>
                <a:extLst>
                  <a:ext uri="{0D108BD9-81ED-4DB2-BD59-A6C34878D82A}">
                    <a16:rowId xmlns:a16="http://schemas.microsoft.com/office/drawing/2014/main" val="3522544737"/>
                  </a:ext>
                </a:extLst>
              </a:tr>
              <a:tr h="350784">
                <a:tc>
                  <a:txBody>
                    <a:bodyPr/>
                    <a:lstStyle/>
                    <a:p>
                      <a:pPr algn="ctr" rtl="0"/>
                      <a:r>
                        <a:rPr lang="uk-UA" sz="1100">
                          <a:solidFill>
                            <a:srgbClr val="000000"/>
                          </a:solidFill>
                        </a:rPr>
                        <a:t>7.3.6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100">
                          <a:solidFill>
                            <a:srgbClr val="000000"/>
                          </a:solidFill>
                        </a:rPr>
                        <a:t>Інтерактивна вправа</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Працюй як комутатор!</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uk-UA" sz="1100" u="none" strike="noStrike" kern="1200" cap="none" spc="0" normalizeH="0" baseline="0">
                          <a:ln>
                            <a:noFill/>
                          </a:ln>
                          <a:solidFill>
                            <a:srgbClr val="000000"/>
                          </a:solidFill>
                          <a:effectLst/>
                          <a:uLnTx/>
                          <a:uFillTx/>
                        </a:rPr>
                        <a:t>Рекомендовано</a:t>
                      </a:r>
                    </a:p>
                  </a:txBody>
                  <a:tcPr marL="68580" marR="68580" marT="34290" marB="34290" anchor="ctr"/>
                </a:tc>
                <a:extLst>
                  <a:ext uri="{0D108BD9-81ED-4DB2-BD59-A6C34878D82A}">
                    <a16:rowId xmlns:a16="http://schemas.microsoft.com/office/drawing/2014/main" val="3001172460"/>
                  </a:ext>
                </a:extLst>
              </a:tr>
              <a:tr h="350784">
                <a:tc>
                  <a:txBody>
                    <a:bodyPr/>
                    <a:lstStyle/>
                    <a:p>
                      <a:pPr algn="ctr" rtl="0"/>
                      <a:r>
                        <a:rPr lang="uk-UA" sz="1100">
                          <a:solidFill>
                            <a:srgbClr val="000000"/>
                          </a:solidFill>
                        </a:rPr>
                        <a:t>7.3.7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100">
                          <a:solidFill>
                            <a:srgbClr val="000000"/>
                          </a:solidFill>
                        </a:rPr>
                        <a:t>Лабораторна робота</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Перегляд таблиці MAC-адрес комутатора</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uk-UA" sz="1100" u="none" strike="noStrike" kern="1200" cap="none" spc="0" normalizeH="0" baseline="0">
                          <a:ln>
                            <a:noFill/>
                          </a:ln>
                          <a:solidFill>
                            <a:srgbClr val="000000"/>
                          </a:solidFill>
                          <a:effectLst/>
                          <a:uLnTx/>
                          <a:uFillTx/>
                        </a:rPr>
                        <a:t>Рекомендовано</a:t>
                      </a:r>
                    </a:p>
                  </a:txBody>
                  <a:tcPr marL="68580" marR="68580" marT="34290" marB="34290" anchor="ctr"/>
                </a:tc>
                <a:extLst>
                  <a:ext uri="{0D108BD9-81ED-4DB2-BD59-A6C34878D82A}">
                    <a16:rowId xmlns:a16="http://schemas.microsoft.com/office/drawing/2014/main" val="322206681"/>
                  </a:ext>
                </a:extLst>
              </a:tr>
              <a:tr h="350784">
                <a:tc>
                  <a:txBody>
                    <a:bodyPr/>
                    <a:lstStyle/>
                    <a:p>
                      <a:pPr algn="ctr" rtl="0"/>
                      <a:r>
                        <a:rPr lang="uk-UA" sz="1100">
                          <a:solidFill>
                            <a:srgbClr val="000000"/>
                          </a:solidFill>
                        </a:rPr>
                        <a:t>7.4.6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Питання для самоперевірки</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uk-UA" sz="1100">
                          <a:solidFill>
                            <a:srgbClr val="000000"/>
                          </a:solidFill>
                        </a:rPr>
                        <a:t>Швидкості комутатора і методи пересилання</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uk-UA" sz="1100" u="none" strike="noStrike" kern="1200" cap="none" spc="0" normalizeH="0" baseline="0" dirty="0">
                          <a:ln>
                            <a:noFill/>
                          </a:ln>
                          <a:solidFill>
                            <a:srgbClr val="000000"/>
                          </a:solidFill>
                          <a:effectLst/>
                          <a:uLnTx/>
                          <a:uFillTx/>
                        </a:rPr>
                        <a:t>Рекомендовано</a:t>
                      </a: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uk-UA"/>
              <a:t>Розділ 7: Найкращі практики</a:t>
            </a:r>
          </a:p>
        </p:txBody>
      </p:sp>
      <p:sp>
        <p:nvSpPr>
          <p:cNvPr id="11266" name="Rectangle 34"/>
          <p:cNvSpPr>
            <a:spLocks noGrp="1" noChangeArrowheads="1"/>
          </p:cNvSpPr>
          <p:nvPr>
            <p:ph idx="1"/>
          </p:nvPr>
        </p:nvSpPr>
        <p:spPr>
          <a:xfrm>
            <a:off x="211345" y="1174838"/>
            <a:ext cx="8853286" cy="4155319"/>
          </a:xfrm>
        </p:spPr>
        <p:txBody>
          <a:bodyPr/>
          <a:lstStyle/>
          <a:p>
            <a:pPr marL="0" indent="0" rtl="0">
              <a:lnSpc>
                <a:spcPct val="85000"/>
              </a:lnSpc>
              <a:spcBef>
                <a:spcPct val="30000"/>
              </a:spcBef>
              <a:buNone/>
            </a:pPr>
            <a:r>
              <a:rPr lang="uk-UA" sz="1600" dirty="0"/>
              <a:t>Перш ніж викладати Розділ 7, інструктор повинен:</a:t>
            </a:r>
          </a:p>
          <a:p>
            <a:pPr rtl="0">
              <a:lnSpc>
                <a:spcPct val="85000"/>
              </a:lnSpc>
              <a:spcBef>
                <a:spcPct val="30000"/>
              </a:spcBef>
              <a:buFont typeface="Arial" panose="020B0604020202020204" pitchFamily="34" charset="0"/>
              <a:buChar char="•"/>
            </a:pPr>
            <a:r>
              <a:rPr lang="uk-UA" sz="1600" dirty="0"/>
              <a:t>Переглянути завдання та оцінювання для цього розділу.</a:t>
            </a:r>
          </a:p>
          <a:p>
            <a:pPr rtl="0">
              <a:lnSpc>
                <a:spcPct val="85000"/>
              </a:lnSpc>
              <a:spcBef>
                <a:spcPct val="30000"/>
              </a:spcBef>
              <a:buFont typeface="Arial" panose="020B0604020202020204" pitchFamily="34" charset="0"/>
              <a:buChar char="•"/>
            </a:pPr>
            <a:r>
              <a:rPr lang="uk-UA" sz="1600" dirty="0"/>
              <a:t>Спробувати охопити якомога більше питань, щоб зацікавити студентів під час презентації у класі.</a:t>
            </a:r>
          </a:p>
          <a:p>
            <a:pPr rtl="0">
              <a:lnSpc>
                <a:spcPct val="85000"/>
              </a:lnSpc>
              <a:spcBef>
                <a:spcPct val="30000"/>
              </a:spcBef>
              <a:buFont typeface="Arial" panose="020B0604020202020204" pitchFamily="34" charset="0"/>
              <a:buChar char="•"/>
            </a:pPr>
            <a:r>
              <a:rPr lang="uk-UA" sz="1600" dirty="0"/>
              <a:t>Після цього Розділу доступний іспит з Концепцій </a:t>
            </a:r>
            <a:r>
              <a:rPr lang="uk-UA" sz="1600" dirty="0" err="1"/>
              <a:t>Ethernet</a:t>
            </a:r>
            <a:r>
              <a:rPr lang="uk-UA" sz="1600" dirty="0"/>
              <a:t>, який охоплює розділи 4-7.</a:t>
            </a:r>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uk-UA"/>
              <a:t>Розділ 7: Найкращі практики (продовж.)</a:t>
            </a:r>
          </a:p>
        </p:txBody>
      </p:sp>
      <p:sp>
        <p:nvSpPr>
          <p:cNvPr id="11266" name="Rectangle 34"/>
          <p:cNvSpPr>
            <a:spLocks noGrp="1" noChangeArrowheads="1"/>
          </p:cNvSpPr>
          <p:nvPr>
            <p:ph idx="1"/>
          </p:nvPr>
        </p:nvSpPr>
        <p:spPr>
          <a:xfrm>
            <a:off x="145357" y="684644"/>
            <a:ext cx="8853286" cy="4155319"/>
          </a:xfrm>
        </p:spPr>
        <p:txBody>
          <a:bodyPr/>
          <a:lstStyle/>
          <a:p>
            <a:pPr marL="0" indent="0" rtl="0" eaLnBrk="1" hangingPunct="1">
              <a:lnSpc>
                <a:spcPct val="85000"/>
              </a:lnSpc>
              <a:spcBef>
                <a:spcPct val="30000"/>
              </a:spcBef>
              <a:buNone/>
            </a:pPr>
            <a:r>
              <a:rPr lang="uk-UA" sz="1600"/>
              <a:t>Тема 7.1</a:t>
            </a:r>
          </a:p>
          <a:p>
            <a:pPr lvl="1" rtl="0">
              <a:lnSpc>
                <a:spcPct val="85000"/>
              </a:lnSpc>
              <a:spcBef>
                <a:spcPct val="30000"/>
              </a:spcBef>
            </a:pPr>
            <a:r>
              <a:rPr lang="uk-UA" sz="1600"/>
              <a:t>Організуйте обговорення зі студентами:</a:t>
            </a:r>
          </a:p>
          <a:p>
            <a:pPr lvl="2" rtl="0">
              <a:lnSpc>
                <a:spcPct val="85000"/>
              </a:lnSpc>
              <a:spcBef>
                <a:spcPct val="30000"/>
              </a:spcBef>
            </a:pPr>
            <a:r>
              <a:rPr lang="uk-UA" sz="1600"/>
              <a:t>На Вашу думку, який був би ефект, якби Ethernet не використовував framing (процес створення кадрів)?</a:t>
            </a:r>
          </a:p>
          <a:p>
            <a:pPr marL="0" indent="0" rtl="0">
              <a:lnSpc>
                <a:spcPct val="85000"/>
              </a:lnSpc>
              <a:spcBef>
                <a:spcPct val="30000"/>
              </a:spcBef>
              <a:buNone/>
            </a:pPr>
            <a:r>
              <a:rPr lang="uk-UA" sz="1600"/>
              <a:t>Тема 7.2</a:t>
            </a:r>
          </a:p>
          <a:p>
            <a:pPr lvl="1" rtl="0">
              <a:lnSpc>
                <a:spcPct val="85000"/>
              </a:lnSpc>
              <a:spcBef>
                <a:spcPct val="30000"/>
              </a:spcBef>
            </a:pPr>
            <a:r>
              <a:rPr lang="uk-UA" sz="1600"/>
              <a:t>Організуйте обговорення зі студентами:</a:t>
            </a:r>
          </a:p>
          <a:p>
            <a:pPr lvl="2" rtl="0">
              <a:lnSpc>
                <a:spcPct val="85000"/>
              </a:lnSpc>
              <a:spcBef>
                <a:spcPct val="30000"/>
              </a:spcBef>
            </a:pPr>
            <a:r>
              <a:rPr lang="uk-UA" sz="1600"/>
              <a:t>Як режими комунікації Рівня 2 імітують спілкування людей у групах?</a:t>
            </a:r>
          </a:p>
          <a:p>
            <a:pPr marL="0" indent="0" rtl="0">
              <a:lnSpc>
                <a:spcPct val="85000"/>
              </a:lnSpc>
              <a:spcBef>
                <a:spcPct val="30000"/>
              </a:spcBef>
              <a:buNone/>
            </a:pPr>
            <a:r>
              <a:rPr lang="uk-UA" sz="1600"/>
              <a:t>Тема 7.3</a:t>
            </a:r>
          </a:p>
          <a:p>
            <a:pPr lvl="1" rtl="0">
              <a:lnSpc>
                <a:spcPct val="85000"/>
              </a:lnSpc>
              <a:spcBef>
                <a:spcPct val="30000"/>
              </a:spcBef>
            </a:pPr>
            <a:r>
              <a:rPr lang="uk-UA" sz="1600"/>
              <a:t>Організуйте обговорення зі студентами:</a:t>
            </a:r>
          </a:p>
          <a:p>
            <a:pPr lvl="2" rtl="0">
              <a:lnSpc>
                <a:spcPct val="85000"/>
              </a:lnSpc>
              <a:spcBef>
                <a:spcPct val="30000"/>
              </a:spcBef>
            </a:pPr>
            <a:r>
              <a:rPr lang="uk-UA" sz="1600"/>
              <a:t>Чому комутатори пересилають на всі свої порти (flood) кадри, які адресовані невідомому місцю призначення?</a:t>
            </a:r>
          </a:p>
          <a:p>
            <a:pPr marL="0" indent="0" rtl="0">
              <a:lnSpc>
                <a:spcPct val="85000"/>
              </a:lnSpc>
              <a:spcBef>
                <a:spcPct val="30000"/>
              </a:spcBef>
              <a:buNone/>
            </a:pPr>
            <a:r>
              <a:rPr lang="uk-UA" sz="1600"/>
              <a:t>Тема 7.4</a:t>
            </a:r>
          </a:p>
          <a:p>
            <a:pPr lvl="1" rtl="0">
              <a:lnSpc>
                <a:spcPct val="85000"/>
              </a:lnSpc>
              <a:spcBef>
                <a:spcPct val="30000"/>
              </a:spcBef>
            </a:pPr>
            <a:r>
              <a:rPr lang="uk-UA" sz="1600"/>
              <a:t>Організуйте обговорення зі студентами:</a:t>
            </a:r>
          </a:p>
          <a:p>
            <a:pPr lvl="1" rtl="0">
              <a:lnSpc>
                <a:spcPct val="85000"/>
              </a:lnSpc>
              <a:spcBef>
                <a:spcPct val="30000"/>
              </a:spcBef>
            </a:pPr>
            <a:r>
              <a:rPr lang="uk-UA" sz="1600"/>
              <a:t>Які ознаки вказують на невідповідність дуплексних режимів схеми?</a:t>
            </a:r>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pPr rtl="0"/>
            <a:r>
              <a:rPr lang="uk-UA">
                <a:solidFill>
                  <a:schemeClr val="accent5">
                    <a:lumMod val="40000"/>
                    <a:lumOff val="60000"/>
                  </a:schemeClr>
                </a:solidFill>
              </a:rPr>
              <a:t>Вступ до мереж версія 7.0 (ITN)</a:t>
            </a:r>
          </a:p>
          <a:p>
            <a:endParaRPr lang="en-US" dirty="0"/>
          </a:p>
        </p:txBody>
      </p:sp>
      <p:sp>
        <p:nvSpPr>
          <p:cNvPr id="6" name="Title 5"/>
          <p:cNvSpPr>
            <a:spLocks noGrp="1"/>
          </p:cNvSpPr>
          <p:nvPr>
            <p:ph type="ctrTitle"/>
          </p:nvPr>
        </p:nvSpPr>
        <p:spPr>
          <a:xfrm>
            <a:off x="469497" y="2316480"/>
            <a:ext cx="6672708" cy="1080143"/>
          </a:xfrm>
        </p:spPr>
        <p:txBody>
          <a:bodyPr/>
          <a:lstStyle/>
          <a:p>
            <a:pPr rtl="0"/>
            <a:r>
              <a:rPr lang="uk-UA">
                <a:solidFill>
                  <a:schemeClr val="accent5">
                    <a:lumMod val="40000"/>
                    <a:lumOff val="60000"/>
                  </a:schemeClr>
                </a:solidFill>
              </a:rPr>
              <a:t>Розділ 7: Комутація Ethernet</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7741</TotalTime>
  <Words>4486</Words>
  <Application>Microsoft Office PowerPoint</Application>
  <PresentationFormat>Экран (16:9)</PresentationFormat>
  <Paragraphs>463</Paragraphs>
  <Slides>45</Slides>
  <Notes>43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45</vt:i4>
      </vt:variant>
    </vt:vector>
  </HeadingPairs>
  <TitlesOfParts>
    <vt:vector size="50" baseType="lpstr">
      <vt:lpstr>Arial</vt:lpstr>
      <vt:lpstr>Calibri</vt:lpstr>
      <vt:lpstr>CiscoSans ExtraLight</vt:lpstr>
      <vt:lpstr>Wingdings</vt:lpstr>
      <vt:lpstr>Default Theme</vt:lpstr>
      <vt:lpstr>Розділ 7: Комутація Ethernet</vt:lpstr>
      <vt:lpstr>Матеріали для інструктора – Розділ 7. Посібник з планування</vt:lpstr>
      <vt:lpstr>Чого очікувати у цьому розділі</vt:lpstr>
      <vt:lpstr>Чого очікувати у цьому розділі (продовж.)</vt:lpstr>
      <vt:lpstr>Питання для самоперевірки</vt:lpstr>
      <vt:lpstr>Розділ 7: Завдання</vt:lpstr>
      <vt:lpstr>Розділ 7: Найкращі практики</vt:lpstr>
      <vt:lpstr>Розділ 7: Найкращі практики (продовж.)</vt:lpstr>
      <vt:lpstr>Розділ 7: Комутація Ethernet</vt:lpstr>
      <vt:lpstr>Завдання розділу</vt:lpstr>
      <vt:lpstr>7.1 Кадри Ethernet</vt:lpstr>
      <vt:lpstr>Кадри Ethernet Інкапсуляція Ethernet</vt:lpstr>
      <vt:lpstr>Кадри Ethernet Підрівні Канального рівня</vt:lpstr>
      <vt:lpstr>Кадри Ethernet Підрівень MAC</vt:lpstr>
      <vt:lpstr>Кадри Ethernet Підрівень MAC</vt:lpstr>
      <vt:lpstr>Кадри Ethernet Поля кадру Ethernet</vt:lpstr>
      <vt:lpstr>Кадри Ethernet Лабораторна робота. Використання Wireshark для дослідження кадрів Ethernet</vt:lpstr>
      <vt:lpstr>7.2 MAC-адреса Ethernet</vt:lpstr>
      <vt:lpstr>MAC адреса Ethernet MAC-адреса та шістнадцяткова система числення</vt:lpstr>
      <vt:lpstr>MAC адреси Ethernet MAC адреса Ethernet</vt:lpstr>
      <vt:lpstr>MAC-адреса Ethernet Обробка кадрів</vt:lpstr>
      <vt:lpstr>MAC адреси Ethernet Індивідуальна MAC адреса</vt:lpstr>
      <vt:lpstr>МАС адреси Ethernet Широкомовна MAC-адреса</vt:lpstr>
      <vt:lpstr>MAC-адреси Ethernet Групова MAC-адреса</vt:lpstr>
      <vt:lpstr>МАС-адреси Ethernet Лабораторна робота - Дослідження MAC-адрес мережних пристроїв</vt:lpstr>
      <vt:lpstr>7.3 Таблиця MAC-адрес</vt:lpstr>
      <vt:lpstr>Таблиця MAC-адрес Основи роботи комутатора</vt:lpstr>
      <vt:lpstr>Таблиця MAC-адрес Комутатор: процеси вивчення та перенаправлення</vt:lpstr>
      <vt:lpstr>Таблиця MAC-адрес Комутатор: процеси вивчення та перенаправлення (продовж.)</vt:lpstr>
      <vt:lpstr>Таблиця MAC-адрес Фільтрація кадрів</vt:lpstr>
      <vt:lpstr>Таблиця MAC-адрес Відео - Таблиці MAC адрес на підключених між собою комутаторах</vt:lpstr>
      <vt:lpstr>Таблиця МАС-адрес Відео - Відправка кадру до шлюзу за замовчуванням</vt:lpstr>
      <vt:lpstr>Таблиця MAC-адрес Лабораторна робота - Перегляд таблиці MAC-адрес комутатора</vt:lpstr>
      <vt:lpstr>7.4 – Швидкості комутатора і методи пересилання</vt:lpstr>
      <vt:lpstr>Швидкості комутатора і методи пересилання Методи пересилання кадрів на комутаторах Cisco</vt:lpstr>
      <vt:lpstr>Швидкості комутатора і методи пересилання Наскрізна комутація (Cut-Through)</vt:lpstr>
      <vt:lpstr>Швидкості комутатора і методи пересилання Буферизація пам'яті на комутаторах</vt:lpstr>
      <vt:lpstr>Швидкості комутатора і методи пересилання Налаштування швидкості і дуплексного режиму</vt:lpstr>
      <vt:lpstr>Методи узгодження швидкості та пересилання на комутаторі Налаштування швидкості і дуплексного режиму</vt:lpstr>
      <vt:lpstr>Швидкості комутатора і методи пересилання Auto-MDIX</vt:lpstr>
      <vt:lpstr>7.5 Практичне завдання з розділу та контрольна робота</vt:lpstr>
      <vt:lpstr>Практичне завдання з розділу та контрольна робота Що ми вивчили у цьому розділі?</vt:lpstr>
      <vt:lpstr>Практичне завдання з розділу та контрольна робота Що ми вивчили у цьому розділі? (Продовж.)</vt:lpstr>
      <vt:lpstr>Розділ 7: Комутація Ethernet Нові терміни і команди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Наталія Петрівна Полякова</cp:lastModifiedBy>
  <cp:revision>236</cp:revision>
  <dcterms:created xsi:type="dcterms:W3CDTF">2019-10-18T06:21:22Z</dcterms:created>
  <dcterms:modified xsi:type="dcterms:W3CDTF">2020-08-29T14:32:20Z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