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928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850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1788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0768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2627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7316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5930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557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396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020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056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852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941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238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113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1827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360F6-0656-4FDB-9036-08E5381372EC}" type="datetimeFigureOut">
              <a:rPr lang="uk-UA" smtClean="0"/>
              <a:t>01.10.24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45DCD7-6A5E-4632-B008-4AC65E71233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878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/>
              <a:t>Виникнення кризових явищ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2</a:t>
            </a:r>
          </a:p>
        </p:txBody>
      </p:sp>
    </p:spTree>
    <p:extLst>
      <p:ext uri="{BB962C8B-B14F-4D97-AF65-F5344CB8AC3E}">
        <p14:creationId xmlns:p14="http://schemas.microsoft.com/office/powerpoint/2010/main" val="2671786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2 етап — криза платоспроможності.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 другому етапі починаються труднощі з готівкою, виявляються деякі ранні ознаки банкрутства (різкі зміни в структурі балансу та звіті про фінансові результати).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Небажаними є різкі зміни будь-яких статей балансу в будь-якому напрямі. Однак особливе занепокоєння повинні викликати: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Різке зменшення грошових коштів на рахунках (до речі, збільшення грошових коштів може свідчити про неможливість подальших капіталовкладень);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Збільшення дебіторської заборгованості (різке зниження також свідчить про утруднення зі збутом, якщо супроводжується зростанням запасів готової продукції);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Прострочення дебіторських заборгованостей;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Розбалансованість дебіторської та кредиторської заборгованостей;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Збільшення кредиторської заборгованості (різке зниження за наявності коштів на рахунках також свідчить про падіння обсягів діяльності);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• Зниження об'ємів продаж (незадовільним може бути і різке збільшення об'ємів продаж, так як в цьому випадку банкрутство може наступити в результаті наступного розбалансування боргів, якщо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послідує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непродумане збільшення закупівель, капітальних витрат, крім того, зростання об'ємів продаж може свідчити про збут всієї продукції перед ліквідацією підприємства).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4074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3 етап - криза розрахунків по боргах (загроза банкрутства, фінансова неспроможність)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Підприємство не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взмозі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своєчасно оплачувати борги, і банкрутство стає юридичне очевидним. Банкрутство виявляється як неузгодженість грошових потоків.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0991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Локальні сегменти прояву кризових явищ на підприємстві: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криза збуту, викликана невідповідністю обсягу і структури вироблюваної продукції до обсягу і структури попиту покупців;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криза діяльності, пов'язана зі скороченням або захопленням конкурентами стратегічної зони господарювання, тобто відповідності між можливостями виробничої системи та їх реалізацією в рамках обраної ніші ринку, асортиментної або регіональної політики;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фінансова криза, виявляє себе в неможливості одержання необхідних фінансових ресурсів, причиною якої є невідповідність між фінансовими характеристиками використання капіталу на даному підприємстві [доходністю і ризиком інвестування (кредитування)] та вимогами, що ставляться фінансовим ринком і його суб'єктами;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криза менеджменту, пов'язана з невідповідністю стилю, форм і засобів системи управління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2614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Фактори виникнення кризових явищ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uk-UA" i="1" dirty="0"/>
              <a:t>Фактор - рушійна сила будь-якого процесу (явища), яка визначає його характер або характерні ознаки.</a:t>
            </a:r>
            <a:endParaRPr lang="uk-UA" dirty="0"/>
          </a:p>
          <a:p>
            <a:r>
              <a:rPr lang="uk-UA" b="1" i="1" u="sng" dirty="0"/>
              <a:t>Зовнішні кризові фактори</a:t>
            </a:r>
            <a:r>
              <a:rPr lang="uk-UA" i="1" dirty="0"/>
              <a:t> поділяються на міжнародні та національні кризові фактори.</a:t>
            </a:r>
            <a:endParaRPr lang="uk-UA" dirty="0"/>
          </a:p>
          <a:p>
            <a:r>
              <a:rPr lang="uk-UA" i="1" dirty="0"/>
              <a:t>Міжнародні кризові фактори </a:t>
            </a:r>
            <a:r>
              <a:rPr lang="uk-UA" dirty="0"/>
              <a:t>обумовлюються ситуацією поза межами країни, станом та тенденціями світової економіки. У їх складі можуть бути виділені такі підгрупи:</a:t>
            </a:r>
          </a:p>
          <a:p>
            <a:r>
              <a:rPr lang="uk-UA" dirty="0"/>
              <a:t>1) загальноекономічні фактори;</a:t>
            </a:r>
          </a:p>
          <a:p>
            <a:r>
              <a:rPr lang="uk-UA" dirty="0"/>
              <a:t>2) політичні фактори;</a:t>
            </a:r>
          </a:p>
          <a:p>
            <a:r>
              <a:rPr lang="uk-UA" dirty="0"/>
              <a:t>3) фактори, пов'язані з діяльністю окремих іноземних партнерів.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4156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uk-UA" i="1" dirty="0"/>
              <a:t>Національні фактори розвитку кризових явищ </a:t>
            </a:r>
            <a:r>
              <a:rPr lang="uk-UA" dirty="0"/>
              <a:t>формуються в межах країни та можуть бути агреговані в такі підгрупи:</a:t>
            </a:r>
          </a:p>
          <a:p>
            <a:r>
              <a:rPr lang="uk-UA" dirty="0"/>
              <a:t>1) демографічні фактори, дія яких визначає розмір і структуру потреб споживачів (населення);</a:t>
            </a:r>
          </a:p>
          <a:p>
            <a:r>
              <a:rPr lang="uk-UA" dirty="0"/>
              <a:t>2) економічні фактори, </a:t>
            </a:r>
          </a:p>
          <a:p>
            <a:r>
              <a:rPr lang="uk-UA" dirty="0"/>
              <a:t>3) політичні фактори, </a:t>
            </a:r>
          </a:p>
          <a:p>
            <a:r>
              <a:rPr lang="uk-UA" dirty="0"/>
              <a:t>4) соціальні фактори, </a:t>
            </a:r>
          </a:p>
          <a:p>
            <a:r>
              <a:rPr lang="uk-UA" dirty="0"/>
              <a:t>5) науково-технічні фактори, </a:t>
            </a:r>
          </a:p>
          <a:p>
            <a:r>
              <a:rPr lang="uk-UA" dirty="0"/>
              <a:t>6) природні фактори, </a:t>
            </a:r>
          </a:p>
          <a:p>
            <a:r>
              <a:rPr lang="uk-UA" dirty="0"/>
              <a:t>7) інші фактори (криміногенна ситуація, екологічні фактори, стихійні лиха тощо).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7710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uk-UA" b="1" i="1" u="sng" dirty="0"/>
              <a:t>Внутрішні фактори</a:t>
            </a:r>
            <a:r>
              <a:rPr lang="uk-UA" i="1" dirty="0"/>
              <a:t>, </a:t>
            </a:r>
            <a:r>
              <a:rPr lang="uk-UA" dirty="0"/>
              <a:t>що обумовлюють появу кризових явищ, також достатньо різноманітні.</a:t>
            </a:r>
          </a:p>
          <a:p>
            <a:r>
              <a:rPr lang="uk-UA" dirty="0"/>
              <a:t>У загальному випадку внутрішніми причинами кризи на підприємстві є фактори, які впливають на:</a:t>
            </a:r>
          </a:p>
          <a:p>
            <a:r>
              <a:rPr lang="uk-UA" dirty="0"/>
              <a:t>1) зниження або недостатній ріст виручки;</a:t>
            </a:r>
          </a:p>
          <a:p>
            <a:r>
              <a:rPr lang="uk-UA" dirty="0"/>
              <a:t>2) приріст зобов'язань, що випереджує приріст виручки.</a:t>
            </a:r>
          </a:p>
          <a:p>
            <a:r>
              <a:rPr lang="uk-UA" dirty="0"/>
              <a:t>Уповільнення темпів росту виручки або її абсолютне зниження спостерігається за умов:</a:t>
            </a:r>
          </a:p>
          <a:p>
            <a:r>
              <a:rPr lang="uk-UA" dirty="0"/>
              <a:t>• затоварювання, коли на ринку знижується попит на продукцію внаслідок її незадовільної якості, високої ціни або зниження на неї потреби;</a:t>
            </a:r>
          </a:p>
          <a:p>
            <a:r>
              <a:rPr lang="uk-UA" dirty="0"/>
              <a:t>• зростання неповернення платежів за відвантажену продукцію (дебіторської заборгованості), коли підприємство працює з невідповідним покупцем або не є вільним у виборі відповідного;</a:t>
            </a:r>
          </a:p>
          <a:p>
            <a:r>
              <a:rPr lang="uk-UA" dirty="0"/>
              <a:t>• звуження ринку за рахунок обмеженого доступу на нього шляхом вводу заборони, квот, митних бар'єрів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455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Випередження приросту зобов'язань за виручку спостерігається у випадках, коли: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1) підприємство здійснює неефективні довготермінові фінансові вкладення (капіталовкладення), які не супроводжуються відповідним ростом виручки. Тут може бути і розрив між теперішніми вкладеннями та майбутнім приростом виручки;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2) підприємство завантажує виробництво надмірними запасами, які не працюють, і, відповідно, не збільшують обсягів виробництва та виручки;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3) підприємство нарощує кошти в розрахунках, які практично не мають відношення до виручки;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4) підприємство є збитковим.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4525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uk-UA" dirty="0"/>
              <a:t>Таким чином внутрішні причини виникнення кризових явищ можуть бути зведені до таких:</a:t>
            </a:r>
          </a:p>
          <a:p>
            <a:r>
              <a:rPr lang="uk-UA" dirty="0"/>
              <a:t>1. Відставання від запитів ринку (за асортиментом, якістю, ціною тощо). В цьому випадку можна говорити про хворобу бізнесу.</a:t>
            </a:r>
          </a:p>
          <a:p>
            <a:r>
              <a:rPr lang="uk-UA" dirty="0"/>
              <a:t>2. Незадовільне фінансове керівництво підприємством, коли воно надмірно обтяжене зобов'язаннями. У даному випадку можна говорити про хворобу фінансового управління або менеджменту.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1716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uk-UA" i="1" dirty="0"/>
              <a:t>Кризи, що викликані незадовільним функціональним спрямуванням менеджменту</a:t>
            </a:r>
            <a:r>
              <a:rPr lang="uk-UA" dirty="0"/>
              <a:t>:</a:t>
            </a:r>
          </a:p>
          <a:p>
            <a:r>
              <a:rPr lang="uk-UA" dirty="0"/>
              <a:t>1) загального менеджменту - невідповідність сучасним вимогам загальних принципів управління підприємством, відсутність стратегічного підходу, невикористання сучасних методів  аналізу, планування, прийняття рішень;</a:t>
            </a:r>
          </a:p>
          <a:p>
            <a:r>
              <a:rPr lang="uk-UA" dirty="0"/>
              <a:t>2) операційного (виробничого) менеджменту - </a:t>
            </a:r>
            <a:r>
              <a:rPr lang="uk-UA" dirty="0" err="1"/>
              <a:t>неоптимальність</a:t>
            </a:r>
            <a:r>
              <a:rPr lang="uk-UA" dirty="0"/>
              <a:t> виробничої програми, збитковість випуску окремих видів продукції (товарів), високий рівень постійних витрат тощо;</a:t>
            </a:r>
          </a:p>
          <a:p>
            <a:r>
              <a:rPr lang="uk-UA" dirty="0"/>
              <a:t>3) фінансового менеджменту - неефективне управління формуванням та використанням окремих видів активів, неефективність формування власного та залучення позикового капіталу, високий рівень фінансового ризику тощо;</a:t>
            </a:r>
          </a:p>
          <a:p>
            <a:r>
              <a:rPr lang="uk-UA" dirty="0"/>
              <a:t>4) маркетингу - неефективність товарної, цінової, збутової та комунікаційної політики, незадовільне вивчення та прогнозування попиту;</a:t>
            </a:r>
          </a:p>
          <a:p>
            <a:r>
              <a:rPr lang="uk-UA" dirty="0"/>
              <a:t>5) інвестиційного менеджменту - неефективність відбору та реалізації окремих інвестиційних проектів, незбалансованість інвестиційних потреб та можливостей, збитковість та неліквідність інвестиційного портфелю підприємства тощо.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1050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uk-UA" dirty="0"/>
              <a:t>Як свідчать зарубіжні дослідження, у розвинутих країнах зі стійкою економічною та політичною системою до банкрутства на 1/3 призводять зовнішні фактори і 2/3 - внутрішні.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102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Кризові явища в діяльності підприємства є моментом різкого загострення суперечностей, які виникають у процесі взаємодії окремих елементів мікроекономічної системи між собою та з зовнішнім оточенням. Такі суперечності виникають між: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1) кількісними та якісними характеристиками продукції (товарів, послуг) та відповідними характеристиками ринкового попиту;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2) можливою та необхідною потужністю підприємства;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3) необхідним обсягом ресурсів, що споживає підприємство, та можливістю їх залучення, цінами пропозиції та попиту на них;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4) ринковою вартістю продукції та обсягом витрат, які виникають у процесі виробництва та мають бути компенсовані за рахунок отриманого доходу; 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5) між фактичним та плановим розподілом прибутку підприємства на виробничий та соціальний розвиток.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5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Накопичення суперечностей призводить до порушення рівноваги економічної системи, поступово втрачається життєздатність підприємства, виникає дефіцит ресурсів або можливостей підприємства для подальшого розвитку.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Життєздатність підприємства обумовлюється дотриманням певних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параметрів життєздатності,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 якими розуміють найважливіші характеристики внутрішнього стану підприємства, а саме: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032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1) наявність чистих активів підприємства (різниця між ринковою вартістю наявних активів та обсягами зобов'язань) в обсягах, що відповідають державним вимогам та (або) цільовим параметрам діяльності;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2) наявність активів для забезпечення виконання зобов'язань щодо повернення позикового капіталу та забезпечення необхідного рівня ліквідності активів, що фінансуються за рахунок позикових коштів (у відповідності з термінами виконання зобов'язань щодо повернення позикового капіталу);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3) забезпечення фінансової рівноваги, тобто здатності до генерування грошових надходжень в обсягах та у терміни, достатніх для фінансування грошових витрат підприємства;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4) забезпечення беззбиткової діяльності або досягнення цільових показників господарсько-фінансової діяльності відповідно до поставлених стратегічних цілей підприємства.</a:t>
            </a: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39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Наслідком порушення життєздатності підприємства є виникнення спочатку окремих кризових явищ, а потім (у міру їх накопичення) кризового стану підприємства як мікроекономічної системи.</a:t>
            </a: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Криза в діяльності підприємства має свої причини та зовнішні прояви (ознаки).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Причина появи кризових явищ 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прихована в самому ринковому господарстві, викликана постійною зміною ринкових орієнтацій споживачів, невизначеністю економічної поведінки контрагентів підприємства тощо. Первинним зовнішнім проявом виникнення кризи є формування стійкої тенденції руху поточних витрат у бік збільшення, а обсягу та норми прибутку - у бік зменшення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1929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Цикл розвитку підприємства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складається з таких основних стадій (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Стадія підйому,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яка характеризується зростанням кількісних та покращенням якісних ознак функціонування підприємства. Порушення стану рівноваги на цій стадії призводить до переходу підприємства до нового рівноважного стану з більш високими якісними параметрами або має короткостроковий характер.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Стадія гальмування розвитку,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для якої характерна відносна стабільність кількісних та якісних показників функціонування. Як правило, підприємство зберігає досягнутий стан рівноваги або забезпечує незначні та відновлювальні коливання.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173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Стадія кризи,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проявом якої є зниження кількісних та погіршення якісних ознак функціонування підприємства, що призводить до порушення стану рівноваги, яке підприємство вже не в змозі самостійно відновити.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Стадія пожвавлення,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проявом якої є уповільнення падіння та поступове зростання показників діяльності підприємства, що розглядається як перший крок переборення кризових явищ та виходу з кризового стану.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Переборення кризи дає можливість продовжити життєдіяльність підприємства, забезпечити його відродження на тому ж або вищому рівні організації та ефективності. Порушення циклічності (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невиведення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підприємства з кризового стану) зумовлює припинення його діяльності як суб'єкта господарювання.</a:t>
            </a:r>
          </a:p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429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latin typeface="Times New Roman" pitchFamily="18" charset="0"/>
                <a:cs typeface="Times New Roman" pitchFamily="18" charset="0"/>
              </a:rPr>
              <a:t>2. Концепція життєвого циклу підприємства</a:t>
            </a:r>
            <a:br>
              <a:rPr lang="uk-UA" sz="2700" dirty="0"/>
            </a:br>
            <a:r>
              <a:rPr lang="uk-UA" sz="2700" dirty="0"/>
              <a:t> </a:t>
            </a:r>
            <a:br>
              <a:rPr lang="uk-UA" sz="2700" dirty="0"/>
            </a:br>
            <a:r>
              <a:rPr lang="uk-UA" dirty="0"/>
              <a:t> </a:t>
            </a:r>
          </a:p>
        </p:txBody>
      </p:sp>
      <p:pic>
        <p:nvPicPr>
          <p:cNvPr id="1026" name="Рисунок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16761"/>
            <a:ext cx="5904656" cy="5090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232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lvl="0"/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Етапи розвитку кризи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itchFamily="18" charset="0"/>
                <a:cs typeface="Times New Roman" pitchFamily="18" charset="0"/>
              </a:rPr>
              <a:t>1 етап - криза ефективності (прихована криза).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Ознаки: зниження ефективності діяльності підприємства (негативна динаміка показників прибутковості обороту та капіталу, тривалість операційного та фінансового циклу підприємства). Причина: отримання збитків спочатку від проведення окремих господарських операцій, потім - в окремі часові періоди, і поступово - в цілому за результатами господарсько-фінансової діяльності. Спочатку збитки покриваються за рахунок внутрішніх резервів; поступово внутрішні резерви протидії поточній збитковості вичерпуються, що обумовлює перехід до наступного етапу розвитку кризи.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062290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73</TotalTime>
  <Words>1567</Words>
  <Application>Microsoft Macintosh PowerPoint</Application>
  <PresentationFormat>Экран (4:3)</PresentationFormat>
  <Paragraphs>85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Trebuchet MS</vt:lpstr>
      <vt:lpstr>Wingdings 3</vt:lpstr>
      <vt:lpstr>Аспект</vt:lpstr>
      <vt:lpstr>Виникнення кризових явищ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Концепція життєвого циклу підприємства    </vt:lpstr>
      <vt:lpstr>Етапи розвитку кризи </vt:lpstr>
      <vt:lpstr>Презентация PowerPoint</vt:lpstr>
      <vt:lpstr>Презентация PowerPoint</vt:lpstr>
      <vt:lpstr>Локальні сегменти прояву кризових явищ на підприємстві:</vt:lpstr>
      <vt:lpstr>Фактори виникнення кризових явищ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Загальні засади антикризового управління</dc:title>
  <dc:creator>Anonim from Hacapetovka</dc:creator>
  <cp:lastModifiedBy>Александр Ткачук</cp:lastModifiedBy>
  <cp:revision>6</cp:revision>
  <dcterms:created xsi:type="dcterms:W3CDTF">2021-03-04T19:18:15Z</dcterms:created>
  <dcterms:modified xsi:type="dcterms:W3CDTF">2024-10-01T07:55:09Z</dcterms:modified>
</cp:coreProperties>
</file>