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73" r:id="rId3"/>
    <p:sldId id="257" r:id="rId4"/>
    <p:sldId id="266" r:id="rId5"/>
    <p:sldId id="260" r:id="rId6"/>
    <p:sldId id="261" r:id="rId7"/>
    <p:sldId id="265" r:id="rId8"/>
    <p:sldId id="267" r:id="rId9"/>
    <p:sldId id="262" r:id="rId10"/>
    <p:sldId id="263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lib.net/wto/WTO_highlights_2012.pdf" TargetMode="External"/><Relationship Id="rId2" Type="http://schemas.openxmlformats.org/officeDocument/2006/relationships/hyperlink" Target="http://mkt.unwto.org/sites/all/files/docpdf/unwtohighlights11enl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60672"/>
            <a:ext cx="7406640" cy="147218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«Світовий ринок туристичних послуг»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3456384" cy="327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207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динаміки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відтворює</a:t>
            </a:r>
            <a:r>
              <a:rPr lang="ru-RU" sz="2800" dirty="0"/>
              <a:t> </a:t>
            </a:r>
            <a:r>
              <a:rPr lang="ru-RU" sz="2800" dirty="0" err="1"/>
              <a:t>часовий</a:t>
            </a:r>
            <a:r>
              <a:rPr lang="ru-RU" sz="2800" dirty="0"/>
              <a:t> вектор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та </a:t>
            </a:r>
            <a:r>
              <a:rPr lang="ru-RU" sz="2800" dirty="0" err="1"/>
              <a:t>структурні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: </a:t>
            </a:r>
            <a:r>
              <a:rPr lang="ru-RU" sz="2800" dirty="0" err="1"/>
              <a:t>прискорення</a:t>
            </a:r>
            <a:r>
              <a:rPr lang="ru-RU" sz="2800" dirty="0"/>
              <a:t> </a:t>
            </a:r>
            <a:r>
              <a:rPr lang="ru-RU" sz="2800" dirty="0" err="1"/>
              <a:t>темпів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індустрії</a:t>
            </a:r>
            <a:r>
              <a:rPr lang="ru-RU" sz="2800" dirty="0"/>
              <a:t> туризму </a:t>
            </a:r>
            <a:r>
              <a:rPr lang="ru-RU" sz="2800" dirty="0" err="1"/>
              <a:t>свідчить</a:t>
            </a:r>
            <a:r>
              <a:rPr lang="ru-RU" sz="2800" dirty="0"/>
              <a:t> про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національної</a:t>
            </a:r>
            <a:r>
              <a:rPr lang="ru-RU" sz="2800" dirty="0"/>
              <a:t> </a:t>
            </a:r>
            <a:r>
              <a:rPr lang="ru-RU" sz="2800" dirty="0" err="1"/>
              <a:t>туристичної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 на </a:t>
            </a:r>
            <a:r>
              <a:rPr lang="ru-RU" sz="2800" dirty="0" err="1"/>
              <a:t>зовнішніх</a:t>
            </a:r>
            <a:r>
              <a:rPr lang="ru-RU" sz="2800" dirty="0"/>
              <a:t> ринках </a:t>
            </a:r>
            <a:r>
              <a:rPr lang="ru-RU" sz="2800" dirty="0" err="1"/>
              <a:t>міжнародного</a:t>
            </a:r>
            <a:r>
              <a:rPr lang="ru-RU" sz="2800" dirty="0"/>
              <a:t> туризму, а </a:t>
            </a:r>
            <a:r>
              <a:rPr lang="ru-RU" sz="2800" dirty="0" err="1"/>
              <a:t>зростання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місцевим</a:t>
            </a:r>
            <a:r>
              <a:rPr lang="ru-RU" sz="2800" dirty="0"/>
              <a:t> </a:t>
            </a:r>
            <a:r>
              <a:rPr lang="ru-RU" sz="2800" dirty="0" err="1"/>
              <a:t>населенням</a:t>
            </a:r>
            <a:r>
              <a:rPr lang="ru-RU" sz="2800" dirty="0"/>
              <a:t> - про </a:t>
            </a:r>
            <a:r>
              <a:rPr lang="ru-RU" sz="2800" dirty="0" err="1"/>
              <a:t>загальні</a:t>
            </a:r>
            <a:r>
              <a:rPr lang="ru-RU" sz="2800" dirty="0"/>
              <a:t> </a:t>
            </a:r>
            <a:r>
              <a:rPr lang="ru-RU" sz="2800" dirty="0" err="1"/>
              <a:t>соціально-економічні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 і </a:t>
            </a:r>
            <a:r>
              <a:rPr lang="ru-RU" sz="2800" dirty="0" err="1"/>
              <a:t>зміни</a:t>
            </a:r>
            <a:r>
              <a:rPr lang="ru-RU" sz="2800" dirty="0"/>
              <a:t> умов та стилю </a:t>
            </a:r>
            <a:r>
              <a:rPr lang="ru-RU" sz="2800" dirty="0" err="1"/>
              <a:t>життя</a:t>
            </a:r>
            <a:r>
              <a:rPr lang="ru-RU" sz="2800" dirty="0"/>
              <a:t> і, в </a:t>
            </a:r>
            <a:r>
              <a:rPr lang="ru-RU" sz="2800" dirty="0" err="1"/>
              <a:t>кінцевому</a:t>
            </a:r>
            <a:r>
              <a:rPr lang="ru-RU" sz="2800" dirty="0"/>
              <a:t> </a:t>
            </a:r>
            <a:r>
              <a:rPr lang="ru-RU" sz="2800" dirty="0" err="1"/>
              <a:t>виразі</a:t>
            </a:r>
            <a:r>
              <a:rPr lang="ru-RU" sz="2800" dirty="0"/>
              <a:t>, в </a:t>
            </a:r>
            <a:r>
              <a:rPr lang="ru-RU" sz="2800" dirty="0" err="1"/>
              <a:t>прилученні</a:t>
            </a:r>
            <a:r>
              <a:rPr lang="ru-RU" sz="2800" dirty="0"/>
              <a:t> до </a:t>
            </a:r>
            <a:r>
              <a:rPr lang="ru-RU" sz="2800" dirty="0" err="1"/>
              <a:t>світового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488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3367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Національний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ринок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послуг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є </a:t>
            </a:r>
            <a:r>
              <a:rPr lang="ru-RU" sz="2400" dirty="0" err="1"/>
              <a:t>ключовим</a:t>
            </a:r>
            <a:r>
              <a:rPr lang="ru-RU" sz="2400" dirty="0"/>
              <a:t> в </a:t>
            </a:r>
            <a:r>
              <a:rPr lang="ru-RU" sz="2400" dirty="0" err="1"/>
              <a:t>суспільно-географічному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туризму,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зовнішніми</a:t>
            </a:r>
            <a:r>
              <a:rPr lang="ru-RU" sz="2400" dirty="0"/>
              <a:t> та </a:t>
            </a:r>
            <a:r>
              <a:rPr lang="ru-RU" sz="2400" dirty="0" err="1"/>
              <a:t>внутрішніми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.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ринку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спеціалізацію</a:t>
            </a:r>
            <a:r>
              <a:rPr lang="ru-RU" sz="2400" dirty="0"/>
              <a:t> та участь в </a:t>
            </a:r>
            <a:r>
              <a:rPr lang="ru-RU" sz="2400" dirty="0" err="1"/>
              <a:t>світовому</a:t>
            </a:r>
            <a:r>
              <a:rPr lang="ru-RU" sz="2400" dirty="0"/>
              <a:t> </a:t>
            </a:r>
            <a:r>
              <a:rPr lang="ru-RU" sz="2400" dirty="0" err="1"/>
              <a:t>туристичному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. Тому методика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повинна </a:t>
            </a:r>
            <a:r>
              <a:rPr lang="ru-RU" sz="2400" dirty="0" err="1"/>
              <a:t>відтворювати</a:t>
            </a:r>
            <a:r>
              <a:rPr lang="ru-RU" sz="2400" dirty="0"/>
              <a:t> всю </a:t>
            </a:r>
            <a:r>
              <a:rPr lang="ru-RU" sz="2400" dirty="0" err="1"/>
              <a:t>складність</a:t>
            </a:r>
            <a:r>
              <a:rPr lang="ru-RU" sz="2400" dirty="0"/>
              <a:t> та </a:t>
            </a:r>
            <a:r>
              <a:rPr lang="ru-RU" sz="2400" dirty="0" err="1"/>
              <a:t>багатоаспектність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як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, так і </a:t>
            </a:r>
            <a:r>
              <a:rPr lang="ru-RU" sz="2400" dirty="0" err="1"/>
              <a:t>внутрішнього</a:t>
            </a:r>
            <a:r>
              <a:rPr lang="ru-RU" sz="2400" dirty="0"/>
              <a:t> туризму.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макроположення</a:t>
            </a:r>
            <a:r>
              <a:rPr lang="ru-RU" sz="2400" dirty="0"/>
              <a:t> як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суб'єктів</a:t>
            </a:r>
            <a:r>
              <a:rPr lang="ru-RU" sz="2400" dirty="0"/>
              <a:t>, та </a:t>
            </a:r>
            <a:r>
              <a:rPr lang="ru-RU" sz="2400" dirty="0" err="1"/>
              <a:t>мезоположення</a:t>
            </a:r>
            <a:r>
              <a:rPr lang="ru-RU" sz="2400" dirty="0"/>
              <a:t> -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суб'єктів</a:t>
            </a:r>
            <a:r>
              <a:rPr lang="ru-RU" sz="2400" dirty="0"/>
              <a:t> </a:t>
            </a:r>
            <a:r>
              <a:rPr lang="ru-RU" sz="2400" dirty="0" err="1"/>
              <a:t>макрорегіонального</a:t>
            </a:r>
            <a:r>
              <a:rPr lang="ru-RU" sz="2400" dirty="0"/>
              <a:t> ринку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субринку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313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41431" y="2063374"/>
            <a:ext cx="3412085" cy="19225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Основними</a:t>
            </a:r>
            <a:r>
              <a:rPr lang="ru-RU" dirty="0">
                <a:solidFill>
                  <a:schemeClr val="tx1"/>
                </a:solidFill>
              </a:rPr>
              <a:t> принципами рекламного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ринку є: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981318" y="1400022"/>
            <a:ext cx="580" cy="66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555776" y="302463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87941" y="2974384"/>
            <a:ext cx="6923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81318" y="3985886"/>
            <a:ext cx="0" cy="739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043608" y="2564904"/>
            <a:ext cx="1512168" cy="11304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Точність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ретельність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89113" y="4759068"/>
            <a:ext cx="1917042" cy="10888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Об'єктивність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урахування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факторів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80312" y="2672916"/>
            <a:ext cx="151216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Системність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23929" y="451520"/>
            <a:ext cx="208222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Систематичність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03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776864" cy="67413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 smtClean="0"/>
              <a:t>Маркетингові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ведуться</a:t>
            </a:r>
            <a:r>
              <a:rPr lang="ru-RU" sz="2400" dirty="0"/>
              <a:t> для потреб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нагромадження</a:t>
            </a:r>
            <a:r>
              <a:rPr lang="ru-RU" sz="2400" dirty="0"/>
              <a:t> та </a:t>
            </a:r>
            <a:r>
              <a:rPr lang="ru-RU" sz="2400" dirty="0" err="1"/>
              <a:t>оброблення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про</a:t>
            </a:r>
            <a:r>
              <a:rPr lang="ru-RU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err="1"/>
              <a:t>туристичний</a:t>
            </a:r>
            <a:r>
              <a:rPr lang="ru-RU" sz="2400" dirty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, </a:t>
            </a:r>
            <a:r>
              <a:rPr lang="ru-RU" sz="2400" dirty="0" err="1"/>
              <a:t>суб'єктів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на </a:t>
            </a:r>
            <a:r>
              <a:rPr lang="ru-RU" sz="2400" dirty="0" err="1"/>
              <a:t>ньому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ринкову</a:t>
            </a:r>
            <a:r>
              <a:rPr lang="ru-RU" sz="2400" dirty="0"/>
              <a:t> </a:t>
            </a:r>
            <a:r>
              <a:rPr lang="ru-RU" sz="2400" dirty="0" err="1"/>
              <a:t>позицію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конкурентне</a:t>
            </a:r>
            <a:r>
              <a:rPr lang="ru-RU" sz="2400" dirty="0" smtClean="0"/>
              <a:t> </a:t>
            </a:r>
            <a:r>
              <a:rPr lang="ru-RU" sz="2400" dirty="0" err="1"/>
              <a:t>середовище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продаж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у часовому та </a:t>
            </a:r>
            <a:r>
              <a:rPr lang="ru-RU" sz="2400" dirty="0" err="1"/>
              <a:t>просторовому</a:t>
            </a:r>
            <a:r>
              <a:rPr lang="ru-RU" sz="2400" dirty="0"/>
              <a:t> </a:t>
            </a:r>
            <a:r>
              <a:rPr lang="ru-RU" sz="2400" dirty="0" err="1"/>
              <a:t>вимірі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продажу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спостереження</a:t>
            </a:r>
            <a:r>
              <a:rPr lang="ru-RU" sz="2400" dirty="0"/>
              <a:t> за </a:t>
            </a:r>
            <a:r>
              <a:rPr lang="ru-RU" sz="2400" dirty="0" err="1"/>
              <a:t>цільовим</a:t>
            </a:r>
            <a:r>
              <a:rPr lang="ru-RU" sz="2400" dirty="0"/>
              <a:t> ринком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інструменти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комплексу маркетингу (</a:t>
            </a:r>
            <a:r>
              <a:rPr lang="en-US" sz="2400" dirty="0"/>
              <a:t>marketing-mix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прогнозування</a:t>
            </a:r>
            <a:r>
              <a:rPr lang="ru-RU" sz="2400" dirty="0" smtClean="0"/>
              <a:t> </a:t>
            </a:r>
            <a:r>
              <a:rPr lang="ru-RU" sz="2400" dirty="0" err="1"/>
              <a:t>тенденцій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ринку на перспективу.</a:t>
            </a:r>
          </a:p>
        </p:txBody>
      </p:sp>
    </p:spTree>
    <p:extLst>
      <p:ext uri="{BB962C8B-B14F-4D97-AF65-F5344CB8AC3E}">
        <p14:creationId xmlns:p14="http://schemas.microsoft.com/office/powerpoint/2010/main" val="3680887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1417638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туризмі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До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них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зарахувати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пізнавальну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розумінні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відбуваються</a:t>
            </a:r>
            <a:r>
              <a:rPr lang="ru-RU" sz="2400" dirty="0"/>
              <a:t> у </a:t>
            </a:r>
            <a:r>
              <a:rPr lang="ru-RU" sz="2400" dirty="0" err="1"/>
              <a:t>туризмі</a:t>
            </a:r>
            <a:r>
              <a:rPr lang="ru-RU" sz="2400" dirty="0"/>
              <a:t> (</a:t>
            </a:r>
            <a:r>
              <a:rPr lang="ru-RU" sz="2400" dirty="0" err="1"/>
              <a:t>збір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обробка</a:t>
            </a:r>
            <a:r>
              <a:rPr lang="ru-RU" sz="2400" dirty="0"/>
              <a:t>, </a:t>
            </a:r>
            <a:r>
              <a:rPr lang="ru-RU" sz="2400" dirty="0" err="1"/>
              <a:t>аналіз</a:t>
            </a:r>
            <a:r>
              <a:rPr lang="ru-RU" sz="2400" dirty="0"/>
              <a:t>, прогноз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діагностичну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прийнятті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(</a:t>
            </a:r>
            <a:r>
              <a:rPr lang="ru-RU" sz="2400" dirty="0" err="1"/>
              <a:t>ідентифікація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впливати</a:t>
            </a:r>
            <a:r>
              <a:rPr lang="ru-RU" sz="2400" dirty="0"/>
              <a:t> на попит та </a:t>
            </a:r>
            <a:r>
              <a:rPr lang="ru-RU" sz="2400" dirty="0" err="1"/>
              <a:t>визначення</a:t>
            </a:r>
            <a:r>
              <a:rPr lang="ru-RU" sz="2400" dirty="0"/>
              <a:t> оптимального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прогнозну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передбаченні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/>
              <a:t>туристичному</a:t>
            </a:r>
            <a:r>
              <a:rPr lang="ru-RU" sz="2400" dirty="0"/>
              <a:t> ринку; </a:t>
            </a:r>
            <a:r>
              <a:rPr lang="ru-RU" sz="2400" dirty="0" err="1"/>
              <a:t>це</a:t>
            </a:r>
            <a:r>
              <a:rPr lang="ru-RU" sz="2400" dirty="0"/>
              <a:t> особливо </a:t>
            </a:r>
            <a:r>
              <a:rPr lang="ru-RU" sz="2400" dirty="0" err="1"/>
              <a:t>важливо</a:t>
            </a:r>
            <a:r>
              <a:rPr lang="ru-RU" sz="2400" dirty="0"/>
              <a:t> у </a:t>
            </a:r>
            <a:r>
              <a:rPr lang="ru-RU" sz="2400" dirty="0" err="1"/>
              <a:t>прогнозі</a:t>
            </a:r>
            <a:r>
              <a:rPr lang="ru-RU" sz="2400" dirty="0"/>
              <a:t>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продажів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підприємством</a:t>
            </a:r>
            <a:r>
              <a:rPr lang="ru-RU" sz="2400" dirty="0"/>
              <a:t> і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найближчими</a:t>
            </a:r>
            <a:r>
              <a:rPr lang="ru-RU" sz="2400" dirty="0"/>
              <a:t> конкурентами; </a:t>
            </a:r>
            <a:r>
              <a:rPr lang="ru-RU" sz="2400" dirty="0" err="1"/>
              <a:t>виняткове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тут </a:t>
            </a:r>
            <a:r>
              <a:rPr lang="ru-RU" sz="2400" dirty="0" err="1"/>
              <a:t>займає</a:t>
            </a:r>
            <a:r>
              <a:rPr lang="ru-RU" sz="2400" dirty="0"/>
              <a:t> прогноз продажу нового продукту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контрольну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перевірці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18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</a:t>
            </a:r>
          </a:p>
          <a:p>
            <a:pPr marL="82296" indent="0"/>
            <a:r>
              <a:rPr lang="ru-RU" dirty="0" smtClean="0"/>
              <a:t>Булатова О.В.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міжнародною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конкурентоспроможністю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О.В. Булатова, О.А. </a:t>
            </a:r>
            <a:r>
              <a:rPr lang="ru-RU" dirty="0" err="1" smtClean="0"/>
              <a:t>Беззубченко</a:t>
            </a:r>
            <a:r>
              <a:rPr lang="ru-RU" dirty="0" smtClean="0"/>
              <a:t>. </a:t>
            </a:r>
            <a:r>
              <a:rPr lang="ru-RU" dirty="0" err="1" smtClean="0"/>
              <a:t>Маріуполь</a:t>
            </a:r>
            <a:r>
              <a:rPr lang="ru-RU" dirty="0" smtClean="0"/>
              <a:t>: МДГУ, 2009. 152 с</a:t>
            </a:r>
          </a:p>
          <a:p>
            <a:pPr marL="82296" indent="0"/>
            <a:r>
              <a:rPr lang="en-US" dirty="0" smtClean="0"/>
              <a:t>UNWTO Annual Report: - URL: </a:t>
            </a:r>
            <a:r>
              <a:rPr lang="en-US" u="sng" dirty="0" smtClean="0">
                <a:hlinkClick r:id="rId2"/>
              </a:rPr>
              <a:t>http://mkt.unwto.org/sites/all/files/docpdf/unwtohighlights11enlr.pdf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 smtClean="0"/>
          </a:p>
          <a:p>
            <a:pPr marL="82296" indent="0"/>
            <a:r>
              <a:rPr lang="en-US" u="sng" dirty="0" smtClean="0">
                <a:hlinkClick r:id="rId3"/>
              </a:rPr>
              <a:t>UNWTO Tourism Highlights (2012 Edition): - URL: https://tourlib.net/wto/WTO_highlights_2012.pdf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4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Здатність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аналізу </a:t>
            </a:r>
            <a:r>
              <a:rPr lang="ru-RU" dirty="0" err="1" smtClean="0"/>
              <a:t>інформації</a:t>
            </a:r>
            <a:r>
              <a:rPr lang="ru-RU" dirty="0" smtClean="0"/>
              <a:t> з </a:t>
            </a:r>
            <a:r>
              <a:rPr lang="ru-RU" dirty="0" err="1" smtClean="0"/>
              <a:t>різних</a:t>
            </a:r>
            <a:r>
              <a:rPr lang="ru-RU" dirty="0" smtClean="0"/>
              <a:t> джерел; </a:t>
            </a:r>
          </a:p>
          <a:p>
            <a:r>
              <a:rPr lang="ru-RU" dirty="0" smtClean="0"/>
              <a:t> Здатність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контексті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процесів</a:t>
            </a:r>
            <a:r>
              <a:rPr lang="ru-RU" dirty="0" smtClean="0"/>
              <a:t> і технологій організації роботи </a:t>
            </a:r>
            <a:r>
              <a:rPr lang="ru-RU" dirty="0" err="1" smtClean="0"/>
              <a:t>суб’єкта</a:t>
            </a:r>
            <a:r>
              <a:rPr lang="ru-RU" dirty="0" smtClean="0"/>
              <a:t> туристичної індустрії та її </a:t>
            </a:r>
            <a:r>
              <a:rPr lang="ru-RU" dirty="0" err="1" smtClean="0"/>
              <a:t>підсистем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88"/>
            <a:ext cx="7920880" cy="1228998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 та класифікація туристичного ринку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714104" cy="554461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/>
              <a:t>Методика </a:t>
            </a:r>
            <a:r>
              <a:rPr lang="ru-RU" sz="2400" dirty="0" err="1"/>
              <a:t>географічного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макрорівня</a:t>
            </a:r>
            <a:r>
              <a:rPr lang="ru-RU" sz="2400" dirty="0"/>
              <a:t> є </a:t>
            </a:r>
            <a:r>
              <a:rPr lang="ru-RU" sz="2400" dirty="0" err="1"/>
              <a:t>дослідженням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і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виявленні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глобальних</a:t>
            </a:r>
            <a:r>
              <a:rPr lang="ru-RU" sz="2400" dirty="0"/>
              <a:t> </a:t>
            </a:r>
            <a:r>
              <a:rPr lang="ru-RU" sz="2400" dirty="0" err="1"/>
              <a:t>геопросторових</a:t>
            </a:r>
            <a:r>
              <a:rPr lang="ru-RU" sz="2400" dirty="0"/>
              <a:t> структур.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/>
              <a:t>макрорівні</a:t>
            </a:r>
            <a:r>
              <a:rPr lang="ru-RU" sz="2400" dirty="0"/>
              <a:t> методику </a:t>
            </a:r>
            <a:r>
              <a:rPr lang="ru-RU" sz="2400" dirty="0" err="1"/>
              <a:t>дослідження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представити</a:t>
            </a:r>
            <a:r>
              <a:rPr lang="ru-RU" sz="2400" dirty="0"/>
              <a:t> як </a:t>
            </a:r>
            <a:r>
              <a:rPr lang="ru-RU" sz="2400" dirty="0" err="1"/>
              <a:t>наскрізну</a:t>
            </a:r>
            <a:r>
              <a:rPr lang="ru-RU" sz="2400" dirty="0"/>
              <a:t> систему,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сполучає</a:t>
            </a:r>
            <a:r>
              <a:rPr lang="ru-RU" sz="2400" dirty="0"/>
              <a:t> </a:t>
            </a:r>
            <a:r>
              <a:rPr lang="ru-RU" sz="2400" dirty="0" err="1"/>
              <a:t>територіальні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з </a:t>
            </a:r>
            <a:r>
              <a:rPr lang="ru-RU" sz="2400" dirty="0" err="1" smtClean="0"/>
              <a:t>галузевими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алузеві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ринки </a:t>
            </a:r>
            <a:r>
              <a:rPr lang="ru-RU" sz="2400" dirty="0"/>
              <a:t>(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готельних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дозвілля</a:t>
            </a:r>
            <a:r>
              <a:rPr lang="ru-RU" sz="2400" dirty="0"/>
              <a:t> та </a:t>
            </a:r>
            <a:r>
              <a:rPr lang="ru-RU" sz="2400" dirty="0" err="1"/>
              <a:t>розваг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туроператорів</a:t>
            </a:r>
            <a:r>
              <a:rPr lang="ru-RU" sz="2400" dirty="0"/>
              <a:t> та </a:t>
            </a:r>
            <a:r>
              <a:rPr lang="ru-RU" sz="2400" dirty="0" err="1"/>
              <a:t>турагенцій</a:t>
            </a:r>
            <a:r>
              <a:rPr lang="ru-RU" sz="2400" dirty="0"/>
              <a:t> </a:t>
            </a:r>
            <a:r>
              <a:rPr lang="ru-RU" sz="2400" dirty="0" smtClean="0"/>
              <a:t>)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ж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але </a:t>
            </a:r>
            <a:r>
              <a:rPr lang="ru-RU" sz="2400" dirty="0" err="1"/>
              <a:t>тільки</a:t>
            </a:r>
            <a:r>
              <a:rPr lang="ru-RU" sz="2400" dirty="0"/>
              <a:t> ним </a:t>
            </a:r>
            <a:r>
              <a:rPr lang="ru-RU" sz="2400" dirty="0" err="1"/>
              <a:t>властиву</a:t>
            </a:r>
            <a:r>
              <a:rPr lang="ru-RU" sz="2400" dirty="0"/>
              <a:t> </a:t>
            </a:r>
            <a:r>
              <a:rPr lang="ru-RU" sz="2400" dirty="0" err="1"/>
              <a:t>територіальну</a:t>
            </a:r>
            <a:r>
              <a:rPr lang="ru-RU" sz="2400" dirty="0"/>
              <a:t> структуру, </a:t>
            </a:r>
            <a:r>
              <a:rPr lang="ru-RU" sz="2400" dirty="0" err="1"/>
              <a:t>обумовлену</a:t>
            </a:r>
            <a:r>
              <a:rPr lang="ru-RU" sz="2400" dirty="0"/>
              <a:t> </a:t>
            </a:r>
            <a:r>
              <a:rPr lang="ru-RU" sz="2400" dirty="0" err="1"/>
              <a:t>специфікою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і є </a:t>
            </a:r>
            <a:r>
              <a:rPr lang="ru-RU" sz="2400" dirty="0" err="1"/>
              <a:t>видовими</a:t>
            </a:r>
            <a:r>
              <a:rPr lang="ru-RU" sz="2400" dirty="0"/>
              <a:t> </a:t>
            </a:r>
            <a:r>
              <a:rPr lang="ru-RU" sz="2400" dirty="0" err="1"/>
              <a:t>субринками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ринку.</a:t>
            </a:r>
          </a:p>
        </p:txBody>
      </p:sp>
    </p:spTree>
    <p:extLst>
      <p:ext uri="{BB962C8B-B14F-4D97-AF65-F5344CB8AC3E}">
        <p14:creationId xmlns:p14="http://schemas.microsoft.com/office/powerpoint/2010/main" val="397454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58437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основу </a:t>
            </a:r>
            <a:r>
              <a:rPr lang="ru-RU" sz="2400" dirty="0" err="1"/>
              <a:t>дослідження</a:t>
            </a:r>
            <a:r>
              <a:rPr lang="ru-RU" sz="2400" dirty="0"/>
              <a:t> такого масштабу </a:t>
            </a:r>
            <a:r>
              <a:rPr lang="ru-RU" sz="2400" dirty="0" err="1"/>
              <a:t>покладений</a:t>
            </a:r>
            <a:r>
              <a:rPr lang="ru-RU" sz="2400" dirty="0"/>
              <a:t> синтез </a:t>
            </a:r>
            <a:r>
              <a:rPr lang="ru-RU" sz="2400" dirty="0" err="1"/>
              <a:t>аналітичного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регіональних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/>
              <a:t> і </a:t>
            </a:r>
            <a:r>
              <a:rPr lang="ru-RU" sz="2400" dirty="0" err="1"/>
              <a:t>глобальні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та як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err="1" smtClean="0"/>
              <a:t>Туристичний</a:t>
            </a:r>
            <a:r>
              <a:rPr lang="ru-RU" sz="2400" dirty="0" smtClean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 в </a:t>
            </a:r>
            <a:r>
              <a:rPr lang="ru-RU" sz="2400" dirty="0" err="1"/>
              <a:t>структурі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склався</a:t>
            </a:r>
            <a:r>
              <a:rPr lang="ru-RU" sz="2400" dirty="0"/>
              <a:t> і </a:t>
            </a:r>
            <a:r>
              <a:rPr lang="ru-RU" sz="2400" dirty="0" err="1"/>
              <a:t>діє</a:t>
            </a:r>
            <a:r>
              <a:rPr lang="ru-RU" sz="2400" dirty="0"/>
              <a:t> в </a:t>
            </a:r>
            <a:r>
              <a:rPr lang="ru-RU" sz="2400" dirty="0" err="1"/>
              <a:t>відповідних</a:t>
            </a:r>
            <a:r>
              <a:rPr lang="ru-RU" sz="2400" dirty="0"/>
              <a:t> формах, в тому </a:t>
            </a:r>
            <a:r>
              <a:rPr lang="ru-RU" sz="2400" dirty="0" err="1"/>
              <a:t>числі</a:t>
            </a:r>
            <a:r>
              <a:rPr lang="ru-RU" sz="2400" dirty="0"/>
              <a:t> й </a:t>
            </a:r>
            <a:r>
              <a:rPr lang="ru-RU" sz="2400" dirty="0" err="1"/>
              <a:t>територіальних</a:t>
            </a:r>
            <a:r>
              <a:rPr lang="ru-RU" sz="2400" dirty="0"/>
              <a:t>. </a:t>
            </a:r>
            <a:r>
              <a:rPr lang="ru-RU" sz="2400" dirty="0" err="1"/>
              <a:t>Геопросторові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утворюються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дією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і ринку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зокрема</a:t>
            </a:r>
            <a:r>
              <a:rPr lang="ru-RU" sz="2400" dirty="0"/>
              <a:t> і є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і </a:t>
            </a:r>
            <a:r>
              <a:rPr lang="ru-RU" sz="2400" dirty="0" err="1"/>
              <a:t>споживання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271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890080" cy="648072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Саме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тому в основу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покладені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суспільно-географічні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закономірності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Такий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підхід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узагальнення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проявів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дозволяє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визначити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динаміку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як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специфічних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;</a:t>
            </a:r>
          </a:p>
          <a:p>
            <a:pPr marL="82296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структуру </a:t>
            </a:r>
            <a:r>
              <a:rPr lang="ru-RU" sz="2400" dirty="0" err="1"/>
              <a:t>споживання</a:t>
            </a:r>
            <a:r>
              <a:rPr lang="ru-RU" sz="2400" dirty="0"/>
              <a:t>, </a:t>
            </a:r>
            <a:r>
              <a:rPr lang="ru-RU" sz="2400" dirty="0" err="1"/>
              <a:t>параметризовану</a:t>
            </a:r>
            <a:r>
              <a:rPr lang="ru-RU" sz="2400" dirty="0"/>
              <a:t> до </a:t>
            </a:r>
            <a:r>
              <a:rPr lang="ru-RU" sz="2400" dirty="0" err="1"/>
              <a:t>ознак</a:t>
            </a:r>
            <a:r>
              <a:rPr lang="ru-RU" sz="2400" dirty="0"/>
              <a:t> турпродукту (за видами, формами, сезонами, </a:t>
            </a:r>
            <a:r>
              <a:rPr lang="ru-RU" sz="2400" dirty="0" err="1"/>
              <a:t>терміном</a:t>
            </a:r>
            <a:r>
              <a:rPr lang="ru-RU" sz="2400" dirty="0"/>
              <a:t>, </a:t>
            </a:r>
            <a:r>
              <a:rPr lang="ru-RU" sz="2400" dirty="0" err="1"/>
              <a:t>класом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,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транспортних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smtClean="0"/>
              <a:t>);</a:t>
            </a:r>
          </a:p>
          <a:p>
            <a:pPr marL="82296" indent="0"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територіальну</a:t>
            </a:r>
            <a:r>
              <a:rPr lang="ru-RU" sz="2400" dirty="0"/>
              <a:t> </a:t>
            </a:r>
            <a:r>
              <a:rPr lang="ru-RU" sz="2400" dirty="0" err="1"/>
              <a:t>диференціацію</a:t>
            </a:r>
            <a:r>
              <a:rPr lang="ru-RU" sz="2400" dirty="0"/>
              <a:t> споживання туристичного продукту </a:t>
            </a:r>
            <a:r>
              <a:rPr lang="ru-RU" sz="2400" dirty="0" err="1"/>
              <a:t>залежно</a:t>
            </a:r>
            <a:r>
              <a:rPr lang="ru-RU" sz="2400" dirty="0"/>
              <a:t> від </a:t>
            </a:r>
            <a:r>
              <a:rPr lang="ru-RU" sz="2400" dirty="0" err="1"/>
              <a:t>кон'юнктури</a:t>
            </a:r>
            <a:r>
              <a:rPr lang="ru-RU" sz="2400" dirty="0"/>
              <a:t> ринку;</a:t>
            </a:r>
          </a:p>
        </p:txBody>
      </p:sp>
    </p:spTree>
    <p:extLst>
      <p:ext uri="{BB962C8B-B14F-4D97-AF65-F5344CB8AC3E}">
        <p14:creationId xmlns:p14="http://schemas.microsoft.com/office/powerpoint/2010/main" val="4186652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err="1"/>
              <a:t>територіальну</a:t>
            </a:r>
            <a:r>
              <a:rPr lang="ru-RU" sz="2800" dirty="0"/>
              <a:t> структуру, </a:t>
            </a:r>
            <a:r>
              <a:rPr lang="ru-RU" sz="2800" dirty="0" err="1"/>
              <a:t>зокрема</a:t>
            </a:r>
            <a:r>
              <a:rPr lang="ru-RU" sz="2800" dirty="0"/>
              <a:t>, </a:t>
            </a:r>
            <a:r>
              <a:rPr lang="ru-RU" sz="2800" dirty="0" err="1"/>
              <a:t>елементи</a:t>
            </a:r>
            <a:r>
              <a:rPr lang="ru-RU" sz="2800" dirty="0"/>
              <a:t> та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територіальної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системність</a:t>
            </a:r>
            <a:r>
              <a:rPr lang="ru-RU" sz="2800" dirty="0" smtClean="0"/>
              <a:t> </a:t>
            </a:r>
            <a:r>
              <a:rPr lang="ru-RU" sz="2800" dirty="0" err="1"/>
              <a:t>зв'язків</a:t>
            </a:r>
            <a:r>
              <a:rPr lang="ru-RU" sz="2800" dirty="0"/>
              <a:t> та </a:t>
            </a:r>
            <a:r>
              <a:rPr lang="ru-RU" sz="2800" dirty="0" err="1"/>
              <a:t>механізм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та </a:t>
            </a:r>
            <a:r>
              <a:rPr lang="ru-RU" sz="2800" dirty="0" err="1"/>
              <a:t>функціонування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та </a:t>
            </a:r>
            <a:r>
              <a:rPr lang="ru-RU" sz="2800" dirty="0" err="1"/>
              <a:t>субринків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/>
              <a:t>геопросторової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ринку,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взаємодію</a:t>
            </a:r>
            <a:r>
              <a:rPr lang="ru-RU" sz="2800" dirty="0"/>
              <a:t> та </a:t>
            </a:r>
            <a:r>
              <a:rPr lang="ru-RU" sz="2800" dirty="0" err="1"/>
              <a:t>ієрархію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напрямки </a:t>
            </a:r>
            <a:r>
              <a:rPr lang="ru-RU" sz="2800" dirty="0"/>
              <a:t>та </a:t>
            </a:r>
            <a:r>
              <a:rPr lang="ru-RU" sz="2800" dirty="0" err="1"/>
              <a:t>перспективи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</a:t>
            </a:r>
            <a:r>
              <a:rPr lang="ru-RU" sz="2800" dirty="0" err="1"/>
              <a:t>різного</a:t>
            </a:r>
            <a:r>
              <a:rPr lang="ru-RU" sz="2800" dirty="0"/>
              <a:t> масштабу.</a:t>
            </a:r>
          </a:p>
        </p:txBody>
      </p:sp>
    </p:spTree>
    <p:extLst>
      <p:ext uri="{BB962C8B-B14F-4D97-AF65-F5344CB8AC3E}">
        <p14:creationId xmlns:p14="http://schemas.microsoft.com/office/powerpoint/2010/main" val="2431278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48872" cy="66247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макрорегіональному</a:t>
            </a:r>
            <a:r>
              <a:rPr lang="ru-RU" sz="2400" dirty="0" smtClean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досліджуються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туризму як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функціонально-галузевої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та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ескпортно-імпортної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міжнародний</a:t>
            </a:r>
            <a:r>
              <a:rPr lang="ru-RU" sz="2400" dirty="0"/>
              <a:t> туризм є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глобальності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а з </a:t>
            </a:r>
            <a:r>
              <a:rPr lang="ru-RU" sz="2400" dirty="0" err="1"/>
              <a:t>іншого</a:t>
            </a:r>
            <a:r>
              <a:rPr lang="ru-RU" sz="2400" dirty="0"/>
              <a:t> боку,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глобалізації</a:t>
            </a:r>
            <a:r>
              <a:rPr lang="ru-RU" sz="2400" dirty="0" smtClean="0"/>
              <a:t>.</a:t>
            </a:r>
            <a:endParaRPr lang="ru-RU" sz="2400" dirty="0"/>
          </a:p>
          <a:p>
            <a:pPr marL="82296" indent="0">
              <a:buNone/>
            </a:pP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як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підпорядкований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світогосподарських</a:t>
            </a:r>
            <a:r>
              <a:rPr lang="ru-RU" sz="2400" dirty="0"/>
              <a:t> </a:t>
            </a:r>
            <a:r>
              <a:rPr lang="ru-RU" sz="2400" dirty="0" err="1"/>
              <a:t>законів</a:t>
            </a:r>
            <a:r>
              <a:rPr lang="ru-RU" sz="2400" dirty="0"/>
              <a:t> і </a:t>
            </a:r>
            <a:r>
              <a:rPr lang="ru-RU" sz="2400" dirty="0" err="1"/>
              <a:t>закономірностей</a:t>
            </a:r>
            <a:r>
              <a:rPr lang="ru-RU" sz="2400" dirty="0"/>
              <a:t>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специфічним</a:t>
            </a:r>
            <a:r>
              <a:rPr lang="ru-RU" sz="2400" dirty="0"/>
              <a:t> </a:t>
            </a:r>
            <a:r>
              <a:rPr lang="ru-RU" sz="2400" dirty="0" err="1"/>
              <a:t>проявам</a:t>
            </a:r>
            <a:r>
              <a:rPr lang="ru-RU" sz="2400" dirty="0"/>
              <a:t>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5790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0597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споживанням</a:t>
            </a:r>
            <a:r>
              <a:rPr lang="ru-RU" sz="2400" dirty="0"/>
              <a:t> як </a:t>
            </a:r>
            <a:r>
              <a:rPr lang="ru-RU" sz="2400" dirty="0" err="1"/>
              <a:t>кінцевим</a:t>
            </a:r>
            <a:r>
              <a:rPr lang="ru-RU" sz="2400" dirty="0"/>
              <a:t>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 на глобальному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фіксується</a:t>
            </a:r>
            <a:r>
              <a:rPr lang="ru-RU" sz="2400" dirty="0"/>
              <a:t> </a:t>
            </a:r>
            <a:r>
              <a:rPr lang="ru-RU" sz="2400" dirty="0" err="1"/>
              <a:t>обсягом</a:t>
            </a:r>
            <a:r>
              <a:rPr lang="ru-RU" sz="2400" dirty="0"/>
              <a:t>, </a:t>
            </a:r>
            <a:r>
              <a:rPr lang="ru-RU" sz="2400" dirty="0" err="1"/>
              <a:t>напрямком</a:t>
            </a:r>
            <a:r>
              <a:rPr lang="ru-RU" sz="2400" dirty="0"/>
              <a:t> та </a:t>
            </a:r>
            <a:r>
              <a:rPr lang="ru-RU" sz="2400" dirty="0" err="1"/>
              <a:t>ритмікою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потоків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/>
              <a:t>Тобто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індустрії</a:t>
            </a:r>
            <a:r>
              <a:rPr lang="ru-RU" sz="2400" dirty="0"/>
              <a:t> туризму,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та </a:t>
            </a:r>
            <a:r>
              <a:rPr lang="ru-RU" sz="2400" dirty="0" err="1"/>
              <a:t>різноманітність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територіального</a:t>
            </a:r>
            <a:r>
              <a:rPr lang="ru-RU" sz="2400" dirty="0"/>
              <a:t> ринку: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 і </a:t>
            </a:r>
            <a:r>
              <a:rPr lang="ru-RU" sz="2400" dirty="0" err="1"/>
              <a:t>достатність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</a:t>
            </a:r>
            <a:r>
              <a:rPr lang="ru-RU" sz="2400" dirty="0" err="1"/>
              <a:t>інформаційну</a:t>
            </a:r>
            <a:r>
              <a:rPr lang="ru-RU" sz="2400" dirty="0"/>
              <a:t> </a:t>
            </a:r>
            <a:r>
              <a:rPr lang="ru-RU" sz="2400" dirty="0" err="1"/>
              <a:t>забезпеченість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сприяння</a:t>
            </a:r>
            <a:r>
              <a:rPr lang="ru-RU" sz="2400" dirty="0"/>
              <a:t> </a:t>
            </a:r>
            <a:r>
              <a:rPr lang="ru-RU" sz="2400" dirty="0" err="1"/>
              <a:t>розвиткові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бізнесу</a:t>
            </a:r>
            <a:r>
              <a:rPr lang="ru-RU" sz="2400" dirty="0"/>
              <a:t>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617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920880" cy="141763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Делімітація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глобальних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форм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територіальної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світового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ринку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ґрунтується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наступних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принципах: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комплексності</a:t>
            </a:r>
            <a:r>
              <a:rPr lang="ru-RU" sz="2400" dirty="0"/>
              <a:t>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виявлені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моделей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</a:t>
            </a:r>
            <a:r>
              <a:rPr lang="ru-RU" sz="2400" dirty="0" err="1"/>
              <a:t>що</a:t>
            </a:r>
            <a:r>
              <a:rPr lang="ru-RU" sz="2400" dirty="0"/>
              <a:t> є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історичного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туризму та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закріплені</a:t>
            </a:r>
            <a:r>
              <a:rPr lang="ru-RU" sz="2400" dirty="0"/>
              <a:t> в </a:t>
            </a:r>
            <a:r>
              <a:rPr lang="ru-RU" sz="2400" dirty="0" err="1"/>
              <a:t>типології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диференціації</a:t>
            </a:r>
            <a:r>
              <a:rPr lang="ru-RU" sz="2400" dirty="0"/>
              <a:t>, яка </a:t>
            </a:r>
            <a:r>
              <a:rPr lang="ru-RU" sz="2400" dirty="0" err="1"/>
              <a:t>відображена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населенням</a:t>
            </a:r>
            <a:r>
              <a:rPr lang="ru-RU" sz="2400" dirty="0"/>
              <a:t> і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територіальна</a:t>
            </a:r>
            <a:r>
              <a:rPr lang="ru-RU" sz="2400" dirty="0"/>
              <a:t> </a:t>
            </a:r>
            <a:r>
              <a:rPr lang="ru-RU" sz="2400" dirty="0" err="1"/>
              <a:t>диференціація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, </a:t>
            </a:r>
            <a:r>
              <a:rPr lang="ru-RU" sz="2400" dirty="0" err="1"/>
              <a:t>виражена</a:t>
            </a:r>
            <a:r>
              <a:rPr lang="ru-RU" sz="2400" dirty="0"/>
              <a:t> через </a:t>
            </a:r>
            <a:r>
              <a:rPr lang="ru-RU" sz="2400" dirty="0" err="1"/>
              <a:t>комплексну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41308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405</TotalTime>
  <Words>961</Words>
  <Application>Microsoft Office PowerPoint</Application>
  <PresentationFormat>Екран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Солнцестояние</vt:lpstr>
      <vt:lpstr> «Світовий ринок туристичних послуг»</vt:lpstr>
      <vt:lpstr>Компетенції:</vt:lpstr>
      <vt:lpstr>Дослідження та класифікація туристичного ринку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Делімітація глобальних форм територіальної організації світового туристичного ринку ґрунтується на наступних принципах: </vt:lpstr>
      <vt:lpstr>Презентація PowerPoint</vt:lpstr>
      <vt:lpstr>Презентація PowerPoint</vt:lpstr>
      <vt:lpstr>Презентація PowerPoint</vt:lpstr>
      <vt:lpstr>Презентація PowerPoint</vt:lpstr>
      <vt:lpstr> Дослідження у туризмі виконують визначені функції. До основних із них можна зарахувати:</vt:lpstr>
      <vt:lpstr>Додаткові джерела інформації: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Пользователь</cp:lastModifiedBy>
  <cp:revision>23</cp:revision>
  <dcterms:created xsi:type="dcterms:W3CDTF">2017-11-16T22:31:03Z</dcterms:created>
  <dcterms:modified xsi:type="dcterms:W3CDTF">2024-10-12T16:02:43Z</dcterms:modified>
</cp:coreProperties>
</file>