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88" autoAdjust="0"/>
    <p:restoredTop sz="94660"/>
  </p:normalViewPr>
  <p:slideViewPr>
    <p:cSldViewPr snapToGrid="0">
      <p:cViewPr varScale="1">
        <p:scale>
          <a:sx n="70" d="100"/>
          <a:sy n="70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9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97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508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0720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865812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6776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46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3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620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804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191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3994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390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88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0033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3296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CAB5A-23DF-45F4-A4AD-FF196731724A}" type="datetimeFigureOut">
              <a:rPr lang="ru-RU" smtClean="0"/>
              <a:t>17.03.2021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318C396-46C2-4171-B20D-77E42E92D8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068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103500-18#n33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v0521500-98#n15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https://bz.ligazakon.ua/ua/magazine_article/BZ01168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201" y="615635"/>
            <a:ext cx="9176022" cy="5522614"/>
          </a:xfrm>
        </p:spPr>
        <p:txBody>
          <a:bodyPr/>
          <a:lstStyle/>
          <a:p>
            <a:pPr algn="l"/>
            <a:r>
              <a:rPr lang="uk-UA" sz="2800" b="1" dirty="0">
                <a:effectLst>
                  <a:outerShdw blurRad="50800" dist="38100" dir="2700000" algn="tl">
                    <a:srgbClr val="000000">
                      <a:alpha val="40000"/>
                    </a:srgbClr>
                  </a:outerShdw>
                </a:effectLst>
              </a:rPr>
              <a:t>Тема 5. Поняття завдання та форми організації валютного регулювання в Україні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5.1. Поняття і завдання валютного регулювання та валютного контролю.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5.2. Порядок ліцензування банківських операцій з іноземною валютою.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5.3. Порядок організації торгівлі іноземною валютою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5.4. Порядок переміщення валютних цінностей через митний кордон України.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uk-UA" sz="2800" dirty="0"/>
              <a:t>5.5. Порядок здійснення іноземних інвестицій</a:t>
            </a:r>
            <a:r>
              <a:rPr lang="uk-UA" sz="2800" dirty="0" smtClean="0"/>
              <a:t/>
            </a:r>
            <a:br>
              <a:rPr lang="uk-UA" sz="2800" dirty="0" smtClean="0"/>
            </a:br>
            <a:r>
              <a:rPr lang="uk-UA" sz="2800" dirty="0" smtClean="0"/>
              <a:t>5.6</a:t>
            </a:r>
            <a:r>
              <a:rPr lang="uk-UA" sz="2800" dirty="0"/>
              <a:t>. Порядок одержання кредитів у іноземній валюті від іноземних кредиторів.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150109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2017"/>
            <a:ext cx="8596668" cy="63736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 smtClean="0"/>
              <a:t>вимогами</a:t>
            </a:r>
            <a:r>
              <a:rPr lang="ru-RU" dirty="0" smtClean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 smtClean="0"/>
              <a:t>розробляють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затверджують</a:t>
            </a:r>
            <a:r>
              <a:rPr lang="ru-RU" dirty="0"/>
              <a:t> </a:t>
            </a:r>
            <a:r>
              <a:rPr lang="ru-RU" dirty="0" err="1"/>
              <a:t>внутрішні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про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:</a:t>
            </a:r>
          </a:p>
          <a:p>
            <a:r>
              <a:rPr lang="ru-RU" dirty="0"/>
              <a:t>1) порядок </a:t>
            </a:r>
            <a:r>
              <a:rPr lang="ru-RU" dirty="0" err="1"/>
              <a:t>проведення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;</a:t>
            </a:r>
          </a:p>
          <a:p>
            <a:r>
              <a:rPr lang="ru-RU" dirty="0"/>
              <a:t>2) порядок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та продажу </a:t>
            </a:r>
            <a:r>
              <a:rPr lang="ru-RU" dirty="0" err="1"/>
              <a:t>іноземних</a:t>
            </a:r>
            <a:r>
              <a:rPr lang="ru-RU" dirty="0"/>
              <a:t> валют у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за </a:t>
            </a:r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;</a:t>
            </a:r>
          </a:p>
          <a:p>
            <a:r>
              <a:rPr lang="ru-RU" dirty="0" smtClean="0"/>
              <a:t>3</a:t>
            </a:r>
            <a:r>
              <a:rPr lang="ru-RU" dirty="0"/>
              <a:t>) порядок </a:t>
            </a:r>
            <a:r>
              <a:rPr lang="ru-RU" dirty="0" err="1"/>
              <a:t>оформлення</a:t>
            </a:r>
            <a:r>
              <a:rPr lang="ru-RU" dirty="0"/>
              <a:t> та </a:t>
            </a:r>
            <a:r>
              <a:rPr lang="ru-RU" dirty="0" err="1"/>
              <a:t>видачі</a:t>
            </a:r>
            <a:r>
              <a:rPr lang="ru-RU" dirty="0"/>
              <a:t>/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оформлюються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порядок </a:t>
            </a:r>
            <a:r>
              <a:rPr lang="ru-RU" dirty="0" err="1"/>
              <a:t>підкріплення</a:t>
            </a:r>
            <a:r>
              <a:rPr lang="ru-RU" dirty="0"/>
              <a:t> </a:t>
            </a:r>
            <a:r>
              <a:rPr lang="ru-RU" dirty="0" err="1"/>
              <a:t>готівкою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та </a:t>
            </a:r>
            <a:r>
              <a:rPr lang="ru-RU" dirty="0" err="1"/>
              <a:t>гривні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</a:t>
            </a:r>
            <a:r>
              <a:rPr lang="ru-RU" dirty="0" err="1"/>
              <a:t>пунктів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, </a:t>
            </a:r>
            <a:r>
              <a:rPr lang="ru-RU" dirty="0" err="1"/>
              <a:t>платіжних</a:t>
            </a:r>
            <a:r>
              <a:rPr lang="ru-RU" dirty="0"/>
              <a:t> </a:t>
            </a:r>
            <a:r>
              <a:rPr lang="ru-RU" dirty="0" err="1"/>
              <a:t>пристроїв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установи;</a:t>
            </a:r>
          </a:p>
          <a:p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dirty="0" err="1"/>
              <a:t>опис</a:t>
            </a:r>
            <a:r>
              <a:rPr lang="ru-RU" dirty="0"/>
              <a:t> </a:t>
            </a:r>
            <a:r>
              <a:rPr lang="ru-RU" dirty="0" err="1"/>
              <a:t>бухгалтерської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6) порядок </a:t>
            </a:r>
            <a:r>
              <a:rPr lang="ru-RU" dirty="0" err="1"/>
              <a:t>взаємодії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відокремленими</a:t>
            </a:r>
            <a:r>
              <a:rPr lang="ru-RU" dirty="0"/>
              <a:t> </a:t>
            </a:r>
            <a:r>
              <a:rPr lang="ru-RU" dirty="0" err="1"/>
              <a:t>підрозділами</a:t>
            </a:r>
            <a:r>
              <a:rPr lang="ru-RU" dirty="0"/>
              <a:t>, пунктами </a:t>
            </a:r>
            <a:r>
              <a:rPr lang="ru-RU" dirty="0" err="1"/>
              <a:t>обміну</a:t>
            </a:r>
            <a:r>
              <a:rPr lang="ru-RU" dirty="0"/>
              <a:t> валют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проведення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, </a:t>
            </a:r>
            <a:r>
              <a:rPr lang="ru-RU" dirty="0" err="1"/>
              <a:t>тривалість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операційного</a:t>
            </a:r>
            <a:r>
              <a:rPr lang="ru-RU" dirty="0"/>
              <a:t> (</a:t>
            </a:r>
            <a:r>
              <a:rPr lang="ru-RU" dirty="0" err="1"/>
              <a:t>робочого</a:t>
            </a:r>
            <a:r>
              <a:rPr lang="ru-RU" dirty="0"/>
              <a:t>) дня;</a:t>
            </a:r>
          </a:p>
          <a:p>
            <a:r>
              <a:rPr lang="ru-RU" dirty="0"/>
              <a:t>7) </a:t>
            </a:r>
            <a:r>
              <a:rPr lang="ru-RU" dirty="0" err="1"/>
              <a:t>опис</a:t>
            </a:r>
            <a:r>
              <a:rPr lang="ru-RU" dirty="0"/>
              <a:t> порядку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 за </a:t>
            </a:r>
            <a:r>
              <a:rPr lang="ru-RU" dirty="0" err="1"/>
              <a:t>проведенням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61218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0246" y="208231"/>
            <a:ext cx="9334122" cy="6409852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здійснення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документальне</a:t>
            </a:r>
            <a:r>
              <a:rPr lang="ru-RU" dirty="0"/>
              <a:t> </a:t>
            </a:r>
            <a:r>
              <a:rPr lang="ru-RU" dirty="0" err="1"/>
              <a:t>оформлення</a:t>
            </a:r>
            <a:r>
              <a:rPr lang="ru-RU" dirty="0"/>
              <a:t> </a:t>
            </a:r>
            <a:r>
              <a:rPr lang="ru-RU" dirty="0" err="1"/>
              <a:t>кожної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своєчасне</a:t>
            </a:r>
            <a:r>
              <a:rPr lang="ru-RU" dirty="0"/>
              <a:t> </a:t>
            </a:r>
            <a:r>
              <a:rPr lang="ru-RU" dirty="0" err="1"/>
              <a:t>відображення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в </a:t>
            </a:r>
            <a:r>
              <a:rPr lang="ru-RU" dirty="0" err="1"/>
              <a:t>бухгалтерському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належний</a:t>
            </a:r>
            <a:r>
              <a:rPr lang="ru-RU" dirty="0"/>
              <a:t> </a:t>
            </a:r>
            <a:r>
              <a:rPr lang="ru-RU" dirty="0" err="1"/>
              <a:t>внутрішній</a:t>
            </a:r>
            <a:r>
              <a:rPr lang="ru-RU" dirty="0"/>
              <a:t> контроль за валютно-</a:t>
            </a:r>
            <a:r>
              <a:rPr lang="ru-RU" dirty="0" err="1"/>
              <a:t>обмінними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,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створюють</a:t>
            </a:r>
            <a:r>
              <a:rPr lang="ru-RU" dirty="0"/>
              <a:t> </a:t>
            </a:r>
            <a:r>
              <a:rPr lang="ru-RU" dirty="0" err="1"/>
              <a:t>безпечні</a:t>
            </a:r>
            <a:r>
              <a:rPr lang="ru-RU" dirty="0"/>
              <a:t> </a:t>
            </a:r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роботи</a:t>
            </a:r>
            <a:r>
              <a:rPr lang="ru-RU" dirty="0"/>
              <a:t> з </a:t>
            </a:r>
            <a:r>
              <a:rPr lang="ru-RU" dirty="0" err="1"/>
              <a:t>готівкою</a:t>
            </a:r>
            <a:r>
              <a:rPr lang="ru-RU" dirty="0"/>
              <a:t> та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програмних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, </a:t>
            </a:r>
            <a:r>
              <a:rPr lang="ru-RU" dirty="0" err="1"/>
              <a:t>функціональні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контролю за </a:t>
            </a:r>
            <a:r>
              <a:rPr lang="ru-RU" dirty="0" err="1"/>
              <a:t>обсягами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у </a:t>
            </a:r>
            <a:r>
              <a:rPr lang="ru-RU" dirty="0" err="1"/>
              <a:t>касах</a:t>
            </a:r>
            <a:r>
              <a:rPr lang="ru-RU" dirty="0"/>
              <a:t> у межах банку -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небанківської</a:t>
            </a:r>
            <a:r>
              <a:rPr lang="ru-RU" dirty="0"/>
              <a:t> установи.</a:t>
            </a:r>
          </a:p>
          <a:p>
            <a:pPr marL="0" indent="0">
              <a:buNone/>
            </a:pP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відокремлені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та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реєстратора</a:t>
            </a:r>
            <a:r>
              <a:rPr lang="ru-RU" dirty="0"/>
              <a:t> </a:t>
            </a:r>
            <a:r>
              <a:rPr lang="ru-RU" dirty="0" err="1"/>
              <a:t>розрахункових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РРО (</a:t>
            </a:r>
            <a:r>
              <a:rPr lang="ru-RU" dirty="0" err="1"/>
              <a:t>далі</a:t>
            </a:r>
            <a:r>
              <a:rPr lang="ru-RU" dirty="0"/>
              <a:t> - РРО)/</a:t>
            </a:r>
            <a:r>
              <a:rPr lang="ru-RU" dirty="0" err="1"/>
              <a:t>програмного</a:t>
            </a:r>
            <a:r>
              <a:rPr lang="ru-RU" dirty="0"/>
              <a:t> </a:t>
            </a:r>
            <a:r>
              <a:rPr lang="ru-RU" dirty="0" err="1"/>
              <a:t>реєстратора</a:t>
            </a:r>
            <a:r>
              <a:rPr lang="ru-RU" dirty="0"/>
              <a:t> </a:t>
            </a:r>
            <a:r>
              <a:rPr lang="ru-RU" dirty="0" err="1"/>
              <a:t>розрахункових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РРО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програмний</a:t>
            </a:r>
            <a:r>
              <a:rPr lang="ru-RU" dirty="0"/>
              <a:t> РРО) у центральному </a:t>
            </a:r>
            <a:r>
              <a:rPr lang="ru-RU" dirty="0" err="1"/>
              <a:t>органі</a:t>
            </a:r>
            <a:r>
              <a:rPr lang="ru-RU" dirty="0"/>
              <a:t> </a:t>
            </a:r>
            <a:r>
              <a:rPr lang="ru-RU" dirty="0" err="1"/>
              <a:t>виконавчої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реалізує</a:t>
            </a:r>
            <a:r>
              <a:rPr lang="ru-RU" dirty="0"/>
              <a:t> </a:t>
            </a:r>
            <a:r>
              <a:rPr lang="ru-RU" dirty="0" err="1"/>
              <a:t>державну</a:t>
            </a:r>
            <a:r>
              <a:rPr lang="ru-RU" dirty="0"/>
              <a:t> </a:t>
            </a:r>
            <a:r>
              <a:rPr lang="ru-RU" dirty="0" err="1"/>
              <a:t>податкову</a:t>
            </a:r>
            <a:r>
              <a:rPr lang="ru-RU" dirty="0"/>
              <a:t> і </a:t>
            </a:r>
            <a:r>
              <a:rPr lang="ru-RU" dirty="0" err="1"/>
              <a:t>митну</a:t>
            </a:r>
            <a:r>
              <a:rPr lang="ru-RU" dirty="0"/>
              <a:t> </a:t>
            </a:r>
            <a:r>
              <a:rPr lang="ru-RU" dirty="0" err="1"/>
              <a:t>політику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4152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7941" y="190123"/>
            <a:ext cx="9134945" cy="6237837"/>
          </a:xfrm>
        </p:spPr>
        <p:txBody>
          <a:bodyPr>
            <a:normAutofit/>
          </a:bodyPr>
          <a:lstStyle/>
          <a:p>
            <a:r>
              <a:rPr lang="ru-RU" dirty="0"/>
              <a:t>У </a:t>
            </a:r>
            <a:r>
              <a:rPr lang="ru-RU" dirty="0" err="1"/>
              <a:t>касах</a:t>
            </a:r>
            <a:r>
              <a:rPr lang="ru-RU" dirty="0"/>
              <a:t> </a:t>
            </a:r>
            <a:r>
              <a:rPr lang="ru-RU" dirty="0" err="1"/>
              <a:t>небанківських</a:t>
            </a:r>
            <a:r>
              <a:rPr lang="ru-RU" dirty="0"/>
              <a:t> </a:t>
            </a:r>
            <a:r>
              <a:rPr lang="ru-RU" dirty="0" err="1"/>
              <a:t>установ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пунктах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заборонено </a:t>
            </a:r>
            <a:r>
              <a:rPr lang="ru-RU" dirty="0" err="1"/>
              <a:t>здійснювати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 smtClean="0"/>
              <a:t>:</a:t>
            </a:r>
          </a:p>
          <a:p>
            <a:r>
              <a:rPr lang="ru-RU" dirty="0"/>
              <a:t>1) без </a:t>
            </a:r>
            <a:r>
              <a:rPr lang="ru-RU" dirty="0" err="1"/>
              <a:t>застосування</a:t>
            </a:r>
            <a:r>
              <a:rPr lang="ru-RU" dirty="0"/>
              <a:t> РРО/</a:t>
            </a:r>
            <a:r>
              <a:rPr lang="ru-RU" dirty="0" err="1"/>
              <a:t>програмного</a:t>
            </a:r>
            <a:r>
              <a:rPr lang="ru-RU" dirty="0"/>
              <a:t> РРО;</a:t>
            </a:r>
          </a:p>
          <a:p>
            <a:r>
              <a:rPr lang="ru-RU" dirty="0"/>
              <a:t>2)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виходу</a:t>
            </a:r>
            <a:r>
              <a:rPr lang="ru-RU" dirty="0"/>
              <a:t> з ладу РРО/</a:t>
            </a:r>
            <a:r>
              <a:rPr lang="ru-RU" dirty="0" err="1"/>
              <a:t>програмного</a:t>
            </a:r>
            <a:r>
              <a:rPr lang="ru-RU" dirty="0"/>
              <a:t> РРО;</a:t>
            </a:r>
          </a:p>
          <a:p>
            <a:r>
              <a:rPr lang="ru-RU" dirty="0"/>
              <a:t>2</a:t>
            </a:r>
            <a:r>
              <a:rPr lang="ru-RU" b="1" baseline="30000" dirty="0"/>
              <a:t>-1</a:t>
            </a:r>
            <a:r>
              <a:rPr lang="ru-RU" dirty="0"/>
              <a:t>) у </a:t>
            </a:r>
            <a:r>
              <a:rPr lang="ru-RU" dirty="0" err="1"/>
              <a:t>період</a:t>
            </a:r>
            <a:r>
              <a:rPr lang="ru-RU" dirty="0"/>
              <a:t> 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зв'язку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програмним</a:t>
            </a:r>
            <a:r>
              <a:rPr lang="ru-RU" dirty="0"/>
              <a:t> РРО та </a:t>
            </a:r>
            <a:r>
              <a:rPr lang="ru-RU" dirty="0" err="1"/>
              <a:t>фіскальним</a:t>
            </a:r>
            <a:r>
              <a:rPr lang="ru-RU" dirty="0"/>
              <a:t> сервером </a:t>
            </a:r>
            <a:r>
              <a:rPr lang="ru-RU" dirty="0" err="1"/>
              <a:t>контролюючого</a:t>
            </a:r>
            <a:r>
              <a:rPr lang="ru-RU" dirty="0"/>
              <a:t> органу;</a:t>
            </a:r>
          </a:p>
          <a:p>
            <a:r>
              <a:rPr lang="ru-RU" dirty="0"/>
              <a:t>3) </a:t>
            </a:r>
            <a:r>
              <a:rPr lang="ru-RU" dirty="0" err="1"/>
              <a:t>тимчасового</a:t>
            </a:r>
            <a:r>
              <a:rPr lang="ru-RU" dirty="0"/>
              <a:t> </a:t>
            </a:r>
            <a:r>
              <a:rPr lang="ru-RU" dirty="0" err="1"/>
              <a:t>відключення</a:t>
            </a:r>
            <a:r>
              <a:rPr lang="ru-RU" dirty="0"/>
              <a:t> </a:t>
            </a:r>
            <a:r>
              <a:rPr lang="ru-RU" dirty="0" err="1"/>
              <a:t>електроенергії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з метою </a:t>
            </a:r>
            <a:r>
              <a:rPr lang="ru-RU" dirty="0" err="1"/>
              <a:t>організації</a:t>
            </a:r>
            <a:r>
              <a:rPr lang="ru-RU" dirty="0"/>
              <a:t> </a:t>
            </a:r>
            <a:r>
              <a:rPr lang="ru-RU" dirty="0" err="1"/>
              <a:t>безперебійної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кас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</a:t>
            </a:r>
            <a:r>
              <a:rPr lang="ru-RU" dirty="0" err="1"/>
              <a:t>пунктів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для них </a:t>
            </a:r>
            <a:r>
              <a:rPr lang="ru-RU" dirty="0" err="1"/>
              <a:t>розмір</a:t>
            </a:r>
            <a:r>
              <a:rPr lang="ru-RU" dirty="0"/>
              <a:t> авансу (за </a:t>
            </a:r>
            <a:r>
              <a:rPr lang="ru-RU" dirty="0" err="1"/>
              <a:t>необхідності</a:t>
            </a:r>
            <a:r>
              <a:rPr lang="ru-RU" dirty="0"/>
              <a:t>)  </a:t>
            </a:r>
            <a:r>
              <a:rPr lang="ru-RU" dirty="0" err="1"/>
              <a:t>готівкою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та </a:t>
            </a:r>
            <a:r>
              <a:rPr lang="ru-RU" dirty="0" err="1"/>
              <a:t>гривнях</a:t>
            </a:r>
            <a:r>
              <a:rPr lang="ru-RU" dirty="0"/>
              <a:t> і до початку </a:t>
            </a:r>
            <a:r>
              <a:rPr lang="ru-RU" dirty="0" err="1"/>
              <a:t>робочого</a:t>
            </a:r>
            <a:r>
              <a:rPr lang="ru-RU" dirty="0"/>
              <a:t> дня,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вихідні</a:t>
            </a:r>
            <a:r>
              <a:rPr lang="ru-RU" dirty="0"/>
              <a:t> і </a:t>
            </a:r>
            <a:r>
              <a:rPr lang="ru-RU" dirty="0" err="1"/>
              <a:t>святкові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,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коштами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обсягів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Небанківські</a:t>
            </a:r>
            <a:r>
              <a:rPr lang="ru-RU" dirty="0" smtClean="0"/>
              <a:t> </a:t>
            </a:r>
            <a:r>
              <a:rPr lang="ru-RU" dirty="0"/>
              <a:t>установи,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розпочинають</a:t>
            </a:r>
            <a:r>
              <a:rPr lang="ru-RU" dirty="0"/>
              <a:t> свою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в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,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підкріплення</a:t>
            </a:r>
            <a:r>
              <a:rPr lang="ru-RU" dirty="0"/>
              <a:t> </a:t>
            </a:r>
            <a:r>
              <a:rPr lang="ru-RU" dirty="0" err="1"/>
              <a:t>кас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</a:t>
            </a:r>
            <a:r>
              <a:rPr lang="ru-RU" dirty="0" err="1"/>
              <a:t>пунктів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не </a:t>
            </a:r>
            <a:r>
              <a:rPr lang="ru-RU" dirty="0" err="1"/>
              <a:t>пізніше</a:t>
            </a:r>
            <a:r>
              <a:rPr lang="ru-RU" dirty="0"/>
              <a:t> десятого дня </a:t>
            </a:r>
            <a:r>
              <a:rPr lang="ru-RU" dirty="0" err="1"/>
              <a:t>після</a:t>
            </a:r>
            <a:r>
              <a:rPr lang="ru-RU" dirty="0"/>
              <a:t> початку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відповідним</a:t>
            </a:r>
            <a:r>
              <a:rPr lang="ru-RU" dirty="0"/>
              <a:t> </a:t>
            </a:r>
            <a:r>
              <a:rPr lang="ru-RU" dirty="0" err="1"/>
              <a:t>відокремленим</a:t>
            </a:r>
            <a:r>
              <a:rPr lang="ru-RU" dirty="0"/>
              <a:t> </a:t>
            </a:r>
            <a:r>
              <a:rPr lang="ru-RU" dirty="0" err="1"/>
              <a:t>підрозділом</a:t>
            </a:r>
            <a:r>
              <a:rPr lang="ru-RU" dirty="0"/>
              <a:t>, пунктом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9064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208" y="950614"/>
            <a:ext cx="9116840" cy="518763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 </a:t>
            </a:r>
            <a:r>
              <a:rPr lang="ru-RU" dirty="0" err="1"/>
              <a:t>максимальну</a:t>
            </a:r>
            <a:r>
              <a:rPr lang="ru-RU" dirty="0"/>
              <a:t> суму </a:t>
            </a:r>
            <a:r>
              <a:rPr lang="ru-RU" dirty="0" err="1"/>
              <a:t>залишків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та </a:t>
            </a:r>
            <a:r>
              <a:rPr lang="ru-RU" dirty="0" err="1"/>
              <a:t>гривень</a:t>
            </a:r>
            <a:r>
              <a:rPr lang="ru-RU" dirty="0"/>
              <a:t> у </a:t>
            </a:r>
            <a:r>
              <a:rPr lang="ru-RU" dirty="0" err="1"/>
              <a:t>касах</a:t>
            </a:r>
            <a:r>
              <a:rPr lang="ru-RU" dirty="0"/>
              <a:t>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небанківської</a:t>
            </a:r>
            <a:r>
              <a:rPr lang="ru-RU" dirty="0"/>
              <a:t> установи,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в </a:t>
            </a:r>
            <a:r>
              <a:rPr lang="ru-RU" dirty="0" err="1"/>
              <a:t>неробочий</a:t>
            </a:r>
            <a:r>
              <a:rPr lang="ru-RU" dirty="0"/>
              <a:t> час в </a:t>
            </a:r>
            <a:r>
              <a:rPr lang="ru-RU" dirty="0" err="1"/>
              <a:t>обсязі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забезпечити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роботу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дня. </a:t>
            </a:r>
            <a:r>
              <a:rPr lang="ru-RU" dirty="0" err="1"/>
              <a:t>Залишки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</a:t>
            </a:r>
            <a:r>
              <a:rPr lang="ru-RU" dirty="0" err="1"/>
              <a:t>встановлену</a:t>
            </a:r>
            <a:r>
              <a:rPr lang="ru-RU" dirty="0"/>
              <a:t> </a:t>
            </a:r>
            <a:r>
              <a:rPr lang="ru-RU" dirty="0" err="1"/>
              <a:t>максимальну</a:t>
            </a:r>
            <a:r>
              <a:rPr lang="ru-RU" dirty="0"/>
              <a:t> суму у </a:t>
            </a:r>
            <a:r>
              <a:rPr lang="ru-RU" dirty="0" err="1"/>
              <a:t>вихідні</a:t>
            </a:r>
            <a:r>
              <a:rPr lang="ru-RU" dirty="0"/>
              <a:t> й </a:t>
            </a:r>
            <a:r>
              <a:rPr lang="ru-RU" dirty="0" err="1"/>
              <a:t>святкові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Залишки</a:t>
            </a:r>
            <a:r>
              <a:rPr lang="ru-RU" dirty="0" smtClean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перевищують</a:t>
            </a:r>
            <a:r>
              <a:rPr lang="ru-RU" dirty="0"/>
              <a:t> </a:t>
            </a:r>
            <a:r>
              <a:rPr lang="ru-RU" dirty="0" err="1"/>
              <a:t>установлену</a:t>
            </a:r>
            <a:r>
              <a:rPr lang="ru-RU" dirty="0"/>
              <a:t> </a:t>
            </a:r>
            <a:r>
              <a:rPr lang="ru-RU" dirty="0" err="1"/>
              <a:t>максимальну</a:t>
            </a:r>
            <a:r>
              <a:rPr lang="ru-RU" dirty="0"/>
              <a:t> суму в </a:t>
            </a:r>
            <a:r>
              <a:rPr lang="ru-RU" dirty="0" err="1"/>
              <a:t>робочий</a:t>
            </a:r>
            <a:r>
              <a:rPr lang="ru-RU" dirty="0"/>
              <a:t> день,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інкасації</a:t>
            </a:r>
            <a:r>
              <a:rPr lang="ru-RU" dirty="0"/>
              <a:t> в </a:t>
            </a:r>
            <a:r>
              <a:rPr lang="ru-RU" dirty="0" err="1"/>
              <a:t>цей</a:t>
            </a:r>
            <a:r>
              <a:rPr lang="ru-RU" dirty="0"/>
              <a:t> день, а у </a:t>
            </a:r>
            <a:r>
              <a:rPr lang="ru-RU" dirty="0" err="1"/>
              <a:t>вихідні</a:t>
            </a:r>
            <a:r>
              <a:rPr lang="ru-RU" dirty="0"/>
              <a:t> й </a:t>
            </a:r>
            <a:r>
              <a:rPr lang="ru-RU" dirty="0" err="1"/>
              <a:t>святкові</a:t>
            </a:r>
            <a:r>
              <a:rPr lang="ru-RU" dirty="0"/>
              <a:t> </a:t>
            </a:r>
            <a:r>
              <a:rPr lang="ru-RU" dirty="0" err="1"/>
              <a:t>дні</a:t>
            </a:r>
            <a:r>
              <a:rPr lang="ru-RU" dirty="0"/>
              <a:t> -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наступного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дня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установи.</a:t>
            </a:r>
          </a:p>
          <a:p>
            <a:pPr marL="0" indent="0">
              <a:buNone/>
            </a:pPr>
            <a:r>
              <a:rPr lang="ru-RU" dirty="0" err="1"/>
              <a:t>Закінченням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дня </a:t>
            </a:r>
            <a:r>
              <a:rPr lang="ru-RU" dirty="0" err="1"/>
              <a:t>вважається</a:t>
            </a:r>
            <a:r>
              <a:rPr lang="ru-RU" dirty="0"/>
              <a:t> початок </a:t>
            </a:r>
            <a:r>
              <a:rPr lang="ru-RU" dirty="0" err="1"/>
              <a:t>операційного</a:t>
            </a:r>
            <a:r>
              <a:rPr lang="ru-RU" dirty="0"/>
              <a:t> (</a:t>
            </a:r>
            <a:r>
              <a:rPr lang="ru-RU" dirty="0" err="1"/>
              <a:t>робочого</a:t>
            </a:r>
            <a:r>
              <a:rPr lang="ru-RU" dirty="0"/>
              <a:t>) дня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пункти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працюють</a:t>
            </a:r>
            <a:r>
              <a:rPr lang="ru-RU" dirty="0"/>
              <a:t> </a:t>
            </a:r>
            <a:r>
              <a:rPr lang="ru-RU" dirty="0" err="1"/>
              <a:t>цілодобово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34940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6337"/>
            <a:ext cx="8596668" cy="58150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касі</a:t>
            </a:r>
            <a:r>
              <a:rPr lang="ru-RU" dirty="0"/>
              <a:t>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пункті</a:t>
            </a:r>
            <a:r>
              <a:rPr lang="ru-RU" dirty="0"/>
              <a:t>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</a:t>
            </a:r>
            <a:r>
              <a:rPr lang="ru-RU" dirty="0" err="1"/>
              <a:t>зберігаються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копія</a:t>
            </a:r>
            <a:r>
              <a:rPr lang="ru-RU" dirty="0"/>
              <a:t> (</a:t>
            </a:r>
            <a:r>
              <a:rPr lang="ru-RU" dirty="0" err="1"/>
              <a:t>витяг</a:t>
            </a:r>
            <a:r>
              <a:rPr lang="ru-RU" dirty="0"/>
              <a:t>) наказу (</a:t>
            </a:r>
            <a:r>
              <a:rPr lang="ru-RU" dirty="0" err="1"/>
              <a:t>розпорядження</a:t>
            </a:r>
            <a:r>
              <a:rPr lang="ru-RU" dirty="0"/>
              <a:t>) </a:t>
            </a:r>
            <a:r>
              <a:rPr lang="ru-RU" dirty="0" err="1"/>
              <a:t>небанківської</a:t>
            </a:r>
            <a:r>
              <a:rPr lang="ru-RU" dirty="0"/>
              <a:t> установи про </a:t>
            </a:r>
            <a:r>
              <a:rPr lang="ru-RU" dirty="0" err="1"/>
              <a:t>відкриття</a:t>
            </a:r>
            <a:r>
              <a:rPr lang="ru-RU" dirty="0"/>
              <a:t>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установи, про </a:t>
            </a:r>
            <a:r>
              <a:rPr lang="ru-RU" dirty="0" err="1"/>
              <a:t>відкриття</a:t>
            </a:r>
            <a:r>
              <a:rPr lang="ru-RU" dirty="0"/>
              <a:t>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підписаний</a:t>
            </a:r>
            <a:r>
              <a:rPr lang="ru-RU" dirty="0"/>
              <a:t> </a:t>
            </a:r>
            <a:r>
              <a:rPr lang="ru-RU" dirty="0" err="1"/>
              <a:t>керівником</a:t>
            </a:r>
            <a:r>
              <a:rPr lang="ru-RU" dirty="0"/>
              <a:t> </a:t>
            </a:r>
            <a:r>
              <a:rPr lang="ru-RU" dirty="0" err="1"/>
              <a:t>небанківської</a:t>
            </a:r>
            <a:r>
              <a:rPr lang="ru-RU" dirty="0"/>
              <a:t> установи, банку,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зазначенням</a:t>
            </a:r>
            <a:r>
              <a:rPr lang="ru-RU" dirty="0"/>
              <a:t> </a:t>
            </a:r>
            <a:r>
              <a:rPr lang="ru-RU" dirty="0" err="1"/>
              <a:t>переліку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в </a:t>
            </a:r>
            <a:r>
              <a:rPr lang="ru-RU" dirty="0" err="1"/>
              <a:t>касі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копія</a:t>
            </a:r>
            <a:r>
              <a:rPr lang="ru-RU" dirty="0"/>
              <a:t> наказу (</a:t>
            </a:r>
            <a:r>
              <a:rPr lang="ru-RU" dirty="0" err="1"/>
              <a:t>витягу</a:t>
            </a:r>
            <a:r>
              <a:rPr lang="ru-RU" dirty="0"/>
              <a:t> з наказу), </a:t>
            </a:r>
            <a:r>
              <a:rPr lang="ru-RU" dirty="0" err="1"/>
              <a:t>іншого</a:t>
            </a:r>
            <a:r>
              <a:rPr lang="ru-RU" dirty="0"/>
              <a:t> документа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яким</a:t>
            </a:r>
            <a:r>
              <a:rPr lang="ru-RU" dirty="0"/>
              <a:t> для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</a:t>
            </a:r>
            <a:r>
              <a:rPr lang="ru-RU" dirty="0" err="1"/>
              <a:t>був</a:t>
            </a:r>
            <a:r>
              <a:rPr lang="ru-RU" dirty="0"/>
              <a:t> установлений </a:t>
            </a:r>
            <a:r>
              <a:rPr lang="ru-RU" dirty="0" err="1"/>
              <a:t>розмір</a:t>
            </a:r>
            <a:r>
              <a:rPr lang="ru-RU" dirty="0"/>
              <a:t> авансу в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та </a:t>
            </a:r>
            <a:r>
              <a:rPr lang="ru-RU" dirty="0" err="1"/>
              <a:t>готівкових</a:t>
            </a:r>
            <a:r>
              <a:rPr lang="ru-RU" dirty="0"/>
              <a:t> </a:t>
            </a:r>
            <a:r>
              <a:rPr lang="ru-RU" dirty="0" err="1"/>
              <a:t>гривнях</a:t>
            </a:r>
            <a:r>
              <a:rPr lang="ru-RU" dirty="0"/>
              <a:t> (у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встановлення</a:t>
            </a:r>
            <a:r>
              <a:rPr lang="ru-RU" dirty="0"/>
              <a:t> такого авансу) та максимальна сума </a:t>
            </a:r>
            <a:r>
              <a:rPr lang="ru-RU" dirty="0" err="1"/>
              <a:t>залишків</a:t>
            </a:r>
            <a:r>
              <a:rPr lang="ru-RU" dirty="0"/>
              <a:t>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 </a:t>
            </a:r>
            <a:r>
              <a:rPr lang="ru-RU" dirty="0" err="1"/>
              <a:t>робочого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касира</a:t>
            </a:r>
            <a:r>
              <a:rPr lang="ru-RU" dirty="0"/>
              <a:t> таким чином, </a:t>
            </a:r>
            <a:r>
              <a:rPr lang="ru-RU" dirty="0" err="1"/>
              <a:t>щоб</a:t>
            </a:r>
            <a:r>
              <a:rPr lang="ru-RU" dirty="0"/>
              <a:t> </a:t>
            </a:r>
            <a:r>
              <a:rPr lang="ru-RU" dirty="0" err="1"/>
              <a:t>клієнт</a:t>
            </a:r>
            <a:r>
              <a:rPr lang="ru-RU" dirty="0"/>
              <a:t> </a:t>
            </a:r>
            <a:r>
              <a:rPr lang="ru-RU" dirty="0" err="1"/>
              <a:t>міг</a:t>
            </a:r>
            <a:r>
              <a:rPr lang="ru-RU" dirty="0"/>
              <a:t> </a:t>
            </a:r>
            <a:r>
              <a:rPr lang="ru-RU" dirty="0" err="1"/>
              <a:t>спостерігати</a:t>
            </a:r>
            <a:r>
              <a:rPr lang="ru-RU" dirty="0"/>
              <a:t> за </a:t>
            </a:r>
            <a:r>
              <a:rPr lang="ru-RU" dirty="0" err="1"/>
              <a:t>перерахуванням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Касир</a:t>
            </a:r>
            <a:r>
              <a:rPr lang="ru-RU" dirty="0" smtClean="0"/>
              <a:t> </a:t>
            </a:r>
            <a:r>
              <a:rPr lang="ru-RU" dirty="0" err="1"/>
              <a:t>каси</a:t>
            </a:r>
            <a:r>
              <a:rPr lang="ru-RU" dirty="0"/>
              <a:t>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небанківської</a:t>
            </a:r>
            <a:r>
              <a:rPr lang="ru-RU" dirty="0"/>
              <a:t> установи,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робочому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повинен </a:t>
            </a:r>
            <a:r>
              <a:rPr lang="ru-RU" dirty="0" err="1"/>
              <a:t>мати</a:t>
            </a:r>
            <a:r>
              <a:rPr lang="ru-RU" dirty="0"/>
              <a:t>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посвідчує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особу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службове</a:t>
            </a:r>
            <a:r>
              <a:rPr lang="ru-RU" dirty="0"/>
              <a:t> </a:t>
            </a:r>
            <a:r>
              <a:rPr lang="ru-RU" dirty="0" err="1"/>
              <a:t>посвідчення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967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995881"/>
            <a:ext cx="8596668" cy="5495454"/>
          </a:xfrm>
        </p:spPr>
        <p:txBody>
          <a:bodyPr/>
          <a:lstStyle/>
          <a:p>
            <a:r>
              <a:rPr lang="ru-RU" dirty="0" err="1"/>
              <a:t>Суб’єкт</a:t>
            </a:r>
            <a:r>
              <a:rPr lang="ru-RU" dirty="0"/>
              <a:t> ринку </a:t>
            </a:r>
            <a:r>
              <a:rPr lang="ru-RU" dirty="0" err="1"/>
              <a:t>розміщує</a:t>
            </a:r>
            <a:r>
              <a:rPr lang="ru-RU" dirty="0"/>
              <a:t> в </a:t>
            </a:r>
            <a:r>
              <a:rPr lang="ru-RU" dirty="0" err="1"/>
              <a:t>касі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доступному для </a:t>
            </a:r>
            <a:r>
              <a:rPr lang="ru-RU" dirty="0" err="1"/>
              <a:t>огляду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копію</a:t>
            </a:r>
            <a:r>
              <a:rPr lang="ru-RU" dirty="0"/>
              <a:t> наказу (</a:t>
            </a:r>
            <a:r>
              <a:rPr lang="ru-RU" dirty="0" err="1"/>
              <a:t>розпорядження</a:t>
            </a:r>
            <a:r>
              <a:rPr lang="ru-RU" dirty="0"/>
              <a:t>)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курсів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та продажу </a:t>
            </a:r>
            <a:r>
              <a:rPr lang="ru-RU" dirty="0" err="1"/>
              <a:t>іноземних</a:t>
            </a:r>
            <a:r>
              <a:rPr lang="ru-RU" dirty="0"/>
              <a:t> валют,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.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перелік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каса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відокремленого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обов’язковість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касиром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сторно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15 </a:t>
            </a:r>
            <a:r>
              <a:rPr lang="ru-RU" dirty="0" err="1"/>
              <a:t>хвилин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проведення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в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звернення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з </a:t>
            </a:r>
            <a:r>
              <a:rPr lang="ru-RU" dirty="0" err="1"/>
              <a:t>відмовою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здійсненої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квитанції</a:t>
            </a:r>
            <a:r>
              <a:rPr lang="ru-RU" dirty="0"/>
              <a:t> про </a:t>
            </a:r>
            <a:r>
              <a:rPr lang="ru-RU" dirty="0" err="1"/>
              <a:t>здійснення</a:t>
            </a:r>
            <a:r>
              <a:rPr lang="ru-RU" dirty="0"/>
              <a:t> валютно-</a:t>
            </a:r>
            <a:r>
              <a:rPr lang="ru-RU" dirty="0" err="1"/>
              <a:t>обмінної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/документа,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друкується</a:t>
            </a:r>
            <a:r>
              <a:rPr lang="ru-RU" dirty="0"/>
              <a:t> РРО та </a:t>
            </a:r>
            <a:r>
              <a:rPr lang="ru-RU" dirty="0" err="1"/>
              <a:t>застосовується</a:t>
            </a:r>
            <a:r>
              <a:rPr lang="ru-RU" dirty="0"/>
              <a:t> для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реєстрації</a:t>
            </a:r>
            <a:r>
              <a:rPr lang="ru-RU" dirty="0"/>
              <a:t>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6325239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3497"/>
            <a:ext cx="8596668" cy="5787865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Суб’єкт</a:t>
            </a:r>
            <a:r>
              <a:rPr lang="ru-RU" dirty="0"/>
              <a:t> ринку </a:t>
            </a:r>
            <a:r>
              <a:rPr lang="ru-RU" dirty="0" err="1"/>
              <a:t>розміщує</a:t>
            </a:r>
            <a:r>
              <a:rPr lang="ru-RU" dirty="0"/>
              <a:t> в </a:t>
            </a:r>
            <a:r>
              <a:rPr lang="ru-RU" dirty="0" err="1"/>
              <a:t>касі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в доступному для </a:t>
            </a:r>
            <a:r>
              <a:rPr lang="ru-RU" dirty="0" err="1"/>
              <a:t>огляду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 smtClean="0"/>
              <a:t>:</a:t>
            </a:r>
          </a:p>
          <a:p>
            <a:r>
              <a:rPr lang="ru-RU" dirty="0"/>
              <a:t>4) </a:t>
            </a:r>
            <a:r>
              <a:rPr lang="ru-RU" dirty="0" err="1"/>
              <a:t>витяг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наказу про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тарифів</a:t>
            </a:r>
            <a:r>
              <a:rPr lang="ru-RU" dirty="0"/>
              <a:t> </a:t>
            </a:r>
            <a:r>
              <a:rPr lang="ru-RU" dirty="0" err="1"/>
              <a:t>комісійної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 за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підписується</a:t>
            </a:r>
            <a:r>
              <a:rPr lang="ru-RU" dirty="0"/>
              <a:t> </a:t>
            </a:r>
            <a:r>
              <a:rPr lang="ru-RU" dirty="0" err="1"/>
              <a:t>керівником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установи;</a:t>
            </a:r>
          </a:p>
          <a:p>
            <a:r>
              <a:rPr lang="ru-RU" dirty="0"/>
              <a:t>5)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зношення</a:t>
            </a:r>
            <a:r>
              <a:rPr lang="ru-RU" dirty="0"/>
              <a:t> банкнот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приймаються</a:t>
            </a:r>
            <a:r>
              <a:rPr lang="ru-RU" dirty="0"/>
              <a:t> банками, </a:t>
            </a:r>
            <a:r>
              <a:rPr lang="ru-RU" dirty="0" err="1"/>
              <a:t>небанківськими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, пунктами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зношення</a:t>
            </a:r>
            <a:r>
              <a:rPr lang="ru-RU" dirty="0" smtClean="0"/>
              <a:t>);</a:t>
            </a:r>
            <a:endParaRPr lang="ru-RU" dirty="0"/>
          </a:p>
          <a:p>
            <a:r>
              <a:rPr lang="ru-RU" dirty="0"/>
              <a:t>6) </a:t>
            </a:r>
            <a:r>
              <a:rPr lang="ru-RU" dirty="0" err="1"/>
              <a:t>повідомлення</a:t>
            </a:r>
            <a:r>
              <a:rPr lang="ru-RU" dirty="0"/>
              <a:t> про </a:t>
            </a:r>
            <a:r>
              <a:rPr lang="ru-RU" dirty="0" err="1"/>
              <a:t>касира</a:t>
            </a:r>
            <a:r>
              <a:rPr lang="ru-RU" dirty="0"/>
              <a:t> </a:t>
            </a:r>
            <a:r>
              <a:rPr lang="ru-RU" dirty="0" err="1"/>
              <a:t>каси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(</a:t>
            </a:r>
            <a:r>
              <a:rPr lang="ru-RU" dirty="0" err="1"/>
              <a:t>прізвище</a:t>
            </a:r>
            <a:r>
              <a:rPr lang="ru-RU" dirty="0"/>
              <a:t>, </a:t>
            </a:r>
            <a:r>
              <a:rPr lang="ru-RU" dirty="0" err="1"/>
              <a:t>ініціали</a:t>
            </a:r>
            <a:r>
              <a:rPr lang="ru-RU" dirty="0"/>
              <a:t>);</a:t>
            </a:r>
          </a:p>
          <a:p>
            <a:r>
              <a:rPr lang="ru-RU" dirty="0"/>
              <a:t>7) </a:t>
            </a:r>
            <a:r>
              <a:rPr lang="ru-RU" dirty="0" err="1"/>
              <a:t>копію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/</a:t>
            </a:r>
            <a:r>
              <a:rPr lang="ru-RU" dirty="0" err="1"/>
              <a:t>витягу</a:t>
            </a:r>
            <a:r>
              <a:rPr lang="ru-RU" dirty="0"/>
              <a:t> з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видано </a:t>
            </a:r>
            <a:r>
              <a:rPr lang="ru-RU" dirty="0" err="1"/>
              <a:t>ліцензію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місцезнаходження</a:t>
            </a:r>
            <a:r>
              <a:rPr lang="ru-RU" dirty="0"/>
              <a:t> </a:t>
            </a:r>
            <a:r>
              <a:rPr lang="ru-RU" dirty="0" err="1"/>
              <a:t>каси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, пункту </a:t>
            </a:r>
            <a:r>
              <a:rPr lang="ru-RU" dirty="0" err="1"/>
              <a:t>обміну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83927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62551"/>
            <a:ext cx="8596668" cy="6092982"/>
          </a:xfrm>
        </p:spPr>
        <p:txBody>
          <a:bodyPr/>
          <a:lstStyle/>
          <a:p>
            <a:pPr marL="0" indent="0">
              <a:buNone/>
            </a:pPr>
            <a:r>
              <a:rPr lang="ru-RU" dirty="0" err="1" smtClean="0"/>
              <a:t>Зазначена</a:t>
            </a:r>
            <a:r>
              <a:rPr lang="ru-RU" dirty="0" smtClean="0"/>
              <a:t> </a:t>
            </a:r>
            <a:r>
              <a:rPr lang="ru-RU" dirty="0" err="1" smtClean="0"/>
              <a:t>нформація</a:t>
            </a:r>
            <a:r>
              <a:rPr lang="ru-RU" dirty="0" smtClean="0"/>
              <a:t> </a:t>
            </a:r>
            <a:r>
              <a:rPr lang="ru-RU" dirty="0" err="1" smtClean="0"/>
              <a:t>може</a:t>
            </a:r>
            <a:r>
              <a:rPr lang="ru-RU" dirty="0" smtClean="0"/>
              <a:t> </a:t>
            </a:r>
            <a:r>
              <a:rPr lang="ru-RU" dirty="0" err="1"/>
              <a:t>розміщуватися</a:t>
            </a:r>
            <a:r>
              <a:rPr lang="ru-RU" dirty="0"/>
              <a:t> в доступному для </a:t>
            </a:r>
            <a:r>
              <a:rPr lang="ru-RU" dirty="0" err="1"/>
              <a:t>огляду</a:t>
            </a:r>
            <a:r>
              <a:rPr lang="ru-RU" dirty="0"/>
              <a:t> </a:t>
            </a:r>
            <a:r>
              <a:rPr lang="ru-RU" dirty="0" err="1"/>
              <a:t>клієнтами</a:t>
            </a:r>
            <a:r>
              <a:rPr lang="ru-RU" dirty="0"/>
              <a:t> </a:t>
            </a:r>
            <a:r>
              <a:rPr lang="ru-RU" dirty="0" err="1"/>
              <a:t>місці</a:t>
            </a:r>
            <a:r>
              <a:rPr lang="ru-RU" dirty="0"/>
              <a:t> на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пристроях</a:t>
            </a:r>
            <a:r>
              <a:rPr lang="ru-RU" dirty="0"/>
              <a:t> та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, </a:t>
            </a:r>
            <a:r>
              <a:rPr lang="ru-RU" dirty="0" err="1"/>
              <a:t>прийнятих</a:t>
            </a:r>
            <a:r>
              <a:rPr lang="ru-RU" dirty="0"/>
              <a:t> та </a:t>
            </a:r>
            <a:r>
              <a:rPr lang="ru-RU" dirty="0" err="1"/>
              <a:t>оформлених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паперового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електронного</a:t>
            </a:r>
            <a:r>
              <a:rPr lang="ru-RU" dirty="0"/>
              <a:t> документа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Банкам, </a:t>
            </a:r>
            <a:r>
              <a:rPr lang="ru-RU" dirty="0" err="1"/>
              <a:t>небанківським</a:t>
            </a:r>
            <a:r>
              <a:rPr lang="ru-RU" dirty="0"/>
              <a:t> </a:t>
            </a:r>
            <a:r>
              <a:rPr lang="ru-RU" dirty="0" err="1"/>
              <a:t>установам</a:t>
            </a:r>
            <a:r>
              <a:rPr lang="ru-RU" dirty="0"/>
              <a:t> заборонено </a:t>
            </a:r>
            <a:r>
              <a:rPr lang="ru-RU" dirty="0" err="1"/>
              <a:t>встановлювати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номіналу</a:t>
            </a:r>
            <a:r>
              <a:rPr lang="ru-RU" dirty="0"/>
              <a:t> та року </a:t>
            </a:r>
            <a:r>
              <a:rPr lang="ru-RU" dirty="0" err="1"/>
              <a:t>емісії</a:t>
            </a:r>
            <a:r>
              <a:rPr lang="ru-RU" dirty="0"/>
              <a:t> банкнот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є </a:t>
            </a:r>
            <a:r>
              <a:rPr lang="ru-RU" dirty="0" err="1"/>
              <a:t>законним</a:t>
            </a:r>
            <a:r>
              <a:rPr lang="ru-RU" dirty="0"/>
              <a:t> </a:t>
            </a:r>
            <a:r>
              <a:rPr lang="ru-RU" dirty="0" err="1"/>
              <a:t>платіжним</a:t>
            </a:r>
            <a:r>
              <a:rPr lang="ru-RU" dirty="0"/>
              <a:t> </a:t>
            </a:r>
            <a:r>
              <a:rPr lang="ru-RU" dirty="0" err="1"/>
              <a:t>засобом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з </a:t>
            </a:r>
            <a:r>
              <a:rPr lang="ru-RU" dirty="0" err="1"/>
              <a:t>якою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Банки, </a:t>
            </a:r>
            <a:r>
              <a:rPr lang="ru-RU" dirty="0" err="1"/>
              <a:t>небанківські</a:t>
            </a:r>
            <a:r>
              <a:rPr lang="ru-RU" dirty="0"/>
              <a:t> установи </a:t>
            </a:r>
            <a:r>
              <a:rPr lang="ru-RU" dirty="0" err="1"/>
              <a:t>приймають</a:t>
            </a:r>
            <a:r>
              <a:rPr lang="ru-RU" dirty="0"/>
              <a:t> </a:t>
            </a:r>
            <a:r>
              <a:rPr lang="ru-RU" dirty="0" err="1"/>
              <a:t>банкноти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за дизайном і </a:t>
            </a:r>
            <a:r>
              <a:rPr lang="ru-RU" dirty="0" err="1"/>
              <a:t>елементами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зразкам</a:t>
            </a:r>
            <a:r>
              <a:rPr lang="ru-RU" dirty="0"/>
              <a:t> та </a:t>
            </a:r>
            <a:r>
              <a:rPr lang="ru-RU" dirty="0" err="1"/>
              <a:t>описам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наведені</a:t>
            </a:r>
            <a:r>
              <a:rPr lang="ru-RU" dirty="0"/>
              <a:t> на </a:t>
            </a:r>
            <a:r>
              <a:rPr lang="ru-RU" dirty="0" err="1"/>
              <a:t>сторінках</a:t>
            </a:r>
            <a:r>
              <a:rPr lang="ru-RU" dirty="0"/>
              <a:t> </a:t>
            </a:r>
            <a:r>
              <a:rPr lang="ru-RU" dirty="0" err="1"/>
              <a:t>офіційних</a:t>
            </a:r>
            <a:r>
              <a:rPr lang="ru-RU" dirty="0"/>
              <a:t> </a:t>
            </a:r>
            <a:r>
              <a:rPr lang="ru-RU" dirty="0" err="1"/>
              <a:t>сайтів</a:t>
            </a:r>
            <a:r>
              <a:rPr lang="ru-RU" dirty="0"/>
              <a:t> </a:t>
            </a:r>
            <a:r>
              <a:rPr lang="ru-RU" dirty="0" err="1"/>
              <a:t>центральних</a:t>
            </a:r>
            <a:r>
              <a:rPr lang="ru-RU" dirty="0"/>
              <a:t>/</a:t>
            </a:r>
            <a:r>
              <a:rPr lang="ru-RU" dirty="0" err="1"/>
              <a:t>національних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держав, і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/>
              <a:t>зношення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набули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обігу</a:t>
            </a:r>
            <a:r>
              <a:rPr lang="ru-RU" dirty="0"/>
              <a:t> одну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кілька</a:t>
            </a:r>
            <a:r>
              <a:rPr lang="ru-RU" dirty="0"/>
              <a:t> </a:t>
            </a:r>
            <a:r>
              <a:rPr lang="ru-RU" dirty="0" err="1"/>
              <a:t>ознак</a:t>
            </a:r>
            <a:r>
              <a:rPr lang="ru-RU" dirty="0"/>
              <a:t> </a:t>
            </a:r>
            <a:r>
              <a:rPr lang="ru-RU" dirty="0" err="1" smtClean="0"/>
              <a:t>зношення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перевіряють</a:t>
            </a:r>
            <a:r>
              <a:rPr lang="ru-RU" dirty="0"/>
              <a:t> </a:t>
            </a:r>
            <a:r>
              <a:rPr lang="ru-RU" dirty="0" err="1"/>
              <a:t>ознаки</a:t>
            </a:r>
            <a:r>
              <a:rPr lang="ru-RU" dirty="0"/>
              <a:t> </a:t>
            </a:r>
            <a:r>
              <a:rPr lang="ru-RU" dirty="0" err="1"/>
              <a:t>платіжності</a:t>
            </a:r>
            <a:r>
              <a:rPr lang="ru-RU" dirty="0"/>
              <a:t> та </a:t>
            </a:r>
            <a:r>
              <a:rPr lang="ru-RU" dirty="0" err="1"/>
              <a:t>справжності</a:t>
            </a:r>
            <a:r>
              <a:rPr lang="ru-RU" dirty="0"/>
              <a:t> банкнот </a:t>
            </a:r>
            <a:r>
              <a:rPr lang="ru-RU" dirty="0" err="1"/>
              <a:t>іноземних</a:t>
            </a:r>
            <a:r>
              <a:rPr lang="ru-RU" dirty="0"/>
              <a:t> держав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приладів</a:t>
            </a:r>
            <a:r>
              <a:rPr lang="ru-RU" dirty="0"/>
              <a:t> (</a:t>
            </a:r>
            <a:r>
              <a:rPr lang="ru-RU" dirty="0" err="1"/>
              <a:t>детекторів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забезпечують</a:t>
            </a:r>
            <a:r>
              <a:rPr lang="ru-RU" dirty="0"/>
              <a:t> </a:t>
            </a:r>
            <a:r>
              <a:rPr lang="ru-RU" dirty="0" err="1"/>
              <a:t>збільшення</a:t>
            </a:r>
            <a:r>
              <a:rPr lang="ru-RU" dirty="0"/>
              <a:t> </a:t>
            </a:r>
            <a:r>
              <a:rPr lang="ru-RU" dirty="0" err="1"/>
              <a:t>зображень</a:t>
            </a:r>
            <a:r>
              <a:rPr lang="ru-RU" dirty="0"/>
              <a:t>, </a:t>
            </a:r>
            <a:r>
              <a:rPr lang="ru-RU" dirty="0" err="1"/>
              <a:t>візуалізацію</a:t>
            </a:r>
            <a:r>
              <a:rPr lang="ru-RU" dirty="0"/>
              <a:t> </a:t>
            </a:r>
            <a:r>
              <a:rPr lang="ru-RU" dirty="0" err="1"/>
              <a:t>ультрафіолетового</a:t>
            </a:r>
            <a:r>
              <a:rPr lang="ru-RU" dirty="0"/>
              <a:t> та </a:t>
            </a:r>
            <a:r>
              <a:rPr lang="ru-RU" dirty="0" err="1"/>
              <a:t>інфрачервоного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 та </a:t>
            </a:r>
            <a:r>
              <a:rPr lang="ru-RU" dirty="0" err="1"/>
              <a:t>магнітний</a:t>
            </a:r>
            <a:r>
              <a:rPr lang="ru-RU" dirty="0"/>
              <a:t> контроль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лічильників</a:t>
            </a:r>
            <a:r>
              <a:rPr lang="ru-RU" dirty="0"/>
              <a:t> банкнот з </a:t>
            </a:r>
            <a:r>
              <a:rPr lang="ru-RU" dirty="0" err="1"/>
              <a:t>функцією</a:t>
            </a:r>
            <a:r>
              <a:rPr lang="ru-RU" dirty="0"/>
              <a:t> контролю </a:t>
            </a:r>
            <a:r>
              <a:rPr lang="ru-RU" dirty="0" err="1"/>
              <a:t>ультрафіолетового</a:t>
            </a:r>
            <a:r>
              <a:rPr lang="ru-RU" dirty="0"/>
              <a:t>, </a:t>
            </a:r>
            <a:r>
              <a:rPr lang="ru-RU" dirty="0" err="1"/>
              <a:t>інфрачервоного</a:t>
            </a:r>
            <a:r>
              <a:rPr lang="ru-RU" dirty="0"/>
              <a:t> та </a:t>
            </a:r>
            <a:r>
              <a:rPr lang="ru-RU" dirty="0" err="1"/>
              <a:t>магнітного</a:t>
            </a:r>
            <a:r>
              <a:rPr lang="ru-RU" dirty="0"/>
              <a:t> </a:t>
            </a:r>
            <a:r>
              <a:rPr lang="ru-RU" dirty="0" err="1"/>
              <a:t>захисту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35029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0657"/>
            <a:ext cx="8596668" cy="6219731"/>
          </a:xfrm>
        </p:spPr>
        <p:txBody>
          <a:bodyPr/>
          <a:lstStyle/>
          <a:p>
            <a:r>
              <a:rPr lang="ru-RU" dirty="0"/>
              <a:t>Банк, </a:t>
            </a:r>
            <a:r>
              <a:rPr lang="ru-RU" dirty="0" err="1"/>
              <a:t>небанківська</a:t>
            </a:r>
            <a:r>
              <a:rPr lang="ru-RU" dirty="0"/>
              <a:t> </a:t>
            </a:r>
            <a:r>
              <a:rPr lang="ru-RU" dirty="0" err="1"/>
              <a:t>установа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зношених</a:t>
            </a:r>
            <a:r>
              <a:rPr lang="ru-RU" dirty="0"/>
              <a:t> банкнот </a:t>
            </a:r>
            <a:r>
              <a:rPr lang="ru-RU" dirty="0" err="1"/>
              <a:t>іноземних</a:t>
            </a:r>
            <a:r>
              <a:rPr lang="ru-RU" dirty="0"/>
              <a:t> держав у порядку, </a:t>
            </a:r>
            <a:r>
              <a:rPr lang="ru-RU" dirty="0" err="1"/>
              <a:t>передбаченому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Інструкцією</a:t>
            </a:r>
            <a:r>
              <a:rPr lang="ru-RU" u="sng" dirty="0">
                <a:hlinkClick r:id="rId2"/>
              </a:rPr>
              <a:t> про </a:t>
            </a:r>
            <a:r>
              <a:rPr lang="ru-RU" u="sng" dirty="0" err="1">
                <a:hlinkClick r:id="rId2"/>
              </a:rPr>
              <a:t>ведення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касових</a:t>
            </a:r>
            <a:r>
              <a:rPr lang="ru-RU" u="sng" dirty="0">
                <a:hlinkClick r:id="rId2"/>
              </a:rPr>
              <a:t> </a:t>
            </a:r>
            <a:r>
              <a:rPr lang="ru-RU" u="sng" dirty="0" err="1">
                <a:hlinkClick r:id="rId2"/>
              </a:rPr>
              <a:t>операцій</a:t>
            </a:r>
            <a:r>
              <a:rPr lang="ru-RU" u="sng" dirty="0">
                <a:hlinkClick r:id="rId2"/>
              </a:rPr>
              <a:t> банками в </a:t>
            </a:r>
            <a:r>
              <a:rPr lang="ru-RU" u="sng" dirty="0" err="1" smtClean="0">
                <a:hlinkClick r:id="rId2"/>
              </a:rPr>
              <a:t>Україні</a:t>
            </a:r>
            <a:endParaRPr lang="ru-RU" u="sng" dirty="0" smtClean="0"/>
          </a:p>
          <a:p>
            <a:r>
              <a:rPr lang="ru-RU" dirty="0"/>
              <a:t>Банки, </a:t>
            </a:r>
            <a:r>
              <a:rPr lang="ru-RU" dirty="0" err="1"/>
              <a:t>небанківські</a:t>
            </a:r>
            <a:r>
              <a:rPr lang="ru-RU" dirty="0"/>
              <a:t> установи </a:t>
            </a:r>
            <a:r>
              <a:rPr lang="ru-RU" dirty="0" err="1"/>
              <a:t>здійснюють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монетами </a:t>
            </a:r>
            <a:r>
              <a:rPr lang="ru-RU" dirty="0" err="1"/>
              <a:t>іноземних</a:t>
            </a:r>
            <a:r>
              <a:rPr lang="ru-RU" dirty="0"/>
              <a:t> держав за </a:t>
            </a:r>
            <a:r>
              <a:rPr lang="ru-RU" dirty="0" err="1"/>
              <a:t>рішенням</a:t>
            </a:r>
            <a:r>
              <a:rPr lang="ru-RU" dirty="0"/>
              <a:t> банку, </a:t>
            </a:r>
            <a:r>
              <a:rPr lang="ru-RU" dirty="0" err="1"/>
              <a:t>небанківської</a:t>
            </a:r>
            <a:r>
              <a:rPr lang="ru-RU" dirty="0"/>
              <a:t> установи.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98240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3497"/>
            <a:ext cx="8596668" cy="63193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dirty="0"/>
              <a:t>5.4. Порядок переміщення валютних цінностей через митний кордон України</a:t>
            </a:r>
            <a:r>
              <a:rPr lang="uk-UA" b="1" dirty="0" smtClean="0"/>
              <a:t>.</a:t>
            </a:r>
          </a:p>
          <a:p>
            <a:endParaRPr lang="uk-UA" dirty="0"/>
          </a:p>
          <a:p>
            <a:r>
              <a:rPr lang="uk-UA" dirty="0"/>
              <a:t>Перерахунок сум готівкової валюти і вартості банківських металів у євро для вимог цього Положення здійснюється за офіційним курсом гривні до євро, установленим Національним банком України (далі - Національний банк), або за крос-курсом, визначеним згідно з офіційним курсом гривні до відповідних іноземних валют і банківських металів, установленим Національним банком, на день перетинання митного кордону України або на день пересилання готівкової валюти, банківських металів.</a:t>
            </a:r>
            <a:endParaRPr lang="ru-RU" dirty="0"/>
          </a:p>
          <a:p>
            <a:r>
              <a:rPr lang="uk-UA" dirty="0" smtClean="0"/>
              <a:t>Фізичні/юридичні </a:t>
            </a:r>
            <a:r>
              <a:rPr lang="uk-UA" dirty="0"/>
              <a:t>особи та банки здійснюють декларування переміщення готівкової валюти і банківських металів у порядку, визначеному Кабінетом Міністрів України.</a:t>
            </a:r>
            <a:endParaRPr lang="ru-RU" dirty="0"/>
          </a:p>
          <a:p>
            <a:r>
              <a:rPr lang="ru-RU" dirty="0" err="1"/>
              <a:t>Фізична</a:t>
            </a:r>
            <a:r>
              <a:rPr lang="ru-RU" dirty="0"/>
              <a:t> особа ввозить в </a:t>
            </a:r>
            <a:r>
              <a:rPr lang="ru-RU" dirty="0" err="1"/>
              <a:t>Україну</a:t>
            </a:r>
            <a:r>
              <a:rPr lang="ru-RU" dirty="0"/>
              <a:t> та </a:t>
            </a:r>
            <a:r>
              <a:rPr lang="ru-RU" dirty="0" err="1"/>
              <a:t>вивозить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готівкову</a:t>
            </a:r>
            <a:r>
              <a:rPr lang="ru-RU" dirty="0"/>
              <a:t> валюту і </a:t>
            </a:r>
            <a:r>
              <a:rPr lang="ru-RU" dirty="0" err="1"/>
              <a:t>банківські</a:t>
            </a:r>
            <a:r>
              <a:rPr lang="ru-RU" dirty="0"/>
              <a:t> метали в </a:t>
            </a:r>
            <a:r>
              <a:rPr lang="ru-RU" dirty="0" err="1"/>
              <a:t>сумі</a:t>
            </a:r>
            <a:r>
              <a:rPr lang="ru-RU" dirty="0"/>
              <a:t>/</a:t>
            </a:r>
            <a:r>
              <a:rPr lang="ru-RU" dirty="0" err="1"/>
              <a:t>вартістю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перевищує</a:t>
            </a:r>
            <a:r>
              <a:rPr lang="ru-RU" dirty="0"/>
              <a:t> в </a:t>
            </a:r>
            <a:r>
              <a:rPr lang="ru-RU" dirty="0" err="1"/>
              <a:t>еквіваленті</a:t>
            </a:r>
            <a:r>
              <a:rPr lang="ru-RU" dirty="0"/>
              <a:t> 10000 </a:t>
            </a:r>
            <a:r>
              <a:rPr lang="ru-RU" dirty="0" err="1"/>
              <a:t>євро</a:t>
            </a:r>
            <a:r>
              <a:rPr lang="ru-RU" dirty="0"/>
              <a:t>, без </a:t>
            </a:r>
            <a:r>
              <a:rPr lang="ru-RU" dirty="0" err="1"/>
              <a:t>письмового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органу.</a:t>
            </a:r>
          </a:p>
          <a:p>
            <a:r>
              <a:rPr lang="ru-RU" dirty="0" err="1" smtClean="0"/>
              <a:t>Фізична</a:t>
            </a:r>
            <a:r>
              <a:rPr lang="ru-RU" dirty="0" smtClean="0"/>
              <a:t> </a:t>
            </a:r>
            <a:r>
              <a:rPr lang="ru-RU" dirty="0"/>
              <a:t>особа ввозить в </a:t>
            </a:r>
            <a:r>
              <a:rPr lang="ru-RU" dirty="0" err="1"/>
              <a:t>Україну</a:t>
            </a:r>
            <a:r>
              <a:rPr lang="ru-RU" dirty="0"/>
              <a:t> та </a:t>
            </a:r>
            <a:r>
              <a:rPr lang="ru-RU" dirty="0" err="1"/>
              <a:t>вивозить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готівкову</a:t>
            </a:r>
            <a:r>
              <a:rPr lang="ru-RU" dirty="0"/>
              <a:t> валюту і </a:t>
            </a:r>
            <a:r>
              <a:rPr lang="ru-RU" dirty="0" err="1"/>
              <a:t>банківські</a:t>
            </a:r>
            <a:r>
              <a:rPr lang="ru-RU" dirty="0"/>
              <a:t> метали в </a:t>
            </a:r>
            <a:r>
              <a:rPr lang="ru-RU" dirty="0" err="1"/>
              <a:t>сумі</a:t>
            </a:r>
            <a:r>
              <a:rPr lang="ru-RU" dirty="0"/>
              <a:t>/</a:t>
            </a:r>
            <a:r>
              <a:rPr lang="ru-RU" dirty="0" err="1"/>
              <a:t>вартістю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дорівнює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перевищує</a:t>
            </a:r>
            <a:r>
              <a:rPr lang="ru-RU" dirty="0"/>
              <a:t> в </a:t>
            </a:r>
            <a:r>
              <a:rPr lang="ru-RU" dirty="0" err="1"/>
              <a:t>еквіваленті</a:t>
            </a:r>
            <a:r>
              <a:rPr lang="ru-RU" dirty="0"/>
              <a:t> 10000 </a:t>
            </a:r>
            <a:r>
              <a:rPr lang="ru-RU" dirty="0" err="1"/>
              <a:t>євро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письмового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органу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52154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470779"/>
            <a:ext cx="8596668" cy="6156358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5.2. Порядок ліцензування банківських операцій з іноземною валютою</a:t>
            </a:r>
            <a:r>
              <a:rPr lang="uk-UA" dirty="0" smtClean="0"/>
              <a:t>.</a:t>
            </a: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Небанківські</a:t>
            </a:r>
            <a:r>
              <a:rPr lang="ru-RU" dirty="0" smtClean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торгівля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в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переказ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у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за договорами </a:t>
            </a:r>
            <a:r>
              <a:rPr lang="ru-RU" dirty="0" err="1"/>
              <a:t>страхування</a:t>
            </a:r>
            <a:r>
              <a:rPr lang="ru-RU" dirty="0"/>
              <a:t> </a:t>
            </a:r>
            <a:r>
              <a:rPr lang="ru-RU" dirty="0" err="1"/>
              <a:t>життя</a:t>
            </a:r>
            <a:r>
              <a:rPr lang="ru-RU" dirty="0"/>
              <a:t>;</a:t>
            </a:r>
          </a:p>
          <a:p>
            <a:r>
              <a:rPr lang="ru-RU" dirty="0"/>
              <a:t>4) факторинг (у </a:t>
            </a:r>
            <a:r>
              <a:rPr lang="ru-RU" dirty="0" err="1"/>
              <a:t>частині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розрахунків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факторами та </a:t>
            </a:r>
            <a:r>
              <a:rPr lang="ru-RU" dirty="0" err="1"/>
              <a:t>клієнтами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міжнародного</a:t>
            </a:r>
            <a:r>
              <a:rPr lang="ru-RU" dirty="0"/>
              <a:t> факторингу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відступлення</a:t>
            </a:r>
            <a:r>
              <a:rPr lang="ru-RU" dirty="0"/>
              <a:t> права </a:t>
            </a:r>
            <a:r>
              <a:rPr lang="ru-RU" dirty="0" err="1"/>
              <a:t>грошової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до </a:t>
            </a:r>
            <a:r>
              <a:rPr lang="ru-RU" dirty="0" err="1"/>
              <a:t>боржника</a:t>
            </a:r>
            <a:r>
              <a:rPr lang="ru-RU" dirty="0"/>
              <a:t>-нерезидента);</a:t>
            </a:r>
          </a:p>
          <a:p>
            <a:r>
              <a:rPr lang="ru-RU" dirty="0"/>
              <a:t>5)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98493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0657"/>
            <a:ext cx="8596668" cy="5760705"/>
          </a:xfrm>
        </p:spPr>
        <p:txBody>
          <a:bodyPr/>
          <a:lstStyle/>
          <a:p>
            <a:r>
              <a:rPr lang="ru-RU" dirty="0" err="1" smtClean="0"/>
              <a:t>Юридична</a:t>
            </a:r>
            <a:r>
              <a:rPr lang="ru-RU" dirty="0" smtClean="0"/>
              <a:t> </a:t>
            </a:r>
            <a:r>
              <a:rPr lang="ru-RU" dirty="0"/>
              <a:t>особа ввозить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вивозить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готівкову</a:t>
            </a:r>
            <a:r>
              <a:rPr lang="ru-RU" dirty="0"/>
              <a:t> валюту через </a:t>
            </a:r>
            <a:r>
              <a:rPr lang="ru-RU" dirty="0" err="1"/>
              <a:t>повноважного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письмового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органу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/</a:t>
            </a:r>
            <a:r>
              <a:rPr lang="ru-RU" dirty="0" err="1"/>
              <a:t>вивезення</a:t>
            </a:r>
            <a:r>
              <a:rPr lang="ru-RU" dirty="0"/>
              <a:t> </a:t>
            </a:r>
            <a:r>
              <a:rPr lang="ru-RU" dirty="0" err="1"/>
              <a:t>зумовлене</a:t>
            </a:r>
            <a:r>
              <a:rPr lang="ru-RU" dirty="0"/>
              <a:t> </a:t>
            </a:r>
            <a:r>
              <a:rPr lang="ru-RU" dirty="0" err="1"/>
              <a:t>господарською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 smtClean="0"/>
              <a:t>.</a:t>
            </a:r>
          </a:p>
          <a:p>
            <a:r>
              <a:rPr lang="ru-RU" dirty="0" err="1"/>
              <a:t>Юридична</a:t>
            </a:r>
            <a:r>
              <a:rPr lang="ru-RU" dirty="0"/>
              <a:t> особа ввозить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вивозить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метали без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суми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письмового</a:t>
            </a:r>
            <a:r>
              <a:rPr lang="ru-RU" dirty="0"/>
              <a:t> </a:t>
            </a:r>
            <a:r>
              <a:rPr lang="ru-RU" dirty="0" err="1"/>
              <a:t>декларування</a:t>
            </a:r>
            <a:r>
              <a:rPr lang="ru-RU" dirty="0"/>
              <a:t> </a:t>
            </a:r>
            <a:r>
              <a:rPr lang="ru-RU" dirty="0" err="1"/>
              <a:t>митному</a:t>
            </a:r>
            <a:r>
              <a:rPr lang="ru-RU" dirty="0"/>
              <a:t> органу в </a:t>
            </a:r>
            <a:r>
              <a:rPr lang="ru-RU" dirty="0" err="1"/>
              <a:t>повному</a:t>
            </a:r>
            <a:r>
              <a:rPr lang="ru-RU" dirty="0"/>
              <a:t> </a:t>
            </a:r>
            <a:r>
              <a:rPr lang="ru-RU" dirty="0" err="1"/>
              <a:t>обсязі</a:t>
            </a:r>
            <a:r>
              <a:rPr lang="ru-RU" dirty="0"/>
              <a:t>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ввезення</a:t>
            </a:r>
            <a:r>
              <a:rPr lang="ru-RU" dirty="0"/>
              <a:t>/</a:t>
            </a:r>
            <a:r>
              <a:rPr lang="ru-RU" dirty="0" err="1"/>
              <a:t>вивезення</a:t>
            </a:r>
            <a:r>
              <a:rPr lang="ru-RU" dirty="0"/>
              <a:t> </a:t>
            </a:r>
            <a:r>
              <a:rPr lang="ru-RU" dirty="0" err="1"/>
              <a:t>зумовлене</a:t>
            </a:r>
            <a:r>
              <a:rPr lang="ru-RU" dirty="0"/>
              <a:t> </a:t>
            </a:r>
            <a:r>
              <a:rPr lang="ru-RU" dirty="0" err="1"/>
              <a:t>господарською</a:t>
            </a:r>
            <a:r>
              <a:rPr lang="ru-RU" dirty="0"/>
              <a:t> </a:t>
            </a:r>
            <a:r>
              <a:rPr lang="ru-RU" dirty="0" err="1"/>
              <a:t>діяльністю</a:t>
            </a:r>
            <a:r>
              <a:rPr lang="ru-RU" dirty="0"/>
              <a:t>.</a:t>
            </a:r>
          </a:p>
          <a:p>
            <a:r>
              <a:rPr lang="ru-RU" dirty="0" err="1" smtClean="0"/>
              <a:t>Підставою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особою в </a:t>
            </a:r>
            <a:r>
              <a:rPr lang="ru-RU" dirty="0" err="1"/>
              <a:t>Україну</a:t>
            </a:r>
            <a:r>
              <a:rPr lang="ru-RU" dirty="0"/>
              <a:t>/</a:t>
            </a:r>
            <a:r>
              <a:rPr lang="ru-RU" dirty="0" err="1"/>
              <a:t>вивезення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є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контрагентом </a:t>
            </a:r>
            <a:r>
              <a:rPr lang="ru-RU" dirty="0" err="1"/>
              <a:t>або</a:t>
            </a:r>
            <a:r>
              <a:rPr lang="ru-RU" dirty="0"/>
              <a:t>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.</a:t>
            </a:r>
          </a:p>
          <a:p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ввезення</a:t>
            </a:r>
            <a:r>
              <a:rPr lang="ru-RU" dirty="0"/>
              <a:t> </a:t>
            </a:r>
            <a:r>
              <a:rPr lang="ru-RU" dirty="0" err="1"/>
              <a:t>юридичною</a:t>
            </a:r>
            <a:r>
              <a:rPr lang="ru-RU" dirty="0"/>
              <a:t> особою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афінаж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здійснено</a:t>
            </a:r>
            <a:r>
              <a:rPr lang="ru-RU" dirty="0"/>
              <a:t> з </a:t>
            </a:r>
            <a:r>
              <a:rPr lang="ru-RU" dirty="0" err="1"/>
              <a:t>дорогоцінних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вивезених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митної</a:t>
            </a:r>
            <a:r>
              <a:rPr lang="ru-RU" dirty="0"/>
              <a:t>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є </a:t>
            </a:r>
            <a:r>
              <a:rPr lang="ru-RU" dirty="0" err="1"/>
              <a:t>договір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контрагентом </a:t>
            </a:r>
            <a:r>
              <a:rPr lang="ru-RU" dirty="0" err="1"/>
              <a:t>або</a:t>
            </a:r>
            <a:r>
              <a:rPr lang="ru-RU" dirty="0"/>
              <a:t> документ,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, та </a:t>
            </a:r>
            <a:r>
              <a:rPr lang="ru-RU" dirty="0" err="1"/>
              <a:t>договір</a:t>
            </a:r>
            <a:r>
              <a:rPr lang="ru-RU" dirty="0"/>
              <a:t> на поставку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83673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26337"/>
            <a:ext cx="8596668" cy="5815025"/>
          </a:xfrm>
        </p:spPr>
        <p:txBody>
          <a:bodyPr/>
          <a:lstStyle/>
          <a:p>
            <a:r>
              <a:rPr lang="ru-RU" dirty="0" err="1"/>
              <a:t>Юридична</a:t>
            </a:r>
            <a:r>
              <a:rPr lang="ru-RU" dirty="0"/>
              <a:t> особа ввозить в </a:t>
            </a:r>
            <a:r>
              <a:rPr lang="ru-RU" dirty="0" err="1"/>
              <a:t>Україну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вивозить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метали через </a:t>
            </a:r>
            <a:r>
              <a:rPr lang="ru-RU" dirty="0" err="1"/>
              <a:t>повноважного</a:t>
            </a:r>
            <a:r>
              <a:rPr lang="ru-RU" dirty="0"/>
              <a:t> </a:t>
            </a:r>
            <a:r>
              <a:rPr lang="ru-RU" dirty="0" err="1"/>
              <a:t>представника</a:t>
            </a:r>
            <a:r>
              <a:rPr lang="ru-RU" dirty="0"/>
              <a:t> на </a:t>
            </a:r>
            <a:r>
              <a:rPr lang="ru-RU" dirty="0" err="1" smtClean="0"/>
              <a:t>умовах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 err="1" smtClean="0"/>
              <a:t>Повноважний</a:t>
            </a:r>
            <a:r>
              <a:rPr lang="ru-RU" dirty="0" smtClean="0"/>
              <a:t> </a:t>
            </a:r>
            <a:r>
              <a:rPr lang="ru-RU" dirty="0" err="1"/>
              <a:t>представник</a:t>
            </a:r>
            <a:r>
              <a:rPr lang="ru-RU" dirty="0"/>
              <a:t> </a:t>
            </a:r>
            <a:r>
              <a:rPr lang="ru-RU" dirty="0" err="1"/>
              <a:t>декларує</a:t>
            </a:r>
            <a:r>
              <a:rPr lang="ru-RU" dirty="0"/>
              <a:t> </a:t>
            </a:r>
            <a:r>
              <a:rPr lang="ru-RU" dirty="0" err="1"/>
              <a:t>окремо</a:t>
            </a:r>
            <a:r>
              <a:rPr lang="ru-RU" dirty="0"/>
              <a:t> </a:t>
            </a:r>
            <a:r>
              <a:rPr lang="ru-RU" dirty="0" err="1"/>
              <a:t>готівкову</a:t>
            </a:r>
            <a:r>
              <a:rPr lang="ru-RU" dirty="0"/>
              <a:t> валюту і </a:t>
            </a:r>
            <a:r>
              <a:rPr lang="ru-RU" dirty="0" err="1"/>
              <a:t>банківські</a:t>
            </a:r>
            <a:r>
              <a:rPr lang="ru-RU" dirty="0"/>
              <a:t> метали, </a:t>
            </a:r>
            <a:r>
              <a:rPr lang="ru-RU" dirty="0" err="1"/>
              <a:t>які</a:t>
            </a:r>
            <a:r>
              <a:rPr lang="ru-RU" dirty="0"/>
              <a:t> ввозить/</a:t>
            </a:r>
            <a:r>
              <a:rPr lang="ru-RU" dirty="0" err="1"/>
              <a:t>вивозить</a:t>
            </a:r>
            <a:r>
              <a:rPr lang="ru-RU" dirty="0"/>
              <a:t> в </a:t>
            </a:r>
            <a:r>
              <a:rPr lang="ru-RU" dirty="0" err="1"/>
              <a:t>Україну</a:t>
            </a:r>
            <a:r>
              <a:rPr lang="ru-RU" dirty="0"/>
              <a:t>/з </a:t>
            </a:r>
            <a:r>
              <a:rPr lang="ru-RU" dirty="0" err="1"/>
              <a:t>України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та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.</a:t>
            </a:r>
          </a:p>
          <a:p>
            <a:r>
              <a:rPr lang="ru-RU" dirty="0" smtClean="0"/>
              <a:t>Банки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транскордонне</a:t>
            </a:r>
            <a:r>
              <a:rPr lang="ru-RU" dirty="0"/>
              <a:t> </a:t>
            </a:r>
            <a:r>
              <a:rPr lang="ru-RU" dirty="0" err="1"/>
              <a:t>переміщення</a:t>
            </a:r>
            <a:r>
              <a:rPr lang="ru-RU" dirty="0"/>
              <a:t>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і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та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контрагентами </a:t>
            </a:r>
            <a:r>
              <a:rPr lang="ru-RU" dirty="0" err="1"/>
              <a:t>або</a:t>
            </a:r>
            <a:r>
              <a:rPr lang="ru-RU" dirty="0"/>
              <a:t> документа,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замінює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договори.</a:t>
            </a:r>
          </a:p>
          <a:p>
            <a:r>
              <a:rPr lang="ru-RU" dirty="0" err="1" smtClean="0"/>
              <a:t>Юридичні</a:t>
            </a:r>
            <a:r>
              <a:rPr lang="ru-RU" dirty="0" smtClean="0"/>
              <a:t> </a:t>
            </a:r>
            <a:r>
              <a:rPr lang="ru-RU" dirty="0"/>
              <a:t>особи/банки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вивезення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, </a:t>
            </a:r>
            <a:r>
              <a:rPr lang="ru-RU" dirty="0" err="1"/>
              <a:t>виготовлених</a:t>
            </a:r>
            <a:r>
              <a:rPr lang="ru-RU" dirty="0"/>
              <a:t> </a:t>
            </a:r>
            <a:r>
              <a:rPr lang="ru-RU" dirty="0" err="1"/>
              <a:t>українськими</a:t>
            </a:r>
            <a:r>
              <a:rPr lang="ru-RU" dirty="0"/>
              <a:t> </a:t>
            </a:r>
            <a:r>
              <a:rPr lang="ru-RU" dirty="0" err="1"/>
              <a:t>виробниками</a:t>
            </a:r>
            <a:r>
              <a:rPr lang="ru-RU" dirty="0"/>
              <a:t>, за </a:t>
            </a:r>
            <a:r>
              <a:rPr lang="ru-RU" dirty="0" err="1"/>
              <a:t>наявності</a:t>
            </a:r>
            <a:r>
              <a:rPr lang="ru-RU" dirty="0"/>
              <a:t> </a:t>
            </a:r>
            <a:r>
              <a:rPr lang="ru-RU" dirty="0" err="1"/>
              <a:t>письмової</a:t>
            </a:r>
            <a:r>
              <a:rPr lang="ru-RU" dirty="0"/>
              <a:t> </a:t>
            </a:r>
            <a:r>
              <a:rPr lang="ru-RU" dirty="0" err="1"/>
              <a:t>відмови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(</a:t>
            </a:r>
            <a:r>
              <a:rPr lang="ru-RU" dirty="0" err="1"/>
              <a:t>виготовлених</a:t>
            </a:r>
            <a:r>
              <a:rPr lang="ru-RU" dirty="0"/>
              <a:t> </a:t>
            </a:r>
            <a:r>
              <a:rPr lang="ru-RU" dirty="0" err="1"/>
              <a:t>українськими</a:t>
            </a:r>
            <a:r>
              <a:rPr lang="ru-RU" dirty="0"/>
              <a:t> </a:t>
            </a:r>
            <a:r>
              <a:rPr lang="ru-RU" dirty="0" err="1"/>
              <a:t>виробниками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вивозяться</a:t>
            </a:r>
            <a:r>
              <a:rPr lang="ru-RU" dirty="0"/>
              <a:t>.</a:t>
            </a:r>
          </a:p>
          <a:p>
            <a:r>
              <a:rPr lang="ru-RU" dirty="0" err="1" smtClean="0"/>
              <a:t>Пересилання</a:t>
            </a:r>
            <a:r>
              <a:rPr lang="ru-RU" dirty="0" smtClean="0"/>
              <a:t> </a:t>
            </a:r>
            <a:r>
              <a:rPr lang="ru-RU" dirty="0"/>
              <a:t>в </a:t>
            </a:r>
            <a:r>
              <a:rPr lang="ru-RU" dirty="0" err="1"/>
              <a:t>Україну</a:t>
            </a:r>
            <a:r>
              <a:rPr lang="ru-RU" dirty="0"/>
              <a:t>/з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готівкової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і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у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поштових</a:t>
            </a:r>
            <a:r>
              <a:rPr lang="ru-RU" dirty="0"/>
              <a:t> </a:t>
            </a:r>
            <a:r>
              <a:rPr lang="ru-RU" dirty="0" err="1"/>
              <a:t>відправленнях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оголошеною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546986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0657"/>
            <a:ext cx="8596668" cy="5760705"/>
          </a:xfrm>
        </p:spPr>
        <p:txBody>
          <a:bodyPr/>
          <a:lstStyle/>
          <a:p>
            <a:pPr marL="0" indent="0">
              <a:buNone/>
            </a:pPr>
            <a:r>
              <a:rPr lang="uk-UA" b="1" dirty="0" smtClean="0"/>
              <a:t>5.5. Порядок здійснення іноземних інвестицій</a:t>
            </a:r>
          </a:p>
          <a:p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- </a:t>
            </a:r>
            <a:r>
              <a:rPr lang="ru-RU" dirty="0" err="1"/>
              <a:t>цінності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вкладаються</a:t>
            </a:r>
            <a:r>
              <a:rPr lang="ru-RU" dirty="0"/>
              <a:t> 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інвесторами</a:t>
            </a:r>
            <a:r>
              <a:rPr lang="ru-RU" dirty="0"/>
              <a:t> в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метою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прибутку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соціального</a:t>
            </a:r>
            <a:r>
              <a:rPr lang="ru-RU" dirty="0"/>
              <a:t> </a:t>
            </a:r>
            <a:r>
              <a:rPr lang="ru-RU" dirty="0" err="1"/>
              <a:t>ефекту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інвестори</a:t>
            </a:r>
            <a:r>
              <a:rPr lang="ru-RU" dirty="0"/>
              <a:t> - </a:t>
            </a:r>
            <a:r>
              <a:rPr lang="ru-RU" dirty="0" err="1"/>
              <a:t>суб'єкти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провадять</a:t>
            </a:r>
            <a:r>
              <a:rPr lang="ru-RU" dirty="0"/>
              <a:t> </a:t>
            </a:r>
            <a:r>
              <a:rPr lang="ru-RU" dirty="0" err="1"/>
              <a:t>інвестиційну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саме</a:t>
            </a:r>
            <a:r>
              <a:rPr lang="ru-RU" dirty="0"/>
              <a:t>:</a:t>
            </a:r>
          </a:p>
          <a:p>
            <a:r>
              <a:rPr lang="ru-RU" dirty="0" err="1"/>
              <a:t>юридичні</a:t>
            </a:r>
            <a:r>
              <a:rPr lang="ru-RU" dirty="0"/>
              <a:t> особи, </a:t>
            </a:r>
            <a:r>
              <a:rPr lang="ru-RU" dirty="0" err="1"/>
              <a:t>створені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, </a:t>
            </a:r>
            <a:r>
              <a:rPr lang="ru-RU" dirty="0" err="1"/>
              <a:t>ніж</a:t>
            </a:r>
            <a:r>
              <a:rPr lang="ru-RU" dirty="0"/>
              <a:t> </a:t>
            </a:r>
            <a:r>
              <a:rPr lang="ru-RU" dirty="0" err="1"/>
              <a:t>законодавство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фізичні</a:t>
            </a:r>
            <a:r>
              <a:rPr lang="ru-RU" dirty="0"/>
              <a:t> особи - </a:t>
            </a:r>
            <a:r>
              <a:rPr lang="ru-RU" dirty="0" err="1"/>
              <a:t>іноземці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постійного</a:t>
            </a:r>
            <a:r>
              <a:rPr lang="ru-RU" dirty="0"/>
              <a:t> </a:t>
            </a:r>
            <a:r>
              <a:rPr lang="ru-RU" dirty="0" err="1"/>
              <a:t>місця</a:t>
            </a:r>
            <a:r>
              <a:rPr lang="ru-RU" dirty="0"/>
              <a:t> </a:t>
            </a:r>
            <a:r>
              <a:rPr lang="ru-RU" dirty="0" err="1"/>
              <a:t>проживання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і не </a:t>
            </a:r>
            <a:r>
              <a:rPr lang="ru-RU" dirty="0" err="1"/>
              <a:t>обмежені</a:t>
            </a:r>
            <a:r>
              <a:rPr lang="ru-RU" dirty="0"/>
              <a:t> у </a:t>
            </a:r>
            <a:r>
              <a:rPr lang="ru-RU" dirty="0" err="1"/>
              <a:t>дієздатності</a:t>
            </a:r>
            <a:r>
              <a:rPr lang="ru-RU" dirty="0"/>
              <a:t>;</a:t>
            </a:r>
          </a:p>
          <a:p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урядові</a:t>
            </a:r>
            <a:r>
              <a:rPr lang="ru-RU" dirty="0"/>
              <a:t> та </a:t>
            </a:r>
            <a:r>
              <a:rPr lang="ru-RU" dirty="0" err="1"/>
              <a:t>неурядові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;</a:t>
            </a:r>
          </a:p>
          <a:p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суб'єкти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визнаються</a:t>
            </a:r>
            <a:r>
              <a:rPr lang="ru-RU" dirty="0"/>
              <a:t> такими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П</a:t>
            </a:r>
            <a:r>
              <a:rPr lang="ru-RU" dirty="0" err="1" smtClean="0"/>
              <a:t>ідприємство</a:t>
            </a:r>
            <a:r>
              <a:rPr lang="ru-RU" dirty="0" smtClean="0"/>
              <a:t> </a:t>
            </a:r>
            <a:r>
              <a:rPr lang="ru-RU" dirty="0"/>
              <a:t>з 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інвестиціями</a:t>
            </a:r>
            <a:r>
              <a:rPr lang="ru-RU" dirty="0"/>
              <a:t> - </a:t>
            </a:r>
            <a:r>
              <a:rPr lang="ru-RU" dirty="0" err="1"/>
              <a:t>підприємство</a:t>
            </a:r>
            <a:r>
              <a:rPr lang="ru-RU" dirty="0"/>
              <a:t> (</a:t>
            </a:r>
            <a:r>
              <a:rPr lang="ru-RU" dirty="0" err="1"/>
              <a:t>організація</a:t>
            </a:r>
            <a:r>
              <a:rPr lang="ru-RU" dirty="0"/>
              <a:t>)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організаційно-правової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, </a:t>
            </a:r>
            <a:r>
              <a:rPr lang="ru-RU" dirty="0" err="1"/>
              <a:t>створене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іноземна</a:t>
            </a:r>
            <a:r>
              <a:rPr lang="ru-RU" dirty="0"/>
              <a:t> </a:t>
            </a:r>
            <a:r>
              <a:rPr lang="ru-RU" dirty="0" err="1"/>
              <a:t>інвестиція</a:t>
            </a:r>
            <a:r>
              <a:rPr lang="ru-RU" dirty="0"/>
              <a:t> в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, за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, становить не </a:t>
            </a:r>
            <a:r>
              <a:rPr lang="ru-RU" dirty="0" err="1"/>
              <a:t>менше</a:t>
            </a:r>
            <a:r>
              <a:rPr lang="ru-RU" dirty="0"/>
              <a:t> 10 </a:t>
            </a:r>
            <a:r>
              <a:rPr lang="ru-RU" dirty="0" err="1"/>
              <a:t>відсотків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784662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7283"/>
            <a:ext cx="8596668" cy="605676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:</a:t>
            </a:r>
          </a:p>
          <a:p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визнається</a:t>
            </a:r>
            <a:r>
              <a:rPr lang="ru-RU" dirty="0"/>
              <a:t> </a:t>
            </a:r>
            <a:r>
              <a:rPr lang="ru-RU" dirty="0" err="1"/>
              <a:t>конвертованою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-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smtClean="0"/>
              <a:t>будь-</a:t>
            </a:r>
            <a:r>
              <a:rPr lang="ru-RU" dirty="0" err="1" smtClean="0"/>
              <a:t>якого</a:t>
            </a:r>
            <a:r>
              <a:rPr lang="ru-RU" dirty="0" smtClean="0"/>
              <a:t> </a:t>
            </a:r>
            <a:r>
              <a:rPr lang="ru-RU" dirty="0" err="1"/>
              <a:t>рухомого</a:t>
            </a:r>
            <a:r>
              <a:rPr lang="ru-RU" dirty="0"/>
              <a:t> і </a:t>
            </a:r>
            <a:r>
              <a:rPr lang="ru-RU" dirty="0" err="1"/>
              <a:t>нерухомого</a:t>
            </a:r>
            <a:r>
              <a:rPr lang="ru-RU" dirty="0"/>
              <a:t> майна та </a:t>
            </a:r>
            <a:r>
              <a:rPr lang="ru-RU" dirty="0" err="1"/>
              <a:t>пов'язаних</a:t>
            </a:r>
            <a:r>
              <a:rPr lang="ru-RU" dirty="0"/>
              <a:t> з ним </a:t>
            </a:r>
            <a:r>
              <a:rPr lang="ru-RU" dirty="0" err="1"/>
              <a:t>майнових</a:t>
            </a:r>
            <a:r>
              <a:rPr lang="ru-RU" dirty="0"/>
              <a:t> прав;</a:t>
            </a:r>
          </a:p>
          <a:p>
            <a:r>
              <a:rPr lang="ru-RU" dirty="0" err="1"/>
              <a:t>акцій</a:t>
            </a:r>
            <a:r>
              <a:rPr lang="ru-RU" dirty="0"/>
              <a:t>, </a:t>
            </a:r>
            <a:r>
              <a:rPr lang="ru-RU" dirty="0" err="1"/>
              <a:t>облігацій</a:t>
            </a:r>
            <a:r>
              <a:rPr lang="ru-RU" dirty="0"/>
              <a:t>,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корпоративних</a:t>
            </a:r>
            <a:r>
              <a:rPr lang="ru-RU" dirty="0"/>
              <a:t> прав (прав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частку</a:t>
            </a:r>
            <a:r>
              <a:rPr lang="ru-RU" dirty="0"/>
              <a:t> (пай) у статутному </a:t>
            </a:r>
            <a:r>
              <a:rPr lang="ru-RU" dirty="0" err="1"/>
              <a:t>капіталі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створеної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країн</a:t>
            </a:r>
            <a:r>
              <a:rPr lang="ru-RU" dirty="0"/>
              <a:t>), </a:t>
            </a:r>
            <a:r>
              <a:rPr lang="ru-RU" dirty="0" err="1"/>
              <a:t>виражених</a:t>
            </a:r>
            <a:r>
              <a:rPr lang="ru-RU" dirty="0"/>
              <a:t> у </a:t>
            </a:r>
            <a:r>
              <a:rPr lang="ru-RU" dirty="0" err="1"/>
              <a:t>конвертованій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;</a:t>
            </a:r>
          </a:p>
          <a:p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та права на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договірних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гарантовані</a:t>
            </a:r>
            <a:r>
              <a:rPr lang="ru-RU" dirty="0"/>
              <a:t> </a:t>
            </a:r>
            <a:r>
              <a:rPr lang="ru-RU" dirty="0" err="1"/>
              <a:t>першокласними</a:t>
            </a:r>
            <a:r>
              <a:rPr lang="ru-RU" dirty="0"/>
              <a:t> банками і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у </a:t>
            </a:r>
            <a:r>
              <a:rPr lang="ru-RU" dirty="0" err="1"/>
              <a:t>конвертованій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, </a:t>
            </a:r>
            <a:r>
              <a:rPr lang="ru-RU" dirty="0" err="1"/>
              <a:t>підтверджену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законами (процедурами)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</a:t>
            </a:r>
            <a:r>
              <a:rPr lang="ru-RU" dirty="0" err="1"/>
              <a:t>торговельними</a:t>
            </a:r>
            <a:r>
              <a:rPr lang="ru-RU" dirty="0"/>
              <a:t> </a:t>
            </a:r>
            <a:r>
              <a:rPr lang="ru-RU" dirty="0" err="1"/>
              <a:t>звичаями</a:t>
            </a:r>
            <a:r>
              <a:rPr lang="ru-RU" dirty="0"/>
              <a:t>;</a:t>
            </a:r>
          </a:p>
          <a:p>
            <a:r>
              <a:rPr lang="ru-RU" dirty="0"/>
              <a:t>будь-</a:t>
            </a:r>
            <a:r>
              <a:rPr lang="ru-RU" dirty="0" err="1"/>
              <a:t>яких</a:t>
            </a:r>
            <a:r>
              <a:rPr lang="ru-RU" dirty="0"/>
              <a:t> прав </a:t>
            </a:r>
            <a:r>
              <a:rPr lang="ru-RU" dirty="0" err="1"/>
              <a:t>інтелектуальної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у </a:t>
            </a:r>
            <a:r>
              <a:rPr lang="ru-RU" dirty="0" err="1"/>
              <a:t>конвертованій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підтверджена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законами (процедурами)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</a:t>
            </a:r>
            <a:r>
              <a:rPr lang="ru-RU" dirty="0" err="1"/>
              <a:t>торговельними</a:t>
            </a:r>
            <a:r>
              <a:rPr lang="ru-RU" dirty="0"/>
              <a:t> </a:t>
            </a:r>
            <a:r>
              <a:rPr lang="ru-RU" dirty="0" err="1"/>
              <a:t>звичаями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підтверджена</a:t>
            </a:r>
            <a:r>
              <a:rPr lang="ru-RU" dirty="0"/>
              <a:t> </a:t>
            </a:r>
            <a:r>
              <a:rPr lang="ru-RU" dirty="0" err="1"/>
              <a:t>експертною</a:t>
            </a:r>
            <a:r>
              <a:rPr lang="ru-RU" dirty="0"/>
              <a:t> </a:t>
            </a:r>
            <a:r>
              <a:rPr lang="ru-RU" dirty="0" err="1"/>
              <a:t>оцінкою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легалізовані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авторські</a:t>
            </a:r>
            <a:r>
              <a:rPr lang="ru-RU" dirty="0"/>
              <a:t> права, права на </a:t>
            </a:r>
            <a:r>
              <a:rPr lang="ru-RU" dirty="0" err="1"/>
              <a:t>винаходи</a:t>
            </a:r>
            <a:r>
              <a:rPr lang="ru-RU" dirty="0"/>
              <a:t>, </a:t>
            </a:r>
            <a:r>
              <a:rPr lang="ru-RU" dirty="0" err="1"/>
              <a:t>корисні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, </a:t>
            </a:r>
            <a:r>
              <a:rPr lang="ru-RU" dirty="0" err="1"/>
              <a:t>промислові</a:t>
            </a:r>
            <a:r>
              <a:rPr lang="ru-RU" dirty="0"/>
              <a:t> </a:t>
            </a:r>
            <a:r>
              <a:rPr lang="ru-RU" dirty="0" err="1"/>
              <a:t>зразки</a:t>
            </a:r>
            <a:r>
              <a:rPr lang="ru-RU" dirty="0"/>
              <a:t>, знаки для </a:t>
            </a:r>
            <a:r>
              <a:rPr lang="ru-RU" dirty="0" err="1"/>
              <a:t>товарів</a:t>
            </a:r>
            <a:r>
              <a:rPr lang="ru-RU" dirty="0"/>
              <a:t> і </a:t>
            </a:r>
            <a:r>
              <a:rPr lang="ru-RU" dirty="0" err="1"/>
              <a:t>послуг</a:t>
            </a:r>
            <a:r>
              <a:rPr lang="ru-RU" dirty="0"/>
              <a:t>, ноу-хау </a:t>
            </a:r>
            <a:r>
              <a:rPr lang="ru-RU" dirty="0" err="1"/>
              <a:t>тощо</a:t>
            </a:r>
            <a:r>
              <a:rPr lang="ru-RU" dirty="0"/>
              <a:t>;</a:t>
            </a:r>
          </a:p>
          <a:p>
            <a:r>
              <a:rPr lang="ru-RU" dirty="0"/>
              <a:t>прав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права на </a:t>
            </a:r>
            <a:r>
              <a:rPr lang="ru-RU" dirty="0" err="1"/>
              <a:t>користування</a:t>
            </a:r>
            <a:r>
              <a:rPr lang="ru-RU" dirty="0"/>
              <a:t> </a:t>
            </a:r>
            <a:r>
              <a:rPr lang="ru-RU" dirty="0" err="1"/>
              <a:t>надрами</a:t>
            </a:r>
            <a:r>
              <a:rPr lang="ru-RU" dirty="0"/>
              <a:t>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наданих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вартість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у </a:t>
            </a:r>
            <a:r>
              <a:rPr lang="ru-RU" dirty="0" err="1"/>
              <a:t>конвертованій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підтверджена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законами (процедурами) </a:t>
            </a:r>
            <a:r>
              <a:rPr lang="ru-RU" dirty="0" err="1"/>
              <a:t>країни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</a:t>
            </a:r>
            <a:r>
              <a:rPr lang="ru-RU" dirty="0" err="1"/>
              <a:t>торговельними</a:t>
            </a:r>
            <a:r>
              <a:rPr lang="ru-RU" dirty="0"/>
              <a:t> </a:t>
            </a:r>
            <a:r>
              <a:rPr lang="ru-RU" dirty="0" err="1"/>
              <a:t>звичаями</a:t>
            </a:r>
            <a:r>
              <a:rPr lang="ru-RU" dirty="0"/>
              <a:t>;</a:t>
            </a:r>
          </a:p>
          <a:p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81934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5391"/>
            <a:ext cx="8596668" cy="6292158"/>
          </a:xfrm>
        </p:spPr>
        <p:txBody>
          <a:bodyPr>
            <a:normAutofit lnSpcReduction="10000"/>
          </a:bodyPr>
          <a:lstStyle/>
          <a:p>
            <a:r>
              <a:rPr lang="ru-RU" dirty="0" err="1"/>
              <a:t>Іноземні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у таких формах:</a:t>
            </a:r>
          </a:p>
          <a:p>
            <a:r>
              <a:rPr lang="ru-RU" dirty="0" err="1"/>
              <a:t>часткової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підприємствах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з </a:t>
            </a:r>
            <a:r>
              <a:rPr lang="ru-RU" dirty="0" err="1"/>
              <a:t>українськими</a:t>
            </a:r>
            <a:r>
              <a:rPr lang="ru-RU" dirty="0"/>
              <a:t> </a:t>
            </a:r>
            <a:r>
              <a:rPr lang="ru-RU" dirty="0" err="1"/>
              <a:t>юридичними</a:t>
            </a:r>
            <a:r>
              <a:rPr lang="ru-RU" dirty="0"/>
              <a:t> і </a:t>
            </a:r>
            <a:r>
              <a:rPr lang="ru-RU" dirty="0" err="1"/>
              <a:t>фізичними</a:t>
            </a:r>
            <a:r>
              <a:rPr lang="ru-RU" dirty="0"/>
              <a:t> особами,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;</a:t>
            </a:r>
          </a:p>
          <a:p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належать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інвесторам</a:t>
            </a:r>
            <a:r>
              <a:rPr lang="ru-RU" dirty="0"/>
              <a:t>, </a:t>
            </a:r>
            <a:r>
              <a:rPr lang="ru-RU" dirty="0" err="1"/>
              <a:t>філій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відокремлених</a:t>
            </a:r>
            <a:r>
              <a:rPr lang="ru-RU" dirty="0"/>
              <a:t> </a:t>
            </a:r>
            <a:r>
              <a:rPr lang="ru-RU" dirty="0" err="1"/>
              <a:t>підрозділів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придбання</a:t>
            </a:r>
            <a:r>
              <a:rPr lang="ru-RU" dirty="0"/>
              <a:t> у </a:t>
            </a:r>
            <a:r>
              <a:rPr lang="ru-RU" dirty="0" err="1"/>
              <a:t>власність</a:t>
            </a:r>
            <a:r>
              <a:rPr lang="ru-RU" dirty="0"/>
              <a:t> </a:t>
            </a:r>
            <a:r>
              <a:rPr lang="ru-RU" dirty="0" err="1"/>
              <a:t>діючих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;</a:t>
            </a:r>
          </a:p>
          <a:p>
            <a:r>
              <a:rPr lang="ru-RU" dirty="0" err="1"/>
              <a:t>придбання</a:t>
            </a:r>
            <a:r>
              <a:rPr lang="ru-RU" dirty="0"/>
              <a:t> не </a:t>
            </a:r>
            <a:r>
              <a:rPr lang="ru-RU" dirty="0" err="1"/>
              <a:t>забороненого</a:t>
            </a:r>
            <a:r>
              <a:rPr lang="ru-RU" dirty="0"/>
              <a:t> законами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нерухомого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рухомого</a:t>
            </a:r>
            <a:r>
              <a:rPr lang="ru-RU" dirty="0"/>
              <a:t> майна,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будинки</a:t>
            </a:r>
            <a:r>
              <a:rPr lang="ru-RU" dirty="0"/>
              <a:t>, </a:t>
            </a:r>
            <a:r>
              <a:rPr lang="ru-RU" dirty="0" err="1"/>
              <a:t>квартири</a:t>
            </a:r>
            <a:r>
              <a:rPr lang="ru-RU" dirty="0"/>
              <a:t>, </a:t>
            </a:r>
            <a:r>
              <a:rPr lang="ru-RU" dirty="0" err="1"/>
              <a:t>приміщення</a:t>
            </a:r>
            <a:r>
              <a:rPr lang="ru-RU" dirty="0"/>
              <a:t>,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транспортні</a:t>
            </a:r>
            <a:r>
              <a:rPr lang="ru-RU" dirty="0"/>
              <a:t> </a:t>
            </a:r>
            <a:r>
              <a:rPr lang="ru-RU" dirty="0" err="1"/>
              <a:t>засоби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об'єкти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, шляхом прямого </a:t>
            </a:r>
            <a:r>
              <a:rPr lang="ru-RU" dirty="0" err="1"/>
              <a:t>одержання</a:t>
            </a:r>
            <a:r>
              <a:rPr lang="ru-RU" dirty="0"/>
              <a:t> майна та </a:t>
            </a:r>
            <a:r>
              <a:rPr lang="ru-RU" dirty="0" err="1"/>
              <a:t>майнових</a:t>
            </a:r>
            <a:r>
              <a:rPr lang="ru-RU" dirty="0"/>
              <a:t> </a:t>
            </a:r>
            <a:r>
              <a:rPr lang="ru-RU" dirty="0" err="1"/>
              <a:t>комплексів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, </a:t>
            </a:r>
            <a:r>
              <a:rPr lang="ru-RU" dirty="0" err="1"/>
              <a:t>облігацій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</a:t>
            </a:r>
          </a:p>
          <a:p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прав на </a:t>
            </a:r>
            <a:r>
              <a:rPr lang="ru-RU" dirty="0" err="1"/>
              <a:t>користування</a:t>
            </a:r>
            <a:r>
              <a:rPr lang="ru-RU" dirty="0"/>
              <a:t> землею та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майнових</a:t>
            </a:r>
            <a:r>
              <a:rPr lang="ru-RU" dirty="0"/>
              <a:t> прав;</a:t>
            </a:r>
          </a:p>
          <a:p>
            <a:r>
              <a:rPr lang="ru-RU" dirty="0" err="1"/>
              <a:t>господарської</a:t>
            </a:r>
            <a:r>
              <a:rPr lang="ru-RU" dirty="0"/>
              <a:t> (</a:t>
            </a:r>
            <a:r>
              <a:rPr lang="ru-RU" dirty="0" err="1"/>
              <a:t>підприємницької</a:t>
            </a:r>
            <a:r>
              <a:rPr lang="ru-RU" dirty="0"/>
              <a:t>) </a:t>
            </a:r>
            <a:r>
              <a:rPr lang="ru-RU" dirty="0" err="1"/>
              <a:t>діяльності</a:t>
            </a:r>
            <a:r>
              <a:rPr lang="ru-RU" dirty="0"/>
              <a:t> на </a:t>
            </a:r>
            <a:r>
              <a:rPr lang="ru-RU" dirty="0" err="1"/>
              <a:t>основі</a:t>
            </a:r>
            <a:r>
              <a:rPr lang="ru-RU" dirty="0"/>
              <a:t> </a:t>
            </a:r>
            <a:r>
              <a:rPr lang="ru-RU" dirty="0" err="1"/>
              <a:t>угод</a:t>
            </a:r>
            <a:r>
              <a:rPr lang="ru-RU" dirty="0"/>
              <a:t> про </a:t>
            </a:r>
            <a:r>
              <a:rPr lang="ru-RU" dirty="0" err="1"/>
              <a:t>розподіл</a:t>
            </a:r>
            <a:r>
              <a:rPr lang="ru-RU" dirty="0"/>
              <a:t> </a:t>
            </a:r>
            <a:r>
              <a:rPr lang="ru-RU" dirty="0" err="1"/>
              <a:t>продукції</a:t>
            </a:r>
            <a:r>
              <a:rPr lang="ru-RU" dirty="0"/>
              <a:t>;</a:t>
            </a:r>
          </a:p>
          <a:p>
            <a:r>
              <a:rPr lang="ru-RU" dirty="0" smtClean="0"/>
              <a:t>в </a:t>
            </a:r>
            <a:r>
              <a:rPr lang="ru-RU" dirty="0" err="1"/>
              <a:t>інших</a:t>
            </a:r>
            <a:r>
              <a:rPr lang="ru-RU" dirty="0"/>
              <a:t> формах, </a:t>
            </a:r>
            <a:r>
              <a:rPr lang="ru-RU" dirty="0" err="1"/>
              <a:t>які</a:t>
            </a:r>
            <a:r>
              <a:rPr lang="ru-RU" dirty="0"/>
              <a:t> не </a:t>
            </a:r>
            <a:r>
              <a:rPr lang="ru-RU" dirty="0" err="1"/>
              <a:t>заборонені</a:t>
            </a:r>
            <a:r>
              <a:rPr lang="ru-RU" dirty="0"/>
              <a:t> законами </a:t>
            </a:r>
            <a:r>
              <a:rPr lang="ru-RU" dirty="0" err="1"/>
              <a:t>України</a:t>
            </a:r>
            <a:r>
              <a:rPr lang="ru-RU" dirty="0"/>
              <a:t>, в тому </a:t>
            </a:r>
            <a:r>
              <a:rPr lang="ru-RU" dirty="0" err="1"/>
              <a:t>числі</a:t>
            </a:r>
            <a:r>
              <a:rPr lang="ru-RU" dirty="0"/>
              <a:t> без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суб'єктами</a:t>
            </a:r>
            <a:r>
              <a:rPr lang="ru-RU" dirty="0"/>
              <a:t> </a:t>
            </a:r>
            <a:r>
              <a:rPr lang="ru-RU" dirty="0" err="1"/>
              <a:t>господарської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58970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3497"/>
            <a:ext cx="8596668" cy="6156356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dirty="0"/>
              <a:t>Як </a:t>
            </a:r>
            <a:r>
              <a:rPr lang="ru-RU" dirty="0" err="1"/>
              <a:t>інвесторам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?</a:t>
            </a:r>
          </a:p>
          <a:p>
            <a:pPr fontAlgn="base"/>
            <a:r>
              <a:rPr lang="ru-RU" dirty="0"/>
              <a:t>1.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переказати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(</a:t>
            </a:r>
            <a:r>
              <a:rPr lang="ru-RU" dirty="0" err="1"/>
              <a:t>іноземну</a:t>
            </a:r>
            <a:r>
              <a:rPr lang="ru-RU" dirty="0"/>
              <a:t> валюту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гривню</a:t>
            </a:r>
            <a:r>
              <a:rPr lang="ru-RU" dirty="0"/>
              <a:t>) </a:t>
            </a:r>
            <a:r>
              <a:rPr lang="ru-RU" dirty="0" err="1"/>
              <a:t>із</a:t>
            </a:r>
            <a:r>
              <a:rPr lang="ru-RU" dirty="0"/>
              <a:t>-за кордону на </a:t>
            </a:r>
            <a:r>
              <a:rPr lang="ru-RU" dirty="0" err="1"/>
              <a:t>відкритий</a:t>
            </a:r>
            <a:r>
              <a:rPr lang="ru-RU" dirty="0"/>
              <a:t> в </a:t>
            </a:r>
            <a:r>
              <a:rPr lang="ru-RU" dirty="0" err="1"/>
              <a:t>місцевому</a:t>
            </a:r>
            <a:r>
              <a:rPr lang="ru-RU" dirty="0"/>
              <a:t> банку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:</a:t>
            </a:r>
          </a:p>
          <a:p>
            <a:pPr fontAlgn="base"/>
            <a:r>
              <a:rPr lang="ru-RU" dirty="0"/>
              <a:t>- </a:t>
            </a:r>
            <a:r>
              <a:rPr lang="ru-RU" dirty="0" err="1"/>
              <a:t>поточний</a:t>
            </a:r>
            <a:r>
              <a:rPr lang="ru-RU" dirty="0"/>
              <a:t>,</a:t>
            </a:r>
          </a:p>
          <a:p>
            <a:pPr fontAlgn="base"/>
            <a:r>
              <a:rPr lang="ru-RU" dirty="0"/>
              <a:t>- </a:t>
            </a:r>
            <a:r>
              <a:rPr lang="ru-RU" dirty="0" err="1"/>
              <a:t>інвестиційний</a:t>
            </a:r>
            <a:r>
              <a:rPr lang="ru-RU" dirty="0"/>
              <a:t>,</a:t>
            </a:r>
          </a:p>
          <a:p>
            <a:pPr fontAlgn="base"/>
            <a:r>
              <a:rPr lang="ru-RU" dirty="0"/>
              <a:t>-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),</a:t>
            </a:r>
          </a:p>
          <a:p>
            <a:pPr fontAlgn="base"/>
            <a:r>
              <a:rPr lang="ru-RU" dirty="0"/>
              <a:t>- </a:t>
            </a:r>
            <a:r>
              <a:rPr lang="ru-RU" dirty="0" err="1"/>
              <a:t>кореспондентський</a:t>
            </a:r>
            <a:r>
              <a:rPr lang="ru-RU" dirty="0"/>
              <a:t>.</a:t>
            </a:r>
          </a:p>
          <a:p>
            <a:pPr fontAlgn="base"/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на </a:t>
            </a:r>
            <a:r>
              <a:rPr lang="ru-RU" dirty="0" err="1"/>
              <a:t>рахунках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за потреби та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 </a:t>
            </a:r>
            <a:r>
              <a:rPr lang="ru-RU" dirty="0" err="1"/>
              <a:t>обміняти</a:t>
            </a:r>
            <a:r>
              <a:rPr lang="ru-RU" dirty="0"/>
              <a:t> на </a:t>
            </a:r>
            <a:r>
              <a:rPr lang="ru-RU" dirty="0" err="1"/>
              <a:t>гривню</a:t>
            </a:r>
            <a:r>
              <a:rPr lang="ru-RU" dirty="0"/>
              <a:t>. </a:t>
            </a:r>
            <a:r>
              <a:rPr lang="ru-RU" dirty="0" err="1"/>
              <a:t>Також</a:t>
            </a:r>
            <a:r>
              <a:rPr lang="ru-RU" dirty="0"/>
              <a:t> за </a:t>
            </a:r>
            <a:r>
              <a:rPr lang="ru-RU" dirty="0" err="1"/>
              <a:t>отриману</a:t>
            </a:r>
            <a:r>
              <a:rPr lang="ru-RU" dirty="0"/>
              <a:t> </a:t>
            </a:r>
            <a:r>
              <a:rPr lang="ru-RU" dirty="0" err="1"/>
              <a:t>гривню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придбати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 і </a:t>
            </a:r>
            <a:r>
              <a:rPr lang="ru-RU" dirty="0" err="1"/>
              <a:t>перерахувати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за кордон.</a:t>
            </a:r>
          </a:p>
          <a:p>
            <a:pPr fontAlgn="base"/>
            <a:r>
              <a:rPr lang="ru-RU" dirty="0"/>
              <a:t>2. </a:t>
            </a:r>
            <a:r>
              <a:rPr lang="ru-RU" dirty="0" err="1"/>
              <a:t>Кошти</a:t>
            </a:r>
            <a:r>
              <a:rPr lang="ru-RU" dirty="0"/>
              <a:t> з-за кордону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переказувати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резидента в </a:t>
            </a:r>
            <a:r>
              <a:rPr lang="ru-RU" dirty="0" err="1"/>
              <a:t>Україні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як </a:t>
            </a:r>
            <a:r>
              <a:rPr lang="ru-RU" dirty="0" err="1"/>
              <a:t>продавець</a:t>
            </a:r>
            <a:r>
              <a:rPr lang="ru-RU" dirty="0"/>
              <a:t> </a:t>
            </a:r>
            <a:r>
              <a:rPr lang="ru-RU" dirty="0" err="1"/>
              <a:t>об’єкта</a:t>
            </a:r>
            <a:r>
              <a:rPr lang="ru-RU" dirty="0"/>
              <a:t> </a:t>
            </a:r>
            <a:r>
              <a:rPr lang="ru-RU" dirty="0" err="1"/>
              <a:t>інвестиції</a:t>
            </a:r>
            <a:r>
              <a:rPr lang="ru-RU" dirty="0"/>
              <a:t>, так і </a:t>
            </a:r>
            <a:r>
              <a:rPr lang="ru-RU" dirty="0" err="1"/>
              <a:t>посередник</a:t>
            </a:r>
            <a:r>
              <a:rPr lang="ru-RU" dirty="0"/>
              <a:t> (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торговець</a:t>
            </a:r>
            <a:r>
              <a:rPr lang="ru-RU" dirty="0"/>
              <a:t>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).</a:t>
            </a:r>
          </a:p>
          <a:p>
            <a:pPr fontAlgn="base"/>
            <a:r>
              <a:rPr lang="ru-RU" dirty="0"/>
              <a:t>3.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в </a:t>
            </a:r>
            <a:r>
              <a:rPr lang="ru-RU" dirty="0" err="1"/>
              <a:t>гривнях</a:t>
            </a:r>
            <a:r>
              <a:rPr lang="ru-RU" dirty="0"/>
              <a:t>/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інвесторами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резидентами,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номінальних</a:t>
            </a:r>
            <a:r>
              <a:rPr lang="ru-RU" dirty="0"/>
              <a:t> </a:t>
            </a:r>
            <a:r>
              <a:rPr lang="ru-RU" dirty="0" err="1"/>
              <a:t>утримувачів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.</a:t>
            </a:r>
          </a:p>
          <a:p>
            <a:pPr fontAlgn="base"/>
            <a:r>
              <a:rPr lang="ru-RU" dirty="0"/>
              <a:t>4.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здійснити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через </a:t>
            </a:r>
            <a:r>
              <a:rPr lang="ru-RU" dirty="0" err="1"/>
              <a:t>кореспондентський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банку-</a:t>
            </a:r>
            <a:r>
              <a:rPr lang="ru-RU" dirty="0" err="1"/>
              <a:t>депозитарію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у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паперах</a:t>
            </a:r>
            <a:r>
              <a:rPr lang="ru-RU" dirty="0"/>
              <a:t> у </a:t>
            </a:r>
            <a:r>
              <a:rPr lang="ru-RU" dirty="0" err="1"/>
              <a:t>Національному</a:t>
            </a:r>
            <a:r>
              <a:rPr lang="ru-RU" dirty="0"/>
              <a:t> </a:t>
            </a:r>
            <a:r>
              <a:rPr lang="ru-RU" dirty="0" smtClean="0"/>
              <a:t>банку </a:t>
            </a:r>
            <a:r>
              <a:rPr lang="ru-RU" dirty="0"/>
              <a:t>(</a:t>
            </a:r>
            <a:r>
              <a:rPr lang="ru-RU" dirty="0" err="1"/>
              <a:t>розрахунки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за </a:t>
            </a:r>
            <a:r>
              <a:rPr lang="ru-RU" dirty="0" err="1"/>
              <a:t>операціями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державних</a:t>
            </a:r>
            <a:r>
              <a:rPr lang="ru-RU" dirty="0"/>
              <a:t> </a:t>
            </a:r>
            <a:r>
              <a:rPr lang="ru-RU" dirty="0" err="1"/>
              <a:t>позик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218089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53909"/>
            <a:ext cx="8596668" cy="5887453"/>
          </a:xfrm>
        </p:spPr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5.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використати</a:t>
            </a:r>
            <a:r>
              <a:rPr lang="ru-RU" dirty="0"/>
              <a:t>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 для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</a:t>
            </a:r>
            <a:r>
              <a:rPr lang="ru-RU" dirty="0" err="1"/>
              <a:t>українських</a:t>
            </a:r>
            <a:r>
              <a:rPr lang="ru-RU" dirty="0"/>
              <a:t> </a:t>
            </a:r>
            <a:r>
              <a:rPr lang="ru-RU" dirty="0" err="1"/>
              <a:t>емітентів</a:t>
            </a:r>
            <a:r>
              <a:rPr lang="ru-RU" dirty="0"/>
              <a:t> за процедурою "</a:t>
            </a:r>
            <a:r>
              <a:rPr lang="en-US" dirty="0"/>
              <a:t>squeeze-out".</a:t>
            </a:r>
          </a:p>
          <a:p>
            <a:pPr fontAlgn="base"/>
            <a:r>
              <a:rPr lang="en-US" dirty="0"/>
              <a:t>6.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переказати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з одного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рахунку</a:t>
            </a:r>
            <a:r>
              <a:rPr lang="ru-RU" dirty="0"/>
              <a:t> на </a:t>
            </a:r>
            <a:r>
              <a:rPr lang="ru-RU" dirty="0" err="1"/>
              <a:t>інший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інвестором</a:t>
            </a:r>
            <a:r>
              <a:rPr lang="ru-RU" dirty="0"/>
              <a:t> у банках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тощо</a:t>
            </a:r>
            <a:r>
              <a:rPr lang="ru-RU" dirty="0"/>
              <a:t>;</a:t>
            </a:r>
          </a:p>
          <a:p>
            <a:pPr fontAlgn="base"/>
            <a:r>
              <a:rPr lang="ru-RU" dirty="0" err="1"/>
              <a:t>Іноземний</a:t>
            </a:r>
            <a:r>
              <a:rPr lang="ru-RU" dirty="0"/>
              <a:t> </a:t>
            </a:r>
            <a:r>
              <a:rPr lang="ru-RU" dirty="0" err="1"/>
              <a:t>інвестор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розміщувати</a:t>
            </a:r>
            <a:r>
              <a:rPr lang="ru-RU" dirty="0"/>
              <a:t>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 у </a:t>
            </a:r>
            <a:r>
              <a:rPr lang="ru-RU" dirty="0" err="1"/>
              <a:t>гривнях</a:t>
            </a:r>
            <a:r>
              <a:rPr lang="ru-RU" dirty="0"/>
              <a:t>/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в банках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договірних</a:t>
            </a:r>
            <a:r>
              <a:rPr lang="ru-RU" dirty="0"/>
              <a:t> засадах без будь-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 smtClean="0"/>
              <a:t>.</a:t>
            </a:r>
            <a:endParaRPr lang="ru-RU" dirty="0"/>
          </a:p>
          <a:p>
            <a:pPr fontAlgn="base"/>
            <a:endParaRPr lang="ru-RU" dirty="0" smtClean="0"/>
          </a:p>
          <a:p>
            <a:pPr marL="0" indent="0" fontAlgn="base">
              <a:buNone/>
            </a:pPr>
            <a:r>
              <a:rPr lang="ru-RU" b="1" dirty="0" smtClean="0"/>
              <a:t>Порядок </a:t>
            </a:r>
            <a:r>
              <a:rPr lang="ru-RU" b="1" dirty="0" err="1" smtClean="0"/>
              <a:t>репатріац</a:t>
            </a:r>
            <a:r>
              <a:rPr lang="uk-UA" b="1" dirty="0" err="1" smtClean="0"/>
              <a:t>ії</a:t>
            </a:r>
            <a:r>
              <a:rPr lang="ru-RU" b="1" dirty="0" smtClean="0"/>
              <a:t> </a:t>
            </a:r>
            <a:r>
              <a:rPr lang="ru-RU" b="1" dirty="0" err="1" smtClean="0"/>
              <a:t>коштів</a:t>
            </a:r>
            <a:r>
              <a:rPr lang="ru-RU" b="1" dirty="0" smtClean="0"/>
              <a:t> </a:t>
            </a:r>
            <a:r>
              <a:rPr lang="ru-RU" b="1" dirty="0" err="1"/>
              <a:t>від</a:t>
            </a:r>
            <a:r>
              <a:rPr lang="ru-RU" b="1" dirty="0"/>
              <a:t> </a:t>
            </a:r>
            <a:r>
              <a:rPr lang="ru-RU" b="1" dirty="0" err="1"/>
              <a:t>іноземних</a:t>
            </a:r>
            <a:r>
              <a:rPr lang="ru-RU" b="1" dirty="0"/>
              <a:t> </a:t>
            </a:r>
            <a:r>
              <a:rPr lang="ru-RU" b="1" dirty="0" err="1" smtClean="0"/>
              <a:t>інвестицій</a:t>
            </a:r>
            <a:endParaRPr lang="ru-RU" b="1" dirty="0" smtClean="0"/>
          </a:p>
          <a:p>
            <a:pPr fontAlgn="base"/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інвестицій</a:t>
            </a:r>
            <a:r>
              <a:rPr lang="ru-RU" dirty="0"/>
              <a:t> (продаж,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частки</a:t>
            </a:r>
            <a:r>
              <a:rPr lang="ru-RU" dirty="0"/>
              <a:t>, доходи/</a:t>
            </a:r>
            <a:r>
              <a:rPr lang="ru-RU" dirty="0" err="1"/>
              <a:t>дивіденди</a:t>
            </a:r>
            <a:r>
              <a:rPr lang="ru-RU" dirty="0"/>
              <a:t>)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(</a:t>
            </a:r>
            <a:r>
              <a:rPr lang="ru-RU" dirty="0" err="1"/>
              <a:t>поточні</a:t>
            </a:r>
            <a:r>
              <a:rPr lang="ru-RU" dirty="0"/>
              <a:t>/</a:t>
            </a:r>
            <a:r>
              <a:rPr lang="ru-RU" dirty="0" err="1"/>
              <a:t>інвестиційні</a:t>
            </a:r>
            <a:r>
              <a:rPr lang="ru-RU" dirty="0"/>
              <a:t>/</a:t>
            </a:r>
            <a:r>
              <a:rPr lang="ru-RU" dirty="0" err="1"/>
              <a:t>кореспондентські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), </a:t>
            </a:r>
            <a:r>
              <a:rPr lang="ru-RU" dirty="0" err="1"/>
              <a:t>відкриті</a:t>
            </a:r>
            <a:r>
              <a:rPr lang="ru-RU" dirty="0"/>
              <a:t> в </a:t>
            </a:r>
            <a:r>
              <a:rPr lang="ru-RU" dirty="0" err="1"/>
              <a:t>місцевих</a:t>
            </a:r>
            <a:r>
              <a:rPr lang="ru-RU" dirty="0"/>
              <a:t> банках. </a:t>
            </a:r>
            <a:r>
              <a:rPr lang="ru-RU" dirty="0" err="1"/>
              <a:t>Далі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перерахувати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за кордоном.</a:t>
            </a:r>
          </a:p>
          <a:p>
            <a:pPr fontAlgn="base"/>
            <a:r>
              <a:rPr lang="ru-RU" dirty="0" err="1"/>
              <a:t>Ці</a:t>
            </a:r>
            <a:r>
              <a:rPr lang="ru-RU" dirty="0"/>
              <a:t> ж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на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за кордоном без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, </a:t>
            </a:r>
            <a:r>
              <a:rPr lang="ru-RU" dirty="0" err="1"/>
              <a:t>відкритих</a:t>
            </a:r>
            <a:r>
              <a:rPr lang="ru-RU" dirty="0"/>
              <a:t> в </a:t>
            </a:r>
            <a:r>
              <a:rPr lang="ru-RU" dirty="0" err="1"/>
              <a:t>місцевих</a:t>
            </a:r>
            <a:r>
              <a:rPr lang="ru-RU" dirty="0"/>
              <a:t> банках.</a:t>
            </a:r>
          </a:p>
          <a:p>
            <a:pPr fontAlgn="base"/>
            <a:r>
              <a:rPr lang="ru-RU" dirty="0" err="1"/>
              <a:t>Розрахунки</a:t>
            </a:r>
            <a:r>
              <a:rPr lang="ru-RU" dirty="0"/>
              <a:t> за такими </a:t>
            </a:r>
            <a:r>
              <a:rPr lang="ru-RU" dirty="0" err="1"/>
              <a:t>операціями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транскордонними</a:t>
            </a:r>
            <a:r>
              <a:rPr lang="ru-RU" dirty="0"/>
              <a:t> </a:t>
            </a:r>
            <a:r>
              <a:rPr lang="ru-RU" dirty="0" err="1"/>
              <a:t>переказами</a:t>
            </a:r>
            <a:r>
              <a:rPr lang="ru-RU" dirty="0"/>
              <a:t>,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здійснюватися</a:t>
            </a:r>
            <a:r>
              <a:rPr lang="ru-RU" dirty="0"/>
              <a:t> за </a:t>
            </a:r>
            <a:r>
              <a:rPr lang="ru-RU" dirty="0" err="1"/>
              <a:t>вибором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в:</a:t>
            </a:r>
          </a:p>
          <a:p>
            <a:pPr fontAlgn="base"/>
            <a:r>
              <a:rPr lang="ru-RU" dirty="0"/>
              <a:t>1) </a:t>
            </a:r>
            <a:r>
              <a:rPr lang="ru-RU" dirty="0" err="1"/>
              <a:t>гривнях</a:t>
            </a:r>
            <a:r>
              <a:rPr lang="ru-RU" dirty="0"/>
              <a:t>;</a:t>
            </a:r>
          </a:p>
          <a:p>
            <a:pPr fontAlgn="base"/>
            <a:r>
              <a:rPr lang="ru-RU" dirty="0"/>
              <a:t>2)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(1 та 2 </a:t>
            </a:r>
            <a:r>
              <a:rPr lang="ru-RU" dirty="0" err="1"/>
              <a:t>групи</a:t>
            </a:r>
            <a:r>
              <a:rPr lang="ru-RU" dirty="0"/>
              <a:t> </a:t>
            </a:r>
            <a:r>
              <a:rPr lang="ru-RU" u="sng" dirty="0" err="1">
                <a:hlinkClick r:id="rId2"/>
              </a:rPr>
              <a:t>Класифікатора</a:t>
            </a:r>
            <a:r>
              <a:rPr lang="ru-RU" u="sng" dirty="0">
                <a:hlinkClick r:id="rId2"/>
              </a:rPr>
              <a:t> валют НБУ</a:t>
            </a:r>
            <a:r>
              <a:rPr lang="ru-RU" dirty="0"/>
              <a:t>).</a:t>
            </a:r>
          </a:p>
          <a:p>
            <a:pPr marL="0" indent="0" fontAlgn="base">
              <a:buNone/>
            </a:pPr>
            <a:endParaRPr lang="uk-UA" b="1" dirty="0"/>
          </a:p>
          <a:p>
            <a:pPr marL="0" indent="0" fontAlgn="base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42496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5391"/>
            <a:ext cx="8596668" cy="58059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без </a:t>
            </a:r>
            <a:r>
              <a:rPr lang="ru-RU" dirty="0" err="1"/>
              <a:t>обмежень</a:t>
            </a:r>
            <a:r>
              <a:rPr lang="ru-RU" dirty="0"/>
              <a:t> за сумою та за </a:t>
            </a:r>
            <a:r>
              <a:rPr lang="ru-RU" dirty="0" err="1"/>
              <a:t>наявності</a:t>
            </a:r>
            <a:r>
              <a:rPr lang="ru-RU" dirty="0"/>
              <a:t> у </a:t>
            </a:r>
            <a:r>
              <a:rPr lang="ru-RU" dirty="0" err="1"/>
              <a:t>обслуговуючого</a:t>
            </a:r>
            <a:r>
              <a:rPr lang="ru-RU" dirty="0"/>
              <a:t> банку документального </a:t>
            </a:r>
            <a:r>
              <a:rPr lang="ru-RU" dirty="0" err="1"/>
              <a:t>підтвердження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розкриває</a:t>
            </a:r>
            <a:r>
              <a:rPr lang="ru-RU" dirty="0"/>
              <a:t> </a:t>
            </a:r>
            <a:r>
              <a:rPr lang="ru-RU" dirty="0" err="1"/>
              <a:t>економічну</a:t>
            </a:r>
            <a:r>
              <a:rPr lang="ru-RU" dirty="0"/>
              <a:t> суть та </a:t>
            </a:r>
            <a:r>
              <a:rPr lang="ru-RU" dirty="0" err="1"/>
              <a:t>умови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інвестиційної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</a:t>
            </a:r>
          </a:p>
          <a:p>
            <a:r>
              <a:rPr lang="ru-RU" dirty="0" smtClean="0"/>
              <a:t>за </a:t>
            </a:r>
            <a:r>
              <a:rPr lang="ru-RU" dirty="0" err="1"/>
              <a:t>операцією</a:t>
            </a:r>
            <a:r>
              <a:rPr lang="ru-RU" dirty="0"/>
              <a:t> з </a:t>
            </a:r>
            <a:r>
              <a:rPr lang="ru-RU" dirty="0" err="1"/>
              <a:t>виплати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у </a:t>
            </a:r>
            <a:r>
              <a:rPr lang="ru-RU" dirty="0" err="1"/>
              <a:t>обслуговуючого</a:t>
            </a:r>
            <a:r>
              <a:rPr lang="ru-RU" dirty="0"/>
              <a:t> банку </a:t>
            </a:r>
            <a:r>
              <a:rPr lang="ru-RU" dirty="0" err="1"/>
              <a:t>мають</a:t>
            </a:r>
            <a:r>
              <a:rPr lang="ru-RU" dirty="0"/>
              <a:t> бути </a:t>
            </a:r>
            <a:r>
              <a:rPr lang="ru-RU" dirty="0" err="1"/>
              <a:t>наявні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підтверджують</a:t>
            </a:r>
            <a:r>
              <a:rPr lang="ru-RU" dirty="0"/>
              <a:t> право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на </a:t>
            </a:r>
            <a:r>
              <a:rPr lang="ru-RU" dirty="0" err="1"/>
              <a:t>корпоративні</a:t>
            </a:r>
            <a:r>
              <a:rPr lang="ru-RU" dirty="0"/>
              <a:t> права /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сертифікати</a:t>
            </a:r>
            <a:r>
              <a:rPr lang="ru-RU" dirty="0"/>
              <a:t> </a:t>
            </a:r>
            <a:r>
              <a:rPr lang="ru-RU" dirty="0" err="1"/>
              <a:t>українського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виплата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, та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емітента</a:t>
            </a:r>
            <a:r>
              <a:rPr lang="ru-RU" dirty="0"/>
              <a:t> про </a:t>
            </a:r>
            <a:r>
              <a:rPr lang="ru-RU" dirty="0" err="1"/>
              <a:t>виплату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</a:t>
            </a:r>
            <a:r>
              <a:rPr lang="ru-RU" dirty="0" err="1"/>
              <a:t>іноземному</a:t>
            </a:r>
            <a:r>
              <a:rPr lang="ru-RU" dirty="0"/>
              <a:t> </a:t>
            </a:r>
            <a:r>
              <a:rPr lang="ru-RU" dirty="0" err="1"/>
              <a:t>інвестору</a:t>
            </a:r>
            <a:r>
              <a:rPr lang="ru-RU" dirty="0"/>
              <a:t>;</a:t>
            </a:r>
          </a:p>
          <a:p>
            <a:r>
              <a:rPr lang="ru-RU" dirty="0"/>
              <a:t>за </a:t>
            </a:r>
            <a:r>
              <a:rPr lang="ru-RU" dirty="0" err="1"/>
              <a:t>операцією</a:t>
            </a:r>
            <a:r>
              <a:rPr lang="ru-RU" dirty="0"/>
              <a:t> з продажу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інвестором</a:t>
            </a:r>
            <a:r>
              <a:rPr lang="ru-RU" dirty="0"/>
              <a:t> ОВДП </a:t>
            </a:r>
            <a:r>
              <a:rPr lang="ru-RU" dirty="0" err="1"/>
              <a:t>достатнім</a:t>
            </a:r>
            <a:r>
              <a:rPr lang="ru-RU" dirty="0"/>
              <a:t> є </a:t>
            </a:r>
            <a:r>
              <a:rPr lang="ru-RU" dirty="0" err="1"/>
              <a:t>наявність</a:t>
            </a:r>
            <a:r>
              <a:rPr lang="ru-RU" dirty="0"/>
              <a:t> договору про продаж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інвестором</a:t>
            </a:r>
            <a:r>
              <a:rPr lang="ru-RU" dirty="0"/>
              <a:t> ОВДП та </a:t>
            </a:r>
            <a:r>
              <a:rPr lang="ru-RU" dirty="0" err="1"/>
              <a:t>виписки</a:t>
            </a:r>
            <a:r>
              <a:rPr lang="ru-RU" dirty="0"/>
              <a:t> з </a:t>
            </a:r>
            <a:r>
              <a:rPr lang="ru-RU" dirty="0" err="1"/>
              <a:t>рахунку</a:t>
            </a:r>
            <a:r>
              <a:rPr lang="ru-RU" dirty="0"/>
              <a:t> в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паперах</a:t>
            </a:r>
            <a:r>
              <a:rPr lang="ru-RU" dirty="0"/>
              <a:t>, </a:t>
            </a:r>
            <a:r>
              <a:rPr lang="ru-RU" dirty="0" err="1"/>
              <a:t>виданої</a:t>
            </a:r>
            <a:r>
              <a:rPr lang="ru-RU" dirty="0"/>
              <a:t> депозитарною </a:t>
            </a:r>
            <a:r>
              <a:rPr lang="ru-RU" dirty="0" err="1"/>
              <a:t>установою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підтверджує</a:t>
            </a:r>
            <a:r>
              <a:rPr lang="ru-RU" dirty="0"/>
              <a:t> права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інвестора</a:t>
            </a:r>
            <a:r>
              <a:rPr lang="ru-RU" dirty="0"/>
              <a:t> на ОВДП на дату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/ </a:t>
            </a:r>
            <a:r>
              <a:rPr lang="ru-RU" dirty="0" err="1"/>
              <a:t>виписки</a:t>
            </a:r>
            <a:r>
              <a:rPr lang="ru-RU" dirty="0"/>
              <a:t> про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цінними</a:t>
            </a:r>
            <a:r>
              <a:rPr lang="ru-RU" dirty="0"/>
              <a:t> </a:t>
            </a:r>
            <a:r>
              <a:rPr lang="ru-RU" dirty="0" err="1"/>
              <a:t>паперами</a:t>
            </a:r>
            <a:r>
              <a:rPr lang="ru-RU" dirty="0"/>
              <a:t>, </a:t>
            </a:r>
            <a:r>
              <a:rPr lang="ru-RU" dirty="0" err="1"/>
              <a:t>виданої</a:t>
            </a:r>
            <a:r>
              <a:rPr lang="ru-RU" dirty="0"/>
              <a:t> депозитарною </a:t>
            </a:r>
            <a:r>
              <a:rPr lang="ru-RU" dirty="0" err="1"/>
              <a:t>установою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відповідної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;</a:t>
            </a:r>
          </a:p>
          <a:p>
            <a:pPr marL="0" indent="0">
              <a:buNone/>
            </a:pPr>
            <a:r>
              <a:rPr lang="ru-RU" dirty="0" err="1"/>
              <a:t>Довідково</a:t>
            </a:r>
            <a:r>
              <a:rPr lang="ru-RU" dirty="0"/>
              <a:t>: до </a:t>
            </a:r>
            <a:r>
              <a:rPr lang="ru-RU" dirty="0" err="1"/>
              <a:t>останнього</a:t>
            </a:r>
            <a:r>
              <a:rPr lang="ru-RU" dirty="0"/>
              <a:t> часу в </a:t>
            </a:r>
            <a:r>
              <a:rPr lang="ru-RU" dirty="0" err="1"/>
              <a:t>Україні</a:t>
            </a:r>
            <a:r>
              <a:rPr lang="ru-RU" dirty="0"/>
              <a:t> в </a:t>
            </a:r>
            <a:r>
              <a:rPr lang="ru-RU" dirty="0" err="1"/>
              <a:t>пакеті</a:t>
            </a:r>
            <a:r>
              <a:rPr lang="ru-RU" dirty="0"/>
              <a:t> </a:t>
            </a:r>
            <a:r>
              <a:rPr lang="ru-RU" dirty="0" err="1"/>
              <a:t>антикризових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</a:t>
            </a:r>
            <a:r>
              <a:rPr lang="ru-RU" dirty="0" err="1"/>
              <a:t>тимчасово</a:t>
            </a:r>
            <a:r>
              <a:rPr lang="ru-RU" dirty="0"/>
              <a:t> </a:t>
            </a:r>
            <a:r>
              <a:rPr lang="ru-RU" dirty="0" err="1"/>
              <a:t>діяли</a:t>
            </a:r>
            <a:r>
              <a:rPr lang="ru-RU" dirty="0"/>
              <a:t> </a:t>
            </a:r>
            <a:r>
              <a:rPr lang="ru-RU" dirty="0" err="1"/>
              <a:t>ліміти</a:t>
            </a:r>
            <a:r>
              <a:rPr lang="ru-RU" dirty="0"/>
              <a:t> на </a:t>
            </a:r>
            <a:r>
              <a:rPr lang="ru-RU" dirty="0" err="1"/>
              <a:t>репатріацію</a:t>
            </a:r>
            <a:r>
              <a:rPr lang="ru-RU" dirty="0"/>
              <a:t> </a:t>
            </a:r>
            <a:r>
              <a:rPr lang="ru-RU" dirty="0" err="1"/>
              <a:t>дивідендів</a:t>
            </a:r>
            <a:r>
              <a:rPr lang="ru-RU" dirty="0"/>
              <a:t> та </a:t>
            </a:r>
            <a:r>
              <a:rPr lang="ru-RU" dirty="0" err="1"/>
              <a:t>коштів</a:t>
            </a:r>
            <a:r>
              <a:rPr lang="ru-RU" dirty="0"/>
              <a:t>, </a:t>
            </a:r>
            <a:r>
              <a:rPr lang="ru-RU" dirty="0" err="1"/>
              <a:t>отриманих</a:t>
            </a:r>
            <a:r>
              <a:rPr lang="ru-RU" dirty="0"/>
              <a:t> нерезидентами </a:t>
            </a:r>
            <a:r>
              <a:rPr lang="ru-RU" dirty="0" err="1"/>
              <a:t>від</a:t>
            </a:r>
            <a:r>
              <a:rPr lang="ru-RU" dirty="0"/>
              <a:t> продажу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, </a:t>
            </a:r>
            <a:r>
              <a:rPr lang="ru-RU" dirty="0" err="1"/>
              <a:t>корпоративних</a:t>
            </a:r>
            <a:r>
              <a:rPr lang="ru-RU" dirty="0"/>
              <a:t> прав та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Проте</a:t>
            </a:r>
            <a:r>
              <a:rPr lang="ru-RU" dirty="0"/>
              <a:t> на </a:t>
            </a:r>
            <a:r>
              <a:rPr lang="ru-RU" dirty="0" err="1"/>
              <a:t>даний</a:t>
            </a:r>
            <a:r>
              <a:rPr lang="ru-RU" dirty="0"/>
              <a:t> час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ліміти</a:t>
            </a:r>
            <a:r>
              <a:rPr lang="ru-RU" dirty="0"/>
              <a:t> для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інвесторів</a:t>
            </a:r>
            <a:r>
              <a:rPr lang="ru-RU" dirty="0"/>
              <a:t> </a:t>
            </a:r>
            <a:r>
              <a:rPr lang="ru-RU" dirty="0" err="1"/>
              <a:t>повністю</a:t>
            </a:r>
            <a:r>
              <a:rPr lang="ru-RU" dirty="0"/>
              <a:t> </a:t>
            </a:r>
            <a:r>
              <a:rPr lang="ru-RU" dirty="0" err="1"/>
              <a:t>скасовані</a:t>
            </a:r>
            <a:r>
              <a:rPr lang="ru-RU" dirty="0"/>
              <a:t>. Вони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без </a:t>
            </a:r>
            <a:r>
              <a:rPr lang="ru-RU" dirty="0" err="1"/>
              <a:t>обмеження</a:t>
            </a:r>
            <a:r>
              <a:rPr lang="ru-RU" dirty="0"/>
              <a:t> за сумою.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906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32013"/>
            <a:ext cx="8944338" cy="6209730"/>
          </a:xfrm>
        </p:spPr>
        <p:txBody>
          <a:bodyPr>
            <a:normAutofit fontScale="92500" lnSpcReduction="10000"/>
          </a:bodyPr>
          <a:lstStyle/>
          <a:p>
            <a:r>
              <a:rPr lang="uk-UA" dirty="0"/>
              <a:t>5.6. Порядок одержання кредитів у іноземній валюті від іноземних кредиторів.</a:t>
            </a:r>
            <a:r>
              <a:rPr lang="ru-RU" dirty="0"/>
              <a:t/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dirty="0" err="1"/>
              <a:t>Із</a:t>
            </a:r>
            <a:r>
              <a:rPr lang="ru-RU" dirty="0"/>
              <a:t> 07.02.2019 не </a:t>
            </a:r>
            <a:r>
              <a:rPr lang="ru-RU" dirty="0" err="1"/>
              <a:t>діють</a:t>
            </a:r>
            <a:r>
              <a:rPr lang="ru-RU" dirty="0"/>
              <a:t> три </a:t>
            </a:r>
            <a:r>
              <a:rPr lang="ru-RU" dirty="0" err="1"/>
              <a:t>головні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кредитів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нерезидентів</a:t>
            </a:r>
            <a:r>
              <a:rPr lang="ru-RU" dirty="0"/>
              <a:t>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/>
              <a:t>1. </a:t>
            </a:r>
            <a:r>
              <a:rPr lang="ru-RU" b="1" dirty="0" err="1"/>
              <a:t>Обмеження</a:t>
            </a:r>
            <a:r>
              <a:rPr lang="ru-RU" b="1" dirty="0"/>
              <a:t> </a:t>
            </a:r>
            <a:r>
              <a:rPr lang="ru-RU" b="1" dirty="0" err="1"/>
              <a:t>щодо</a:t>
            </a:r>
            <a:r>
              <a:rPr lang="ru-RU" b="1" dirty="0"/>
              <a:t> </a:t>
            </a:r>
            <a:r>
              <a:rPr lang="ru-RU" b="1" dirty="0" err="1"/>
              <a:t>розміру</a:t>
            </a:r>
            <a:r>
              <a:rPr lang="ru-RU" b="1" dirty="0"/>
              <a:t> </a:t>
            </a:r>
            <a:r>
              <a:rPr lang="ru-RU" b="1" dirty="0" err="1"/>
              <a:t>виплат</a:t>
            </a:r>
            <a:r>
              <a:rPr lang="ru-RU" b="1" dirty="0"/>
              <a:t> за </a:t>
            </a:r>
            <a:r>
              <a:rPr lang="ru-RU" b="1" dirty="0" err="1"/>
              <a:t>користування</a:t>
            </a:r>
            <a:r>
              <a:rPr lang="ru-RU" b="1" dirty="0"/>
              <a:t> кредитом</a:t>
            </a:r>
            <a:r>
              <a:rPr lang="ru-RU" dirty="0"/>
              <a:t>. </a:t>
            </a:r>
            <a:r>
              <a:rPr lang="ru-RU" dirty="0" err="1"/>
              <a:t>Раніше</a:t>
            </a:r>
            <a:r>
              <a:rPr lang="ru-RU" dirty="0"/>
              <a:t> </a:t>
            </a:r>
            <a:r>
              <a:rPr lang="ru-RU" dirty="0" err="1"/>
              <a:t>цей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не </a:t>
            </a:r>
            <a:r>
              <a:rPr lang="ru-RU" dirty="0" err="1"/>
              <a:t>мав</a:t>
            </a:r>
            <a:r>
              <a:rPr lang="ru-RU" dirty="0"/>
              <a:t> </a:t>
            </a:r>
            <a:r>
              <a:rPr lang="ru-RU" dirty="0" err="1"/>
              <a:t>перевищувати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виплат</a:t>
            </a:r>
            <a:r>
              <a:rPr lang="ru-RU" dirty="0"/>
              <a:t> за кредитами, </a:t>
            </a:r>
            <a:r>
              <a:rPr lang="ru-RU" dirty="0" err="1"/>
              <a:t>розрахований</a:t>
            </a:r>
            <a:r>
              <a:rPr lang="ru-RU" dirty="0"/>
              <a:t> </a:t>
            </a:r>
            <a:r>
              <a:rPr lang="ru-RU" dirty="0" err="1"/>
              <a:t>виходячи</a:t>
            </a:r>
            <a:r>
              <a:rPr lang="ru-RU" dirty="0"/>
              <a:t> з </a:t>
            </a:r>
            <a:r>
              <a:rPr lang="ru-RU" dirty="0" err="1"/>
              <a:t>установленої</a:t>
            </a:r>
            <a:r>
              <a:rPr lang="ru-RU" dirty="0"/>
              <a:t> </a:t>
            </a:r>
            <a:r>
              <a:rPr lang="ru-RU" dirty="0" err="1"/>
              <a:t>Нацбанком</a:t>
            </a:r>
            <a:r>
              <a:rPr lang="ru-RU" dirty="0"/>
              <a:t> </a:t>
            </a:r>
            <a:r>
              <a:rPr lang="ru-RU" dirty="0" err="1"/>
              <a:t>максимальної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за договорами (</a:t>
            </a:r>
            <a:r>
              <a:rPr lang="ru-RU" dirty="0">
                <a:hlinkClick r:id="rId2"/>
              </a:rPr>
              <a:t>п. 1.11 </a:t>
            </a:r>
            <a:r>
              <a:rPr lang="ru-RU" dirty="0" err="1">
                <a:hlinkClick r:id="rId2"/>
              </a:rPr>
              <a:t>глави</a:t>
            </a:r>
            <a:r>
              <a:rPr lang="ru-RU" dirty="0">
                <a:hlinkClick r:id="rId2"/>
              </a:rPr>
              <a:t> 1 р. </a:t>
            </a:r>
            <a:r>
              <a:rPr lang="en-US" dirty="0">
                <a:hlinkClick r:id="rId2"/>
              </a:rPr>
              <a:t>I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270</a:t>
            </a:r>
            <a:r>
              <a:rPr lang="ru-RU" dirty="0"/>
              <a:t>). </a:t>
            </a:r>
            <a:r>
              <a:rPr lang="ru-RU" dirty="0" err="1"/>
              <a:t>Наразі</a:t>
            </a:r>
            <a:r>
              <a:rPr lang="ru-RU" dirty="0"/>
              <a:t> </a:t>
            </a:r>
            <a:r>
              <a:rPr lang="ru-RU" dirty="0" err="1"/>
              <a:t>установлених</a:t>
            </a:r>
            <a:r>
              <a:rPr lang="ru-RU" dirty="0"/>
              <a:t> </a:t>
            </a:r>
            <a:r>
              <a:rPr lang="ru-RU" dirty="0" err="1"/>
              <a:t>обмежень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процентної</a:t>
            </a:r>
            <a:r>
              <a:rPr lang="ru-RU" dirty="0"/>
              <a:t> ставки кредиту </a:t>
            </a:r>
            <a:r>
              <a:rPr lang="ru-RU" dirty="0" err="1"/>
              <a:t>немає</a:t>
            </a:r>
            <a:r>
              <a:rPr lang="ru-RU" dirty="0"/>
              <a:t>, але є </a:t>
            </a:r>
            <a:r>
              <a:rPr lang="ru-RU" dirty="0" err="1"/>
              <a:t>пов'язаний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нюанс.</a:t>
            </a:r>
          </a:p>
          <a:p>
            <a:pPr marL="0" indent="0">
              <a:buNone/>
            </a:pPr>
            <a:r>
              <a:rPr lang="uk-UA" dirty="0" smtClean="0"/>
              <a:t>Зокрема, невідповідність вартості зовнішнього запозичення за окремим договором кредитування ринковим умовам відносять до одного з індикаторів сумнівної валютної операції (див. </a:t>
            </a:r>
            <a:r>
              <a:rPr lang="uk-UA" dirty="0" smtClean="0">
                <a:hlinkClick r:id="rId2"/>
              </a:rPr>
              <a:t>п. 24 Переліку з додатка до Положення № 8</a:t>
            </a:r>
            <a:r>
              <a:rPr lang="uk-UA" dirty="0" smtClean="0"/>
              <a:t>).</a:t>
            </a:r>
          </a:p>
          <a:p>
            <a:pPr marL="0" indent="0">
              <a:buNone/>
            </a:pPr>
            <a:r>
              <a:rPr lang="uk-UA" dirty="0" smtClean="0"/>
              <a:t>У разі виявлення такої операції банк може вимагати від суб'єкта валютної операції надати такі додаткові документи:</a:t>
            </a:r>
          </a:p>
          <a:p>
            <a:r>
              <a:rPr lang="uk-UA" dirty="0" smtClean="0"/>
              <a:t>1) документи та офіційну інформацію, що можуть підтвердити відповідність суті та розміру валютної операції суб'єкта валютної операції його фінансовому стану та змісту діяльності, а також змісту діяльності контрагента;</a:t>
            </a:r>
          </a:p>
          <a:p>
            <a:r>
              <a:rPr lang="uk-UA" dirty="0" smtClean="0"/>
              <a:t>2) інформацію/документи щодо структури власності, кінцевих </a:t>
            </a:r>
            <a:r>
              <a:rPr lang="uk-UA" dirty="0" err="1" smtClean="0"/>
              <a:t>бенефіціарних</a:t>
            </a:r>
            <a:r>
              <a:rPr lang="uk-UA" dirty="0" smtClean="0"/>
              <a:t> власників (контролерів) та змісту діяльності суб'єкта валютної операції / контрагента за валютною операцією. Така інформація має підтверджувати наявність економічної доцільності (сенсу) валютної операції. За необхідності уповноважений банк має право витребувати додаткову інформацію/документи.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307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72955"/>
            <a:ext cx="8596668" cy="6196084"/>
          </a:xfrm>
        </p:spPr>
        <p:txBody>
          <a:bodyPr/>
          <a:lstStyle/>
          <a:p>
            <a:pPr marL="0" indent="0">
              <a:buNone/>
            </a:pPr>
            <a:r>
              <a:rPr lang="ru-RU" dirty="0" err="1"/>
              <a:t>Уповноважений</a:t>
            </a:r>
            <a:r>
              <a:rPr lang="ru-RU" dirty="0"/>
              <a:t> банк </a:t>
            </a:r>
            <a:r>
              <a:rPr lang="ru-RU" dirty="0" err="1"/>
              <a:t>аналізує</a:t>
            </a:r>
            <a:r>
              <a:rPr lang="ru-RU" dirty="0"/>
              <a:t> </a:t>
            </a:r>
            <a:r>
              <a:rPr lang="ru-RU" dirty="0" err="1"/>
              <a:t>надані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й </a:t>
            </a:r>
            <a:r>
              <a:rPr lang="ru-RU" dirty="0" err="1"/>
              <a:t>робить</a:t>
            </a:r>
            <a:r>
              <a:rPr lang="ru-RU" dirty="0"/>
              <a:t> </a:t>
            </a:r>
            <a:r>
              <a:rPr lang="ru-RU" dirty="0" err="1"/>
              <a:t>висновки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та мети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/</a:t>
            </a:r>
            <a:r>
              <a:rPr lang="ru-RU" dirty="0" err="1"/>
              <a:t>невідповідності</a:t>
            </a:r>
            <a:r>
              <a:rPr lang="ru-RU" dirty="0"/>
              <a:t> </a:t>
            </a:r>
            <a:r>
              <a:rPr lang="ru-RU" dirty="0" err="1"/>
              <a:t>суті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змісту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наявності</a:t>
            </a:r>
            <a:r>
              <a:rPr lang="ru-RU" dirty="0"/>
              <a:t>/</a:t>
            </a:r>
            <a:r>
              <a:rPr lang="ru-RU" dirty="0" err="1"/>
              <a:t>відсутності</a:t>
            </a:r>
            <a:r>
              <a:rPr lang="ru-RU" dirty="0"/>
              <a:t> </a:t>
            </a:r>
            <a:r>
              <a:rPr lang="ru-RU" dirty="0" err="1"/>
              <a:t>економічної</a:t>
            </a:r>
            <a:r>
              <a:rPr lang="ru-RU" dirty="0"/>
              <a:t> </a:t>
            </a:r>
            <a:r>
              <a:rPr lang="ru-RU" dirty="0" err="1"/>
              <a:t>доцільності</a:t>
            </a:r>
            <a:r>
              <a:rPr lang="ru-RU" dirty="0"/>
              <a:t> (</a:t>
            </a:r>
            <a:r>
              <a:rPr lang="ru-RU" dirty="0" err="1"/>
              <a:t>сенсу</a:t>
            </a:r>
            <a:r>
              <a:rPr lang="ru-RU" dirty="0"/>
              <a:t>)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достатності</a:t>
            </a:r>
            <a:r>
              <a:rPr lang="ru-RU" dirty="0"/>
              <a:t>/</a:t>
            </a:r>
            <a:r>
              <a:rPr lang="ru-RU" dirty="0" err="1"/>
              <a:t>недостатності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можливостей</a:t>
            </a:r>
            <a:r>
              <a:rPr lang="ru-RU" dirty="0"/>
              <a:t> </a:t>
            </a:r>
            <a:r>
              <a:rPr lang="ru-RU" dirty="0" err="1"/>
              <a:t>суб'єкта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проводити</a:t>
            </a:r>
            <a:r>
              <a:rPr lang="ru-RU" dirty="0"/>
              <a:t> (</a:t>
            </a:r>
            <a:r>
              <a:rPr lang="ru-RU" dirty="0" err="1"/>
              <a:t>ініціювати</a:t>
            </a:r>
            <a:r>
              <a:rPr lang="ru-RU" dirty="0"/>
              <a:t>) </a:t>
            </a:r>
            <a:r>
              <a:rPr lang="ru-RU" dirty="0" err="1"/>
              <a:t>валютну</a:t>
            </a:r>
            <a:r>
              <a:rPr lang="ru-RU" dirty="0"/>
              <a:t> </a:t>
            </a:r>
            <a:r>
              <a:rPr lang="ru-RU" dirty="0" err="1"/>
              <a:t>операцію</a:t>
            </a:r>
            <a:r>
              <a:rPr lang="ru-RU" dirty="0"/>
              <a:t> на </a:t>
            </a:r>
            <a:r>
              <a:rPr lang="ru-RU" dirty="0" err="1"/>
              <a:t>відповідну</a:t>
            </a:r>
            <a:r>
              <a:rPr lang="ru-RU" dirty="0"/>
              <a:t> суму;</a:t>
            </a:r>
          </a:p>
          <a:p>
            <a:r>
              <a:rPr lang="ru-RU" dirty="0"/>
              <a:t>5)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про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та </a:t>
            </a:r>
            <a:r>
              <a:rPr lang="ru-RU" dirty="0" err="1"/>
              <a:t>ділову</a:t>
            </a:r>
            <a:r>
              <a:rPr lang="ru-RU" dirty="0"/>
              <a:t> </a:t>
            </a:r>
            <a:r>
              <a:rPr lang="ru-RU" dirty="0" err="1"/>
              <a:t>репутацію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джерел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(</a:t>
            </a:r>
            <a:r>
              <a:rPr lang="ru-RU" dirty="0" err="1"/>
              <a:t>активів</a:t>
            </a:r>
            <a:r>
              <a:rPr lang="ru-RU" dirty="0"/>
              <a:t>) </a:t>
            </a:r>
            <a:r>
              <a:rPr lang="ru-RU" dirty="0" err="1"/>
              <a:t>суб'єкта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установлення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бенефіціарних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включаючи</a:t>
            </a:r>
            <a:r>
              <a:rPr lang="ru-RU" dirty="0"/>
              <a:t> 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</a:t>
            </a:r>
            <a:r>
              <a:rPr lang="ru-RU" dirty="0" err="1"/>
              <a:t>уважати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вони </a:t>
            </a:r>
            <a:r>
              <a:rPr lang="ru-RU" dirty="0" err="1"/>
              <a:t>використовують</a:t>
            </a:r>
            <a:r>
              <a:rPr lang="ru-RU" dirty="0"/>
              <a:t> </a:t>
            </a:r>
            <a:r>
              <a:rPr lang="ru-RU" dirty="0" err="1"/>
              <a:t>агентів</a:t>
            </a:r>
            <a:r>
              <a:rPr lang="ru-RU" dirty="0"/>
              <a:t>, </a:t>
            </a:r>
            <a:r>
              <a:rPr lang="ru-RU" dirty="0" err="1"/>
              <a:t>номінальних</a:t>
            </a:r>
            <a:r>
              <a:rPr lang="ru-RU" dirty="0"/>
              <a:t> </a:t>
            </a:r>
            <a:r>
              <a:rPr lang="ru-RU" dirty="0" err="1"/>
              <a:t>утримувачів</a:t>
            </a:r>
            <a:r>
              <a:rPr lang="ru-RU" dirty="0"/>
              <a:t> (</a:t>
            </a:r>
            <a:r>
              <a:rPr lang="ru-RU" dirty="0" err="1"/>
              <a:t>номінальних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посередників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метою </a:t>
            </a:r>
            <a:r>
              <a:rPr lang="ru-RU" dirty="0" err="1"/>
              <a:t>приховування</a:t>
            </a:r>
            <a:r>
              <a:rPr lang="ru-RU" dirty="0"/>
              <a:t> </a:t>
            </a:r>
            <a:r>
              <a:rPr lang="ru-RU" dirty="0" err="1"/>
              <a:t>кінцевих</a:t>
            </a:r>
            <a:r>
              <a:rPr lang="ru-RU" dirty="0"/>
              <a:t> </a:t>
            </a:r>
            <a:r>
              <a:rPr lang="ru-RU" dirty="0" err="1"/>
              <a:t>бенефіціарних</a:t>
            </a:r>
            <a:r>
              <a:rPr lang="ru-RU" dirty="0"/>
              <a:t> </a:t>
            </a:r>
            <a:r>
              <a:rPr lang="ru-RU" dirty="0" err="1"/>
              <a:t>власників</a:t>
            </a:r>
            <a:r>
              <a:rPr lang="ru-RU" dirty="0"/>
              <a:t> (</a:t>
            </a:r>
            <a:r>
              <a:rPr lang="ru-RU" dirty="0" err="1"/>
              <a:t>контролерів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969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7283"/>
            <a:ext cx="8596668" cy="622878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У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зазначаються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небанківській</a:t>
            </a:r>
            <a:r>
              <a:rPr lang="ru-RU" dirty="0"/>
              <a:t> </a:t>
            </a:r>
            <a:r>
              <a:rPr lang="ru-RU" dirty="0" err="1"/>
              <a:t>фінансовій</a:t>
            </a:r>
            <a:r>
              <a:rPr lang="ru-RU" dirty="0"/>
              <a:t> </a:t>
            </a:r>
            <a:r>
              <a:rPr lang="ru-RU" dirty="0" err="1"/>
              <a:t>установі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 smtClean="0"/>
              <a:t>.</a:t>
            </a:r>
          </a:p>
          <a:p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</a:t>
            </a:r>
            <a:r>
              <a:rPr lang="ru-RU" dirty="0" err="1"/>
              <a:t>безстроково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визначеному</a:t>
            </a:r>
            <a:r>
              <a:rPr lang="ru-RU" dirty="0"/>
              <a:t> ним порядку </a:t>
            </a:r>
            <a:r>
              <a:rPr lang="ru-RU" dirty="0" err="1"/>
              <a:t>веде</a:t>
            </a:r>
            <a:r>
              <a:rPr lang="ru-RU" dirty="0"/>
              <a:t> </a:t>
            </a:r>
            <a:r>
              <a:rPr lang="ru-RU" dirty="0" err="1"/>
              <a:t>реєстр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яким</a:t>
            </a:r>
            <a:r>
              <a:rPr lang="ru-RU" dirty="0"/>
              <a:t> видано </a:t>
            </a:r>
            <a:r>
              <a:rPr lang="ru-RU" dirty="0" err="1"/>
              <a:t>ліцензії</a:t>
            </a:r>
            <a:r>
              <a:rPr lang="ru-RU" dirty="0"/>
              <a:t>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та </a:t>
            </a:r>
            <a:r>
              <a:rPr lang="ru-RU" dirty="0" err="1"/>
              <a:t>розміщує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видані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на </a:t>
            </a:r>
            <a:r>
              <a:rPr lang="ru-RU" dirty="0" err="1"/>
              <a:t>сторінках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0350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45660"/>
            <a:ext cx="8596668" cy="61551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За результатами </a:t>
            </a:r>
            <a:r>
              <a:rPr lang="ru-RU" dirty="0" err="1"/>
              <a:t>проведеного</a:t>
            </a:r>
            <a:r>
              <a:rPr lang="ru-RU" dirty="0"/>
              <a:t> </a:t>
            </a:r>
            <a:r>
              <a:rPr lang="ru-RU" dirty="0" err="1"/>
              <a:t>додаткового</a:t>
            </a:r>
            <a:r>
              <a:rPr lang="ru-RU" dirty="0"/>
              <a:t> </a:t>
            </a:r>
            <a:r>
              <a:rPr lang="ru-RU" dirty="0" err="1"/>
              <a:t>аналізу</a:t>
            </a:r>
            <a:r>
              <a:rPr lang="ru-RU" dirty="0"/>
              <a:t> 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установити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/</a:t>
            </a:r>
            <a:r>
              <a:rPr lang="ru-RU" dirty="0" err="1"/>
              <a:t>відсутність</a:t>
            </a:r>
            <a:r>
              <a:rPr lang="ru-RU" dirty="0"/>
              <a:t> </a:t>
            </a:r>
            <a:r>
              <a:rPr lang="ru-RU" dirty="0" err="1"/>
              <a:t>підстав</a:t>
            </a:r>
            <a:r>
              <a:rPr lang="ru-RU" dirty="0"/>
              <a:t> </a:t>
            </a:r>
            <a:r>
              <a:rPr lang="ru-RU" dirty="0" err="1"/>
              <a:t>уважати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валютна</a:t>
            </a:r>
            <a:r>
              <a:rPr lang="ru-RU" dirty="0"/>
              <a:t> </a:t>
            </a:r>
            <a:r>
              <a:rPr lang="ru-RU" dirty="0" err="1"/>
              <a:t>операція</a:t>
            </a:r>
            <a:r>
              <a:rPr lang="ru-RU" dirty="0"/>
              <a:t> є </a:t>
            </a:r>
            <a:r>
              <a:rPr lang="ru-RU" dirty="0" err="1"/>
              <a:t>сумнівною</a:t>
            </a:r>
            <a:r>
              <a:rPr lang="ru-RU" dirty="0"/>
              <a:t> (</a:t>
            </a:r>
            <a:r>
              <a:rPr lang="ru-RU" dirty="0">
                <a:hlinkClick r:id="rId2"/>
              </a:rPr>
              <a:t>п. 15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8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uk-UA" dirty="0" smtClean="0"/>
              <a:t>Причому банк проводить валютну операцію, якщо за результатами проведеного додаткового аналізу відсутні підстави вважати, що вона є сумнівною (</a:t>
            </a:r>
            <a:r>
              <a:rPr lang="uk-UA" dirty="0" smtClean="0">
                <a:hlinkClick r:id="rId2"/>
              </a:rPr>
              <a:t>п. 16 Положення № 8</a:t>
            </a:r>
            <a:r>
              <a:rPr lang="uk-UA" dirty="0" smtClean="0"/>
              <a:t>). Якщо ж на підставі проведеного аналізу банк дійде висновку, що операція з отримання кредиту від нерезидента має ознаки сумнівної, такий кредит банк не обслуговуватиме.</a:t>
            </a:r>
          </a:p>
          <a:p>
            <a:r>
              <a:rPr lang="uk-UA" b="1" dirty="0" smtClean="0"/>
              <a:t>2. Реєстрація кредиту позичальником до фактичного отримання</a:t>
            </a:r>
            <a:r>
              <a:rPr lang="uk-UA" dirty="0" smtClean="0"/>
              <a:t>. До 07.02.2019 </a:t>
            </a:r>
            <a:r>
              <a:rPr lang="uk-UA" dirty="0" smtClean="0">
                <a:hlinkClick r:id="rId2"/>
              </a:rPr>
              <a:t>Указом № 734/99</a:t>
            </a:r>
            <a:r>
              <a:rPr lang="uk-UA" dirty="0" smtClean="0"/>
              <a:t> було передбачено обов'язкову реєстрацію кредиту в територіальному відділенні Нацбанку.</a:t>
            </a:r>
          </a:p>
          <a:p>
            <a:pPr marL="0" indent="0">
              <a:buNone/>
            </a:pPr>
            <a:r>
              <a:rPr lang="uk-UA" dirty="0" smtClean="0"/>
              <a:t>За новими правилами реєструвати кредит не потрібно, але в </a:t>
            </a:r>
            <a:r>
              <a:rPr lang="uk-UA" dirty="0" smtClean="0">
                <a:hlinkClick r:id="rId2"/>
              </a:rPr>
              <a:t>Положенні № 6</a:t>
            </a:r>
            <a:r>
              <a:rPr lang="uk-UA" dirty="0" smtClean="0"/>
              <a:t> запроваджено обов'язкове надання Нацбанку інформації щодо договорів, які передбачають виконання резидентами боргових зобов'язань перед нерезидентами-кредиторами за залученими резидентами кредитами, позиками. Зокрема, резидент, що не є банком (позичальник за договором, новий боржник), має право за власною ініціативою звернутися до обраного ним банку, у якому відкрито його рахунок, щодо намірів використовувати цей рахунок як рахунок для грошових розрахунків (платежів) за договором до фактичного проведення валютних операцій за договором через цей банк (</a:t>
            </a:r>
            <a:r>
              <a:rPr lang="uk-UA" dirty="0" smtClean="0">
                <a:hlinkClick r:id="rId2"/>
              </a:rPr>
              <a:t>п. п. 5</a:t>
            </a:r>
            <a:r>
              <a:rPr lang="uk-UA" dirty="0" smtClean="0"/>
              <a:t>, </a:t>
            </a:r>
            <a:r>
              <a:rPr lang="uk-UA" dirty="0" smtClean="0">
                <a:hlinkClick r:id="rId2"/>
              </a:rPr>
              <a:t>6 Положення № 6</a:t>
            </a:r>
            <a:r>
              <a:rPr lang="uk-UA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676790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59307"/>
            <a:ext cx="8596668" cy="6018663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Далі банк зобов'язаний у строк, що не перевищує 5 робочих днів після дати такого звернення (але не пізніше дня проведення валютної операції за таким договором уперше через цей банк), надати повідомлення про відповідний договір Нацбанку (</a:t>
            </a:r>
            <a:r>
              <a:rPr lang="uk-UA" dirty="0" smtClean="0">
                <a:hlinkClick r:id="rId2"/>
              </a:rPr>
              <a:t>п. 7 Положення № 6</a:t>
            </a:r>
            <a:r>
              <a:rPr lang="uk-UA" dirty="0" smtClean="0"/>
              <a:t>). Інформацію з повідомлень про договори вносять до Інформаційної системи Нацбанку України "Кредитні договори з нерезидентами" за </a:t>
            </a:r>
            <a:r>
              <a:rPr lang="uk-UA" dirty="0" err="1" smtClean="0"/>
              <a:t>заявницьким</a:t>
            </a:r>
            <a:r>
              <a:rPr lang="uk-UA" dirty="0" smtClean="0"/>
              <a:t> принципом в автоматизованому режимі у вигляді окремих облікових записів. Перелік інформації, яку банк передає до Нацбанку, наведено в </a:t>
            </a:r>
            <a:r>
              <a:rPr lang="uk-UA" dirty="0" smtClean="0">
                <a:hlinkClick r:id="rId2"/>
              </a:rPr>
              <a:t>додатку до Положення № 6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Водночас якщо кредит від нерезидента зараховують на рахунок, відкритий за кордоном, і обслуговують його без використання рахунка в Україні, інформацію про такі договори до Нацбанку не передають.</a:t>
            </a:r>
          </a:p>
          <a:p>
            <a:r>
              <a:rPr lang="uk-UA" b="1" dirty="0" smtClean="0"/>
              <a:t>3. Індивідуальні ліцензії на надання й отримання резидентами кредитів</a:t>
            </a:r>
            <a:r>
              <a:rPr lang="uk-UA" dirty="0" smtClean="0"/>
              <a:t> в інвалюті, так само як і ліцензії на відкриття рахунка резидента за кордоном, із 07.02.2019 отримувати не потрібно. Раніше це було передбачено в </a:t>
            </a:r>
            <a:r>
              <a:rPr lang="uk-UA" dirty="0" err="1" smtClean="0">
                <a:hlinkClick r:id="rId2"/>
              </a:rPr>
              <a:t>пп</a:t>
            </a:r>
            <a:r>
              <a:rPr lang="uk-UA" dirty="0" smtClean="0">
                <a:hlinkClick r:id="rId2"/>
              </a:rPr>
              <a:t>. </a:t>
            </a:r>
            <a:r>
              <a:rPr lang="uk-UA" dirty="0" err="1" smtClean="0">
                <a:hlinkClick r:id="rId2"/>
              </a:rPr>
              <a:t>пп</a:t>
            </a:r>
            <a:r>
              <a:rPr lang="uk-UA" dirty="0" smtClean="0">
                <a:hlinkClick r:id="rId2"/>
              </a:rPr>
              <a:t>. "в"</a:t>
            </a:r>
            <a:r>
              <a:rPr lang="uk-UA" dirty="0" smtClean="0"/>
              <a:t> і </a:t>
            </a:r>
            <a:r>
              <a:rPr lang="uk-UA" dirty="0" smtClean="0">
                <a:hlinkClick r:id="rId2"/>
              </a:rPr>
              <a:t>"д" п. 4 ст. 5 Декрету № 15-93</a:t>
            </a:r>
            <a:r>
              <a:rPr lang="uk-UA" dirty="0" smtClean="0"/>
              <a:t>.</a:t>
            </a:r>
          </a:p>
          <a:p>
            <a:r>
              <a:rPr lang="uk-UA" dirty="0" smtClean="0"/>
              <a:t>Зазначимо також, що електронні ліміти, передбачені наразі в </a:t>
            </a:r>
            <a:r>
              <a:rPr lang="uk-UA" dirty="0" smtClean="0">
                <a:hlinkClick r:id="rId2"/>
              </a:rPr>
              <a:t>розділі IX Положення № 5</a:t>
            </a:r>
            <a:r>
              <a:rPr lang="uk-UA" dirty="0" smtClean="0"/>
              <a:t>, не поширюються на операції з виконання боргових зобов'язань перед нерезидентами за залученими резидентами кредитами, позиками (поворотною фінансовою допомогою), уключаючи операції, що здійснюються через рахунки резидентів-позичальників, відкриті за кордоном (</a:t>
            </a:r>
            <a:r>
              <a:rPr lang="uk-UA" dirty="0" err="1" smtClean="0">
                <a:hlinkClick r:id="rId2"/>
              </a:rPr>
              <a:t>пп</a:t>
            </a:r>
            <a:r>
              <a:rPr lang="uk-UA" dirty="0" smtClean="0">
                <a:hlinkClick r:id="rId2"/>
              </a:rPr>
              <a:t>. 5 п. 90 Положення № 5</a:t>
            </a:r>
            <a:r>
              <a:rPr lang="uk-UA" dirty="0" smtClean="0"/>
              <a:t>).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945524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8365"/>
            <a:ext cx="8596668" cy="582299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Як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кредит</a:t>
            </a:r>
          </a:p>
          <a:p>
            <a:r>
              <a:rPr lang="ru-RU" dirty="0"/>
              <a:t>Як і </a:t>
            </a:r>
            <a:r>
              <a:rPr lang="ru-RU" dirty="0" err="1"/>
              <a:t>раніше</a:t>
            </a:r>
            <a:r>
              <a:rPr lang="ru-RU" dirty="0"/>
              <a:t>, кредит</a:t>
            </a:r>
            <a:r>
              <a:rPr lang="ru-RU" b="1" dirty="0"/>
              <a:t> </a:t>
            </a:r>
            <a:r>
              <a:rPr lang="ru-RU" dirty="0" err="1"/>
              <a:t>від</a:t>
            </a:r>
            <a:r>
              <a:rPr lang="ru-RU" dirty="0"/>
              <a:t> нерезидента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тільки</a:t>
            </a:r>
            <a:r>
              <a:rPr lang="ru-RU" dirty="0"/>
              <a:t> в </a:t>
            </a:r>
            <a:r>
              <a:rPr lang="ru-RU" dirty="0" err="1"/>
              <a:t>безготівковій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резидента в </a:t>
            </a:r>
            <a:r>
              <a:rPr lang="ru-RU" dirty="0" err="1"/>
              <a:t>уповноваженому</a:t>
            </a:r>
            <a:r>
              <a:rPr lang="ru-RU" dirty="0"/>
              <a:t> банку (</a:t>
            </a:r>
            <a:r>
              <a:rPr lang="ru-RU" dirty="0">
                <a:hlinkClick r:id="rId2"/>
              </a:rPr>
              <a:t>ч. 1 ст. 7 Закону № 2473</a:t>
            </a:r>
            <a:r>
              <a:rPr lang="ru-RU" dirty="0"/>
              <a:t>, </a:t>
            </a:r>
            <a:r>
              <a:rPr lang="ru-RU" dirty="0">
                <a:hlinkClick r:id="rId2"/>
              </a:rPr>
              <a:t>п. п. 16</a:t>
            </a:r>
            <a:r>
              <a:rPr lang="ru-RU" dirty="0"/>
              <a:t>, </a:t>
            </a:r>
            <a:r>
              <a:rPr lang="ru-RU" dirty="0">
                <a:hlinkClick r:id="rId2"/>
              </a:rPr>
              <a:t>109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 </a:t>
            </a:r>
            <a:r>
              <a:rPr lang="ru-RU" dirty="0" err="1"/>
              <a:t>Існує</a:t>
            </a:r>
            <a:r>
              <a:rPr lang="ru-RU" dirty="0"/>
              <a:t> 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способів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кредиту.</a:t>
            </a:r>
          </a:p>
          <a:p>
            <a:r>
              <a:rPr lang="ru-RU" b="1" dirty="0" err="1"/>
              <a:t>Спосіб</a:t>
            </a:r>
            <a:r>
              <a:rPr lang="ru-RU" b="1" dirty="0"/>
              <a:t> 1.</a:t>
            </a:r>
            <a:r>
              <a:rPr lang="ru-RU" dirty="0"/>
              <a:t> Кредит </a:t>
            </a:r>
            <a:r>
              <a:rPr lang="ru-RU" dirty="0" err="1"/>
              <a:t>зараховують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резидента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 </a:t>
            </a:r>
            <a:r>
              <a:rPr lang="ru-RU" b="1" dirty="0"/>
              <a:t>в </a:t>
            </a:r>
            <a:r>
              <a:rPr lang="ru-RU" b="1" dirty="0" err="1"/>
              <a:t>Україні</a:t>
            </a:r>
            <a:r>
              <a:rPr lang="ru-RU" dirty="0"/>
              <a:t>. При </a:t>
            </a:r>
            <a:r>
              <a:rPr lang="ru-RU" dirty="0" err="1"/>
              <a:t>цьому</a:t>
            </a:r>
            <a:r>
              <a:rPr lang="ru-RU" dirty="0"/>
              <a:t> нерезидент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перерахувати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з </a:t>
            </a:r>
            <a:r>
              <a:rPr lang="ru-RU" dirty="0" err="1"/>
              <a:t>рахунка</a:t>
            </a:r>
            <a:r>
              <a:rPr lang="ru-RU" dirty="0"/>
              <a:t> нерезидента за кордоном </a:t>
            </a:r>
            <a:r>
              <a:rPr lang="ru-RU" dirty="0" err="1"/>
              <a:t>або</a:t>
            </a:r>
            <a:r>
              <a:rPr lang="ru-RU" dirty="0"/>
              <a:t> з поточного </a:t>
            </a:r>
            <a:r>
              <a:rPr lang="ru-RU" dirty="0" err="1"/>
              <a:t>рахунка</a:t>
            </a:r>
            <a:r>
              <a:rPr lang="ru-RU" dirty="0"/>
              <a:t> нерезидента в </a:t>
            </a:r>
            <a:r>
              <a:rPr lang="ru-RU" dirty="0" err="1"/>
              <a:t>Україні</a:t>
            </a:r>
            <a:r>
              <a:rPr lang="ru-RU" dirty="0"/>
              <a:t>. А от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задля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інвестиційні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</a:t>
            </a:r>
            <a:r>
              <a:rPr lang="ru-RU" dirty="0" err="1"/>
              <a:t>інвесторам</a:t>
            </a:r>
            <a:r>
              <a:rPr lang="ru-RU" dirty="0"/>
              <a:t> заборонено (</a:t>
            </a:r>
            <a:r>
              <a:rPr lang="ru-RU" dirty="0">
                <a:hlinkClick r:id="rId2"/>
              </a:rPr>
              <a:t>п. 135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</a:t>
            </a:r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позикові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</a:t>
            </a:r>
            <a:r>
              <a:rPr lang="ru-RU" dirty="0" err="1"/>
              <a:t>надходять</a:t>
            </a:r>
            <a:r>
              <a:rPr lang="ru-RU" dirty="0"/>
              <a:t> </a:t>
            </a:r>
            <a:r>
              <a:rPr lang="ru-RU" dirty="0" err="1"/>
              <a:t>спочатку</a:t>
            </a:r>
            <a:r>
              <a:rPr lang="ru-RU" dirty="0"/>
              <a:t> на </a:t>
            </a:r>
            <a:r>
              <a:rPr lang="ru-RU" dirty="0" err="1"/>
              <a:t>розподільчий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банку. </a:t>
            </a:r>
            <a:r>
              <a:rPr lang="ru-RU" dirty="0" err="1"/>
              <a:t>Далі</a:t>
            </a:r>
            <a:r>
              <a:rPr lang="ru-RU" dirty="0"/>
              <a:t> 30 %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 </a:t>
            </a:r>
            <a:r>
              <a:rPr lang="ru-RU" dirty="0">
                <a:hlinkClick r:id="rId2"/>
              </a:rPr>
              <a:t>1 </a:t>
            </a:r>
            <a:r>
              <a:rPr lang="ru-RU" dirty="0" err="1">
                <a:hlinkClick r:id="rId2"/>
              </a:rPr>
              <a:t>групи</a:t>
            </a:r>
            <a:r>
              <a:rPr lang="ru-RU" dirty="0">
                <a:hlinkClick r:id="rId2"/>
              </a:rPr>
              <a:t> </a:t>
            </a:r>
            <a:r>
              <a:rPr lang="ru-RU" dirty="0" err="1">
                <a:hlinkClick r:id="rId2"/>
              </a:rPr>
              <a:t>Класифікатора</a:t>
            </a:r>
            <a:r>
              <a:rPr lang="ru-RU" dirty="0"/>
              <a:t> та </a:t>
            </a:r>
            <a:r>
              <a:rPr lang="ru-RU" dirty="0" err="1"/>
              <a:t>російські</a:t>
            </a:r>
            <a:r>
              <a:rPr lang="ru-RU" dirty="0"/>
              <a:t> </a:t>
            </a:r>
            <a:r>
              <a:rPr lang="ru-RU" dirty="0" err="1"/>
              <a:t>рублі</a:t>
            </a:r>
            <a:r>
              <a:rPr lang="ru-RU" dirty="0"/>
              <a:t> </a:t>
            </a:r>
            <a:r>
              <a:rPr lang="ru-RU" dirty="0" err="1"/>
              <a:t>підлягають</a:t>
            </a:r>
            <a:r>
              <a:rPr lang="ru-RU" dirty="0"/>
              <a:t> продажу (</a:t>
            </a:r>
            <a:r>
              <a:rPr lang="ru-RU" dirty="0">
                <a:hlinkClick r:id="rId2"/>
              </a:rPr>
              <a:t>п. 25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3768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232012"/>
            <a:ext cx="9840036" cy="635985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b="1" dirty="0"/>
              <a:t>Не </a:t>
            </a:r>
            <a:r>
              <a:rPr lang="ru-RU" sz="1600" b="1" dirty="0" err="1"/>
              <a:t>підлягають</a:t>
            </a:r>
            <a:r>
              <a:rPr lang="ru-RU" sz="1600" dirty="0"/>
              <a:t> </a:t>
            </a:r>
            <a:r>
              <a:rPr lang="ru-RU" sz="1600" dirty="0" err="1"/>
              <a:t>обов'язковому</a:t>
            </a:r>
            <a:r>
              <a:rPr lang="ru-RU" sz="1600" dirty="0"/>
              <a:t> продажу </a:t>
            </a:r>
            <a:r>
              <a:rPr lang="ru-RU" sz="1600" dirty="0" err="1"/>
              <a:t>лише</a:t>
            </a:r>
            <a:r>
              <a:rPr lang="ru-RU" sz="1600" dirty="0"/>
              <a:t> </a:t>
            </a:r>
            <a:r>
              <a:rPr lang="ru-RU" sz="1600" dirty="0" err="1"/>
              <a:t>надходження</a:t>
            </a:r>
            <a:r>
              <a:rPr lang="ru-RU" sz="1600" dirty="0"/>
              <a:t> в </a:t>
            </a:r>
            <a:r>
              <a:rPr lang="ru-RU" sz="1600" dirty="0" err="1"/>
              <a:t>іноземній</a:t>
            </a:r>
            <a:r>
              <a:rPr lang="ru-RU" sz="1600" dirty="0"/>
              <a:t> </a:t>
            </a:r>
            <a:r>
              <a:rPr lang="ru-RU" sz="1600" dirty="0" err="1"/>
              <a:t>валюті</a:t>
            </a:r>
            <a:r>
              <a:rPr lang="ru-RU" sz="1600" dirty="0"/>
              <a:t> за кредитами, </a:t>
            </a:r>
            <a:r>
              <a:rPr lang="ru-RU" sz="1600" dirty="0" err="1"/>
              <a:t>позиками</a:t>
            </a:r>
            <a:r>
              <a:rPr lang="ru-RU" sz="1600" dirty="0"/>
              <a:t> (</a:t>
            </a:r>
            <a:r>
              <a:rPr lang="ru-RU" sz="1600" dirty="0">
                <a:hlinkClick r:id="rId2"/>
              </a:rPr>
              <a:t>п. 26 </a:t>
            </a:r>
            <a:r>
              <a:rPr lang="ru-RU" sz="1600" dirty="0" err="1">
                <a:hlinkClick r:id="rId2"/>
              </a:rPr>
              <a:t>Положення</a:t>
            </a:r>
            <a:r>
              <a:rPr lang="ru-RU" sz="1600" dirty="0">
                <a:hlinkClick r:id="rId2"/>
              </a:rPr>
              <a:t> № 5</a:t>
            </a:r>
            <a:r>
              <a:rPr lang="ru-RU" sz="1600" dirty="0"/>
              <a:t>):</a:t>
            </a:r>
          </a:p>
          <a:p>
            <a:r>
              <a:rPr lang="ru-RU" sz="1600" dirty="0"/>
              <a:t>–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залучаються</a:t>
            </a:r>
            <a:r>
              <a:rPr lang="ru-RU" sz="1600" dirty="0"/>
              <a:t> </a:t>
            </a:r>
            <a:r>
              <a:rPr lang="ru-RU" sz="1600" dirty="0" err="1"/>
              <a:t>відповідно</a:t>
            </a:r>
            <a:r>
              <a:rPr lang="ru-RU" sz="1600" dirty="0"/>
              <a:t> до </a:t>
            </a:r>
            <a:r>
              <a:rPr lang="ru-RU" sz="1600" dirty="0" err="1"/>
              <a:t>міжнародних</a:t>
            </a:r>
            <a:r>
              <a:rPr lang="ru-RU" sz="1600" dirty="0"/>
              <a:t> </a:t>
            </a:r>
            <a:r>
              <a:rPr lang="ru-RU" sz="1600" dirty="0" err="1"/>
              <a:t>договорів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, </a:t>
            </a:r>
            <a:r>
              <a:rPr lang="ru-RU" sz="1600" dirty="0" err="1"/>
              <a:t>згоду</a:t>
            </a:r>
            <a:r>
              <a:rPr lang="ru-RU" sz="1600" dirty="0"/>
              <a:t> на </a:t>
            </a:r>
            <a:r>
              <a:rPr lang="ru-RU" sz="1600" dirty="0" err="1"/>
              <a:t>обов'язковість</a:t>
            </a:r>
            <a:r>
              <a:rPr lang="ru-RU" sz="1600" dirty="0"/>
              <a:t> </a:t>
            </a:r>
            <a:r>
              <a:rPr lang="ru-RU" sz="1600" dirty="0" err="1"/>
              <a:t>яких</a:t>
            </a:r>
            <a:r>
              <a:rPr lang="ru-RU" sz="1600" dirty="0"/>
              <a:t> </a:t>
            </a:r>
            <a:r>
              <a:rPr lang="ru-RU" sz="1600" dirty="0" err="1"/>
              <a:t>надано</a:t>
            </a:r>
            <a:r>
              <a:rPr lang="ru-RU" sz="1600" dirty="0"/>
              <a:t> Верховною Радою </a:t>
            </a:r>
            <a:r>
              <a:rPr lang="ru-RU" sz="1600" dirty="0" err="1"/>
              <a:t>України</a:t>
            </a:r>
            <a:r>
              <a:rPr lang="ru-RU" sz="1600" dirty="0"/>
              <a:t>,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міжнародних</a:t>
            </a:r>
            <a:r>
              <a:rPr lang="ru-RU" sz="1600" dirty="0"/>
              <a:t> </a:t>
            </a:r>
            <a:r>
              <a:rPr lang="ru-RU" sz="1600" dirty="0" err="1"/>
              <a:t>фінансових</a:t>
            </a:r>
            <a:r>
              <a:rPr lang="ru-RU" sz="1600" dirty="0"/>
              <a:t> </a:t>
            </a:r>
            <a:r>
              <a:rPr lang="ru-RU" sz="1600" dirty="0" err="1"/>
              <a:t>організацій</a:t>
            </a:r>
            <a:r>
              <a:rPr lang="ru-RU" sz="1600" dirty="0"/>
              <a:t> (</a:t>
            </a:r>
            <a:r>
              <a:rPr lang="ru-RU" sz="1600" dirty="0" err="1">
                <a:hlinkClick r:id="rId2"/>
              </a:rPr>
              <a:t>пп</a:t>
            </a:r>
            <a:r>
              <a:rPr lang="ru-RU" sz="1600" dirty="0">
                <a:hlinkClick r:id="rId2"/>
              </a:rPr>
              <a:t>. 2 п. 26 </a:t>
            </a:r>
            <a:r>
              <a:rPr lang="ru-RU" sz="1600" dirty="0" err="1">
                <a:hlinkClick r:id="rId2"/>
              </a:rPr>
              <a:t>Положення</a:t>
            </a:r>
            <a:r>
              <a:rPr lang="ru-RU" sz="1600" dirty="0">
                <a:hlinkClick r:id="rId2"/>
              </a:rPr>
              <a:t> № 5</a:t>
            </a:r>
            <a:r>
              <a:rPr lang="ru-RU" sz="1600" dirty="0"/>
              <a:t>);</a:t>
            </a:r>
          </a:p>
          <a:p>
            <a:r>
              <a:rPr lang="ru-RU" sz="1600" dirty="0"/>
              <a:t>–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надаються</a:t>
            </a:r>
            <a:r>
              <a:rPr lang="ru-RU" sz="1600" dirty="0"/>
              <a:t> резиденту-</a:t>
            </a:r>
            <a:r>
              <a:rPr lang="ru-RU" sz="1600" dirty="0" err="1"/>
              <a:t>позичальнику</a:t>
            </a:r>
            <a:r>
              <a:rPr lang="ru-RU" sz="1600" dirty="0"/>
              <a:t> шляхом </a:t>
            </a:r>
            <a:r>
              <a:rPr lang="ru-RU" sz="1600" dirty="0" err="1"/>
              <a:t>сплати</a:t>
            </a:r>
            <a:r>
              <a:rPr lang="ru-RU" sz="1600" dirty="0"/>
              <a:t> </a:t>
            </a:r>
            <a:r>
              <a:rPr lang="ru-RU" sz="1600" dirty="0" err="1"/>
              <a:t>іноземним</a:t>
            </a:r>
            <a:r>
              <a:rPr lang="ru-RU" sz="1600" dirty="0"/>
              <a:t> кредитором </a:t>
            </a:r>
            <a:r>
              <a:rPr lang="ru-RU" sz="1600" dirty="0" err="1"/>
              <a:t>коштів</a:t>
            </a:r>
            <a:r>
              <a:rPr lang="ru-RU" sz="1600" dirty="0"/>
              <a:t> за </a:t>
            </a:r>
            <a:r>
              <a:rPr lang="ru-RU" sz="1600" dirty="0" err="1"/>
              <a:t>зобов'язаннями</a:t>
            </a:r>
            <a:r>
              <a:rPr lang="ru-RU" sz="1600" dirty="0"/>
              <a:t> </a:t>
            </a:r>
            <a:r>
              <a:rPr lang="ru-RU" sz="1600" dirty="0" err="1"/>
              <a:t>цього</a:t>
            </a:r>
            <a:r>
              <a:rPr lang="ru-RU" sz="1600" dirty="0"/>
              <a:t> резидента перед нерезидентом-</a:t>
            </a:r>
            <a:r>
              <a:rPr lang="ru-RU" sz="1600" dirty="0" err="1"/>
              <a:t>експортером</a:t>
            </a:r>
            <a:r>
              <a:rPr lang="ru-RU" sz="1600" dirty="0"/>
              <a:t> </a:t>
            </a:r>
            <a:r>
              <a:rPr lang="ru-RU" sz="1600" dirty="0" err="1"/>
              <a:t>згідно</a:t>
            </a:r>
            <a:r>
              <a:rPr lang="ru-RU" sz="1600" dirty="0"/>
              <a:t> </a:t>
            </a:r>
            <a:r>
              <a:rPr lang="ru-RU" sz="1600" dirty="0" err="1"/>
              <a:t>із</a:t>
            </a:r>
            <a:r>
              <a:rPr lang="ru-RU" sz="1600" dirty="0"/>
              <a:t> </a:t>
            </a:r>
            <a:r>
              <a:rPr lang="ru-RU" sz="1600" dirty="0" err="1"/>
              <a:t>зовнішньоекономічним</a:t>
            </a:r>
            <a:r>
              <a:rPr lang="ru-RU" sz="1600" dirty="0"/>
              <a:t> договором без </a:t>
            </a:r>
            <a:r>
              <a:rPr lang="ru-RU" sz="1600" dirty="0" err="1"/>
              <a:t>зарахування</a:t>
            </a:r>
            <a:r>
              <a:rPr lang="ru-RU" sz="1600" dirty="0"/>
              <a:t> </a:t>
            </a:r>
            <a:r>
              <a:rPr lang="ru-RU" sz="1600" dirty="0" err="1"/>
              <a:t>кредитних</a:t>
            </a:r>
            <a:r>
              <a:rPr lang="ru-RU" sz="1600" dirty="0"/>
              <a:t> </a:t>
            </a:r>
            <a:r>
              <a:rPr lang="ru-RU" sz="1600" dirty="0" err="1"/>
              <a:t>коштів</a:t>
            </a:r>
            <a:r>
              <a:rPr lang="ru-RU" sz="1600" dirty="0"/>
              <a:t> на </a:t>
            </a:r>
            <a:r>
              <a:rPr lang="ru-RU" sz="1600" dirty="0" err="1"/>
              <a:t>рахунок</a:t>
            </a:r>
            <a:r>
              <a:rPr lang="ru-RU" sz="1600" dirty="0"/>
              <a:t> резидента в банку, за </a:t>
            </a:r>
            <a:r>
              <a:rPr lang="ru-RU" sz="1600" dirty="0" err="1"/>
              <a:t>умови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такий</a:t>
            </a:r>
            <a:r>
              <a:rPr lang="ru-RU" sz="1600" dirty="0"/>
              <a:t> кредит </a:t>
            </a:r>
            <a:r>
              <a:rPr lang="ru-RU" sz="1600" dirty="0" err="1"/>
              <a:t>надається</a:t>
            </a:r>
            <a:r>
              <a:rPr lang="ru-RU" sz="1600" dirty="0"/>
              <a:t> банком-нерезидентом та/</a:t>
            </a:r>
            <a:r>
              <a:rPr lang="ru-RU" sz="1600" dirty="0" err="1"/>
              <a:t>або</a:t>
            </a:r>
            <a:r>
              <a:rPr lang="ru-RU" sz="1600" dirty="0"/>
              <a:t> за </a:t>
            </a:r>
            <a:r>
              <a:rPr lang="ru-RU" sz="1600" dirty="0" err="1"/>
              <a:t>участю</a:t>
            </a:r>
            <a:r>
              <a:rPr lang="ru-RU" sz="1600" dirty="0"/>
              <a:t> </a:t>
            </a:r>
            <a:r>
              <a:rPr lang="ru-RU" sz="1600" dirty="0" err="1"/>
              <a:t>іноземного</a:t>
            </a:r>
            <a:r>
              <a:rPr lang="ru-RU" sz="1600" dirty="0"/>
              <a:t> </a:t>
            </a:r>
            <a:r>
              <a:rPr lang="ru-RU" sz="1600" dirty="0" err="1"/>
              <a:t>експортно</a:t>
            </a:r>
            <a:r>
              <a:rPr lang="ru-RU" sz="1600" dirty="0"/>
              <a:t>-кредитного агентства (</a:t>
            </a:r>
            <a:r>
              <a:rPr lang="ru-RU" sz="1600" dirty="0" err="1">
                <a:hlinkClick r:id="rId2"/>
              </a:rPr>
              <a:t>пп</a:t>
            </a:r>
            <a:r>
              <a:rPr lang="ru-RU" sz="1600" dirty="0">
                <a:hlinkClick r:id="rId2"/>
              </a:rPr>
              <a:t>. 3 п. 26 </a:t>
            </a:r>
            <a:r>
              <a:rPr lang="ru-RU" sz="1600" dirty="0" err="1">
                <a:hlinkClick r:id="rId2"/>
              </a:rPr>
              <a:t>Положення</a:t>
            </a:r>
            <a:r>
              <a:rPr lang="ru-RU" sz="1600" dirty="0">
                <a:hlinkClick r:id="rId2"/>
              </a:rPr>
              <a:t> № 5</a:t>
            </a:r>
            <a:r>
              <a:rPr lang="ru-RU" sz="1600" dirty="0"/>
              <a:t>);</a:t>
            </a:r>
          </a:p>
          <a:p>
            <a:r>
              <a:rPr lang="ru-RU" sz="1600" dirty="0"/>
              <a:t>–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залучається</a:t>
            </a:r>
            <a:r>
              <a:rPr lang="ru-RU" sz="1600" dirty="0"/>
              <a:t> резидентом-</a:t>
            </a:r>
            <a:r>
              <a:rPr lang="ru-RU" sz="1600" dirty="0" err="1"/>
              <a:t>позичальником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нерезидента за </a:t>
            </a:r>
            <a:r>
              <a:rPr lang="ru-RU" sz="1600" dirty="0" err="1"/>
              <a:t>відповідним</a:t>
            </a:r>
            <a:r>
              <a:rPr lang="ru-RU" sz="1600" dirty="0"/>
              <a:t> договором, за </a:t>
            </a:r>
            <a:r>
              <a:rPr lang="ru-RU" sz="1600" dirty="0" err="1"/>
              <a:t>умови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цей</a:t>
            </a:r>
            <a:r>
              <a:rPr lang="ru-RU" sz="1600" dirty="0"/>
              <a:t> резидент </a:t>
            </a:r>
            <a:r>
              <a:rPr lang="ru-RU" sz="1600" dirty="0" err="1"/>
              <a:t>використовує</a:t>
            </a:r>
            <a:r>
              <a:rPr lang="ru-RU" sz="1600" dirty="0"/>
              <a:t> </a:t>
            </a:r>
            <a:r>
              <a:rPr lang="ru-RU" sz="1600" dirty="0" err="1"/>
              <a:t>такі</a:t>
            </a:r>
            <a:r>
              <a:rPr lang="ru-RU" sz="1600" dirty="0"/>
              <a:t> </a:t>
            </a:r>
            <a:r>
              <a:rPr lang="ru-RU" sz="1600" dirty="0" err="1"/>
              <a:t>надходження</a:t>
            </a:r>
            <a:r>
              <a:rPr lang="ru-RU" sz="1600" dirty="0"/>
              <a:t> </a:t>
            </a:r>
            <a:r>
              <a:rPr lang="ru-RU" sz="1600" dirty="0" err="1"/>
              <a:t>виключно</a:t>
            </a:r>
            <a:r>
              <a:rPr lang="ru-RU" sz="1600" dirty="0"/>
              <a:t> для </a:t>
            </a:r>
            <a:r>
              <a:rPr lang="ru-RU" sz="1600" dirty="0" err="1"/>
              <a:t>виконання</a:t>
            </a:r>
            <a:r>
              <a:rPr lang="ru-RU" sz="1600" dirty="0"/>
              <a:t> </a:t>
            </a:r>
            <a:r>
              <a:rPr lang="ru-RU" sz="1600" dirty="0" err="1"/>
              <a:t>власних</a:t>
            </a:r>
            <a:r>
              <a:rPr lang="ru-RU" sz="1600" dirty="0"/>
              <a:t> </a:t>
            </a:r>
            <a:r>
              <a:rPr lang="ru-RU" sz="1600" dirty="0" err="1"/>
              <a:t>боргових</a:t>
            </a:r>
            <a:r>
              <a:rPr lang="ru-RU" sz="1600" dirty="0"/>
              <a:t> </a:t>
            </a:r>
            <a:r>
              <a:rPr lang="ru-RU" sz="1600" dirty="0" err="1"/>
              <a:t>зобов'язань</a:t>
            </a:r>
            <a:r>
              <a:rPr lang="ru-RU" sz="1600" dirty="0"/>
              <a:t> в </a:t>
            </a:r>
            <a:r>
              <a:rPr lang="ru-RU" sz="1600" dirty="0" err="1"/>
              <a:t>іноземній</a:t>
            </a:r>
            <a:r>
              <a:rPr lang="ru-RU" sz="1600" dirty="0"/>
              <a:t> </a:t>
            </a:r>
            <a:r>
              <a:rPr lang="ru-RU" sz="1600" dirty="0" err="1"/>
              <a:t>валюті</a:t>
            </a:r>
            <a:r>
              <a:rPr lang="ru-RU" sz="1600" dirty="0"/>
              <a:t> перед кредиторами (нерезидентами, банками) за </a:t>
            </a:r>
            <a:r>
              <a:rPr lang="ru-RU" sz="1600" dirty="0" err="1"/>
              <a:t>іншими</a:t>
            </a:r>
            <a:r>
              <a:rPr lang="ru-RU" sz="1600" dirty="0"/>
              <a:t> </a:t>
            </a:r>
            <a:r>
              <a:rPr lang="ru-RU" sz="1600" dirty="0" err="1"/>
              <a:t>кредитними</a:t>
            </a:r>
            <a:r>
              <a:rPr lang="ru-RU" sz="1600" dirty="0"/>
              <a:t> договорами / договорами </a:t>
            </a:r>
            <a:r>
              <a:rPr lang="ru-RU" sz="1600" dirty="0" err="1"/>
              <a:t>позики</a:t>
            </a:r>
            <a:r>
              <a:rPr lang="ru-RU" sz="1600" dirty="0"/>
              <a:t> (</a:t>
            </a:r>
            <a:r>
              <a:rPr lang="ru-RU" sz="1600" dirty="0" err="1"/>
              <a:t>повернення</a:t>
            </a:r>
            <a:r>
              <a:rPr lang="ru-RU" sz="1600" dirty="0"/>
              <a:t> кредиту/</a:t>
            </a:r>
            <a:r>
              <a:rPr lang="ru-RU" sz="1600" dirty="0" err="1"/>
              <a:t>позики</a:t>
            </a:r>
            <a:r>
              <a:rPr lang="ru-RU" sz="1600" dirty="0"/>
              <a:t>, </a:t>
            </a:r>
            <a:r>
              <a:rPr lang="ru-RU" sz="1600" dirty="0" err="1"/>
              <a:t>сплата</a:t>
            </a:r>
            <a:r>
              <a:rPr lang="ru-RU" sz="1600" dirty="0"/>
              <a:t> </a:t>
            </a:r>
            <a:r>
              <a:rPr lang="ru-RU" sz="1600" dirty="0" err="1"/>
              <a:t>процентів</a:t>
            </a:r>
            <a:r>
              <a:rPr lang="ru-RU" sz="1600" dirty="0"/>
              <a:t> та </a:t>
            </a:r>
            <a:r>
              <a:rPr lang="ru-RU" sz="1600" dirty="0" err="1"/>
              <a:t>інших</a:t>
            </a:r>
            <a:r>
              <a:rPr lang="ru-RU" sz="1600" dirty="0"/>
              <a:t> </a:t>
            </a:r>
            <a:r>
              <a:rPr lang="ru-RU" sz="1600" dirty="0" err="1"/>
              <a:t>платежів</a:t>
            </a:r>
            <a:r>
              <a:rPr lang="ru-RU" sz="1600" dirty="0"/>
              <a:t>, </a:t>
            </a:r>
            <a:r>
              <a:rPr lang="ru-RU" sz="1600" dirty="0" err="1"/>
              <a:t>установлених</a:t>
            </a:r>
            <a:r>
              <a:rPr lang="ru-RU" sz="1600" dirty="0"/>
              <a:t> </a:t>
            </a:r>
            <a:r>
              <a:rPr lang="ru-RU" sz="1600" dirty="0" err="1"/>
              <a:t>кредитним</a:t>
            </a:r>
            <a:r>
              <a:rPr lang="ru-RU" sz="1600" dirty="0"/>
              <a:t> договором / договором </a:t>
            </a:r>
            <a:r>
              <a:rPr lang="ru-RU" sz="1600" dirty="0" err="1"/>
              <a:t>позики</a:t>
            </a:r>
            <a:r>
              <a:rPr lang="ru-RU" sz="1600" dirty="0"/>
              <a:t>, з </a:t>
            </a:r>
            <a:r>
              <a:rPr lang="ru-RU" sz="1600" dirty="0" err="1"/>
              <a:t>обов'язковим</a:t>
            </a:r>
            <a:r>
              <a:rPr lang="ru-RU" sz="1600" dirty="0"/>
              <a:t> </a:t>
            </a:r>
            <a:r>
              <a:rPr lang="ru-RU" sz="1600" dirty="0" err="1"/>
              <a:t>дотриманням</a:t>
            </a:r>
            <a:r>
              <a:rPr lang="ru-RU" sz="1600" dirty="0"/>
              <a:t> </a:t>
            </a:r>
            <a:r>
              <a:rPr lang="ru-RU" sz="1600" dirty="0" err="1"/>
              <a:t>законодавства</a:t>
            </a:r>
            <a:r>
              <a:rPr lang="ru-RU" sz="1600" dirty="0"/>
              <a:t> </a:t>
            </a:r>
            <a:r>
              <a:rPr lang="ru-RU" sz="1600" dirty="0" err="1"/>
              <a:t>України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регламентує</a:t>
            </a:r>
            <a:r>
              <a:rPr lang="ru-RU" sz="1600" dirty="0"/>
              <a:t> </a:t>
            </a:r>
            <a:r>
              <a:rPr lang="ru-RU" sz="1600" dirty="0" err="1"/>
              <a:t>здійснення</a:t>
            </a:r>
            <a:r>
              <a:rPr lang="ru-RU" sz="1600" dirty="0"/>
              <a:t> таких </a:t>
            </a:r>
            <a:r>
              <a:rPr lang="ru-RU" sz="1600" dirty="0" err="1"/>
              <a:t>валютних</a:t>
            </a:r>
            <a:r>
              <a:rPr lang="ru-RU" sz="1600" dirty="0"/>
              <a:t> </a:t>
            </a:r>
            <a:r>
              <a:rPr lang="ru-RU" sz="1600" dirty="0" err="1"/>
              <a:t>операцій</a:t>
            </a:r>
            <a:r>
              <a:rPr lang="ru-RU" sz="1600" dirty="0"/>
              <a:t>). </a:t>
            </a:r>
            <a:r>
              <a:rPr lang="ru-RU" sz="1600" dirty="0" err="1"/>
              <a:t>Використання</a:t>
            </a:r>
            <a:r>
              <a:rPr lang="ru-RU" sz="1600" dirty="0"/>
              <a:t> на </a:t>
            </a:r>
            <a:r>
              <a:rPr lang="ru-RU" sz="1600" dirty="0" err="1"/>
              <a:t>інші</a:t>
            </a:r>
            <a:r>
              <a:rPr lang="ru-RU" sz="1600" dirty="0"/>
              <a:t> </a:t>
            </a:r>
            <a:r>
              <a:rPr lang="ru-RU" sz="1600" dirty="0" err="1"/>
              <a:t>цілі</a:t>
            </a:r>
            <a:r>
              <a:rPr lang="ru-RU" sz="1600" dirty="0"/>
              <a:t> </a:t>
            </a:r>
            <a:r>
              <a:rPr lang="ru-RU" sz="1600" dirty="0" err="1"/>
              <a:t>надходжень</a:t>
            </a:r>
            <a:r>
              <a:rPr lang="ru-RU" sz="1600" dirty="0"/>
              <a:t> в </a:t>
            </a:r>
            <a:r>
              <a:rPr lang="ru-RU" sz="1600" dirty="0" err="1"/>
              <a:t>іноземній</a:t>
            </a:r>
            <a:r>
              <a:rPr lang="ru-RU" sz="1600" dirty="0"/>
              <a:t> </a:t>
            </a:r>
            <a:r>
              <a:rPr lang="ru-RU" sz="1600" dirty="0" err="1"/>
              <a:t>валюті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звільняються</a:t>
            </a:r>
            <a:r>
              <a:rPr lang="ru-RU" sz="1600" dirty="0"/>
              <a:t> </a:t>
            </a:r>
            <a:r>
              <a:rPr lang="ru-RU" sz="1600" dirty="0" err="1"/>
              <a:t>від</a:t>
            </a:r>
            <a:r>
              <a:rPr lang="ru-RU" sz="1600" dirty="0"/>
              <a:t> </a:t>
            </a:r>
            <a:r>
              <a:rPr lang="ru-RU" sz="1600" dirty="0" err="1"/>
              <a:t>обов'язкового</a:t>
            </a:r>
            <a:r>
              <a:rPr lang="ru-RU" sz="1600" dirty="0"/>
              <a:t> продажу, не </a:t>
            </a:r>
            <a:r>
              <a:rPr lang="ru-RU" sz="1600" dirty="0" err="1"/>
              <a:t>дозволяється</a:t>
            </a:r>
            <a:r>
              <a:rPr lang="ru-RU" sz="1600" dirty="0"/>
              <a:t> (</a:t>
            </a:r>
            <a:r>
              <a:rPr lang="ru-RU" sz="1600" dirty="0" err="1">
                <a:hlinkClick r:id="rId2"/>
              </a:rPr>
              <a:t>пп</a:t>
            </a:r>
            <a:r>
              <a:rPr lang="ru-RU" sz="1600" dirty="0">
                <a:hlinkClick r:id="rId2"/>
              </a:rPr>
              <a:t>. 16 п. 26 </a:t>
            </a:r>
            <a:r>
              <a:rPr lang="ru-RU" sz="1600" dirty="0" err="1">
                <a:hlinkClick r:id="rId2"/>
              </a:rPr>
              <a:t>Положення</a:t>
            </a:r>
            <a:r>
              <a:rPr lang="ru-RU" sz="1600" dirty="0">
                <a:hlinkClick r:id="rId2"/>
              </a:rPr>
              <a:t> № 5</a:t>
            </a:r>
            <a:r>
              <a:rPr lang="ru-RU" sz="1600" dirty="0"/>
              <a:t>);</a:t>
            </a:r>
          </a:p>
          <a:p>
            <a:r>
              <a:rPr lang="ru-RU" sz="1600" dirty="0"/>
              <a:t>– за </a:t>
            </a:r>
            <a:r>
              <a:rPr lang="ru-RU" sz="1600" dirty="0" err="1"/>
              <a:t>умови</a:t>
            </a:r>
            <a:r>
              <a:rPr lang="ru-RU" sz="1600" dirty="0"/>
              <a:t>, </a:t>
            </a:r>
            <a:r>
              <a:rPr lang="ru-RU" sz="1600" dirty="0" err="1"/>
              <a:t>що</a:t>
            </a:r>
            <a:r>
              <a:rPr lang="ru-RU" sz="1600" dirty="0"/>
              <a:t> в </a:t>
            </a:r>
            <a:r>
              <a:rPr lang="ru-RU" sz="1600" dirty="0" err="1"/>
              <a:t>реалізації</a:t>
            </a:r>
            <a:r>
              <a:rPr lang="ru-RU" sz="1600" dirty="0"/>
              <a:t> такого кредиту/</a:t>
            </a:r>
            <a:r>
              <a:rPr lang="ru-RU" sz="1600" dirty="0" err="1"/>
              <a:t>позики</a:t>
            </a:r>
            <a:r>
              <a:rPr lang="ru-RU" sz="1600" dirty="0"/>
              <a:t> (</a:t>
            </a:r>
            <a:r>
              <a:rPr lang="ru-RU" sz="1600" dirty="0" err="1"/>
              <a:t>повністю</a:t>
            </a:r>
            <a:r>
              <a:rPr lang="ru-RU" sz="1600" dirty="0"/>
              <a:t> </a:t>
            </a:r>
            <a:r>
              <a:rPr lang="ru-RU" sz="1600" dirty="0" err="1"/>
              <a:t>або</a:t>
            </a:r>
            <a:r>
              <a:rPr lang="ru-RU" sz="1600" dirty="0"/>
              <a:t> </a:t>
            </a:r>
            <a:r>
              <a:rPr lang="ru-RU" sz="1600" dirty="0" err="1"/>
              <a:t>частково</a:t>
            </a:r>
            <a:r>
              <a:rPr lang="ru-RU" sz="1600" dirty="0"/>
              <a:t>) </a:t>
            </a:r>
            <a:r>
              <a:rPr lang="ru-RU" sz="1600" dirty="0" err="1"/>
              <a:t>бере</a:t>
            </a:r>
            <a:r>
              <a:rPr lang="ru-RU" sz="1600" dirty="0"/>
              <a:t> участь (шляхом </a:t>
            </a:r>
            <a:r>
              <a:rPr lang="ru-RU" sz="1600" dirty="0" err="1"/>
              <a:t>кредитування</a:t>
            </a:r>
            <a:r>
              <a:rPr lang="ru-RU" sz="1600" dirty="0"/>
              <a:t>, </a:t>
            </a:r>
            <a:r>
              <a:rPr lang="ru-RU" sz="1600" dirty="0" err="1"/>
              <a:t>страхування</a:t>
            </a:r>
            <a:r>
              <a:rPr lang="ru-RU" sz="1600" dirty="0"/>
              <a:t>, </a:t>
            </a:r>
            <a:r>
              <a:rPr lang="ru-RU" sz="1600" dirty="0" err="1"/>
              <a:t>гарантування</a:t>
            </a:r>
            <a:r>
              <a:rPr lang="ru-RU" sz="1600" dirty="0"/>
              <a:t>, поручительства) </a:t>
            </a:r>
            <a:r>
              <a:rPr lang="ru-RU" sz="1600" dirty="0" err="1"/>
              <a:t>іноземна</a:t>
            </a:r>
            <a:r>
              <a:rPr lang="ru-RU" sz="1600" dirty="0"/>
              <a:t> особа, до складу </a:t>
            </a:r>
            <a:r>
              <a:rPr lang="ru-RU" sz="1600" dirty="0" err="1"/>
              <a:t>учасників</a:t>
            </a:r>
            <a:r>
              <a:rPr lang="ru-RU" sz="1600" dirty="0"/>
              <a:t> (</a:t>
            </a:r>
            <a:r>
              <a:rPr lang="ru-RU" sz="1600" dirty="0" err="1"/>
              <a:t>акціонерів</a:t>
            </a:r>
            <a:r>
              <a:rPr lang="ru-RU" sz="1600" dirty="0"/>
              <a:t>) </a:t>
            </a:r>
            <a:r>
              <a:rPr lang="ru-RU" sz="1600" dirty="0" err="1"/>
              <a:t>якої</a:t>
            </a:r>
            <a:r>
              <a:rPr lang="ru-RU" sz="1600" dirty="0"/>
              <a:t> входить </a:t>
            </a:r>
            <a:r>
              <a:rPr lang="ru-RU" sz="1600" dirty="0" err="1"/>
              <a:t>іноземна</a:t>
            </a:r>
            <a:r>
              <a:rPr lang="ru-RU" sz="1600" dirty="0"/>
              <a:t> держава, </a:t>
            </a:r>
            <a:r>
              <a:rPr lang="ru-RU" sz="1600" dirty="0" err="1"/>
              <a:t>що</a:t>
            </a:r>
            <a:r>
              <a:rPr lang="ru-RU" sz="1600" dirty="0"/>
              <a:t> </a:t>
            </a:r>
            <a:r>
              <a:rPr lang="ru-RU" sz="1600" dirty="0" err="1"/>
              <a:t>має</a:t>
            </a:r>
            <a:r>
              <a:rPr lang="ru-RU" sz="1600" dirty="0"/>
              <a:t> </a:t>
            </a:r>
            <a:r>
              <a:rPr lang="ru-RU" sz="1600" dirty="0" err="1"/>
              <a:t>офіційну</a:t>
            </a:r>
            <a:r>
              <a:rPr lang="ru-RU" sz="1600" dirty="0"/>
              <a:t> </a:t>
            </a:r>
            <a:r>
              <a:rPr lang="ru-RU" sz="1600" dirty="0" err="1"/>
              <a:t>рейтингову</a:t>
            </a:r>
            <a:r>
              <a:rPr lang="ru-RU" sz="1600" dirty="0"/>
              <a:t> </a:t>
            </a:r>
            <a:r>
              <a:rPr lang="ru-RU" sz="1600" dirty="0" err="1"/>
              <a:t>оцінку</a:t>
            </a:r>
            <a:r>
              <a:rPr lang="ru-RU" sz="1600" dirty="0"/>
              <a:t> не </a:t>
            </a:r>
            <a:r>
              <a:rPr lang="ru-RU" sz="1600" dirty="0" err="1"/>
              <a:t>нижче</a:t>
            </a:r>
            <a:r>
              <a:rPr lang="ru-RU" sz="1600" dirty="0"/>
              <a:t> </a:t>
            </a:r>
            <a:r>
              <a:rPr lang="ru-RU" sz="1600" dirty="0" err="1"/>
              <a:t>категорії</a:t>
            </a:r>
            <a:r>
              <a:rPr lang="ru-RU" sz="1600" dirty="0"/>
              <a:t> А, </a:t>
            </a:r>
            <a:r>
              <a:rPr lang="ru-RU" sz="1600" dirty="0" err="1"/>
              <a:t>підтверджену</a:t>
            </a:r>
            <a:r>
              <a:rPr lang="ru-RU" sz="1600" dirty="0"/>
              <a:t> в </a:t>
            </a:r>
            <a:r>
              <a:rPr lang="ru-RU" sz="1600" dirty="0" err="1"/>
              <a:t>бюлетені</a:t>
            </a:r>
            <a:r>
              <a:rPr lang="ru-RU" sz="1600" dirty="0"/>
              <a:t> </a:t>
            </a:r>
            <a:r>
              <a:rPr lang="ru-RU" sz="1600" dirty="0" err="1"/>
              <a:t>однієї</a:t>
            </a:r>
            <a:r>
              <a:rPr lang="ru-RU" sz="1600" dirty="0"/>
              <a:t> з </a:t>
            </a:r>
            <a:r>
              <a:rPr lang="ru-RU" sz="1600" dirty="0" err="1"/>
              <a:t>провідних</a:t>
            </a:r>
            <a:r>
              <a:rPr lang="ru-RU" sz="1600" dirty="0"/>
              <a:t> </a:t>
            </a:r>
            <a:r>
              <a:rPr lang="ru-RU" sz="1600" dirty="0" err="1"/>
              <a:t>світових</a:t>
            </a:r>
            <a:r>
              <a:rPr lang="ru-RU" sz="1600" dirty="0"/>
              <a:t> </a:t>
            </a:r>
            <a:r>
              <a:rPr lang="ru-RU" sz="1600" dirty="0" err="1"/>
              <a:t>рейтингових</a:t>
            </a:r>
            <a:r>
              <a:rPr lang="ru-RU" sz="1600" dirty="0"/>
              <a:t> </a:t>
            </a:r>
            <a:r>
              <a:rPr lang="ru-RU" sz="1600" dirty="0" err="1"/>
              <a:t>компаній</a:t>
            </a:r>
            <a:r>
              <a:rPr lang="ru-RU" sz="1600" dirty="0"/>
              <a:t> (</a:t>
            </a:r>
            <a:r>
              <a:rPr lang="ru-RU" sz="1600" dirty="0" err="1"/>
              <a:t>Fitch</a:t>
            </a:r>
            <a:r>
              <a:rPr lang="ru-RU" sz="1600" dirty="0"/>
              <a:t> </a:t>
            </a:r>
            <a:r>
              <a:rPr lang="ru-RU" sz="1600" dirty="0" err="1"/>
              <a:t>Ratings</a:t>
            </a:r>
            <a:r>
              <a:rPr lang="ru-RU" sz="1600" dirty="0"/>
              <a:t>, </a:t>
            </a:r>
            <a:r>
              <a:rPr lang="ru-RU" sz="1600" dirty="0" err="1"/>
              <a:t>Standard&amp;Poor's</a:t>
            </a:r>
            <a:r>
              <a:rPr lang="ru-RU" sz="1600" dirty="0"/>
              <a:t>, </a:t>
            </a:r>
            <a:r>
              <a:rPr lang="ru-RU" sz="1600" dirty="0" err="1"/>
              <a:t>Moody's</a:t>
            </a:r>
            <a:r>
              <a:rPr lang="ru-RU" sz="1600" dirty="0"/>
              <a:t>) (</a:t>
            </a:r>
            <a:r>
              <a:rPr lang="ru-RU" sz="1600" dirty="0" err="1">
                <a:hlinkClick r:id="rId2"/>
              </a:rPr>
              <a:t>пп</a:t>
            </a:r>
            <a:r>
              <a:rPr lang="ru-RU" sz="1600" dirty="0">
                <a:hlinkClick r:id="rId2"/>
              </a:rPr>
              <a:t>. 17 п. 26 </a:t>
            </a:r>
            <a:r>
              <a:rPr lang="ru-RU" sz="1600" dirty="0" err="1">
                <a:hlinkClick r:id="rId2"/>
              </a:rPr>
              <a:t>Положення</a:t>
            </a:r>
            <a:r>
              <a:rPr lang="ru-RU" sz="1600" dirty="0">
                <a:hlinkClick r:id="rId2"/>
              </a:rPr>
              <a:t> № 5</a:t>
            </a:r>
            <a:r>
              <a:rPr lang="ru-RU" sz="1600" dirty="0" smtClean="0"/>
              <a:t>).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27157649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785" y="163773"/>
            <a:ext cx="9348715" cy="6332561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Спосіб</a:t>
            </a:r>
            <a:r>
              <a:rPr lang="ru-RU" b="1" dirty="0"/>
              <a:t> 2.</a:t>
            </a:r>
            <a:r>
              <a:rPr lang="ru-RU" dirty="0"/>
              <a:t> Кредит </a:t>
            </a:r>
            <a:r>
              <a:rPr lang="ru-RU" dirty="0" err="1"/>
              <a:t>зараховується</a:t>
            </a:r>
            <a:r>
              <a:rPr lang="ru-RU" dirty="0"/>
              <a:t> на </a:t>
            </a:r>
            <a:r>
              <a:rPr lang="ru-RU" dirty="0" err="1"/>
              <a:t>поточний</a:t>
            </a:r>
            <a:r>
              <a:rPr lang="ru-RU" dirty="0"/>
              <a:t> </a:t>
            </a:r>
            <a:r>
              <a:rPr lang="ru-RU" dirty="0" err="1"/>
              <a:t>рахунок</a:t>
            </a:r>
            <a:r>
              <a:rPr lang="ru-RU" dirty="0"/>
              <a:t> резидента, </a:t>
            </a:r>
            <a:r>
              <a:rPr lang="ru-RU" dirty="0" err="1"/>
              <a:t>відкритий</a:t>
            </a:r>
            <a:r>
              <a:rPr lang="ru-RU" dirty="0"/>
              <a:t> </a:t>
            </a:r>
            <a:r>
              <a:rPr lang="ru-RU" b="1" dirty="0"/>
              <a:t>за межами </a:t>
            </a:r>
            <a:r>
              <a:rPr lang="ru-RU" b="1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Раніше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таких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потрібно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отримати</a:t>
            </a:r>
            <a:r>
              <a:rPr lang="ru-RU" dirty="0"/>
              <a:t> </a:t>
            </a:r>
            <a:r>
              <a:rPr lang="ru-RU" dirty="0" err="1"/>
              <a:t>індивідуальну</a:t>
            </a:r>
            <a:r>
              <a:rPr lang="ru-RU" dirty="0"/>
              <a:t> </a:t>
            </a:r>
            <a:r>
              <a:rPr lang="ru-RU" dirty="0" err="1"/>
              <a:t>ліцензію</a:t>
            </a:r>
            <a:r>
              <a:rPr lang="ru-RU" dirty="0"/>
              <a:t> НБУ (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"д" п. 4 ст. 5 Декрету № 15-93</a:t>
            </a:r>
            <a:r>
              <a:rPr lang="ru-RU" dirty="0"/>
              <a:t>). </a:t>
            </a:r>
            <a:r>
              <a:rPr lang="ru-RU" dirty="0" err="1"/>
              <a:t>Із</a:t>
            </a:r>
            <a:r>
              <a:rPr lang="ru-RU" dirty="0"/>
              <a:t> 07.02.2019 режим </a:t>
            </a:r>
            <a:r>
              <a:rPr lang="ru-RU" dirty="0" err="1"/>
              <a:t>індивідуального</a:t>
            </a:r>
            <a:r>
              <a:rPr lang="ru-RU" dirty="0"/>
              <a:t> </a:t>
            </a:r>
            <a:r>
              <a:rPr lang="ru-RU" dirty="0" err="1"/>
              <a:t>ліцензування</a:t>
            </a:r>
            <a:r>
              <a:rPr lang="ru-RU" dirty="0"/>
              <a:t> </a:t>
            </a:r>
            <a:r>
              <a:rPr lang="ru-RU" dirty="0" err="1"/>
              <a:t>скасовано</a:t>
            </a:r>
            <a:r>
              <a:rPr lang="ru-RU" dirty="0"/>
              <a:t> і </a:t>
            </a:r>
            <a:r>
              <a:rPr lang="ru-RU" dirty="0" err="1"/>
              <a:t>рахунок</a:t>
            </a:r>
            <a:r>
              <a:rPr lang="ru-RU" dirty="0"/>
              <a:t> за кордоном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відкрити</a:t>
            </a:r>
            <a:r>
              <a:rPr lang="ru-RU" dirty="0"/>
              <a:t> без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зв'язку</a:t>
            </a:r>
            <a:r>
              <a:rPr lang="ru-RU" dirty="0"/>
              <a:t> з </a:t>
            </a:r>
            <a:r>
              <a:rPr lang="ru-RU" dirty="0" err="1"/>
              <a:t>цим</a:t>
            </a:r>
            <a:r>
              <a:rPr lang="ru-RU" dirty="0"/>
              <a:t> </a:t>
            </a:r>
            <a:r>
              <a:rPr lang="ru-RU" dirty="0" err="1"/>
              <a:t>підвищилася</a:t>
            </a:r>
            <a:r>
              <a:rPr lang="ru-RU" dirty="0"/>
              <a:t> </a:t>
            </a:r>
            <a:r>
              <a:rPr lang="ru-RU" dirty="0" err="1"/>
              <a:t>привабливість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схеми</a:t>
            </a:r>
            <a:r>
              <a:rPr lang="ru-RU" dirty="0"/>
              <a:t>, </a:t>
            </a:r>
            <a:r>
              <a:rPr lang="ru-RU" dirty="0" err="1"/>
              <a:t>основна</a:t>
            </a:r>
            <a:r>
              <a:rPr lang="ru-RU" dirty="0"/>
              <a:t> </a:t>
            </a:r>
            <a:r>
              <a:rPr lang="ru-RU" dirty="0" err="1"/>
              <a:t>перевага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полягає</a:t>
            </a:r>
            <a:r>
              <a:rPr lang="ru-RU" dirty="0"/>
              <a:t> в тому, </a:t>
            </a:r>
            <a:r>
              <a:rPr lang="ru-RU" dirty="0" err="1"/>
              <a:t>що</a:t>
            </a:r>
            <a:r>
              <a:rPr lang="ru-RU" dirty="0"/>
              <a:t> в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випадках</a:t>
            </a:r>
            <a:r>
              <a:rPr lang="ru-RU" dirty="0"/>
              <a:t> </a:t>
            </a:r>
            <a:r>
              <a:rPr lang="ru-RU" dirty="0" err="1"/>
              <a:t>кредитні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 не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обов'язковому</a:t>
            </a:r>
            <a:r>
              <a:rPr lang="ru-RU" dirty="0"/>
              <a:t> продажу.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відбувається</a:t>
            </a:r>
            <a:r>
              <a:rPr lang="ru-RU" dirty="0"/>
              <a:t> </a:t>
            </a:r>
            <a:r>
              <a:rPr lang="ru-RU" dirty="0" err="1"/>
              <a:t>тоді</a:t>
            </a:r>
            <a:r>
              <a:rPr lang="ru-RU" dirty="0"/>
              <a:t>, коли з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банку валюту </a:t>
            </a:r>
            <a:r>
              <a:rPr lang="ru-RU" dirty="0" err="1"/>
              <a:t>перераховують</a:t>
            </a:r>
            <a:r>
              <a:rPr lang="ru-RU" dirty="0"/>
              <a:t> </a:t>
            </a:r>
            <a:r>
              <a:rPr lang="ru-RU" dirty="0" err="1"/>
              <a:t>безпосередньо</a:t>
            </a:r>
            <a:r>
              <a:rPr lang="ru-RU" dirty="0"/>
              <a:t> нерезиденту (без "</a:t>
            </a:r>
            <a:r>
              <a:rPr lang="ru-RU" dirty="0" err="1"/>
              <a:t>заходження</a:t>
            </a:r>
            <a:r>
              <a:rPr lang="ru-RU" dirty="0"/>
              <a:t>" в </a:t>
            </a:r>
            <a:r>
              <a:rPr lang="ru-RU" dirty="0" err="1"/>
              <a:t>Україну</a:t>
            </a:r>
            <a:r>
              <a:rPr lang="ru-RU" dirty="0"/>
              <a:t>).</a:t>
            </a:r>
          </a:p>
          <a:p>
            <a:r>
              <a:rPr lang="ru-RU" dirty="0" err="1"/>
              <a:t>Якщо</a:t>
            </a:r>
            <a:r>
              <a:rPr lang="ru-RU" dirty="0"/>
              <a:t> ж </a:t>
            </a:r>
            <a:r>
              <a:rPr lang="ru-RU" dirty="0" err="1"/>
              <a:t>інвалюту</a:t>
            </a:r>
            <a:r>
              <a:rPr lang="ru-RU" dirty="0"/>
              <a:t> з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банку </a:t>
            </a:r>
            <a:r>
              <a:rPr lang="ru-RU" dirty="0" err="1"/>
              <a:t>перераховують</a:t>
            </a:r>
            <a:r>
              <a:rPr lang="ru-RU" dirty="0"/>
              <a:t> на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позичальника</a:t>
            </a:r>
            <a:r>
              <a:rPr lang="ru-RU" dirty="0"/>
              <a:t> в банку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ці</a:t>
            </a:r>
            <a:r>
              <a:rPr lang="ru-RU" dirty="0"/>
              <a:t> </a:t>
            </a:r>
            <a:r>
              <a:rPr lang="ru-RU" dirty="0" err="1"/>
              <a:t>надходження</a:t>
            </a:r>
            <a:r>
              <a:rPr lang="ru-RU" dirty="0"/>
              <a:t> в </a:t>
            </a:r>
            <a:r>
              <a:rPr lang="ru-RU" dirty="0" err="1"/>
              <a:t>загальному</a:t>
            </a:r>
            <a:r>
              <a:rPr lang="ru-RU" dirty="0"/>
              <a:t> порядку </a:t>
            </a:r>
            <a:r>
              <a:rPr lang="ru-RU" dirty="0" err="1"/>
              <a:t>підлягають</a:t>
            </a:r>
            <a:r>
              <a:rPr lang="ru-RU" dirty="0"/>
              <a:t> продажу в </a:t>
            </a:r>
            <a:r>
              <a:rPr lang="ru-RU" dirty="0" err="1"/>
              <a:t>розмірі</a:t>
            </a:r>
            <a:r>
              <a:rPr lang="ru-RU" dirty="0"/>
              <a:t> 30 % (</a:t>
            </a:r>
            <a:r>
              <a:rPr lang="ru-RU" dirty="0">
                <a:hlinkClick r:id="rId2"/>
              </a:rPr>
              <a:t>п. 24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</a:t>
            </a:r>
          </a:p>
          <a:p>
            <a:r>
              <a:rPr lang="ru-RU" dirty="0"/>
              <a:t>У </a:t>
            </a:r>
            <a:r>
              <a:rPr lang="ru-RU" dirty="0" err="1"/>
              <a:t>ситуації</a:t>
            </a:r>
            <a:r>
              <a:rPr lang="ru-RU" dirty="0"/>
              <a:t>, коли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обслуговування</a:t>
            </a:r>
            <a:r>
              <a:rPr lang="ru-RU" dirty="0"/>
              <a:t> кредиту (</a:t>
            </a:r>
            <a:r>
              <a:rPr lang="ru-RU" dirty="0" err="1"/>
              <a:t>отримання</a:t>
            </a:r>
            <a:r>
              <a:rPr lang="ru-RU" dirty="0"/>
              <a:t>, </a:t>
            </a:r>
            <a:r>
              <a:rPr lang="ru-RU" dirty="0" err="1"/>
              <a:t>повернення</a:t>
            </a:r>
            <a:r>
              <a:rPr lang="ru-RU" dirty="0"/>
              <a:t> кредиту,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за кредитом) </a:t>
            </a:r>
            <a:r>
              <a:rPr lang="ru-RU" dirty="0" err="1"/>
              <a:t>проводять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банку, </a:t>
            </a:r>
            <a:r>
              <a:rPr lang="ru-RU" dirty="0" err="1"/>
              <a:t>Нацбанк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про </a:t>
            </a:r>
            <a:r>
              <a:rPr lang="ru-RU" dirty="0" err="1"/>
              <a:t>отримання</a:t>
            </a:r>
            <a:r>
              <a:rPr lang="ru-RU" dirty="0"/>
              <a:t> кредиту не </a:t>
            </a:r>
            <a:r>
              <a:rPr lang="ru-RU" dirty="0" err="1"/>
              <a:t>інформують</a:t>
            </a:r>
            <a:r>
              <a:rPr lang="ru-RU" dirty="0"/>
              <a:t>. </a:t>
            </a:r>
            <a:r>
              <a:rPr lang="ru-RU" dirty="0" err="1"/>
              <a:t>Адже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6</a:t>
            </a:r>
            <a:r>
              <a:rPr lang="ru-RU" dirty="0"/>
              <a:t> не </a:t>
            </a:r>
            <a:r>
              <a:rPr lang="ru-RU" dirty="0" err="1"/>
              <a:t>поширюється</a:t>
            </a:r>
            <a:r>
              <a:rPr lang="ru-RU" dirty="0"/>
              <a:t> на договори, за </a:t>
            </a:r>
            <a:r>
              <a:rPr lang="ru-RU" dirty="0" err="1"/>
              <a:t>якими</a:t>
            </a:r>
            <a:r>
              <a:rPr lang="ru-RU" dirty="0"/>
              <a:t>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без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резидентів</a:t>
            </a:r>
            <a:r>
              <a:rPr lang="ru-RU" dirty="0"/>
              <a:t>, </a:t>
            </a:r>
            <a:r>
              <a:rPr lang="ru-RU" dirty="0" err="1"/>
              <a:t>відкритих</a:t>
            </a:r>
            <a:r>
              <a:rPr lang="ru-RU" dirty="0"/>
              <a:t> у банках в </a:t>
            </a:r>
            <a:r>
              <a:rPr lang="ru-RU" dirty="0" err="1"/>
              <a:t>Україні</a:t>
            </a:r>
            <a:r>
              <a:rPr lang="ru-RU" dirty="0"/>
              <a:t> (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1 п. 3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6</a:t>
            </a:r>
            <a:r>
              <a:rPr lang="ru-RU" dirty="0"/>
              <a:t>).</a:t>
            </a:r>
          </a:p>
          <a:p>
            <a:r>
              <a:rPr lang="ru-RU" dirty="0" err="1"/>
              <a:t>Водночас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для </a:t>
            </a:r>
            <a:r>
              <a:rPr lang="ru-RU" dirty="0" err="1"/>
              <a:t>повернення</a:t>
            </a:r>
            <a:r>
              <a:rPr lang="ru-RU" dirty="0"/>
              <a:t> кредиту </a:t>
            </a:r>
            <a:r>
              <a:rPr lang="ru-RU" dirty="0" err="1"/>
              <a:t>або</a:t>
            </a:r>
            <a:r>
              <a:rPr lang="ru-RU" dirty="0"/>
              <a:t> для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</a:t>
            </a:r>
            <a:r>
              <a:rPr lang="ru-RU" dirty="0" err="1"/>
              <a:t>перераховують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українському</a:t>
            </a:r>
            <a:r>
              <a:rPr lang="ru-RU" dirty="0"/>
              <a:t> банку, </a:t>
            </a:r>
            <a:r>
              <a:rPr lang="ru-RU" dirty="0" err="1"/>
              <a:t>Нацбанк</a:t>
            </a:r>
            <a:r>
              <a:rPr lang="ru-RU" dirty="0"/>
              <a:t> 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поінформувати</a:t>
            </a:r>
            <a:r>
              <a:rPr lang="ru-RU" dirty="0"/>
              <a:t> та </a:t>
            </a:r>
            <a:r>
              <a:rPr lang="ru-RU" dirty="0" err="1"/>
              <a:t>надати</a:t>
            </a:r>
            <a:r>
              <a:rPr lang="ru-RU" dirty="0"/>
              <a:t> для </a:t>
            </a:r>
            <a:r>
              <a:rPr lang="ru-RU" dirty="0" err="1"/>
              <a:t>купівлі</a:t>
            </a:r>
            <a:r>
              <a:rPr lang="ru-RU" dirty="0"/>
              <a:t> </a:t>
            </a:r>
            <a:r>
              <a:rPr lang="ru-RU" dirty="0" err="1"/>
              <a:t>інвалюти</a:t>
            </a:r>
            <a:r>
              <a:rPr lang="ru-RU" dirty="0"/>
              <a:t> пакет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передбачений</a:t>
            </a:r>
            <a:r>
              <a:rPr lang="ru-RU" dirty="0"/>
              <a:t> </a:t>
            </a:r>
            <a:r>
              <a:rPr lang="ru-RU" dirty="0">
                <a:hlinkClick r:id="rId2"/>
              </a:rPr>
              <a:t>п. 75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0440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2137" y="191069"/>
            <a:ext cx="9157647" cy="6318913"/>
          </a:xfrm>
        </p:spPr>
        <p:txBody>
          <a:bodyPr/>
          <a:lstStyle/>
          <a:p>
            <a:r>
              <a:rPr lang="ru-RU" b="1" dirty="0" err="1"/>
              <a:t>Спосіб</a:t>
            </a:r>
            <a:r>
              <a:rPr lang="ru-RU" b="1" dirty="0"/>
              <a:t> 3.</a:t>
            </a:r>
            <a:r>
              <a:rPr lang="ru-RU" dirty="0"/>
              <a:t> Кредит </a:t>
            </a:r>
            <a:r>
              <a:rPr lang="ru-RU" dirty="0" err="1"/>
              <a:t>надається</a:t>
            </a:r>
            <a:r>
              <a:rPr lang="ru-RU" dirty="0"/>
              <a:t> резиденту шляхом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кредитором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резидента-</a:t>
            </a:r>
            <a:r>
              <a:rPr lang="ru-RU" dirty="0" err="1"/>
              <a:t>позичальника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 </a:t>
            </a:r>
            <a:r>
              <a:rPr lang="ru-RU" b="1" dirty="0"/>
              <a:t>без </a:t>
            </a:r>
            <a:r>
              <a:rPr lang="ru-RU" b="1" dirty="0" err="1"/>
              <a:t>зарахування</a:t>
            </a:r>
            <a:r>
              <a:rPr lang="ru-RU" b="1" dirty="0"/>
              <a:t> </a:t>
            </a:r>
            <a:r>
              <a:rPr lang="ru-RU" b="1" dirty="0" err="1"/>
              <a:t>цих</a:t>
            </a:r>
            <a:r>
              <a:rPr lang="ru-RU" b="1" dirty="0"/>
              <a:t> </a:t>
            </a:r>
            <a:r>
              <a:rPr lang="ru-RU" b="1" dirty="0" err="1"/>
              <a:t>коштів</a:t>
            </a:r>
            <a:r>
              <a:rPr lang="ru-RU" b="1" dirty="0"/>
              <a:t> на </a:t>
            </a:r>
            <a:r>
              <a:rPr lang="ru-RU" b="1" dirty="0" err="1"/>
              <a:t>рахунок</a:t>
            </a:r>
            <a:r>
              <a:rPr lang="ru-RU" b="1" dirty="0"/>
              <a:t> резидента в банку</a:t>
            </a:r>
            <a:r>
              <a:rPr lang="ru-RU" dirty="0"/>
              <a:t>.</a:t>
            </a:r>
          </a:p>
          <a:p>
            <a:r>
              <a:rPr lang="ru-RU" dirty="0"/>
              <a:t>Уже </a:t>
            </a:r>
            <a:r>
              <a:rPr lang="ru-RU" dirty="0" err="1"/>
              <a:t>йшлося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не </a:t>
            </a:r>
            <a:r>
              <a:rPr lang="ru-RU" dirty="0" err="1"/>
              <a:t>підлягають</a:t>
            </a:r>
            <a:r>
              <a:rPr lang="ru-RU" dirty="0"/>
              <a:t> </a:t>
            </a:r>
            <a:r>
              <a:rPr lang="ru-RU" dirty="0" err="1"/>
              <a:t>обов'язковому</a:t>
            </a:r>
            <a:r>
              <a:rPr lang="ru-RU" dirty="0"/>
              <a:t> продажу </a:t>
            </a:r>
            <a:r>
              <a:rPr lang="ru-RU" dirty="0" err="1"/>
              <a:t>надходження</a:t>
            </a:r>
            <a:r>
              <a:rPr lang="ru-RU" dirty="0"/>
              <a:t> в </a:t>
            </a:r>
            <a:r>
              <a:rPr lang="ru-RU" dirty="0" err="1"/>
              <a:t>інвалюті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надаються</a:t>
            </a:r>
            <a:r>
              <a:rPr lang="ru-RU" dirty="0"/>
              <a:t> резиденту-</a:t>
            </a:r>
            <a:r>
              <a:rPr lang="ru-RU" dirty="0" err="1"/>
              <a:t>позичальнику</a:t>
            </a:r>
            <a:r>
              <a:rPr lang="ru-RU" dirty="0"/>
              <a:t> шляхом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іноземним</a:t>
            </a:r>
            <a:r>
              <a:rPr lang="ru-RU" dirty="0"/>
              <a:t> кредитором </a:t>
            </a:r>
            <a:r>
              <a:rPr lang="ru-RU" dirty="0" err="1"/>
              <a:t>коштів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резидента перед нерезидентом-</a:t>
            </a:r>
            <a:r>
              <a:rPr lang="ru-RU" dirty="0" err="1"/>
              <a:t>експортером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зовнішньоекономічним</a:t>
            </a:r>
            <a:r>
              <a:rPr lang="ru-RU" dirty="0"/>
              <a:t> договором </a:t>
            </a:r>
            <a:r>
              <a:rPr lang="ru-RU" b="1" dirty="0"/>
              <a:t>без </a:t>
            </a:r>
            <a:r>
              <a:rPr lang="ru-RU" b="1" dirty="0" err="1"/>
              <a:t>зарахування</a:t>
            </a:r>
            <a:r>
              <a:rPr lang="ru-RU" b="1" dirty="0"/>
              <a:t> </a:t>
            </a:r>
            <a:r>
              <a:rPr lang="ru-RU" b="1" dirty="0" err="1"/>
              <a:t>кредитних</a:t>
            </a:r>
            <a:r>
              <a:rPr lang="ru-RU" b="1" dirty="0"/>
              <a:t> </a:t>
            </a:r>
            <a:r>
              <a:rPr lang="ru-RU" b="1" dirty="0" err="1"/>
              <a:t>коштів</a:t>
            </a:r>
            <a:r>
              <a:rPr lang="ru-RU" b="1" dirty="0"/>
              <a:t> на </a:t>
            </a:r>
            <a:r>
              <a:rPr lang="ru-RU" b="1" dirty="0" err="1"/>
              <a:t>рахунок</a:t>
            </a:r>
            <a:r>
              <a:rPr lang="ru-RU" b="1" dirty="0"/>
              <a:t> резидента в банку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такий</a:t>
            </a:r>
            <a:r>
              <a:rPr lang="ru-RU" dirty="0"/>
              <a:t> кредит </a:t>
            </a:r>
            <a:r>
              <a:rPr lang="ru-RU" dirty="0" err="1"/>
              <a:t>надається</a:t>
            </a:r>
            <a:r>
              <a:rPr lang="ru-RU" dirty="0"/>
              <a:t> банком-нерезидентом та/</a:t>
            </a:r>
            <a:r>
              <a:rPr lang="ru-RU" dirty="0" err="1"/>
              <a:t>або</a:t>
            </a:r>
            <a:r>
              <a:rPr lang="ru-RU" dirty="0"/>
              <a:t> за </a:t>
            </a:r>
            <a:r>
              <a:rPr lang="ru-RU" dirty="0" err="1"/>
              <a:t>участю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</a:t>
            </a:r>
            <a:r>
              <a:rPr lang="ru-RU" dirty="0" err="1"/>
              <a:t>експортно</a:t>
            </a:r>
            <a:r>
              <a:rPr lang="ru-RU" dirty="0"/>
              <a:t>-кредитного агентства (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3 п. 26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 </a:t>
            </a:r>
            <a:r>
              <a:rPr lang="ru-RU" dirty="0" err="1"/>
              <a:t>Утім</a:t>
            </a:r>
            <a:r>
              <a:rPr lang="ru-RU" dirty="0"/>
              <a:t> </a:t>
            </a:r>
            <a:r>
              <a:rPr lang="ru-RU" dirty="0" err="1"/>
              <a:t>навіть</a:t>
            </a:r>
            <a:r>
              <a:rPr lang="ru-RU" dirty="0"/>
              <a:t>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ця</a:t>
            </a:r>
            <a:r>
              <a:rPr lang="ru-RU" dirty="0"/>
              <a:t> </a:t>
            </a:r>
            <a:r>
              <a:rPr lang="ru-RU" dirty="0" err="1"/>
              <a:t>умова</a:t>
            </a:r>
            <a:r>
              <a:rPr lang="ru-RU" dirty="0"/>
              <a:t> не </a:t>
            </a:r>
            <a:r>
              <a:rPr lang="ru-RU" dirty="0" err="1"/>
              <a:t>виконується</a:t>
            </a:r>
            <a:r>
              <a:rPr lang="ru-RU" dirty="0"/>
              <a:t> (кредит </a:t>
            </a:r>
            <a:r>
              <a:rPr lang="ru-RU" dirty="0" err="1"/>
              <a:t>надає</a:t>
            </a:r>
            <a:r>
              <a:rPr lang="ru-RU" dirty="0"/>
              <a:t> не банк-нерезидент і в </a:t>
            </a:r>
            <a:r>
              <a:rPr lang="ru-RU" dirty="0" err="1"/>
              <a:t>цьому</a:t>
            </a:r>
            <a:r>
              <a:rPr lang="ru-RU" dirty="0"/>
              <a:t> не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іноземне</a:t>
            </a:r>
            <a:r>
              <a:rPr lang="ru-RU" dirty="0"/>
              <a:t> </a:t>
            </a:r>
            <a:r>
              <a:rPr lang="ru-RU" dirty="0" err="1"/>
              <a:t>експортно-кредитне</a:t>
            </a:r>
            <a:r>
              <a:rPr lang="ru-RU" dirty="0"/>
              <a:t> агентство), </a:t>
            </a:r>
            <a:r>
              <a:rPr lang="ru-RU" dirty="0" err="1"/>
              <a:t>продати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банк просто не </a:t>
            </a:r>
            <a:r>
              <a:rPr lang="ru-RU" dirty="0" err="1"/>
              <a:t>зможе</a:t>
            </a:r>
            <a:r>
              <a:rPr lang="ru-RU" dirty="0"/>
              <a:t>, </a:t>
            </a:r>
            <a:r>
              <a:rPr lang="ru-RU" dirty="0" err="1"/>
              <a:t>оскільки</a:t>
            </a:r>
            <a:r>
              <a:rPr lang="ru-RU" dirty="0"/>
              <a:t> вона не "</a:t>
            </a:r>
            <a:r>
              <a:rPr lang="ru-RU" dirty="0" err="1"/>
              <a:t>зайде</a:t>
            </a:r>
            <a:r>
              <a:rPr lang="ru-RU" dirty="0"/>
              <a:t>" в </a:t>
            </a:r>
            <a:r>
              <a:rPr lang="ru-RU" dirty="0" err="1"/>
              <a:t>Україну</a:t>
            </a:r>
            <a:r>
              <a:rPr lang="ru-RU" dirty="0"/>
              <a:t>.</a:t>
            </a:r>
          </a:p>
          <a:p>
            <a:r>
              <a:rPr lang="ru-RU" dirty="0" err="1"/>
              <a:t>Умови</a:t>
            </a:r>
            <a:r>
              <a:rPr lang="ru-RU" dirty="0"/>
              <a:t> для </a:t>
            </a:r>
            <a:r>
              <a:rPr lang="ru-RU" dirty="0" err="1"/>
              <a:t>придбання</a:t>
            </a:r>
            <a:r>
              <a:rPr lang="ru-RU" dirty="0"/>
              <a:t> банком </a:t>
            </a:r>
            <a:r>
              <a:rPr lang="ru-RU" dirty="0" err="1"/>
              <a:t>інвалюти</a:t>
            </a:r>
            <a:r>
              <a:rPr lang="ru-RU" dirty="0"/>
              <a:t> для </a:t>
            </a:r>
            <a:r>
              <a:rPr lang="ru-RU" dirty="0" err="1"/>
              <a:t>клієнта</a:t>
            </a:r>
            <a:r>
              <a:rPr lang="ru-RU" dirty="0"/>
              <a:t>-резидента з метою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перерахування</a:t>
            </a:r>
            <a:r>
              <a:rPr lang="ru-RU" dirty="0"/>
              <a:t> за кордон </a:t>
            </a:r>
            <a:r>
              <a:rPr lang="ru-RU" dirty="0" err="1"/>
              <a:t>визначено</a:t>
            </a:r>
            <a:r>
              <a:rPr lang="ru-RU" dirty="0"/>
              <a:t> в </a:t>
            </a:r>
            <a:r>
              <a:rPr lang="ru-RU" dirty="0">
                <a:hlinkClick r:id="rId2"/>
              </a:rPr>
              <a:t>п. п. 75</a:t>
            </a:r>
            <a:r>
              <a:rPr lang="ru-RU" dirty="0"/>
              <a:t> і </a:t>
            </a:r>
            <a:r>
              <a:rPr lang="ru-RU" dirty="0">
                <a:hlinkClick r:id="rId2"/>
              </a:rPr>
              <a:t>76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.</a:t>
            </a:r>
          </a:p>
          <a:p>
            <a:r>
              <a:rPr lang="ru-RU" dirty="0"/>
              <a:t>У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не </a:t>
            </a:r>
            <a:r>
              <a:rPr lang="ru-RU" dirty="0" err="1"/>
              <a:t>доведеться</a:t>
            </a:r>
            <a:r>
              <a:rPr lang="ru-RU" dirty="0"/>
              <a:t> </a:t>
            </a:r>
            <a:r>
              <a:rPr lang="ru-RU" dirty="0" err="1"/>
              <a:t>інформувати</a:t>
            </a:r>
            <a:r>
              <a:rPr lang="ru-RU" dirty="0"/>
              <a:t> НБУ про </a:t>
            </a:r>
            <a:r>
              <a:rPr lang="ru-RU" dirty="0" err="1"/>
              <a:t>отримання</a:t>
            </a:r>
            <a:r>
              <a:rPr lang="ru-RU" dirty="0"/>
              <a:t> кредиту,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обслуговування</a:t>
            </a:r>
            <a:r>
              <a:rPr lang="ru-RU" dirty="0"/>
              <a:t> (</a:t>
            </a:r>
            <a:r>
              <a:rPr lang="ru-RU" dirty="0" err="1"/>
              <a:t>повернення</a:t>
            </a:r>
            <a:r>
              <a:rPr lang="ru-RU" dirty="0"/>
              <a:t>, </a:t>
            </a:r>
            <a:r>
              <a:rPr lang="ru-RU" dirty="0" err="1"/>
              <a:t>погашення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) </a:t>
            </a:r>
            <a:r>
              <a:rPr lang="ru-RU" dirty="0" err="1"/>
              <a:t>проводитимуться</a:t>
            </a:r>
            <a:r>
              <a:rPr lang="ru-RU" dirty="0"/>
              <a:t> з </a:t>
            </a:r>
            <a:r>
              <a:rPr lang="ru-RU" dirty="0" err="1"/>
              <a:t>рахунка</a:t>
            </a:r>
            <a:r>
              <a:rPr lang="ru-RU" dirty="0"/>
              <a:t> в </a:t>
            </a:r>
            <a:r>
              <a:rPr lang="ru-RU" dirty="0" err="1"/>
              <a:t>іноземному</a:t>
            </a:r>
            <a:r>
              <a:rPr lang="ru-RU" dirty="0"/>
              <a:t> банку. </a:t>
            </a:r>
            <a:r>
              <a:rPr lang="ru-RU" dirty="0" err="1"/>
              <a:t>Пов'язано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 з </a:t>
            </a:r>
            <a:r>
              <a:rPr lang="ru-RU" dirty="0" err="1"/>
              <a:t>тим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дія</a:t>
            </a:r>
            <a:r>
              <a:rPr lang="ru-RU" dirty="0"/>
              <a:t> 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6</a:t>
            </a:r>
            <a:r>
              <a:rPr lang="ru-RU" dirty="0"/>
              <a:t> на </a:t>
            </a:r>
            <a:r>
              <a:rPr lang="ru-RU" dirty="0" err="1"/>
              <a:t>такі</a:t>
            </a:r>
            <a:r>
              <a:rPr lang="ru-RU" dirty="0"/>
              <a:t> договори не </a:t>
            </a:r>
            <a:r>
              <a:rPr lang="ru-RU" dirty="0" err="1"/>
              <a:t>поширюється</a:t>
            </a:r>
            <a:r>
              <a:rPr lang="ru-RU" dirty="0"/>
              <a:t> (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1 п. 3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6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19819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4717"/>
            <a:ext cx="8596668" cy="6114196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Зазначимо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запровадження</a:t>
            </a:r>
            <a:r>
              <a:rPr lang="ru-RU" dirty="0"/>
              <a:t> </a:t>
            </a:r>
            <a:r>
              <a:rPr lang="ru-RU" dirty="0" err="1"/>
              <a:t>нових</a:t>
            </a:r>
            <a:r>
              <a:rPr lang="ru-RU" dirty="0"/>
              <a:t> правил валютного </a:t>
            </a:r>
            <a:r>
              <a:rPr lang="ru-RU" dirty="0" err="1"/>
              <a:t>регулювання</a:t>
            </a:r>
            <a:r>
              <a:rPr lang="ru-RU" dirty="0"/>
              <a:t> </a:t>
            </a:r>
            <a:r>
              <a:rPr lang="ru-RU" dirty="0" err="1"/>
              <a:t>виникло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можливості</a:t>
            </a:r>
            <a:r>
              <a:rPr lang="ru-RU" dirty="0"/>
              <a:t> </a:t>
            </a:r>
            <a:r>
              <a:rPr lang="ru-RU" dirty="0" err="1"/>
              <a:t>отримання</a:t>
            </a:r>
            <a:r>
              <a:rPr lang="ru-RU" dirty="0"/>
              <a:t> кредиту </a:t>
            </a:r>
            <a:r>
              <a:rPr lang="ru-RU" dirty="0" err="1"/>
              <a:t>від</a:t>
            </a:r>
            <a:r>
              <a:rPr lang="ru-RU" dirty="0"/>
              <a:t> нерезидента у </a:t>
            </a:r>
            <a:r>
              <a:rPr lang="ru-RU" dirty="0" err="1"/>
              <a:t>гривнях</a:t>
            </a:r>
            <a:r>
              <a:rPr lang="ru-RU" dirty="0"/>
              <a:t>. </a:t>
            </a:r>
            <a:r>
              <a:rPr lang="ru-RU" dirty="0" err="1"/>
              <a:t>Прямої</a:t>
            </a:r>
            <a:r>
              <a:rPr lang="ru-RU" dirty="0"/>
              <a:t> заборони на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немає</a:t>
            </a:r>
            <a:r>
              <a:rPr lang="ru-RU" dirty="0"/>
              <a:t>, а 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2 п. 128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 </a:t>
            </a:r>
            <a:r>
              <a:rPr lang="ru-RU" dirty="0" err="1"/>
              <a:t>опосередковано</a:t>
            </a:r>
            <a:r>
              <a:rPr lang="ru-RU" dirty="0"/>
              <a:t> </a:t>
            </a:r>
            <a:r>
              <a:rPr lang="ru-RU" dirty="0" err="1"/>
              <a:t>підтверджує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. </a:t>
            </a:r>
            <a:r>
              <a:rPr lang="ru-RU" dirty="0" err="1"/>
              <a:t>Згідно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зазначеною</a:t>
            </a:r>
            <a:r>
              <a:rPr lang="ru-RU" dirty="0"/>
              <a:t> нормою 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рахунками</a:t>
            </a:r>
            <a:r>
              <a:rPr lang="ru-RU" dirty="0"/>
              <a:t> в </a:t>
            </a:r>
            <a:r>
              <a:rPr lang="ru-RU" b="1" dirty="0" err="1"/>
              <a:t>національній</a:t>
            </a:r>
            <a:r>
              <a:rPr lang="ru-RU" b="1" dirty="0"/>
              <a:t> </a:t>
            </a:r>
            <a:r>
              <a:rPr lang="ru-RU" b="1" dirty="0" err="1"/>
              <a:t>валюті</a:t>
            </a:r>
            <a:r>
              <a:rPr lang="ru-RU" dirty="0"/>
              <a:t> </a:t>
            </a:r>
            <a:r>
              <a:rPr lang="ru-RU" dirty="0" err="1"/>
              <a:t>юридичної</a:t>
            </a:r>
            <a:r>
              <a:rPr lang="ru-RU" dirty="0"/>
              <a:t> особи – нерезидента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розрахунки</a:t>
            </a:r>
            <a:r>
              <a:rPr lang="ru-RU" dirty="0"/>
              <a:t> з резидентами за договорами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виконанням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перед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рахунка</a:t>
            </a:r>
            <a:r>
              <a:rPr lang="ru-RU" dirty="0"/>
              <a:t> за </a:t>
            </a:r>
            <a:r>
              <a:rPr lang="ru-RU" dirty="0" err="1"/>
              <a:t>залученою</a:t>
            </a:r>
            <a:r>
              <a:rPr lang="ru-RU" dirty="0"/>
              <a:t> резидентом-</a:t>
            </a:r>
            <a:r>
              <a:rPr lang="ru-RU" dirty="0" err="1"/>
              <a:t>позичальником</a:t>
            </a:r>
            <a:r>
              <a:rPr lang="ru-RU" dirty="0"/>
              <a:t> </a:t>
            </a:r>
            <a:r>
              <a:rPr lang="ru-RU" dirty="0" err="1"/>
              <a:t>позикою</a:t>
            </a:r>
            <a:r>
              <a:rPr lang="ru-RU" dirty="0"/>
              <a:t> (</a:t>
            </a:r>
            <a:r>
              <a:rPr lang="ru-RU" dirty="0" err="1"/>
              <a:t>повернення</a:t>
            </a:r>
            <a:r>
              <a:rPr lang="ru-RU" dirty="0"/>
              <a:t> </a:t>
            </a:r>
            <a:r>
              <a:rPr lang="ru-RU" dirty="0" err="1"/>
              <a:t>позики</a:t>
            </a:r>
            <a:r>
              <a:rPr lang="ru-RU" dirty="0"/>
              <a:t>, </a:t>
            </a:r>
            <a:r>
              <a:rPr lang="ru-RU" dirty="0" err="1"/>
              <a:t>сплата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договором </a:t>
            </a:r>
            <a:r>
              <a:rPr lang="ru-RU" dirty="0" err="1"/>
              <a:t>позики</a:t>
            </a:r>
            <a:r>
              <a:rPr lang="ru-RU" dirty="0"/>
              <a:t>).</a:t>
            </a:r>
          </a:p>
          <a:p>
            <a:r>
              <a:rPr lang="ru-RU" dirty="0" err="1"/>
              <a:t>Однак</a:t>
            </a:r>
            <a:r>
              <a:rPr lang="ru-RU" dirty="0"/>
              <a:t> </a:t>
            </a:r>
            <a:r>
              <a:rPr lang="ru-RU" dirty="0" err="1"/>
              <a:t>слід</a:t>
            </a:r>
            <a:r>
              <a:rPr lang="ru-RU" dirty="0"/>
              <a:t> </a:t>
            </a:r>
            <a:r>
              <a:rPr lang="ru-RU" dirty="0" err="1"/>
              <a:t>урахувати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 </a:t>
            </a:r>
            <a:r>
              <a:rPr lang="ru-RU" dirty="0">
                <a:hlinkClick r:id="rId2"/>
              </a:rPr>
              <a:t>п. 15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 </a:t>
            </a:r>
            <a:r>
              <a:rPr lang="ru-RU" dirty="0" err="1"/>
              <a:t>забороняє</a:t>
            </a:r>
            <a:r>
              <a:rPr lang="ru-RU" dirty="0"/>
              <a:t> банкам </a:t>
            </a:r>
            <a:r>
              <a:rPr lang="ru-RU" dirty="0" err="1"/>
              <a:t>здійснювати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 </a:t>
            </a:r>
            <a:r>
              <a:rPr lang="ru-RU" dirty="0" err="1"/>
              <a:t>перекази</a:t>
            </a:r>
            <a:r>
              <a:rPr lang="ru-RU" dirty="0"/>
              <a:t> в </a:t>
            </a:r>
            <a:r>
              <a:rPr lang="ru-RU" dirty="0" err="1"/>
              <a:t>гривні</a:t>
            </a:r>
            <a:r>
              <a:rPr lang="ru-RU" dirty="0"/>
              <a:t> за </a:t>
            </a:r>
            <a:r>
              <a:rPr lang="ru-RU" dirty="0" err="1"/>
              <a:t>поточними</a:t>
            </a:r>
            <a:r>
              <a:rPr lang="ru-RU" dirty="0"/>
              <a:t> </a:t>
            </a:r>
            <a:r>
              <a:rPr lang="ru-RU" dirty="0" err="1"/>
              <a:t>неторговельними</a:t>
            </a:r>
            <a:r>
              <a:rPr lang="ru-RU" dirty="0"/>
              <a:t> </a:t>
            </a:r>
            <a:r>
              <a:rPr lang="ru-RU" dirty="0" err="1"/>
              <a:t>операціями</a:t>
            </a:r>
            <a:r>
              <a:rPr lang="ru-RU" dirty="0"/>
              <a:t> за </a:t>
            </a:r>
            <a:r>
              <a:rPr lang="ru-RU" dirty="0" err="1"/>
              <a:t>межі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здійснюються</a:t>
            </a:r>
            <a:r>
              <a:rPr lang="ru-RU" dirty="0"/>
              <a:t> через </a:t>
            </a:r>
            <a:r>
              <a:rPr lang="ru-RU" dirty="0" err="1"/>
              <a:t>кореспондентські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банків-нерезидентів</a:t>
            </a:r>
            <a:r>
              <a:rPr lang="ru-RU" dirty="0"/>
              <a:t> у </a:t>
            </a:r>
            <a:r>
              <a:rPr lang="ru-RU" dirty="0" err="1"/>
              <a:t>нацвалюті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відкриті</a:t>
            </a:r>
            <a:r>
              <a:rPr lang="ru-RU" dirty="0"/>
              <a:t> в банках). А 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2 п. 4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2</a:t>
            </a:r>
            <a:r>
              <a:rPr lang="ru-RU" dirty="0"/>
              <a:t> </a:t>
            </a:r>
            <a:r>
              <a:rPr lang="ru-RU" dirty="0" err="1"/>
              <a:t>відносить</a:t>
            </a:r>
            <a:r>
              <a:rPr lang="ru-RU" dirty="0"/>
              <a:t> до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неторговельних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серед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, </a:t>
            </a:r>
            <a:r>
              <a:rPr lang="ru-RU" dirty="0" err="1"/>
              <a:t>платежі</a:t>
            </a:r>
            <a:r>
              <a:rPr lang="ru-RU" dirty="0"/>
              <a:t> у </a:t>
            </a:r>
            <a:r>
              <a:rPr lang="ru-RU" dirty="0" err="1"/>
              <a:t>вигляді</a:t>
            </a:r>
            <a:r>
              <a:rPr lang="ru-RU" dirty="0"/>
              <a:t> </a:t>
            </a:r>
            <a:r>
              <a:rPr lang="ru-RU" dirty="0" err="1"/>
              <a:t>процентів</a:t>
            </a:r>
            <a:r>
              <a:rPr lang="ru-RU" dirty="0"/>
              <a:t> за кредитами (</a:t>
            </a:r>
            <a:r>
              <a:rPr lang="ru-RU" dirty="0" err="1"/>
              <a:t>позиками</a:t>
            </a:r>
            <a:r>
              <a:rPr lang="ru-RU" dirty="0"/>
              <a:t>). </a:t>
            </a:r>
            <a:r>
              <a:rPr lang="ru-RU" dirty="0" err="1"/>
              <a:t>Хоча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з </a:t>
            </a:r>
            <a:r>
              <a:rPr lang="ru-RU" dirty="0" err="1"/>
              <a:t>наданням</a:t>
            </a:r>
            <a:r>
              <a:rPr lang="ru-RU" dirty="0"/>
              <a:t> і </a:t>
            </a:r>
            <a:r>
              <a:rPr lang="ru-RU" dirty="0" err="1"/>
              <a:t>отриманням</a:t>
            </a:r>
            <a:r>
              <a:rPr lang="ru-RU" dirty="0"/>
              <a:t> резидентами </a:t>
            </a:r>
            <a:r>
              <a:rPr lang="ru-RU" dirty="0" err="1"/>
              <a:t>позик</a:t>
            </a:r>
            <a:r>
              <a:rPr lang="ru-RU" dirty="0"/>
              <a:t> і </a:t>
            </a:r>
            <a:r>
              <a:rPr lang="ru-RU" dirty="0" err="1"/>
              <a:t>кредитів</a:t>
            </a:r>
            <a:r>
              <a:rPr lang="ru-RU" dirty="0"/>
              <a:t> належать до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пов'язаних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рухом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(</a:t>
            </a:r>
            <a:r>
              <a:rPr lang="ru-RU" dirty="0" err="1">
                <a:hlinkClick r:id="rId2"/>
              </a:rPr>
              <a:t>пп</a:t>
            </a:r>
            <a:r>
              <a:rPr lang="ru-RU" dirty="0">
                <a:hlinkClick r:id="rId2"/>
              </a:rPr>
              <a:t>. 1 п. 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2</a:t>
            </a:r>
            <a:r>
              <a:rPr lang="ru-RU" dirty="0"/>
              <a:t>).</a:t>
            </a:r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</a:t>
            </a:r>
            <a:r>
              <a:rPr lang="ru-RU" dirty="0" err="1"/>
              <a:t>випливає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 в </a:t>
            </a:r>
            <a:r>
              <a:rPr lang="ru-RU" dirty="0" err="1"/>
              <a:t>гривнях</a:t>
            </a:r>
            <a:r>
              <a:rPr lang="ru-RU" dirty="0"/>
              <a:t> </a:t>
            </a:r>
            <a:r>
              <a:rPr lang="ru-RU" dirty="0" err="1"/>
              <a:t>сплатити</a:t>
            </a:r>
            <a:r>
              <a:rPr lang="ru-RU" dirty="0"/>
              <a:t> нерезиденту не </a:t>
            </a:r>
            <a:r>
              <a:rPr lang="ru-RU" dirty="0" err="1"/>
              <a:t>вийде</a:t>
            </a:r>
            <a:r>
              <a:rPr lang="ru-RU" dirty="0"/>
              <a:t>, </a:t>
            </a:r>
            <a:r>
              <a:rPr lang="ru-RU" dirty="0" err="1"/>
              <a:t>хоча</a:t>
            </a:r>
            <a:r>
              <a:rPr lang="ru-RU" dirty="0"/>
              <a:t> сам кредит теоретично </a:t>
            </a:r>
            <a:r>
              <a:rPr lang="ru-RU" dirty="0" err="1"/>
              <a:t>може</a:t>
            </a:r>
            <a:r>
              <a:rPr lang="ru-RU" dirty="0"/>
              <a:t> бути і </a:t>
            </a:r>
            <a:r>
              <a:rPr lang="ru-RU" dirty="0" err="1"/>
              <a:t>гривневим</a:t>
            </a:r>
            <a:r>
              <a:rPr lang="ru-RU" dirty="0"/>
              <a:t>. Але </a:t>
            </a:r>
            <a:r>
              <a:rPr lang="ru-RU" dirty="0" err="1"/>
              <a:t>оскільки</a:t>
            </a:r>
            <a:r>
              <a:rPr lang="ru-RU" dirty="0"/>
              <a:t> на </a:t>
            </a:r>
            <a:r>
              <a:rPr lang="ru-RU" dirty="0" err="1"/>
              <a:t>гривневі</a:t>
            </a:r>
            <a:r>
              <a:rPr lang="ru-RU" dirty="0"/>
              <a:t> </a:t>
            </a:r>
            <a:r>
              <a:rPr lang="ru-RU" dirty="0" err="1"/>
              <a:t>кредити</a:t>
            </a:r>
            <a:r>
              <a:rPr lang="ru-RU" dirty="0"/>
              <a:t> </a:t>
            </a:r>
            <a:r>
              <a:rPr lang="ru-RU" dirty="0" err="1"/>
              <a:t>зазвичай</a:t>
            </a:r>
            <a:r>
              <a:rPr lang="ru-RU" dirty="0"/>
              <a:t> </a:t>
            </a:r>
            <a:r>
              <a:rPr lang="ru-RU" dirty="0" err="1"/>
              <a:t>нараховують</a:t>
            </a:r>
            <a:r>
              <a:rPr lang="ru-RU" dirty="0"/>
              <a:t> і </a:t>
            </a:r>
            <a:r>
              <a:rPr lang="ru-RU" dirty="0" err="1"/>
              <a:t>гривневі</a:t>
            </a:r>
            <a:r>
              <a:rPr lang="ru-RU" dirty="0"/>
              <a:t> </a:t>
            </a:r>
            <a:r>
              <a:rPr lang="ru-RU" dirty="0" err="1"/>
              <a:t>проценти</a:t>
            </a:r>
            <a:r>
              <a:rPr lang="ru-RU" dirty="0"/>
              <a:t>, </a:t>
            </a:r>
            <a:r>
              <a:rPr lang="ru-RU" dirty="0" err="1"/>
              <a:t>переказати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за кордон буде </a:t>
            </a:r>
            <a:r>
              <a:rPr lang="ru-RU" dirty="0" err="1"/>
              <a:t>неможливо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67042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2263" y="272955"/>
            <a:ext cx="9212237" cy="6264323"/>
          </a:xfrm>
        </p:spPr>
        <p:txBody>
          <a:bodyPr/>
          <a:lstStyle/>
          <a:p>
            <a:r>
              <a:rPr lang="ru-RU" dirty="0" err="1"/>
              <a:t>Купівля</a:t>
            </a:r>
            <a:r>
              <a:rPr lang="ru-RU" dirty="0"/>
              <a:t> </a:t>
            </a:r>
            <a:r>
              <a:rPr lang="ru-RU" dirty="0" err="1"/>
              <a:t>інвалюти</a:t>
            </a:r>
            <a:endParaRPr lang="ru-RU" dirty="0"/>
          </a:p>
          <a:p>
            <a:r>
              <a:rPr lang="ru-RU" dirty="0" err="1"/>
              <a:t>Згідно</a:t>
            </a:r>
            <a:r>
              <a:rPr lang="ru-RU" dirty="0"/>
              <a:t> з </a:t>
            </a:r>
            <a:r>
              <a:rPr lang="ru-RU" dirty="0">
                <a:hlinkClick r:id="rId2"/>
              </a:rPr>
              <a:t>п. 75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 для </a:t>
            </a:r>
            <a:r>
              <a:rPr lang="ru-RU" dirty="0" err="1"/>
              <a:t>придбання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, </a:t>
            </a:r>
            <a:r>
              <a:rPr lang="ru-RU" dirty="0" err="1"/>
              <a:t>визначеними</a:t>
            </a:r>
            <a:r>
              <a:rPr lang="ru-RU" dirty="0"/>
              <a:t> у кредитному </a:t>
            </a:r>
            <a:r>
              <a:rPr lang="ru-RU" dirty="0" err="1"/>
              <a:t>договорі</a:t>
            </a:r>
            <a:r>
              <a:rPr lang="ru-RU" dirty="0"/>
              <a:t>, </a:t>
            </a:r>
            <a:r>
              <a:rPr lang="ru-RU" dirty="0" err="1"/>
              <a:t>потрібно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документально </a:t>
            </a:r>
            <a:r>
              <a:rPr lang="ru-RU" dirty="0" err="1"/>
              <a:t>підтвердити</a:t>
            </a:r>
            <a:r>
              <a:rPr lang="ru-RU" dirty="0"/>
              <a:t> </a:t>
            </a:r>
            <a:r>
              <a:rPr lang="ru-RU" dirty="0" err="1"/>
              <a:t>наявність</a:t>
            </a:r>
            <a:r>
              <a:rPr lang="ru-RU" dirty="0"/>
              <a:t>, </a:t>
            </a:r>
            <a:r>
              <a:rPr lang="ru-RU" dirty="0" err="1"/>
              <a:t>обсяги</a:t>
            </a:r>
            <a:r>
              <a:rPr lang="ru-RU" dirty="0"/>
              <a:t> та строки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шляхом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оригіналів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копій</a:t>
            </a:r>
            <a:r>
              <a:rPr lang="ru-RU" dirty="0"/>
              <a:t>:</a:t>
            </a:r>
          </a:p>
          <a:p>
            <a:r>
              <a:rPr lang="ru-RU" dirty="0"/>
              <a:t>– кредитного договору,</a:t>
            </a:r>
          </a:p>
          <a:p>
            <a:r>
              <a:rPr lang="ru-RU" dirty="0"/>
              <a:t>– </a:t>
            </a:r>
            <a:r>
              <a:rPr lang="ru-RU" dirty="0" err="1"/>
              <a:t>додаткових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/</a:t>
            </a:r>
            <a:r>
              <a:rPr lang="ru-RU" dirty="0" err="1"/>
              <a:t>угод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є </a:t>
            </a:r>
            <a:r>
              <a:rPr lang="ru-RU" dirty="0" err="1"/>
              <a:t>невід'ємними</a:t>
            </a:r>
            <a:r>
              <a:rPr lang="ru-RU" dirty="0"/>
              <a:t> </a:t>
            </a:r>
            <a:r>
              <a:rPr lang="ru-RU" dirty="0" err="1"/>
              <a:t>частинами</a:t>
            </a:r>
            <a:r>
              <a:rPr lang="ru-RU" dirty="0"/>
              <a:t> такого договору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стосуються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, 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всі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встановлюють</a:t>
            </a:r>
            <a:r>
              <a:rPr lang="ru-RU" dirty="0"/>
              <a:t>/</a:t>
            </a:r>
            <a:r>
              <a:rPr lang="ru-RU" dirty="0" err="1"/>
              <a:t>змінюють</a:t>
            </a:r>
            <a:r>
              <a:rPr lang="ru-RU" dirty="0"/>
              <a:t> </a:t>
            </a:r>
            <a:r>
              <a:rPr lang="ru-RU" dirty="0" err="1"/>
              <a:t>графік</a:t>
            </a:r>
            <a:r>
              <a:rPr lang="ru-RU" dirty="0"/>
              <a:t> (строки та </a:t>
            </a:r>
            <a:r>
              <a:rPr lang="ru-RU" dirty="0" err="1"/>
              <a:t>суми</a:t>
            </a:r>
            <a:r>
              <a:rPr lang="ru-RU" dirty="0"/>
              <a:t>)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з </a:t>
            </a:r>
            <a:r>
              <a:rPr lang="ru-RU" dirty="0" err="1"/>
              <a:t>отримання</a:t>
            </a:r>
            <a:r>
              <a:rPr lang="ru-RU" dirty="0"/>
              <a:t>/</a:t>
            </a:r>
            <a:r>
              <a:rPr lang="ru-RU" dirty="0" err="1"/>
              <a:t>повернення</a:t>
            </a:r>
            <a:r>
              <a:rPr lang="ru-RU" dirty="0"/>
              <a:t> кредиту та </a:t>
            </a:r>
            <a:r>
              <a:rPr lang="ru-RU" dirty="0" err="1"/>
              <a:t>сплати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платежів</a:t>
            </a:r>
            <a:r>
              <a:rPr lang="ru-RU" dirty="0"/>
              <a:t> </a:t>
            </a:r>
            <a:r>
              <a:rPr lang="ru-RU" dirty="0" err="1"/>
              <a:t>позичальником</a:t>
            </a:r>
            <a:r>
              <a:rPr lang="ru-RU" dirty="0"/>
              <a:t> за договором.</a:t>
            </a:r>
          </a:p>
          <a:p>
            <a:r>
              <a:rPr lang="ru-RU" dirty="0" err="1"/>
              <a:t>Крім</a:t>
            </a:r>
            <a:r>
              <a:rPr lang="ru-RU" dirty="0"/>
              <a:t> того, в АІС "</a:t>
            </a:r>
            <a:r>
              <a:rPr lang="ru-RU" dirty="0" err="1"/>
              <a:t>Кредитні</a:t>
            </a:r>
            <a:r>
              <a:rPr lang="ru-RU" dirty="0"/>
              <a:t> договори з нерезидентами"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обліковий</a:t>
            </a:r>
            <a:r>
              <a:rPr lang="ru-RU" dirty="0"/>
              <a:t> </a:t>
            </a:r>
            <a:r>
              <a:rPr lang="ru-RU" dirty="0" err="1"/>
              <a:t>запис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відповідає</a:t>
            </a:r>
            <a:r>
              <a:rPr lang="ru-RU" dirty="0"/>
              <a:t> кредитному договору.</a:t>
            </a:r>
          </a:p>
          <a:p>
            <a:r>
              <a:rPr lang="ru-RU" dirty="0" err="1"/>
              <a:t>Купувати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перераховувати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резидента-</a:t>
            </a:r>
            <a:r>
              <a:rPr lang="ru-RU" dirty="0" err="1"/>
              <a:t>позичальника</a:t>
            </a:r>
            <a:r>
              <a:rPr lang="ru-RU" dirty="0"/>
              <a:t> за </a:t>
            </a:r>
            <a:r>
              <a:rPr lang="ru-RU" dirty="0" err="1"/>
              <a:t>кредитним</a:t>
            </a:r>
            <a:r>
              <a:rPr lang="ru-RU" dirty="0"/>
              <a:t> договором перед нерезидентом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тільки</a:t>
            </a:r>
            <a:r>
              <a:rPr lang="ru-RU" dirty="0"/>
              <a:t> банк,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за таким </a:t>
            </a:r>
            <a:r>
              <a:rPr lang="ru-RU" dirty="0" err="1"/>
              <a:t>кредитним</a:t>
            </a:r>
            <a:r>
              <a:rPr lang="ru-RU" dirty="0"/>
              <a:t> договором (</a:t>
            </a:r>
            <a:r>
              <a:rPr lang="ru-RU" dirty="0">
                <a:hlinkClick r:id="rId2"/>
              </a:rPr>
              <a:t>п. 76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12042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6603"/>
            <a:ext cx="8596668" cy="5754759"/>
          </a:xfrm>
        </p:spPr>
        <p:txBody>
          <a:bodyPr/>
          <a:lstStyle/>
          <a:p>
            <a:r>
              <a:rPr lang="ru-RU" dirty="0"/>
              <a:t>За </a:t>
            </a:r>
            <a:r>
              <a:rPr lang="ru-RU" dirty="0" err="1"/>
              <a:t>новими</a:t>
            </a:r>
            <a:r>
              <a:rPr lang="ru-RU" dirty="0"/>
              <a:t> правилами </a:t>
            </a:r>
            <a:r>
              <a:rPr lang="ru-RU" dirty="0" err="1"/>
              <a:t>клієнт</a:t>
            </a:r>
            <a:r>
              <a:rPr lang="ru-RU" dirty="0"/>
              <a:t>-резидент,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купує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для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перед нерезидентом за </a:t>
            </a:r>
            <a:r>
              <a:rPr lang="ru-RU" dirty="0" err="1"/>
              <a:t>кредитним</a:t>
            </a:r>
            <a:r>
              <a:rPr lang="ru-RU" dirty="0"/>
              <a:t> договором,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накопичувати</a:t>
            </a:r>
            <a:r>
              <a:rPr lang="ru-RU" dirty="0"/>
              <a:t> </a:t>
            </a:r>
            <a:r>
              <a:rPr lang="ru-RU" dirty="0" err="1"/>
              <a:t>придбану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до </a:t>
            </a:r>
            <a:r>
              <a:rPr lang="ru-RU" dirty="0" err="1"/>
              <a:t>чергових</a:t>
            </a:r>
            <a:r>
              <a:rPr lang="ru-RU" dirty="0"/>
              <a:t> дат </a:t>
            </a:r>
            <a:r>
              <a:rPr lang="ru-RU" dirty="0" err="1"/>
              <a:t>платежів</a:t>
            </a:r>
            <a:r>
              <a:rPr lang="ru-RU" dirty="0"/>
              <a:t>, </a:t>
            </a:r>
            <a:r>
              <a:rPr lang="ru-RU" dirty="0" err="1"/>
              <a:t>установлених</a:t>
            </a:r>
            <a:r>
              <a:rPr lang="ru-RU" dirty="0"/>
              <a:t> таким договором, на поточному </a:t>
            </a:r>
            <a:r>
              <a:rPr lang="ru-RU" dirty="0" err="1"/>
              <a:t>рахунку</a:t>
            </a:r>
            <a:r>
              <a:rPr lang="ru-RU" dirty="0"/>
              <a:t> в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обслуговує</a:t>
            </a:r>
            <a:r>
              <a:rPr lang="ru-RU" dirty="0"/>
              <a:t> за ним </a:t>
            </a:r>
            <a:r>
              <a:rPr lang="ru-RU" dirty="0" err="1"/>
              <a:t>операції</a:t>
            </a:r>
            <a:r>
              <a:rPr lang="ru-RU" dirty="0"/>
              <a:t>, без </a:t>
            </a:r>
            <a:r>
              <a:rPr lang="ru-RU" dirty="0" err="1"/>
              <a:t>обмеження</a:t>
            </a:r>
            <a:r>
              <a:rPr lang="ru-RU" dirty="0"/>
              <a:t> строку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використання</a:t>
            </a:r>
            <a:r>
              <a:rPr lang="ru-RU" dirty="0"/>
              <a:t> (</a:t>
            </a:r>
            <a:r>
              <a:rPr lang="ru-RU" dirty="0">
                <a:hlinkClick r:id="rId2"/>
              </a:rPr>
              <a:t>п. 45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). Головна </a:t>
            </a:r>
            <a:r>
              <a:rPr lang="ru-RU" dirty="0" err="1"/>
              <a:t>умова</a:t>
            </a:r>
            <a:r>
              <a:rPr lang="ru-RU" dirty="0"/>
              <a:t> для таких "</a:t>
            </a:r>
            <a:r>
              <a:rPr lang="ru-RU" dirty="0" err="1"/>
              <a:t>послаблень</a:t>
            </a:r>
            <a:r>
              <a:rPr lang="ru-RU" dirty="0"/>
              <a:t>" – </a:t>
            </a:r>
            <a:r>
              <a:rPr lang="ru-RU" dirty="0" err="1"/>
              <a:t>придбану</a:t>
            </a:r>
            <a:r>
              <a:rPr lang="ru-RU" dirty="0"/>
              <a:t> </a:t>
            </a:r>
            <a:r>
              <a:rPr lang="ru-RU" dirty="0" err="1"/>
              <a:t>інвалюту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метою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боргових</a:t>
            </a:r>
            <a:r>
              <a:rPr lang="ru-RU" dirty="0"/>
              <a:t> </a:t>
            </a:r>
            <a:r>
              <a:rPr lang="ru-RU" dirty="0" err="1"/>
              <a:t>зобов'язань</a:t>
            </a:r>
            <a:r>
              <a:rPr lang="ru-RU" dirty="0"/>
              <a:t> за таким договором і в </a:t>
            </a:r>
            <a:r>
              <a:rPr lang="ru-RU" dirty="0" err="1"/>
              <a:t>установленому</a:t>
            </a:r>
            <a:r>
              <a:rPr lang="ru-RU" dirty="0"/>
              <a:t> ним </a:t>
            </a:r>
            <a:r>
              <a:rPr lang="ru-RU" dirty="0" err="1"/>
              <a:t>обсязі</a:t>
            </a:r>
            <a:r>
              <a:rPr lang="ru-RU" dirty="0"/>
              <a:t>.</a:t>
            </a:r>
          </a:p>
          <a:p>
            <a:r>
              <a:rPr lang="ru-RU" dirty="0"/>
              <a:t>Як і </a:t>
            </a:r>
            <a:r>
              <a:rPr lang="ru-RU" dirty="0" err="1"/>
              <a:t>раніше</a:t>
            </a:r>
            <a:r>
              <a:rPr lang="ru-RU" dirty="0"/>
              <a:t>, </a:t>
            </a:r>
            <a:r>
              <a:rPr lang="ru-RU" dirty="0" err="1"/>
              <a:t>виконати</a:t>
            </a:r>
            <a:r>
              <a:rPr lang="ru-RU" dirty="0"/>
              <a:t> </a:t>
            </a:r>
            <a:r>
              <a:rPr lang="ru-RU" dirty="0" err="1"/>
              <a:t>зобов'язання</a:t>
            </a:r>
            <a:r>
              <a:rPr lang="ru-RU" dirty="0"/>
              <a:t> перед нерезидентом за кредитом резидент </a:t>
            </a:r>
            <a:r>
              <a:rPr lang="ru-RU" dirty="0" err="1"/>
              <a:t>може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власної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, </a:t>
            </a:r>
            <a:r>
              <a:rPr lang="ru-RU" dirty="0" err="1"/>
              <a:t>отриманої</a:t>
            </a:r>
            <a:r>
              <a:rPr lang="ru-RU" dirty="0"/>
              <a:t>, </a:t>
            </a:r>
            <a:r>
              <a:rPr lang="ru-RU" dirty="0" err="1"/>
              <a:t>наприклад</a:t>
            </a:r>
            <a:r>
              <a:rPr lang="ru-RU" dirty="0"/>
              <a:t>,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експортних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передбачено</a:t>
            </a:r>
            <a:r>
              <a:rPr lang="ru-RU" dirty="0"/>
              <a:t> в </a:t>
            </a:r>
            <a:r>
              <a:rPr lang="ru-RU" dirty="0">
                <a:hlinkClick r:id="rId2"/>
              </a:rPr>
              <a:t>п. 75 </a:t>
            </a:r>
            <a:r>
              <a:rPr lang="ru-RU" dirty="0" err="1">
                <a:hlinkClick r:id="rId2"/>
              </a:rPr>
              <a:t>Положення</a:t>
            </a:r>
            <a:r>
              <a:rPr lang="ru-RU" dirty="0">
                <a:hlinkClick r:id="rId2"/>
              </a:rPr>
              <a:t> № 5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52738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863" y="126749"/>
            <a:ext cx="9905638" cy="6500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0429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4855"/>
            <a:ext cx="8596668" cy="6455121"/>
          </a:xfrm>
        </p:spPr>
        <p:txBody>
          <a:bodyPr/>
          <a:lstStyle/>
          <a:p>
            <a:pPr marL="0" indent="0">
              <a:buNone/>
            </a:pPr>
            <a:r>
              <a:rPr lang="uk-UA" b="1" dirty="0"/>
              <a:t>5.3. Порядок організації торгівлі іноземною </a:t>
            </a:r>
            <a:r>
              <a:rPr lang="uk-UA" b="1" dirty="0" smtClean="0"/>
              <a:t>валютою</a:t>
            </a:r>
            <a:endParaRPr lang="ru-RU" b="1" dirty="0"/>
          </a:p>
          <a:p>
            <a:pPr marL="0" indent="0" algn="ctr">
              <a:buNone/>
            </a:pPr>
            <a:endParaRPr lang="ru-RU" i="1" dirty="0" smtClean="0"/>
          </a:p>
          <a:p>
            <a:pPr marL="0" indent="0" algn="ctr">
              <a:buNone/>
            </a:pPr>
            <a:r>
              <a:rPr lang="ru-RU" i="1" dirty="0" smtClean="0"/>
              <a:t>Порядок </a:t>
            </a:r>
            <a:r>
              <a:rPr lang="ru-RU" i="1" dirty="0" err="1"/>
              <a:t>здійснення</a:t>
            </a:r>
            <a:r>
              <a:rPr lang="ru-RU" i="1" dirty="0"/>
              <a:t> </a:t>
            </a:r>
            <a:r>
              <a:rPr lang="ru-RU" i="1" dirty="0" err="1"/>
              <a:t>Національним</a:t>
            </a:r>
            <a:r>
              <a:rPr lang="ru-RU" i="1" dirty="0"/>
              <a:t> банком </a:t>
            </a:r>
            <a:r>
              <a:rPr lang="ru-RU" i="1" dirty="0" err="1"/>
              <a:t>торгівлі</a:t>
            </a:r>
            <a:r>
              <a:rPr lang="ru-RU" i="1" dirty="0"/>
              <a:t> </a:t>
            </a:r>
            <a:r>
              <a:rPr lang="ru-RU" i="1" dirty="0" err="1"/>
              <a:t>іноземною</a:t>
            </a:r>
            <a:r>
              <a:rPr lang="ru-RU" i="1" dirty="0"/>
              <a:t> валютою та </a:t>
            </a:r>
            <a:r>
              <a:rPr lang="ru-RU" i="1" dirty="0" err="1"/>
              <a:t>банківськими</a:t>
            </a:r>
            <a:r>
              <a:rPr lang="ru-RU" i="1" dirty="0"/>
              <a:t> </a:t>
            </a:r>
            <a:r>
              <a:rPr lang="ru-RU" i="1" dirty="0" err="1" smtClean="0"/>
              <a:t>металами</a:t>
            </a:r>
            <a:endParaRPr lang="ru-RU" i="1" dirty="0" smtClean="0"/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торгівлю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з метою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, </a:t>
            </a:r>
            <a:r>
              <a:rPr lang="ru-RU" dirty="0" err="1"/>
              <a:t>покладених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“своп” </a:t>
            </a:r>
            <a:r>
              <a:rPr lang="ru-RU" dirty="0" err="1"/>
              <a:t>із</a:t>
            </a:r>
            <a:r>
              <a:rPr lang="ru-RU" dirty="0"/>
              <a:t> банками.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“своп”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міжнародними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організаціями</a:t>
            </a:r>
            <a:r>
              <a:rPr lang="ru-RU" dirty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купівлю</a:t>
            </a:r>
            <a:r>
              <a:rPr lang="ru-RU" dirty="0"/>
              <a:t> та продаж </a:t>
            </a:r>
            <a:r>
              <a:rPr lang="ru-RU" dirty="0" err="1"/>
              <a:t>інвестиційних</a:t>
            </a:r>
            <a:r>
              <a:rPr lang="ru-RU" dirty="0"/>
              <a:t> монет </a:t>
            </a:r>
            <a:r>
              <a:rPr lang="ru-RU" dirty="0" err="1"/>
              <a:t>України</a:t>
            </a:r>
            <a:r>
              <a:rPr lang="ru-RU" dirty="0"/>
              <a:t> у порядку, </a:t>
            </a:r>
            <a:r>
              <a:rPr lang="ru-RU" dirty="0" err="1"/>
              <a:t>визначеному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організацію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та </a:t>
            </a:r>
            <a:r>
              <a:rPr lang="ru-RU" dirty="0" err="1"/>
              <a:t>випуску</a:t>
            </a:r>
            <a:r>
              <a:rPr lang="ru-RU" dirty="0"/>
              <a:t> в </a:t>
            </a:r>
            <a:r>
              <a:rPr lang="ru-RU" dirty="0" err="1"/>
              <a:t>обіг</a:t>
            </a:r>
            <a:r>
              <a:rPr lang="ru-RU" dirty="0"/>
              <a:t> </a:t>
            </a:r>
            <a:r>
              <a:rPr lang="ru-RU" dirty="0" err="1"/>
              <a:t>інвестиційних</a:t>
            </a:r>
            <a:r>
              <a:rPr lang="ru-RU" dirty="0"/>
              <a:t> монет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8804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72016"/>
            <a:ext cx="9000820" cy="6264997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/>
              <a:t>Порядок </a:t>
            </a:r>
            <a:r>
              <a:rPr lang="ru-RU" i="1" dirty="0" err="1"/>
              <a:t>здійснення</a:t>
            </a:r>
            <a:r>
              <a:rPr lang="ru-RU" i="1" dirty="0"/>
              <a:t> банками </a:t>
            </a:r>
            <a:r>
              <a:rPr lang="ru-RU" i="1" dirty="0" err="1"/>
              <a:t>торгівлі</a:t>
            </a:r>
            <a:r>
              <a:rPr lang="ru-RU" i="1" dirty="0"/>
              <a:t> </a:t>
            </a:r>
            <a:r>
              <a:rPr lang="ru-RU" i="1" dirty="0" err="1"/>
              <a:t>безготівковою</a:t>
            </a:r>
            <a:r>
              <a:rPr lang="ru-RU" i="1" dirty="0"/>
              <a:t> </a:t>
            </a:r>
            <a:r>
              <a:rPr lang="ru-RU" i="1" dirty="0" err="1"/>
              <a:t>іноземною</a:t>
            </a:r>
            <a:r>
              <a:rPr lang="ru-RU" i="1" dirty="0"/>
              <a:t> валютою та </a:t>
            </a:r>
            <a:r>
              <a:rPr lang="ru-RU" i="1" dirty="0" err="1"/>
              <a:t>банківськими</a:t>
            </a:r>
            <a:r>
              <a:rPr lang="ru-RU" i="1" dirty="0"/>
              <a:t> </a:t>
            </a:r>
            <a:r>
              <a:rPr lang="ru-RU" i="1" dirty="0" err="1"/>
              <a:t>металами</a:t>
            </a:r>
            <a:r>
              <a:rPr lang="ru-RU" i="1" dirty="0"/>
              <a:t> без </a:t>
            </a:r>
            <a:r>
              <a:rPr lang="ru-RU" i="1" dirty="0" err="1"/>
              <a:t>фізичної</a:t>
            </a:r>
            <a:r>
              <a:rPr lang="ru-RU" i="1" dirty="0"/>
              <a:t> </a:t>
            </a:r>
            <a:r>
              <a:rPr lang="ru-RU" i="1" dirty="0" smtClean="0"/>
              <a:t>поставки</a:t>
            </a:r>
          </a:p>
          <a:p>
            <a:pPr marL="0" indent="0">
              <a:buNone/>
            </a:pPr>
            <a:r>
              <a:rPr lang="ru-RU" dirty="0"/>
              <a:t>Банки </a:t>
            </a:r>
            <a:r>
              <a:rPr lang="ru-RU" dirty="0" err="1"/>
              <a:t>здійснюють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купівлю</a:t>
            </a:r>
            <a:r>
              <a:rPr lang="ru-RU" dirty="0"/>
              <a:t>, продаж,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на валютному ринку </a:t>
            </a:r>
            <a:r>
              <a:rPr lang="ru-RU" dirty="0" err="1"/>
              <a:t>України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на </a:t>
            </a:r>
            <a:r>
              <a:rPr lang="ru-RU" dirty="0" err="1"/>
              <a:t>міжнародному</a:t>
            </a:r>
            <a:r>
              <a:rPr lang="ru-RU" dirty="0"/>
              <a:t> валютному ринку;</a:t>
            </a:r>
          </a:p>
          <a:p>
            <a:r>
              <a:rPr lang="ru-RU" dirty="0"/>
              <a:t>2)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валютою/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в межах </a:t>
            </a:r>
            <a:r>
              <a:rPr lang="ru-RU" dirty="0" err="1"/>
              <a:t>установлених</a:t>
            </a:r>
            <a:r>
              <a:rPr lang="ru-RU" dirty="0"/>
              <a:t> </a:t>
            </a:r>
            <a:r>
              <a:rPr lang="ru-RU" dirty="0" err="1"/>
              <a:t>лімітів</a:t>
            </a:r>
            <a:r>
              <a:rPr lang="ru-RU" dirty="0"/>
              <a:t> </a:t>
            </a:r>
            <a:r>
              <a:rPr lang="ru-RU" dirty="0" err="1"/>
              <a:t>відкритої</a:t>
            </a:r>
            <a:r>
              <a:rPr lang="ru-RU" dirty="0"/>
              <a:t> </a:t>
            </a:r>
            <a:r>
              <a:rPr lang="ru-RU" dirty="0" err="1"/>
              <a:t>валютної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в </a:t>
            </a:r>
            <a:r>
              <a:rPr lang="ru-RU" dirty="0" err="1"/>
              <a:t>найвищих</a:t>
            </a:r>
            <a:r>
              <a:rPr lang="ru-RU" dirty="0"/>
              <a:t> пробах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у </a:t>
            </a:r>
            <a:r>
              <a:rPr lang="ru-RU" dirty="0" err="1"/>
              <a:t>зливках</a:t>
            </a:r>
            <a:r>
              <a:rPr lang="ru-RU" dirty="0"/>
              <a:t> і порошках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сертифікатами</a:t>
            </a:r>
            <a:r>
              <a:rPr lang="ru-RU" dirty="0"/>
              <a:t> </a:t>
            </a:r>
            <a:r>
              <a:rPr lang="ru-RU" dirty="0" err="1"/>
              <a:t>якості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монетами;</a:t>
            </a:r>
          </a:p>
          <a:p>
            <a:r>
              <a:rPr lang="ru-RU" dirty="0"/>
              <a:t>4)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купівлі</a:t>
            </a:r>
            <a:r>
              <a:rPr lang="ru-RU" dirty="0"/>
              <a:t>-продажу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без </a:t>
            </a:r>
            <a:r>
              <a:rPr lang="ru-RU" dirty="0" err="1"/>
              <a:t>фізичної</a:t>
            </a:r>
            <a:r>
              <a:rPr lang="ru-RU" dirty="0"/>
              <a:t> поставки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клієнтів-юридичних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(</a:t>
            </a:r>
            <a:r>
              <a:rPr lang="ru-RU" dirty="0" err="1"/>
              <a:t>окрім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) за </a:t>
            </a:r>
            <a:r>
              <a:rPr lang="ru-RU" dirty="0" err="1"/>
              <a:t>безготівкові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на </a:t>
            </a:r>
            <a:r>
              <a:rPr lang="ru-RU" dirty="0" err="1"/>
              <a:t>міжнародних</a:t>
            </a:r>
            <a:r>
              <a:rPr lang="ru-RU" dirty="0"/>
              <a:t> ринках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визнаними</a:t>
            </a:r>
            <a:r>
              <a:rPr lang="ru-RU" dirty="0"/>
              <a:t> </a:t>
            </a:r>
            <a:r>
              <a:rPr lang="ru-RU" dirty="0" err="1"/>
              <a:t>виробниками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представниками</a:t>
            </a:r>
            <a:r>
              <a:rPr lang="ru-RU" dirty="0"/>
              <a:t>), </a:t>
            </a:r>
            <a:r>
              <a:rPr lang="ru-RU" dirty="0" err="1"/>
              <a:t>юридичними</a:t>
            </a:r>
            <a:r>
              <a:rPr lang="ru-RU" dirty="0"/>
              <a:t> особами,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виготовлення</a:t>
            </a:r>
            <a:r>
              <a:rPr lang="ru-RU" dirty="0"/>
              <a:t> (</a:t>
            </a:r>
            <a:r>
              <a:rPr lang="ru-RU" dirty="0" err="1"/>
              <a:t>карбування</a:t>
            </a:r>
            <a:r>
              <a:rPr lang="ru-RU" dirty="0"/>
              <a:t>) монет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дорогоцінних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(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представниками</a:t>
            </a:r>
            <a:r>
              <a:rPr lang="ru-RU" dirty="0"/>
              <a:t>) та банками-нерезидентами;</a:t>
            </a:r>
          </a:p>
          <a:p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2410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90123"/>
            <a:ext cx="8596668" cy="641890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Банки </a:t>
            </a:r>
            <a:r>
              <a:rPr lang="ru-RU" dirty="0" err="1"/>
              <a:t>здійснюють</a:t>
            </a:r>
            <a:r>
              <a:rPr lang="ru-RU" dirty="0"/>
              <a:t>:</a:t>
            </a:r>
          </a:p>
          <a:p>
            <a:r>
              <a:rPr lang="ru-RU" dirty="0"/>
              <a:t>6)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маржинальної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з </a:t>
            </a:r>
            <a:r>
              <a:rPr lang="ru-RU" dirty="0" err="1"/>
              <a:t>іноземними</a:t>
            </a:r>
            <a:r>
              <a:rPr lang="ru-RU" dirty="0"/>
              <a:t> контрагентами (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операції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). Банки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з </a:t>
            </a:r>
            <a:r>
              <a:rPr lang="ru-RU" dirty="0" err="1"/>
              <a:t>іноземними</a:t>
            </a:r>
            <a:r>
              <a:rPr lang="ru-RU" dirty="0"/>
              <a:t> банками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небанківськими</a:t>
            </a:r>
            <a:r>
              <a:rPr lang="ru-RU" dirty="0"/>
              <a:t>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ці</a:t>
            </a:r>
            <a:r>
              <a:rPr lang="ru-RU" dirty="0"/>
              <a:t> установи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торгівлю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валютою/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країни</a:t>
            </a:r>
            <a:r>
              <a:rPr lang="ru-RU" dirty="0"/>
              <a:t>, де вони </a:t>
            </a:r>
            <a:r>
              <a:rPr lang="ru-RU" dirty="0" err="1"/>
              <a:t>зареєстровані</a:t>
            </a:r>
            <a:r>
              <a:rPr lang="ru-RU" dirty="0"/>
              <a:t>, та </a:t>
            </a:r>
            <a:r>
              <a:rPr lang="ru-RU" dirty="0" err="1"/>
              <a:t>підпадають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</a:t>
            </a:r>
            <a:r>
              <a:rPr lang="ru-RU" dirty="0" err="1"/>
              <a:t>наглядову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органів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фінансовими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держав;</a:t>
            </a:r>
          </a:p>
          <a:p>
            <a:r>
              <a:rPr lang="ru-RU" dirty="0"/>
              <a:t>7)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валютою,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за </a:t>
            </a:r>
            <a:r>
              <a:rPr lang="ru-RU" dirty="0" err="1"/>
              <a:t>дорученням</a:t>
            </a:r>
            <a:r>
              <a:rPr lang="ru-RU" dirty="0"/>
              <a:t> </a:t>
            </a:r>
            <a:r>
              <a:rPr lang="ru-RU" dirty="0" err="1"/>
              <a:t>клієнта</a:t>
            </a:r>
            <a:r>
              <a:rPr lang="ru-RU" dirty="0"/>
              <a:t> за курсом та в </a:t>
            </a:r>
            <a:r>
              <a:rPr lang="ru-RU" dirty="0" err="1"/>
              <a:t>сумі</a:t>
            </a:r>
            <a:r>
              <a:rPr lang="ru-RU" dirty="0"/>
              <a:t>, </a:t>
            </a:r>
            <a:r>
              <a:rPr lang="ru-RU" dirty="0" err="1"/>
              <a:t>визначеними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заяві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дорученні</a:t>
            </a:r>
            <a:r>
              <a:rPr lang="ru-RU" dirty="0"/>
              <a:t> на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, порядок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визначається</a:t>
            </a:r>
            <a:r>
              <a:rPr lang="ru-RU" dirty="0"/>
              <a:t> у </a:t>
            </a:r>
            <a:r>
              <a:rPr lang="ru-RU" dirty="0" err="1"/>
              <a:t>договорі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клієнтом</a:t>
            </a:r>
            <a:r>
              <a:rPr lang="ru-RU" dirty="0"/>
              <a:t> та банком;</a:t>
            </a:r>
          </a:p>
          <a:p>
            <a:r>
              <a:rPr lang="ru-RU" dirty="0"/>
              <a:t>8)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“своп” на валютному ринку </a:t>
            </a:r>
            <a:r>
              <a:rPr lang="ru-RU" dirty="0" err="1"/>
              <a:t>України</a:t>
            </a:r>
            <a:r>
              <a:rPr lang="ru-RU" dirty="0"/>
              <a:t>:</a:t>
            </a:r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- з </a:t>
            </a:r>
            <a:r>
              <a:rPr lang="ru-RU" dirty="0" err="1"/>
              <a:t>іноземною</a:t>
            </a:r>
            <a:r>
              <a:rPr lang="ru-RU" dirty="0"/>
              <a:t> валютою;</a:t>
            </a:r>
          </a:p>
          <a:p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іншими</a:t>
            </a:r>
            <a:r>
              <a:rPr lang="ru-RU" dirty="0"/>
              <a:t> банками, </a:t>
            </a:r>
            <a:r>
              <a:rPr lang="ru-RU" dirty="0" err="1"/>
              <a:t>клієнтами</a:t>
            </a:r>
            <a:r>
              <a:rPr lang="ru-RU" dirty="0"/>
              <a:t> банку (</a:t>
            </a:r>
            <a:r>
              <a:rPr lang="ru-RU" dirty="0" err="1"/>
              <a:t>уключаючи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) - з </a:t>
            </a:r>
            <a:r>
              <a:rPr lang="ru-RU" dirty="0" err="1"/>
              <a:t>іноземною</a:t>
            </a:r>
            <a:r>
              <a:rPr lang="ru-RU" dirty="0"/>
              <a:t> валютою та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;</a:t>
            </a:r>
          </a:p>
          <a:p>
            <a:r>
              <a:rPr lang="ru-RU" dirty="0"/>
              <a:t>9)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умовах</a:t>
            </a:r>
            <a:r>
              <a:rPr lang="ru-RU" dirty="0"/>
              <a:t> “форвард” на валютному ринку </a:t>
            </a:r>
            <a:r>
              <a:rPr lang="ru-RU" dirty="0" err="1"/>
              <a:t>України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банками та з </a:t>
            </a:r>
            <a:r>
              <a:rPr lang="ru-RU" dirty="0" err="1"/>
              <a:t>клієнтами</a:t>
            </a:r>
            <a:r>
              <a:rPr lang="ru-RU" dirty="0"/>
              <a:t> банку.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8104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5730" y="271603"/>
            <a:ext cx="9118516" cy="6201623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/>
              <a:t>Порядок </a:t>
            </a:r>
            <a:r>
              <a:rPr lang="ru-RU" i="1" dirty="0" err="1"/>
              <a:t>здійснення</a:t>
            </a:r>
            <a:r>
              <a:rPr lang="ru-RU" i="1" dirty="0"/>
              <a:t> </a:t>
            </a:r>
            <a:r>
              <a:rPr lang="ru-RU" i="1" dirty="0" err="1"/>
              <a:t>торгівлі</a:t>
            </a:r>
            <a:r>
              <a:rPr lang="ru-RU" i="1" dirty="0"/>
              <a:t> </a:t>
            </a:r>
            <a:r>
              <a:rPr lang="ru-RU" i="1" dirty="0" err="1"/>
              <a:t>іноземною</a:t>
            </a:r>
            <a:r>
              <a:rPr lang="ru-RU" i="1" dirty="0"/>
              <a:t> валютою в </a:t>
            </a:r>
            <a:r>
              <a:rPr lang="ru-RU" i="1" dirty="0" err="1"/>
              <a:t>готівковій</a:t>
            </a:r>
            <a:r>
              <a:rPr lang="ru-RU" i="1" dirty="0"/>
              <a:t> </a:t>
            </a:r>
            <a:r>
              <a:rPr lang="ru-RU" i="1" dirty="0" err="1"/>
              <a:t>формі</a:t>
            </a:r>
            <a:r>
              <a:rPr lang="ru-RU" i="1" dirty="0"/>
              <a:t> та </a:t>
            </a:r>
            <a:r>
              <a:rPr lang="ru-RU" i="1" dirty="0" err="1"/>
              <a:t>банківськими</a:t>
            </a:r>
            <a:r>
              <a:rPr lang="ru-RU" i="1" dirty="0"/>
              <a:t> </a:t>
            </a:r>
            <a:r>
              <a:rPr lang="ru-RU" i="1" dirty="0" err="1"/>
              <a:t>металами</a:t>
            </a:r>
            <a:r>
              <a:rPr lang="ru-RU" i="1" dirty="0"/>
              <a:t> з </a:t>
            </a:r>
            <a:r>
              <a:rPr lang="ru-RU" i="1" dirty="0" err="1"/>
              <a:t>фізичною</a:t>
            </a:r>
            <a:r>
              <a:rPr lang="ru-RU" i="1" dirty="0"/>
              <a:t> </a:t>
            </a:r>
            <a:r>
              <a:rPr lang="ru-RU" i="1" dirty="0" err="1"/>
              <a:t>поставкою</a:t>
            </a:r>
            <a:endParaRPr lang="ru-RU" i="1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err="1" smtClean="0"/>
              <a:t>Торгівля</a:t>
            </a:r>
            <a:r>
              <a:rPr lang="ru-RU" dirty="0" smtClean="0"/>
              <a:t> </a:t>
            </a:r>
            <a:r>
              <a:rPr lang="ru-RU" dirty="0" err="1"/>
              <a:t>іноземною</a:t>
            </a:r>
            <a:r>
              <a:rPr lang="ru-RU" dirty="0"/>
              <a:t> валютою в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(валютно-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)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уповноваженими</a:t>
            </a:r>
            <a:r>
              <a:rPr lang="ru-RU" dirty="0"/>
              <a:t> </a:t>
            </a:r>
            <a:r>
              <a:rPr lang="ru-RU" dirty="0" err="1"/>
              <a:t>установами</a:t>
            </a:r>
            <a:r>
              <a:rPr lang="ru-RU" dirty="0"/>
              <a:t>. </a:t>
            </a:r>
            <a:r>
              <a:rPr lang="ru-RU" dirty="0" err="1"/>
              <a:t>Торгівля</a:t>
            </a:r>
            <a:r>
              <a:rPr lang="ru-RU" dirty="0"/>
              <a:t>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з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поставкою</a:t>
            </a:r>
            <a:r>
              <a:rPr lang="ru-RU" dirty="0"/>
              <a:t> </a:t>
            </a:r>
            <a:r>
              <a:rPr lang="ru-RU" dirty="0" err="1"/>
              <a:t>здійснюється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банками.</a:t>
            </a:r>
          </a:p>
          <a:p>
            <a:pPr marL="0" indent="0">
              <a:buNone/>
            </a:pPr>
            <a:r>
              <a:rPr lang="ru-RU" dirty="0"/>
              <a:t>До валютно-</a:t>
            </a:r>
            <a:r>
              <a:rPr lang="ru-RU" dirty="0" err="1"/>
              <a:t>обмінних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купівля</a:t>
            </a:r>
            <a:r>
              <a:rPr lang="ru-RU" dirty="0"/>
              <a:t> у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- </a:t>
            </a:r>
            <a:r>
              <a:rPr lang="ru-RU" dirty="0" err="1"/>
              <a:t>резидентів</a:t>
            </a:r>
            <a:r>
              <a:rPr lang="ru-RU" dirty="0"/>
              <a:t> і </a:t>
            </a:r>
            <a:r>
              <a:rPr lang="ru-RU" dirty="0" err="1"/>
              <a:t>нерезидентів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за:</a:t>
            </a:r>
          </a:p>
          <a:p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гривні</a:t>
            </a:r>
            <a:r>
              <a:rPr lang="ru-RU" dirty="0"/>
              <a:t>;</a:t>
            </a:r>
          </a:p>
          <a:p>
            <a:r>
              <a:rPr lang="ru-RU" dirty="0" err="1"/>
              <a:t>безготівкові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гривні</a:t>
            </a:r>
            <a:r>
              <a:rPr lang="ru-RU" dirty="0"/>
              <a:t> з </a:t>
            </a:r>
            <a:r>
              <a:rPr lang="ru-RU" dirty="0" err="1"/>
              <a:t>подальшим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на </a:t>
            </a:r>
            <a:r>
              <a:rPr lang="ru-RU" dirty="0" err="1"/>
              <a:t>власні</a:t>
            </a:r>
            <a:r>
              <a:rPr lang="ru-RU" dirty="0"/>
              <a:t>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цих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</a:t>
            </a:r>
          </a:p>
          <a:p>
            <a:r>
              <a:rPr lang="ru-RU" dirty="0"/>
              <a:t>2) продаж </a:t>
            </a:r>
            <a:r>
              <a:rPr lang="ru-RU" dirty="0" err="1"/>
              <a:t>фізичним</a:t>
            </a:r>
            <a:r>
              <a:rPr lang="ru-RU" dirty="0"/>
              <a:t> особам - резидентам і нерезидентам </a:t>
            </a:r>
            <a:r>
              <a:rPr lang="ru-RU" dirty="0" err="1"/>
              <a:t>готівки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за </a:t>
            </a:r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кошти</a:t>
            </a:r>
            <a:r>
              <a:rPr lang="ru-RU" dirty="0"/>
              <a:t> в </a:t>
            </a:r>
            <a:r>
              <a:rPr lang="ru-RU" dirty="0" err="1"/>
              <a:t>гривні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обмін</a:t>
            </a:r>
            <a:r>
              <a:rPr lang="ru-RU" dirty="0"/>
              <a:t> </a:t>
            </a:r>
            <a:r>
              <a:rPr lang="ru-RU" dirty="0" err="1"/>
              <a:t>готівки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однієї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на </a:t>
            </a:r>
            <a:r>
              <a:rPr lang="ru-RU" dirty="0" err="1"/>
              <a:t>готівку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валюти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</a:t>
            </a:r>
            <a:r>
              <a:rPr lang="ru-RU" dirty="0" err="1"/>
              <a:t>іноземної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5124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08230"/>
            <a:ext cx="8596668" cy="640079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До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торгівлі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з </a:t>
            </a:r>
            <a:r>
              <a:rPr lang="ru-RU" dirty="0" err="1"/>
              <a:t>фізичною</a:t>
            </a:r>
            <a:r>
              <a:rPr lang="ru-RU" dirty="0"/>
              <a:t> </a:t>
            </a:r>
            <a:r>
              <a:rPr lang="ru-RU" dirty="0" err="1"/>
              <a:t>поставкою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) 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купівля</a:t>
            </a:r>
            <a:r>
              <a:rPr lang="ru-RU" dirty="0"/>
              <a:t> у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- </a:t>
            </a:r>
            <a:r>
              <a:rPr lang="ru-RU" dirty="0" err="1"/>
              <a:t>резидентів</a:t>
            </a:r>
            <a:r>
              <a:rPr lang="ru-RU" dirty="0"/>
              <a:t> і </a:t>
            </a:r>
            <a:r>
              <a:rPr lang="ru-RU" dirty="0" err="1"/>
              <a:t>нерезидентів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за </a:t>
            </a:r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;</a:t>
            </a:r>
          </a:p>
          <a:p>
            <a:r>
              <a:rPr lang="ru-RU" dirty="0"/>
              <a:t>2) продаж </a:t>
            </a:r>
            <a:r>
              <a:rPr lang="ru-RU" dirty="0" err="1"/>
              <a:t>фізичним</a:t>
            </a:r>
            <a:r>
              <a:rPr lang="ru-RU" dirty="0"/>
              <a:t> особам - резидентам і нерезидентам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за </a:t>
            </a:r>
            <a:r>
              <a:rPr lang="ru-RU" dirty="0" err="1"/>
              <a:t>готівкові</a:t>
            </a:r>
            <a:r>
              <a:rPr lang="ru-RU" dirty="0"/>
              <a:t> </a:t>
            </a:r>
            <a:r>
              <a:rPr lang="ru-RU" dirty="0" err="1"/>
              <a:t>гривні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обмін</a:t>
            </a:r>
            <a:r>
              <a:rPr lang="ru-RU" dirty="0"/>
              <a:t> одного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металу</a:t>
            </a:r>
            <a:r>
              <a:rPr lang="ru-RU" dirty="0"/>
              <a:t> в </a:t>
            </a:r>
            <a:r>
              <a:rPr lang="ru-RU" dirty="0" err="1"/>
              <a:t>інший</a:t>
            </a:r>
            <a:r>
              <a:rPr lang="ru-RU" dirty="0"/>
              <a:t> </a:t>
            </a:r>
            <a:r>
              <a:rPr lang="ru-RU" dirty="0" err="1"/>
              <a:t>банківський</a:t>
            </a:r>
            <a:r>
              <a:rPr lang="ru-RU" dirty="0"/>
              <a:t> метал з </a:t>
            </a:r>
            <a:r>
              <a:rPr lang="ru-RU" dirty="0" err="1" smtClean="0"/>
              <a:t>фізичною</a:t>
            </a:r>
            <a:r>
              <a:rPr lang="ru-RU" dirty="0" smtClean="0"/>
              <a:t> </a:t>
            </a:r>
            <a:r>
              <a:rPr lang="ru-RU" dirty="0" err="1"/>
              <a:t>поставкою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готівкову</a:t>
            </a:r>
            <a:r>
              <a:rPr lang="ru-RU" dirty="0"/>
              <a:t> </a:t>
            </a:r>
            <a:r>
              <a:rPr lang="ru-RU" dirty="0" err="1"/>
              <a:t>іноземну</a:t>
            </a:r>
            <a:r>
              <a:rPr lang="ru-RU" dirty="0"/>
              <a:t> валюту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здійснює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та </a:t>
            </a:r>
            <a:r>
              <a:rPr lang="ru-RU" dirty="0" err="1"/>
              <a:t>операції</a:t>
            </a:r>
            <a:r>
              <a:rPr lang="ru-RU" dirty="0"/>
              <a:t> з </a:t>
            </a:r>
            <a:r>
              <a:rPr lang="ru-RU" dirty="0" err="1"/>
              <a:t>банківськими</a:t>
            </a:r>
            <a:r>
              <a:rPr lang="ru-RU" dirty="0"/>
              <a:t> </a:t>
            </a:r>
            <a:r>
              <a:rPr lang="ru-RU" dirty="0" err="1"/>
              <a:t>металами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 smtClean="0"/>
              <a:t>Небанківські</a:t>
            </a:r>
            <a:r>
              <a:rPr lang="ru-RU" dirty="0" smtClean="0"/>
              <a:t> </a:t>
            </a:r>
            <a:r>
              <a:rPr lang="ru-RU" dirty="0" err="1"/>
              <a:t>фінансові</a:t>
            </a:r>
            <a:r>
              <a:rPr lang="ru-RU" dirty="0"/>
              <a:t> установи та </a:t>
            </a:r>
            <a:r>
              <a:rPr lang="ru-RU" dirty="0" err="1"/>
              <a:t>оператори</a:t>
            </a:r>
            <a:r>
              <a:rPr lang="ru-RU" dirty="0"/>
              <a:t> </a:t>
            </a:r>
            <a:r>
              <a:rPr lang="ru-RU" dirty="0" err="1"/>
              <a:t>поштового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небанківські</a:t>
            </a:r>
            <a:r>
              <a:rPr lang="ru-RU" dirty="0"/>
              <a:t> установи) </a:t>
            </a:r>
            <a:r>
              <a:rPr lang="ru-RU" dirty="0" err="1"/>
              <a:t>здійснюють</a:t>
            </a:r>
            <a:r>
              <a:rPr lang="ru-RU" dirty="0"/>
              <a:t> валютно-</a:t>
            </a:r>
            <a:r>
              <a:rPr lang="ru-RU" dirty="0" err="1"/>
              <a:t>обмінні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63267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281</TotalTime>
  <Words>3389</Words>
  <Application>Microsoft Office PowerPoint</Application>
  <PresentationFormat>Широкоэкранный</PresentationFormat>
  <Paragraphs>217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Trebuchet MS</vt:lpstr>
      <vt:lpstr>Wingdings 3</vt:lpstr>
      <vt:lpstr>Грань</vt:lpstr>
      <vt:lpstr>Тема 5. Поняття завдання та форми організації валютного регулювання в Україні 5.1. Поняття і завдання валютного регулювання та валютного контролю. 5.2. Порядок ліцензування банківських операцій з іноземною валютою. 5.3. Порядок організації торгівлі іноземною валютою 5.4. Порядок переміщення валютних цінностей через митний кордон України. 5.5. Порядок здійснення іноземних інвестицій 5.6. Порядок одержання кредитів у іноземній валюті від іноземних кредиторів.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5. Поняття завдання та форми організації валютного регулювання в Україні 5.1. Поняття і завдання валютного регулювання та валютного контролю. 5.2. Порядок ліцензування банківських операцій з іноземною валютою. 5.3. Порядок організації торгівлі іноземною валютою 5.4. Порядок переміщення валютних цінностей через митний кордон України. 5.5. Порядок здійснення іноземних інвестицій 5.6. Порядок одержання кредитів у іноземній валюті від іноземних кредиторів. </dc:title>
  <dc:creator>Dell</dc:creator>
  <cp:lastModifiedBy>Оксана</cp:lastModifiedBy>
  <cp:revision>12</cp:revision>
  <dcterms:created xsi:type="dcterms:W3CDTF">2021-03-10T11:41:37Z</dcterms:created>
  <dcterms:modified xsi:type="dcterms:W3CDTF">2021-03-17T10:04:17Z</dcterms:modified>
</cp:coreProperties>
</file>