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3" r:id="rId3"/>
    <p:sldId id="258" r:id="rId4"/>
    <p:sldId id="271" r:id="rId5"/>
    <p:sldId id="272" r:id="rId6"/>
    <p:sldId id="273" r:id="rId7"/>
    <p:sldId id="284" r:id="rId8"/>
    <p:sldId id="285" r:id="rId9"/>
    <p:sldId id="286" r:id="rId10"/>
    <p:sldId id="287" r:id="rId11"/>
    <p:sldId id="288" r:id="rId12"/>
    <p:sldId id="261" r:id="rId13"/>
    <p:sldId id="262" r:id="rId14"/>
    <p:sldId id="263" r:id="rId15"/>
    <p:sldId id="264" r:id="rId16"/>
    <p:sldId id="265" r:id="rId17"/>
    <p:sldId id="266" r:id="rId18"/>
    <p:sldId id="267" r:id="rId19"/>
    <p:sldId id="276" r:id="rId20"/>
    <p:sldId id="268" r:id="rId21"/>
    <p:sldId id="277" r:id="rId22"/>
    <p:sldId id="270" r:id="rId23"/>
    <p:sldId id="280" r:id="rId24"/>
    <p:sldId id="281" r:id="rId25"/>
    <p:sldId id="282" r:id="rId26"/>
    <p:sldId id="279" r:id="rId2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1C704C9-1CA1-4815-B2FE-D827AA5F1F3E}" type="datetimeFigureOut">
              <a:rPr lang="ru-RU" smtClean="0"/>
              <a:t>07.10.2024</a:t>
            </a:fld>
            <a:endParaRPr lang="ru-RU"/>
          </a:p>
        </p:txBody>
      </p:sp>
      <p:sp>
        <p:nvSpPr>
          <p:cNvPr id="5" name="Footer Placeholder 4"/>
          <p:cNvSpPr>
            <a:spLocks noGrp="1"/>
          </p:cNvSpPr>
          <p:nvPr>
            <p:ph type="ftr" sz="quarter" idx="11"/>
          </p:nvPr>
        </p:nvSpPr>
        <p:spPr>
          <a:xfrm>
            <a:off x="5332412" y="5883275"/>
            <a:ext cx="4324044" cy="365125"/>
          </a:xfrm>
        </p:spPr>
        <p:txBody>
          <a:bodyPr/>
          <a:lstStyle/>
          <a:p>
            <a:endParaRPr lang="ru-RU"/>
          </a:p>
        </p:txBody>
      </p:sp>
      <p:sp>
        <p:nvSpPr>
          <p:cNvPr id="6" name="Slide Number Placeholder 5"/>
          <p:cNvSpPr>
            <a:spLocks noGrp="1"/>
          </p:cNvSpPr>
          <p:nvPr>
            <p:ph type="sldNum" sz="quarter" idx="12"/>
          </p:nvPr>
        </p:nvSpPr>
        <p:spPr/>
        <p:txBody>
          <a:bodyPr/>
          <a:lstStyle/>
          <a:p>
            <a:fld id="{C269C324-E4B4-4DB6-A044-35A2CC8A0CD0}" type="slidenum">
              <a:rPr lang="ru-RU" smtClean="0"/>
              <a:t>‹#›</a:t>
            </a:fld>
            <a:endParaRPr lang="ru-RU"/>
          </a:p>
        </p:txBody>
      </p:sp>
    </p:spTree>
    <p:extLst>
      <p:ext uri="{BB962C8B-B14F-4D97-AF65-F5344CB8AC3E}">
        <p14:creationId xmlns:p14="http://schemas.microsoft.com/office/powerpoint/2010/main" val="4109903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1C704C9-1CA1-4815-B2FE-D827AA5F1F3E}" type="datetimeFigureOut">
              <a:rPr lang="ru-RU" smtClean="0"/>
              <a:t>07.10.2024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269C324-E4B4-4DB6-A044-35A2CC8A0CD0}" type="slidenum">
              <a:rPr lang="ru-RU" smtClean="0"/>
              <a:t>‹#›</a:t>
            </a:fld>
            <a:endParaRPr lang="ru-RU"/>
          </a:p>
        </p:txBody>
      </p:sp>
    </p:spTree>
    <p:extLst>
      <p:ext uri="{BB962C8B-B14F-4D97-AF65-F5344CB8AC3E}">
        <p14:creationId xmlns:p14="http://schemas.microsoft.com/office/powerpoint/2010/main" val="3512956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1C704C9-1CA1-4815-B2FE-D827AA5F1F3E}" type="datetimeFigureOut">
              <a:rPr lang="ru-RU" smtClean="0"/>
              <a:t>07.10.2024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69C324-E4B4-4DB6-A044-35A2CC8A0CD0}" type="slidenum">
              <a:rPr lang="ru-RU" smtClean="0"/>
              <a:t>‹#›</a:t>
            </a:fld>
            <a:endParaRPr lang="ru-RU"/>
          </a:p>
        </p:txBody>
      </p:sp>
    </p:spTree>
    <p:extLst>
      <p:ext uri="{BB962C8B-B14F-4D97-AF65-F5344CB8AC3E}">
        <p14:creationId xmlns:p14="http://schemas.microsoft.com/office/powerpoint/2010/main" val="31943599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1C704C9-1CA1-4815-B2FE-D827AA5F1F3E}" type="datetimeFigureOut">
              <a:rPr lang="ru-RU" smtClean="0"/>
              <a:t>07.10.2024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69C324-E4B4-4DB6-A044-35A2CC8A0CD0}" type="slidenum">
              <a:rPr lang="ru-RU" smtClean="0"/>
              <a:t>‹#›</a:t>
            </a:fld>
            <a:endParaRPr lang="ru-RU"/>
          </a:p>
        </p:txBody>
      </p:sp>
    </p:spTree>
    <p:extLst>
      <p:ext uri="{BB962C8B-B14F-4D97-AF65-F5344CB8AC3E}">
        <p14:creationId xmlns:p14="http://schemas.microsoft.com/office/powerpoint/2010/main" val="9156014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1C704C9-1CA1-4815-B2FE-D827AA5F1F3E}" type="datetimeFigureOut">
              <a:rPr lang="ru-RU" smtClean="0"/>
              <a:t>07.10.2024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69C324-E4B4-4DB6-A044-35A2CC8A0CD0}" type="slidenum">
              <a:rPr lang="ru-RU" smtClean="0"/>
              <a:t>‹#›</a:t>
            </a:fld>
            <a:endParaRPr lang="ru-RU"/>
          </a:p>
        </p:txBody>
      </p:sp>
    </p:spTree>
    <p:extLst>
      <p:ext uri="{BB962C8B-B14F-4D97-AF65-F5344CB8AC3E}">
        <p14:creationId xmlns:p14="http://schemas.microsoft.com/office/powerpoint/2010/main" val="13818475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1C704C9-1CA1-4815-B2FE-D827AA5F1F3E}" type="datetimeFigureOut">
              <a:rPr lang="ru-RU" smtClean="0"/>
              <a:t>07.10.2024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69C324-E4B4-4DB6-A044-35A2CC8A0CD0}" type="slidenum">
              <a:rPr lang="ru-RU" smtClean="0"/>
              <a:t>‹#›</a:t>
            </a:fld>
            <a:endParaRPr lang="ru-RU"/>
          </a:p>
        </p:txBody>
      </p:sp>
    </p:spTree>
    <p:extLst>
      <p:ext uri="{BB962C8B-B14F-4D97-AF65-F5344CB8AC3E}">
        <p14:creationId xmlns:p14="http://schemas.microsoft.com/office/powerpoint/2010/main" val="2657723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1C704C9-1CA1-4815-B2FE-D827AA5F1F3E}" type="datetimeFigureOut">
              <a:rPr lang="ru-RU" smtClean="0"/>
              <a:t>07.10.2024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69C324-E4B4-4DB6-A044-35A2CC8A0CD0}" type="slidenum">
              <a:rPr lang="ru-RU" smtClean="0"/>
              <a:t>‹#›</a:t>
            </a:fld>
            <a:endParaRPr lang="ru-RU"/>
          </a:p>
        </p:txBody>
      </p:sp>
    </p:spTree>
    <p:extLst>
      <p:ext uri="{BB962C8B-B14F-4D97-AF65-F5344CB8AC3E}">
        <p14:creationId xmlns:p14="http://schemas.microsoft.com/office/powerpoint/2010/main" val="39061223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1C704C9-1CA1-4815-B2FE-D827AA5F1F3E}" type="datetimeFigureOut">
              <a:rPr lang="ru-RU" smtClean="0"/>
              <a:t>07.10.2024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69C324-E4B4-4DB6-A044-35A2CC8A0CD0}" type="slidenum">
              <a:rPr lang="ru-RU" smtClean="0"/>
              <a:t>‹#›</a:t>
            </a:fld>
            <a:endParaRPr lang="ru-RU"/>
          </a:p>
        </p:txBody>
      </p:sp>
    </p:spTree>
    <p:extLst>
      <p:ext uri="{BB962C8B-B14F-4D97-AF65-F5344CB8AC3E}">
        <p14:creationId xmlns:p14="http://schemas.microsoft.com/office/powerpoint/2010/main" val="3540374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1C704C9-1CA1-4815-B2FE-D827AA5F1F3E}" type="datetimeFigureOut">
              <a:rPr lang="ru-RU" smtClean="0"/>
              <a:t>07.10.2024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69C324-E4B4-4DB6-A044-35A2CC8A0CD0}" type="slidenum">
              <a:rPr lang="ru-RU" smtClean="0"/>
              <a:t>‹#›</a:t>
            </a:fld>
            <a:endParaRPr lang="ru-RU"/>
          </a:p>
        </p:txBody>
      </p:sp>
    </p:spTree>
    <p:extLst>
      <p:ext uri="{BB962C8B-B14F-4D97-AF65-F5344CB8AC3E}">
        <p14:creationId xmlns:p14="http://schemas.microsoft.com/office/powerpoint/2010/main" val="400251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1C704C9-1CA1-4815-B2FE-D827AA5F1F3E}" type="datetimeFigureOut">
              <a:rPr lang="ru-RU" smtClean="0"/>
              <a:t>07.10.2024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951856" y="5867131"/>
            <a:ext cx="551167" cy="365125"/>
          </a:xfrm>
        </p:spPr>
        <p:txBody>
          <a:bodyPr/>
          <a:lstStyle/>
          <a:p>
            <a:fld id="{C269C324-E4B4-4DB6-A044-35A2CC8A0CD0}" type="slidenum">
              <a:rPr lang="ru-RU" smtClean="0"/>
              <a:t>‹#›</a:t>
            </a:fld>
            <a:endParaRPr lang="ru-RU"/>
          </a:p>
        </p:txBody>
      </p:sp>
    </p:spTree>
    <p:extLst>
      <p:ext uri="{BB962C8B-B14F-4D97-AF65-F5344CB8AC3E}">
        <p14:creationId xmlns:p14="http://schemas.microsoft.com/office/powerpoint/2010/main" val="2349672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1C704C9-1CA1-4815-B2FE-D827AA5F1F3E}" type="datetimeFigureOut">
              <a:rPr lang="ru-RU" smtClean="0"/>
              <a:t>07.10.2024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269C324-E4B4-4DB6-A044-35A2CC8A0CD0}" type="slidenum">
              <a:rPr lang="ru-RU" smtClean="0"/>
              <a:t>‹#›</a:t>
            </a:fld>
            <a:endParaRPr lang="ru-RU"/>
          </a:p>
        </p:txBody>
      </p:sp>
    </p:spTree>
    <p:extLst>
      <p:ext uri="{BB962C8B-B14F-4D97-AF65-F5344CB8AC3E}">
        <p14:creationId xmlns:p14="http://schemas.microsoft.com/office/powerpoint/2010/main" val="493793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1C704C9-1CA1-4815-B2FE-D827AA5F1F3E}" type="datetimeFigureOut">
              <a:rPr lang="ru-RU" smtClean="0"/>
              <a:t>07.10.2024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269C324-E4B4-4DB6-A044-35A2CC8A0CD0}" type="slidenum">
              <a:rPr lang="ru-RU" smtClean="0"/>
              <a:t>‹#›</a:t>
            </a:fld>
            <a:endParaRPr lang="ru-RU"/>
          </a:p>
        </p:txBody>
      </p:sp>
    </p:spTree>
    <p:extLst>
      <p:ext uri="{BB962C8B-B14F-4D97-AF65-F5344CB8AC3E}">
        <p14:creationId xmlns:p14="http://schemas.microsoft.com/office/powerpoint/2010/main" val="2324259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1C704C9-1CA1-4815-B2FE-D827AA5F1F3E}" type="datetimeFigureOut">
              <a:rPr lang="ru-RU" smtClean="0"/>
              <a:t>07.10.2024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269C324-E4B4-4DB6-A044-35A2CC8A0CD0}" type="slidenum">
              <a:rPr lang="ru-RU" smtClean="0"/>
              <a:t>‹#›</a:t>
            </a:fld>
            <a:endParaRPr lang="ru-RU"/>
          </a:p>
        </p:txBody>
      </p:sp>
    </p:spTree>
    <p:extLst>
      <p:ext uri="{BB962C8B-B14F-4D97-AF65-F5344CB8AC3E}">
        <p14:creationId xmlns:p14="http://schemas.microsoft.com/office/powerpoint/2010/main" val="285790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1C704C9-1CA1-4815-B2FE-D827AA5F1F3E}" type="datetimeFigureOut">
              <a:rPr lang="ru-RU" smtClean="0"/>
              <a:t>07.10.2024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269C324-E4B4-4DB6-A044-35A2CC8A0CD0}" type="slidenum">
              <a:rPr lang="ru-RU" smtClean="0"/>
              <a:t>‹#›</a:t>
            </a:fld>
            <a:endParaRPr lang="ru-RU"/>
          </a:p>
        </p:txBody>
      </p:sp>
    </p:spTree>
    <p:extLst>
      <p:ext uri="{BB962C8B-B14F-4D97-AF65-F5344CB8AC3E}">
        <p14:creationId xmlns:p14="http://schemas.microsoft.com/office/powerpoint/2010/main" val="1390018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C704C9-1CA1-4815-B2FE-D827AA5F1F3E}" type="datetimeFigureOut">
              <a:rPr lang="ru-RU" smtClean="0"/>
              <a:t>07.10.2024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269C324-E4B4-4DB6-A044-35A2CC8A0CD0}" type="slidenum">
              <a:rPr lang="ru-RU" smtClean="0"/>
              <a:t>‹#›</a:t>
            </a:fld>
            <a:endParaRPr lang="ru-RU"/>
          </a:p>
        </p:txBody>
      </p:sp>
    </p:spTree>
    <p:extLst>
      <p:ext uri="{BB962C8B-B14F-4D97-AF65-F5344CB8AC3E}">
        <p14:creationId xmlns:p14="http://schemas.microsoft.com/office/powerpoint/2010/main" val="3900453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1C704C9-1CA1-4815-B2FE-D827AA5F1F3E}" type="datetimeFigureOut">
              <a:rPr lang="ru-RU" smtClean="0"/>
              <a:t>07.10.2024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269C324-E4B4-4DB6-A044-35A2CC8A0CD0}" type="slidenum">
              <a:rPr lang="ru-RU" smtClean="0"/>
              <a:t>‹#›</a:t>
            </a:fld>
            <a:endParaRPr lang="ru-RU"/>
          </a:p>
        </p:txBody>
      </p:sp>
    </p:spTree>
    <p:extLst>
      <p:ext uri="{BB962C8B-B14F-4D97-AF65-F5344CB8AC3E}">
        <p14:creationId xmlns:p14="http://schemas.microsoft.com/office/powerpoint/2010/main" val="3549909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1C704C9-1CA1-4815-B2FE-D827AA5F1F3E}" type="datetimeFigureOut">
              <a:rPr lang="ru-RU" smtClean="0"/>
              <a:t>07.10.2024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269C324-E4B4-4DB6-A044-35A2CC8A0CD0}" type="slidenum">
              <a:rPr lang="ru-RU" smtClean="0"/>
              <a:t>‹#›</a:t>
            </a:fld>
            <a:endParaRPr lang="ru-RU"/>
          </a:p>
        </p:txBody>
      </p:sp>
    </p:spTree>
    <p:extLst>
      <p:ext uri="{BB962C8B-B14F-4D97-AF65-F5344CB8AC3E}">
        <p14:creationId xmlns:p14="http://schemas.microsoft.com/office/powerpoint/2010/main" val="216878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1C704C9-1CA1-4815-B2FE-D827AA5F1F3E}" type="datetimeFigureOut">
              <a:rPr lang="ru-RU" smtClean="0"/>
              <a:t>07.10.2024</a:t>
            </a:fld>
            <a:endParaRPr lang="ru-R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269C324-E4B4-4DB6-A044-35A2CC8A0CD0}" type="slidenum">
              <a:rPr lang="ru-RU" smtClean="0"/>
              <a:t>‹#›</a:t>
            </a:fld>
            <a:endParaRPr lang="ru-RU"/>
          </a:p>
        </p:txBody>
      </p:sp>
    </p:spTree>
    <p:extLst>
      <p:ext uri="{BB962C8B-B14F-4D97-AF65-F5344CB8AC3E}">
        <p14:creationId xmlns:p14="http://schemas.microsoft.com/office/powerpoint/2010/main" val="3526324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zakon.rada.gov.ua/laws/show/1985-19" TargetMode="External"/><Relationship Id="rId2" Type="http://schemas.openxmlformats.org/officeDocument/2006/relationships/hyperlink" Target="https://zakon.rada.gov.ua/laws/show/639-1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515377" y="641445"/>
            <a:ext cx="6987645" cy="4743356"/>
          </a:xfrm>
        </p:spPr>
        <p:txBody>
          <a:bodyPr/>
          <a:lstStyle/>
          <a:p>
            <a:pPr algn="l"/>
            <a:r>
              <a:rPr lang="ru-RU" b="1" dirty="0"/>
              <a:t>Тема 3. Банк</a:t>
            </a:r>
            <a:r>
              <a:rPr lang="uk-UA" b="1" dirty="0" err="1"/>
              <a:t>івські</a:t>
            </a:r>
            <a:r>
              <a:rPr lang="uk-UA" b="1" dirty="0"/>
              <a:t> ресурси як основа функціонування комерційного банку</a:t>
            </a:r>
            <a:endParaRPr lang="ru-RU" dirty="0"/>
          </a:p>
          <a:p>
            <a:pPr lvl="0" algn="l"/>
            <a:endParaRPr lang="uk-UA" dirty="0" smtClean="0"/>
          </a:p>
          <a:p>
            <a:pPr lvl="0" algn="l"/>
            <a:r>
              <a:rPr lang="uk-UA" dirty="0" smtClean="0"/>
              <a:t>1. Сутність </a:t>
            </a:r>
            <a:r>
              <a:rPr lang="uk-UA" dirty="0"/>
              <a:t>ресурсів</a:t>
            </a:r>
            <a:r>
              <a:rPr lang="ru-RU" dirty="0"/>
              <a:t> банку</a:t>
            </a:r>
            <a:r>
              <a:rPr lang="uk-UA" dirty="0"/>
              <a:t> та їх структура</a:t>
            </a:r>
            <a:r>
              <a:rPr lang="ru-RU" dirty="0" smtClean="0"/>
              <a:t>. </a:t>
            </a:r>
            <a:r>
              <a:rPr lang="uk-UA" dirty="0"/>
              <a:t>Регулятивний капітал банку</a:t>
            </a:r>
            <a:endParaRPr lang="ru-RU" dirty="0"/>
          </a:p>
          <a:p>
            <a:pPr lvl="0" algn="l"/>
            <a:r>
              <a:rPr lang="uk-UA" dirty="0" smtClean="0"/>
              <a:t>2. Залучені ресурси </a:t>
            </a:r>
            <a:r>
              <a:rPr lang="uk-UA" dirty="0"/>
              <a:t>банку</a:t>
            </a:r>
            <a:endParaRPr lang="ru-RU" dirty="0"/>
          </a:p>
          <a:p>
            <a:pPr lvl="0" algn="l"/>
            <a:r>
              <a:rPr lang="uk-UA" dirty="0" smtClean="0"/>
              <a:t>3. </a:t>
            </a:r>
            <a:r>
              <a:rPr lang="uk-UA" dirty="0"/>
              <a:t>З</a:t>
            </a:r>
            <a:r>
              <a:rPr lang="uk-UA" dirty="0" smtClean="0"/>
              <a:t>апозичені </a:t>
            </a:r>
            <a:r>
              <a:rPr lang="uk-UA" dirty="0"/>
              <a:t>кошти як складова ресурсної бази банків</a:t>
            </a:r>
            <a:endParaRPr lang="ru-RU" dirty="0"/>
          </a:p>
          <a:p>
            <a:endParaRPr lang="ru-RU" dirty="0"/>
          </a:p>
        </p:txBody>
      </p:sp>
    </p:spTree>
    <p:extLst>
      <p:ext uri="{BB962C8B-B14F-4D97-AF65-F5344CB8AC3E}">
        <p14:creationId xmlns:p14="http://schemas.microsoft.com/office/powerpoint/2010/main" val="1924215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532263"/>
            <a:ext cx="10018713" cy="5609230"/>
          </a:xfrm>
        </p:spPr>
        <p:txBody>
          <a:bodyPr anchor="t">
            <a:normAutofit fontScale="77500" lnSpcReduction="20000"/>
          </a:bodyPr>
          <a:lstStyle/>
          <a:p>
            <a:r>
              <a:rPr lang="uk-UA" dirty="0" smtClean="0"/>
              <a:t>Банк не має права без згоди Національного банку України зменшувати розмір регулятивного капіталу нижче мінімально встановленого рівня. Ця вимога не поширюється на новостворений банк протягом одного року з дня отримання ним банківської ліцензії.</a:t>
            </a:r>
          </a:p>
          <a:p>
            <a:r>
              <a:rPr lang="uk-UA" dirty="0" smtClean="0"/>
              <a:t>Забороняється використовувати для формування статутного капіталу банку бюджетні кошти, якщо такі кошти мають інше цільове призначення.</a:t>
            </a:r>
          </a:p>
          <a:p>
            <a:r>
              <a:rPr lang="uk-UA" dirty="0" smtClean="0"/>
              <a:t>Банки здійснюють емісію власних акцій відповідно до законодавства України про господарські товариства та цінні папери з урахуванням особливостей, визначених цим Законом.</a:t>
            </a:r>
          </a:p>
          <a:p>
            <a:r>
              <a:rPr lang="uk-UA" dirty="0" smtClean="0"/>
              <a:t>Банк не має права придбавати власні акції (паї), якщо це може призвести до порушення банком вимог щодо достатності капіталу.</a:t>
            </a:r>
          </a:p>
          <a:p>
            <a:r>
              <a:rPr lang="uk-UA" dirty="0" smtClean="0"/>
              <a:t>Банк, що має намір придбати власні акції (паї) у розмірі менше 3 відсотків статутного капіталу, зобов’язаний письмово повідомити про це Національний банк України за 15 календарних днів до вчинення правочинів.</a:t>
            </a:r>
          </a:p>
          <a:p>
            <a:r>
              <a:rPr lang="uk-UA" dirty="0" smtClean="0"/>
              <a:t>Національний банк України має право заборонити банку придбання власних акцій (паїв), якщо це може призвести до погіршення фінансового стану банку.</a:t>
            </a:r>
          </a:p>
          <a:p>
            <a:r>
              <a:rPr lang="uk-UA" dirty="0" smtClean="0"/>
              <a:t>Банк має право придбати власні акції (паї) у розмірі, що дорівнює або перевищує 3 відсотки статутного капіталу, з урахуванням розміру власних акцій (паїв), що знаходяться у власності банку, за умови погодження Національним банком України такого придбання згідно з установленими ним вимогами та порядком.</a:t>
            </a:r>
          </a:p>
          <a:p>
            <a:endParaRPr lang="ru-RU" dirty="0"/>
          </a:p>
        </p:txBody>
      </p:sp>
    </p:spTree>
    <p:extLst>
      <p:ext uri="{BB962C8B-B14F-4D97-AF65-F5344CB8AC3E}">
        <p14:creationId xmlns:p14="http://schemas.microsoft.com/office/powerpoint/2010/main" val="4139578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382137"/>
            <a:ext cx="10018713" cy="5991367"/>
          </a:xfrm>
        </p:spPr>
        <p:txBody>
          <a:bodyPr/>
          <a:lstStyle/>
          <a:p>
            <a:r>
              <a:rPr lang="ru-RU" dirty="0"/>
              <a:t>Банки </a:t>
            </a:r>
            <a:r>
              <a:rPr lang="ru-RU" dirty="0" err="1"/>
              <a:t>зобов'язані</a:t>
            </a:r>
            <a:r>
              <a:rPr lang="ru-RU" dirty="0"/>
              <a:t> </a:t>
            </a:r>
            <a:r>
              <a:rPr lang="ru-RU" dirty="0" err="1"/>
              <a:t>формувати</a:t>
            </a:r>
            <a:r>
              <a:rPr lang="ru-RU" dirty="0"/>
              <a:t> </a:t>
            </a:r>
            <a:r>
              <a:rPr lang="ru-RU" dirty="0" err="1"/>
              <a:t>резервний</a:t>
            </a:r>
            <a:r>
              <a:rPr lang="ru-RU" dirty="0"/>
              <a:t> фонд на </a:t>
            </a:r>
            <a:r>
              <a:rPr lang="ru-RU" dirty="0" err="1"/>
              <a:t>покриття</a:t>
            </a:r>
            <a:r>
              <a:rPr lang="ru-RU" dirty="0"/>
              <a:t> </a:t>
            </a:r>
            <a:r>
              <a:rPr lang="ru-RU" dirty="0" err="1"/>
              <a:t>непередбачених</a:t>
            </a:r>
            <a:r>
              <a:rPr lang="ru-RU" dirty="0"/>
              <a:t> </a:t>
            </a:r>
            <a:r>
              <a:rPr lang="ru-RU" dirty="0" err="1"/>
              <a:t>збитків</a:t>
            </a:r>
            <a:r>
              <a:rPr lang="ru-RU" dirty="0"/>
              <a:t> по </a:t>
            </a:r>
            <a:r>
              <a:rPr lang="ru-RU" dirty="0" err="1"/>
              <a:t>всіх</a:t>
            </a:r>
            <a:r>
              <a:rPr lang="ru-RU" dirty="0"/>
              <a:t> </a:t>
            </a:r>
            <a:r>
              <a:rPr lang="ru-RU" dirty="0" err="1"/>
              <a:t>статтях</a:t>
            </a:r>
            <a:r>
              <a:rPr lang="ru-RU" dirty="0"/>
              <a:t> </a:t>
            </a:r>
            <a:r>
              <a:rPr lang="ru-RU" dirty="0" err="1"/>
              <a:t>активів</a:t>
            </a:r>
            <a:r>
              <a:rPr lang="ru-RU" dirty="0"/>
              <a:t> та </a:t>
            </a:r>
            <a:r>
              <a:rPr lang="ru-RU" dirty="0" err="1"/>
              <a:t>позабалансових</a:t>
            </a:r>
            <a:r>
              <a:rPr lang="ru-RU" dirty="0"/>
              <a:t> </a:t>
            </a:r>
            <a:r>
              <a:rPr lang="ru-RU" dirty="0" err="1"/>
              <a:t>зобов'язаннях</a:t>
            </a:r>
            <a:r>
              <a:rPr lang="ru-RU" dirty="0"/>
              <a:t>.</a:t>
            </a:r>
          </a:p>
          <a:p>
            <a:r>
              <a:rPr lang="ru-RU" dirty="0" err="1"/>
              <a:t>Розмір</a:t>
            </a:r>
            <a:r>
              <a:rPr lang="ru-RU" dirty="0"/>
              <a:t> </a:t>
            </a:r>
            <a:r>
              <a:rPr lang="ru-RU" dirty="0" err="1"/>
              <a:t>відрахувань</a:t>
            </a:r>
            <a:r>
              <a:rPr lang="ru-RU" dirty="0"/>
              <a:t> до резервного фонду </a:t>
            </a:r>
            <a:r>
              <a:rPr lang="ru-RU" dirty="0" err="1"/>
              <a:t>має</a:t>
            </a:r>
            <a:r>
              <a:rPr lang="ru-RU" dirty="0"/>
              <a:t> бути не </a:t>
            </a:r>
            <a:r>
              <a:rPr lang="ru-RU" dirty="0" err="1"/>
              <a:t>менше</a:t>
            </a:r>
            <a:r>
              <a:rPr lang="ru-RU" dirty="0"/>
              <a:t> 5 </a:t>
            </a:r>
            <a:r>
              <a:rPr lang="ru-RU" dirty="0" err="1"/>
              <a:t>відсотків</a:t>
            </a:r>
            <a:r>
              <a:rPr lang="ru-RU" dirty="0"/>
              <a:t> </a:t>
            </a:r>
            <a:r>
              <a:rPr lang="ru-RU" dirty="0" err="1"/>
              <a:t>від</a:t>
            </a:r>
            <a:r>
              <a:rPr lang="ru-RU" dirty="0"/>
              <a:t> </a:t>
            </a:r>
            <a:r>
              <a:rPr lang="ru-RU" dirty="0" err="1"/>
              <a:t>прибутку</a:t>
            </a:r>
            <a:r>
              <a:rPr lang="ru-RU" dirty="0"/>
              <a:t> банку до </a:t>
            </a:r>
            <a:r>
              <a:rPr lang="ru-RU" dirty="0" err="1"/>
              <a:t>досягнення</a:t>
            </a:r>
            <a:r>
              <a:rPr lang="ru-RU" dirty="0"/>
              <a:t> ними 25 </a:t>
            </a:r>
            <a:r>
              <a:rPr lang="ru-RU" dirty="0" err="1"/>
              <a:t>відсотків</a:t>
            </a:r>
            <a:r>
              <a:rPr lang="ru-RU" dirty="0"/>
              <a:t> </a:t>
            </a:r>
            <a:r>
              <a:rPr lang="ru-RU" dirty="0" err="1"/>
              <a:t>розміру</a:t>
            </a:r>
            <a:r>
              <a:rPr lang="ru-RU" dirty="0"/>
              <a:t> регулятивного </a:t>
            </a:r>
            <a:r>
              <a:rPr lang="ru-RU" dirty="0" err="1"/>
              <a:t>капіталу</a:t>
            </a:r>
            <a:r>
              <a:rPr lang="ru-RU" dirty="0"/>
              <a:t> банку.</a:t>
            </a:r>
          </a:p>
          <a:p>
            <a:r>
              <a:rPr lang="ru-RU" dirty="0"/>
              <a:t>У </a:t>
            </a:r>
            <a:r>
              <a:rPr lang="ru-RU" dirty="0" err="1"/>
              <a:t>разі</a:t>
            </a:r>
            <a:r>
              <a:rPr lang="ru-RU" dirty="0"/>
              <a:t> коли </a:t>
            </a:r>
            <a:r>
              <a:rPr lang="ru-RU" dirty="0" err="1"/>
              <a:t>діяльність</a:t>
            </a:r>
            <a:r>
              <a:rPr lang="ru-RU" dirty="0"/>
              <a:t> банку </a:t>
            </a:r>
            <a:r>
              <a:rPr lang="ru-RU" dirty="0" err="1"/>
              <a:t>може</a:t>
            </a:r>
            <a:r>
              <a:rPr lang="ru-RU" dirty="0"/>
              <a:t> </a:t>
            </a:r>
            <a:r>
              <a:rPr lang="ru-RU" dirty="0" err="1"/>
              <a:t>створювати</a:t>
            </a:r>
            <a:r>
              <a:rPr lang="ru-RU" dirty="0"/>
              <a:t> </a:t>
            </a:r>
            <a:r>
              <a:rPr lang="ru-RU" dirty="0" err="1"/>
              <a:t>загрозу</a:t>
            </a:r>
            <a:r>
              <a:rPr lang="ru-RU" dirty="0"/>
              <a:t> </a:t>
            </a:r>
            <a:r>
              <a:rPr lang="ru-RU" dirty="0" err="1"/>
              <a:t>інтересам</a:t>
            </a:r>
            <a:r>
              <a:rPr lang="ru-RU" dirty="0"/>
              <a:t> </a:t>
            </a:r>
            <a:r>
              <a:rPr lang="ru-RU" dirty="0" err="1"/>
              <a:t>вкладників</a:t>
            </a:r>
            <a:r>
              <a:rPr lang="ru-RU" dirty="0"/>
              <a:t> та </a:t>
            </a:r>
            <a:r>
              <a:rPr lang="ru-RU" dirty="0" err="1"/>
              <a:t>інших</a:t>
            </a:r>
            <a:r>
              <a:rPr lang="ru-RU" dirty="0"/>
              <a:t> </a:t>
            </a:r>
            <a:r>
              <a:rPr lang="ru-RU" dirty="0" err="1"/>
              <a:t>кредиторів</a:t>
            </a:r>
            <a:r>
              <a:rPr lang="ru-RU" dirty="0"/>
              <a:t> банку, </a:t>
            </a:r>
            <a:r>
              <a:rPr lang="ru-RU" dirty="0" err="1"/>
              <a:t>Національний</a:t>
            </a:r>
            <a:r>
              <a:rPr lang="ru-RU" dirty="0"/>
              <a:t> банк </a:t>
            </a:r>
            <a:r>
              <a:rPr lang="ru-RU" dirty="0" err="1"/>
              <a:t>України</a:t>
            </a:r>
            <a:r>
              <a:rPr lang="ru-RU" dirty="0"/>
              <a:t> </a:t>
            </a:r>
            <a:r>
              <a:rPr lang="ru-RU" dirty="0" err="1"/>
              <a:t>має</a:t>
            </a:r>
            <a:r>
              <a:rPr lang="ru-RU" dirty="0"/>
              <a:t> право </a:t>
            </a:r>
            <a:r>
              <a:rPr lang="ru-RU" dirty="0" err="1"/>
              <a:t>вимагати</a:t>
            </a:r>
            <a:r>
              <a:rPr lang="ru-RU" dirty="0"/>
              <a:t> </a:t>
            </a:r>
            <a:r>
              <a:rPr lang="ru-RU" dirty="0" err="1"/>
              <a:t>від</a:t>
            </a:r>
            <a:r>
              <a:rPr lang="ru-RU" dirty="0"/>
              <a:t> банку </a:t>
            </a:r>
            <a:r>
              <a:rPr lang="ru-RU" dirty="0" err="1"/>
              <a:t>збільшення</a:t>
            </a:r>
            <a:r>
              <a:rPr lang="ru-RU" dirty="0"/>
              <a:t> </a:t>
            </a:r>
            <a:r>
              <a:rPr lang="ru-RU" dirty="0" err="1"/>
              <a:t>розміру</a:t>
            </a:r>
            <a:r>
              <a:rPr lang="ru-RU" dirty="0"/>
              <a:t> </a:t>
            </a:r>
            <a:r>
              <a:rPr lang="ru-RU" dirty="0" err="1"/>
              <a:t>резервів</a:t>
            </a:r>
            <a:r>
              <a:rPr lang="ru-RU" dirty="0"/>
              <a:t> </a:t>
            </a:r>
            <a:r>
              <a:rPr lang="ru-RU" dirty="0" err="1"/>
              <a:t>щорічних</a:t>
            </a:r>
            <a:r>
              <a:rPr lang="ru-RU" dirty="0"/>
              <a:t> </a:t>
            </a:r>
            <a:r>
              <a:rPr lang="ru-RU" dirty="0" err="1"/>
              <a:t>відрахувань</a:t>
            </a:r>
            <a:r>
              <a:rPr lang="ru-RU" dirty="0"/>
              <a:t> до них.</a:t>
            </a:r>
          </a:p>
          <a:p>
            <a:r>
              <a:rPr lang="ru-RU" dirty="0"/>
              <a:t>Банки </a:t>
            </a:r>
            <a:r>
              <a:rPr lang="ru-RU" dirty="0" err="1"/>
              <a:t>зобов’язані</a:t>
            </a:r>
            <a:r>
              <a:rPr lang="ru-RU" dirty="0"/>
              <a:t> </a:t>
            </a:r>
            <a:r>
              <a:rPr lang="ru-RU" dirty="0" err="1"/>
              <a:t>формувати</a:t>
            </a:r>
            <a:r>
              <a:rPr lang="ru-RU" dirty="0"/>
              <a:t> </a:t>
            </a:r>
            <a:r>
              <a:rPr lang="ru-RU" dirty="0" err="1"/>
              <a:t>інші</a:t>
            </a:r>
            <a:r>
              <a:rPr lang="ru-RU" dirty="0"/>
              <a:t> </a:t>
            </a:r>
            <a:r>
              <a:rPr lang="ru-RU" dirty="0" err="1"/>
              <a:t>фонди</a:t>
            </a:r>
            <a:r>
              <a:rPr lang="ru-RU" dirty="0"/>
              <a:t> </a:t>
            </a:r>
            <a:r>
              <a:rPr lang="ru-RU" dirty="0" err="1"/>
              <a:t>відповідно</a:t>
            </a:r>
            <a:r>
              <a:rPr lang="ru-RU" dirty="0"/>
              <a:t> до нормативно-</a:t>
            </a:r>
            <a:r>
              <a:rPr lang="ru-RU" dirty="0" err="1"/>
              <a:t>правових</a:t>
            </a:r>
            <a:r>
              <a:rPr lang="ru-RU" dirty="0"/>
              <a:t> </a:t>
            </a:r>
            <a:r>
              <a:rPr lang="ru-RU" dirty="0" err="1"/>
              <a:t>актів</a:t>
            </a:r>
            <a:r>
              <a:rPr lang="ru-RU" dirty="0"/>
              <a:t> </a:t>
            </a:r>
            <a:r>
              <a:rPr lang="ru-RU" dirty="0" err="1"/>
              <a:t>Національного</a:t>
            </a:r>
            <a:r>
              <a:rPr lang="ru-RU" dirty="0"/>
              <a:t> банку </a:t>
            </a:r>
            <a:r>
              <a:rPr lang="ru-RU" dirty="0" err="1"/>
              <a:t>України</a:t>
            </a:r>
            <a:r>
              <a:rPr lang="ru-RU" dirty="0"/>
              <a:t>.</a:t>
            </a:r>
          </a:p>
          <a:p>
            <a:endParaRPr lang="uk-UA" dirty="0"/>
          </a:p>
        </p:txBody>
      </p:sp>
    </p:spTree>
    <p:extLst>
      <p:ext uri="{BB962C8B-B14F-4D97-AF65-F5344CB8AC3E}">
        <p14:creationId xmlns:p14="http://schemas.microsoft.com/office/powerpoint/2010/main" val="2996822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532263"/>
            <a:ext cx="10018713" cy="5609230"/>
          </a:xfrm>
        </p:spPr>
        <p:txBody>
          <a:bodyPr anchor="t">
            <a:normAutofit/>
          </a:bodyPr>
          <a:lstStyle/>
          <a:p>
            <a:r>
              <a:rPr lang="uk-UA" dirty="0"/>
              <a:t>2. Залучені ресурси </a:t>
            </a:r>
            <a:r>
              <a:rPr lang="uk-UA" dirty="0" smtClean="0"/>
              <a:t>банку</a:t>
            </a:r>
          </a:p>
          <a:p>
            <a:r>
              <a:rPr lang="ru-RU" b="1" dirty="0" err="1"/>
              <a:t>Зобов’язання</a:t>
            </a:r>
            <a:r>
              <a:rPr lang="ru-RU" b="1" dirty="0"/>
              <a:t> банку – </a:t>
            </a:r>
            <a:r>
              <a:rPr lang="ru-RU" dirty="0" err="1"/>
              <a:t>це</a:t>
            </a:r>
            <a:r>
              <a:rPr lang="ru-RU" dirty="0"/>
              <a:t> </a:t>
            </a:r>
            <a:r>
              <a:rPr lang="ru-RU" dirty="0" err="1"/>
              <a:t>заборгованість</a:t>
            </a:r>
            <a:r>
              <a:rPr lang="ru-RU" dirty="0"/>
              <a:t> банку, </a:t>
            </a:r>
            <a:r>
              <a:rPr lang="ru-RU" dirty="0" smtClean="0"/>
              <a:t>яка </a:t>
            </a:r>
            <a:r>
              <a:rPr lang="ru-RU" dirty="0" err="1" smtClean="0"/>
              <a:t>виникла</a:t>
            </a:r>
            <a:r>
              <a:rPr lang="ru-RU" dirty="0" smtClean="0"/>
              <a:t> </a:t>
            </a:r>
            <a:r>
              <a:rPr lang="ru-RU" dirty="0" err="1"/>
              <a:t>внаслідок</a:t>
            </a:r>
            <a:r>
              <a:rPr lang="ru-RU" dirty="0"/>
              <a:t> </a:t>
            </a:r>
            <a:r>
              <a:rPr lang="ru-RU" dirty="0" err="1"/>
              <a:t>минулих</a:t>
            </a:r>
            <a:r>
              <a:rPr lang="ru-RU" dirty="0"/>
              <a:t> </a:t>
            </a:r>
            <a:r>
              <a:rPr lang="ru-RU" dirty="0" err="1"/>
              <a:t>подій</a:t>
            </a:r>
            <a:r>
              <a:rPr lang="ru-RU" dirty="0"/>
              <a:t> і </a:t>
            </a:r>
            <a:r>
              <a:rPr lang="ru-RU" dirty="0" err="1"/>
              <a:t>погашення</a:t>
            </a:r>
            <a:r>
              <a:rPr lang="ru-RU" dirty="0"/>
              <a:t> </a:t>
            </a:r>
            <a:r>
              <a:rPr lang="ru-RU" dirty="0" err="1"/>
              <a:t>якої</a:t>
            </a:r>
            <a:r>
              <a:rPr lang="ru-RU" dirty="0"/>
              <a:t> </a:t>
            </a:r>
            <a:r>
              <a:rPr lang="ru-RU" dirty="0" smtClean="0"/>
              <a:t>в </a:t>
            </a:r>
            <a:r>
              <a:rPr lang="ru-RU" dirty="0" err="1" smtClean="0"/>
              <a:t>майбутньому</a:t>
            </a:r>
            <a:r>
              <a:rPr lang="ru-RU" dirty="0"/>
              <a:t>, як </a:t>
            </a:r>
            <a:r>
              <a:rPr lang="ru-RU" dirty="0" err="1"/>
              <a:t>очікується</a:t>
            </a:r>
            <a:r>
              <a:rPr lang="ru-RU" dirty="0"/>
              <a:t>, </a:t>
            </a:r>
            <a:r>
              <a:rPr lang="ru-RU" dirty="0" err="1"/>
              <a:t>призведе</a:t>
            </a:r>
            <a:r>
              <a:rPr lang="ru-RU" dirty="0"/>
              <a:t> до </a:t>
            </a:r>
            <a:r>
              <a:rPr lang="ru-RU" dirty="0" err="1"/>
              <a:t>зменшення</a:t>
            </a:r>
            <a:r>
              <a:rPr lang="ru-RU" dirty="0"/>
              <a:t> </a:t>
            </a:r>
            <a:r>
              <a:rPr lang="ru-RU" dirty="0" err="1" smtClean="0"/>
              <a:t>ресурсів</a:t>
            </a:r>
            <a:r>
              <a:rPr lang="ru-RU" dirty="0" smtClean="0"/>
              <a:t> банку</a:t>
            </a:r>
            <a:r>
              <a:rPr lang="ru-RU" dirty="0"/>
              <a:t>, </a:t>
            </a:r>
            <a:r>
              <a:rPr lang="ru-RU" dirty="0" err="1"/>
              <a:t>що</a:t>
            </a:r>
            <a:r>
              <a:rPr lang="ru-RU" dirty="0"/>
              <a:t> </a:t>
            </a:r>
            <a:r>
              <a:rPr lang="ru-RU" dirty="0" err="1"/>
              <a:t>втілюють</a:t>
            </a:r>
            <a:r>
              <a:rPr lang="ru-RU" dirty="0"/>
              <a:t> в </a:t>
            </a:r>
            <a:r>
              <a:rPr lang="ru-RU" dirty="0" err="1"/>
              <a:t>собі</a:t>
            </a:r>
            <a:r>
              <a:rPr lang="ru-RU" dirty="0"/>
              <a:t> </a:t>
            </a:r>
            <a:r>
              <a:rPr lang="ru-RU" dirty="0" err="1"/>
              <a:t>економічні</a:t>
            </a:r>
            <a:r>
              <a:rPr lang="ru-RU" dirty="0"/>
              <a:t> </a:t>
            </a:r>
            <a:r>
              <a:rPr lang="ru-RU" dirty="0" err="1" smtClean="0"/>
              <a:t>вигоди</a:t>
            </a:r>
            <a:r>
              <a:rPr lang="ru-RU" dirty="0" smtClean="0"/>
              <a:t>.</a:t>
            </a:r>
          </a:p>
          <a:p>
            <a:r>
              <a:rPr lang="ru-RU" dirty="0"/>
              <a:t>До складу </a:t>
            </a:r>
            <a:r>
              <a:rPr lang="ru-RU" dirty="0" err="1"/>
              <a:t>зобовʼязань</a:t>
            </a:r>
            <a:r>
              <a:rPr lang="ru-RU" dirty="0"/>
              <a:t> банку входить </a:t>
            </a:r>
            <a:r>
              <a:rPr lang="ru-RU" b="1" dirty="0" err="1"/>
              <a:t>залучений</a:t>
            </a:r>
            <a:r>
              <a:rPr lang="ru-RU" b="1" dirty="0"/>
              <a:t> </a:t>
            </a:r>
            <a:r>
              <a:rPr lang="ru-RU" dirty="0"/>
              <a:t>(</a:t>
            </a:r>
            <a:r>
              <a:rPr lang="ru-RU" dirty="0" err="1" smtClean="0"/>
              <a:t>капітал</a:t>
            </a:r>
            <a:r>
              <a:rPr lang="ru-RU" dirty="0" smtClean="0"/>
              <a:t>, </a:t>
            </a:r>
            <a:r>
              <a:rPr lang="ru-RU" dirty="0" err="1" smtClean="0"/>
              <a:t>мобілізований</a:t>
            </a:r>
            <a:r>
              <a:rPr lang="ru-RU" dirty="0" smtClean="0"/>
              <a:t> </a:t>
            </a:r>
            <a:r>
              <a:rPr lang="ru-RU" dirty="0"/>
              <a:t>самим банком) та </a:t>
            </a:r>
            <a:r>
              <a:rPr lang="ru-RU" b="1" dirty="0" err="1"/>
              <a:t>позиковий</a:t>
            </a:r>
            <a:r>
              <a:rPr lang="ru-RU" b="1" dirty="0"/>
              <a:t> </a:t>
            </a:r>
            <a:r>
              <a:rPr lang="ru-RU" b="1" dirty="0" err="1"/>
              <a:t>капітал</a:t>
            </a:r>
            <a:r>
              <a:rPr lang="ru-RU" b="1" dirty="0"/>
              <a:t> </a:t>
            </a:r>
            <a:r>
              <a:rPr lang="ru-RU" dirty="0"/>
              <a:t>(</a:t>
            </a:r>
            <a:r>
              <a:rPr lang="ru-RU" dirty="0" err="1" smtClean="0"/>
              <a:t>залучені</a:t>
            </a:r>
            <a:r>
              <a:rPr lang="ru-RU" dirty="0" smtClean="0"/>
              <a:t> </a:t>
            </a:r>
            <a:r>
              <a:rPr lang="ru-RU" dirty="0" err="1" smtClean="0"/>
              <a:t>кошти</a:t>
            </a:r>
            <a:r>
              <a:rPr lang="ru-RU" dirty="0"/>
              <a:t>), </a:t>
            </a:r>
            <a:r>
              <a:rPr lang="ru-RU" dirty="0" err="1"/>
              <a:t>які</a:t>
            </a:r>
            <a:r>
              <a:rPr lang="ru-RU" dirty="0"/>
              <a:t> по </a:t>
            </a:r>
            <a:r>
              <a:rPr lang="ru-RU" dirty="0" err="1"/>
              <a:t>суті</a:t>
            </a:r>
            <a:r>
              <a:rPr lang="ru-RU" dirty="0"/>
              <a:t> </a:t>
            </a:r>
            <a:r>
              <a:rPr lang="ru-RU" dirty="0" err="1"/>
              <a:t>являють</a:t>
            </a:r>
            <a:r>
              <a:rPr lang="ru-RU" dirty="0"/>
              <a:t> собою </a:t>
            </a:r>
            <a:r>
              <a:rPr lang="ru-RU" dirty="0" err="1"/>
              <a:t>боргове</a:t>
            </a:r>
            <a:r>
              <a:rPr lang="ru-RU" dirty="0"/>
              <a:t> </a:t>
            </a:r>
            <a:r>
              <a:rPr lang="ru-RU" dirty="0" err="1"/>
              <a:t>зобовʼязання</a:t>
            </a:r>
            <a:r>
              <a:rPr lang="ru-RU" dirty="0"/>
              <a:t>.</a:t>
            </a:r>
          </a:p>
          <a:p>
            <a:r>
              <a:rPr lang="ru-RU" dirty="0" err="1"/>
              <a:t>Найбільшу</a:t>
            </a:r>
            <a:r>
              <a:rPr lang="ru-RU" dirty="0"/>
              <a:t> </a:t>
            </a:r>
            <a:r>
              <a:rPr lang="ru-RU" dirty="0" err="1"/>
              <a:t>частину</a:t>
            </a:r>
            <a:r>
              <a:rPr lang="ru-RU" dirty="0"/>
              <a:t> </a:t>
            </a:r>
            <a:r>
              <a:rPr lang="ru-RU" dirty="0" err="1"/>
              <a:t>зобов’язань</a:t>
            </a:r>
            <a:r>
              <a:rPr lang="ru-RU" dirty="0"/>
              <a:t> банку </a:t>
            </a:r>
            <a:r>
              <a:rPr lang="ru-RU" dirty="0" err="1"/>
              <a:t>складають</a:t>
            </a:r>
            <a:r>
              <a:rPr lang="ru-RU" dirty="0"/>
              <a:t> </a:t>
            </a:r>
            <a:r>
              <a:rPr lang="ru-RU" dirty="0" err="1" smtClean="0"/>
              <a:t>залучені</a:t>
            </a:r>
            <a:r>
              <a:rPr lang="ru-RU" dirty="0" smtClean="0"/>
              <a:t> </a:t>
            </a:r>
            <a:r>
              <a:rPr lang="ru-RU" dirty="0" err="1" smtClean="0"/>
              <a:t>кошти</a:t>
            </a:r>
            <a:r>
              <a:rPr lang="ru-RU" dirty="0" smtClean="0"/>
              <a:t> </a:t>
            </a:r>
            <a:r>
              <a:rPr lang="ru-RU" dirty="0"/>
              <a:t>(</a:t>
            </a:r>
            <a:r>
              <a:rPr lang="ru-RU" dirty="0" err="1"/>
              <a:t>залучений</a:t>
            </a:r>
            <a:r>
              <a:rPr lang="ru-RU" dirty="0"/>
              <a:t> </a:t>
            </a:r>
            <a:r>
              <a:rPr lang="ru-RU" dirty="0" err="1"/>
              <a:t>капітал</a:t>
            </a:r>
            <a:r>
              <a:rPr lang="ru-RU" dirty="0"/>
              <a:t>).</a:t>
            </a:r>
            <a:endParaRPr lang="ru-RU" dirty="0" smtClean="0"/>
          </a:p>
          <a:p>
            <a:r>
              <a:rPr lang="ru-RU" b="1" dirty="0" err="1" smtClean="0"/>
              <a:t>вкладна</a:t>
            </a:r>
            <a:r>
              <a:rPr lang="ru-RU" b="1" dirty="0" smtClean="0"/>
              <a:t> </a:t>
            </a:r>
            <a:r>
              <a:rPr lang="ru-RU" b="1" dirty="0"/>
              <a:t>(</a:t>
            </a:r>
            <a:r>
              <a:rPr lang="ru-RU" b="1" dirty="0" err="1"/>
              <a:t>депозитна</a:t>
            </a:r>
            <a:r>
              <a:rPr lang="ru-RU" b="1" dirty="0"/>
              <a:t>) </a:t>
            </a:r>
            <a:r>
              <a:rPr lang="ru-RU" b="1" dirty="0" err="1"/>
              <a:t>операція</a:t>
            </a:r>
            <a:r>
              <a:rPr lang="ru-RU" b="1" dirty="0"/>
              <a:t> </a:t>
            </a:r>
            <a:r>
              <a:rPr lang="ru-RU" dirty="0"/>
              <a:t>- </a:t>
            </a:r>
            <a:r>
              <a:rPr lang="ru-RU" dirty="0" err="1"/>
              <a:t>операція</a:t>
            </a:r>
            <a:r>
              <a:rPr lang="ru-RU" dirty="0"/>
              <a:t> банку </a:t>
            </a:r>
            <a:r>
              <a:rPr lang="ru-RU" dirty="0" err="1"/>
              <a:t>із</a:t>
            </a:r>
            <a:r>
              <a:rPr lang="ru-RU" dirty="0"/>
              <a:t> </a:t>
            </a:r>
            <a:r>
              <a:rPr lang="ru-RU" dirty="0" err="1"/>
              <a:t>залучення</a:t>
            </a:r>
            <a:r>
              <a:rPr lang="ru-RU" dirty="0"/>
              <a:t> </a:t>
            </a:r>
            <a:r>
              <a:rPr lang="ru-RU" dirty="0" err="1"/>
              <a:t>грошових</a:t>
            </a:r>
            <a:r>
              <a:rPr lang="ru-RU" dirty="0"/>
              <a:t> </a:t>
            </a:r>
            <a:r>
              <a:rPr lang="ru-RU" dirty="0" err="1"/>
              <a:t>коштів</a:t>
            </a:r>
            <a:r>
              <a:rPr lang="ru-RU" dirty="0"/>
              <a:t> </a:t>
            </a:r>
            <a:r>
              <a:rPr lang="ru-RU" dirty="0" err="1"/>
              <a:t>або</a:t>
            </a:r>
            <a:r>
              <a:rPr lang="ru-RU" dirty="0"/>
              <a:t> </a:t>
            </a:r>
            <a:r>
              <a:rPr lang="ru-RU" dirty="0" err="1"/>
              <a:t>банківських</a:t>
            </a:r>
            <a:r>
              <a:rPr lang="ru-RU" dirty="0"/>
              <a:t> </a:t>
            </a:r>
            <a:r>
              <a:rPr lang="ru-RU" dirty="0" err="1"/>
              <a:t>металів</a:t>
            </a:r>
            <a:r>
              <a:rPr lang="ru-RU" dirty="0"/>
              <a:t> </a:t>
            </a:r>
            <a:r>
              <a:rPr lang="ru-RU" dirty="0" err="1"/>
              <a:t>від</a:t>
            </a:r>
            <a:r>
              <a:rPr lang="ru-RU" dirty="0"/>
              <a:t> </a:t>
            </a:r>
            <a:r>
              <a:rPr lang="ru-RU" dirty="0" err="1"/>
              <a:t>вкладників</a:t>
            </a:r>
            <a:r>
              <a:rPr lang="ru-RU" dirty="0"/>
              <a:t> на </a:t>
            </a:r>
            <a:r>
              <a:rPr lang="ru-RU" dirty="0" err="1"/>
              <a:t>їх</a:t>
            </a:r>
            <a:r>
              <a:rPr lang="ru-RU" dirty="0"/>
              <a:t> </a:t>
            </a:r>
            <a:r>
              <a:rPr lang="ru-RU" dirty="0" err="1"/>
              <a:t>рахунки</a:t>
            </a:r>
            <a:r>
              <a:rPr lang="ru-RU" dirty="0"/>
              <a:t> в банку на </a:t>
            </a:r>
            <a:r>
              <a:rPr lang="ru-RU" dirty="0" err="1"/>
              <a:t>договірних</a:t>
            </a:r>
            <a:r>
              <a:rPr lang="ru-RU" dirty="0"/>
              <a:t> засадах </a:t>
            </a:r>
            <a:r>
              <a:rPr lang="ru-RU" dirty="0" err="1"/>
              <a:t>або</a:t>
            </a:r>
            <a:r>
              <a:rPr lang="ru-RU" dirty="0"/>
              <a:t> </a:t>
            </a:r>
            <a:r>
              <a:rPr lang="ru-RU" dirty="0" err="1"/>
              <a:t>депонування</a:t>
            </a:r>
            <a:r>
              <a:rPr lang="ru-RU" dirty="0"/>
              <a:t> </a:t>
            </a:r>
            <a:r>
              <a:rPr lang="ru-RU" dirty="0" err="1"/>
              <a:t>грошових</a:t>
            </a:r>
            <a:r>
              <a:rPr lang="ru-RU" dirty="0"/>
              <a:t> </a:t>
            </a:r>
            <a:r>
              <a:rPr lang="ru-RU" dirty="0" err="1"/>
              <a:t>коштів</a:t>
            </a:r>
            <a:r>
              <a:rPr lang="ru-RU" dirty="0"/>
              <a:t> </a:t>
            </a:r>
            <a:r>
              <a:rPr lang="ru-RU" dirty="0" err="1"/>
              <a:t>вкладниками</a:t>
            </a:r>
            <a:r>
              <a:rPr lang="ru-RU" dirty="0"/>
              <a:t> з </a:t>
            </a:r>
            <a:r>
              <a:rPr lang="ru-RU" dirty="0" err="1"/>
              <a:t>оформленням</a:t>
            </a:r>
            <a:r>
              <a:rPr lang="ru-RU" dirty="0"/>
              <a:t> </a:t>
            </a:r>
            <a:r>
              <a:rPr lang="ru-RU" dirty="0" err="1"/>
              <a:t>їх</a:t>
            </a:r>
            <a:r>
              <a:rPr lang="ru-RU" dirty="0"/>
              <a:t> </a:t>
            </a:r>
            <a:r>
              <a:rPr lang="ru-RU" dirty="0" err="1"/>
              <a:t>ощадними</a:t>
            </a:r>
            <a:r>
              <a:rPr lang="ru-RU" dirty="0"/>
              <a:t> </a:t>
            </a:r>
            <a:r>
              <a:rPr lang="ru-RU" dirty="0" err="1"/>
              <a:t>сертифікатами</a:t>
            </a:r>
            <a:r>
              <a:rPr lang="ru-RU" dirty="0"/>
              <a:t>.</a:t>
            </a:r>
          </a:p>
          <a:p>
            <a:pPr marL="0" indent="0">
              <a:buNone/>
            </a:pPr>
            <a:endParaRPr lang="ru-RU" dirty="0"/>
          </a:p>
          <a:p>
            <a:endParaRPr lang="ru-RU" dirty="0"/>
          </a:p>
        </p:txBody>
      </p:sp>
    </p:spTree>
    <p:extLst>
      <p:ext uri="{BB962C8B-B14F-4D97-AF65-F5344CB8AC3E}">
        <p14:creationId xmlns:p14="http://schemas.microsoft.com/office/powerpoint/2010/main" val="4270027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532263"/>
            <a:ext cx="10018713" cy="5609230"/>
          </a:xfrm>
        </p:spPr>
        <p:txBody>
          <a:bodyPr anchor="t"/>
          <a:lstStyle/>
          <a:p>
            <a:r>
              <a:rPr lang="ru-RU" dirty="0" smtClean="0"/>
              <a:t>В</a:t>
            </a:r>
            <a:r>
              <a:rPr lang="uk-UA" dirty="0" err="1" smtClean="0"/>
              <a:t>ідмінності</a:t>
            </a:r>
            <a:r>
              <a:rPr lang="uk-UA" dirty="0" smtClean="0"/>
              <a:t> між залученим та запозиченим (позиковим) капіталом</a:t>
            </a:r>
            <a:endParaRPr lang="ru-RU" dirty="0"/>
          </a:p>
        </p:txBody>
      </p:sp>
      <p:pic>
        <p:nvPicPr>
          <p:cNvPr id="4" name="Рисунок 3"/>
          <p:cNvPicPr>
            <a:picLocks noChangeAspect="1"/>
          </p:cNvPicPr>
          <p:nvPr/>
        </p:nvPicPr>
        <p:blipFill>
          <a:blip r:embed="rId2"/>
          <a:stretch>
            <a:fillRect/>
          </a:stretch>
        </p:blipFill>
        <p:spPr>
          <a:xfrm>
            <a:off x="1774209" y="1200483"/>
            <a:ext cx="8886835" cy="4941010"/>
          </a:xfrm>
          <a:prstGeom prst="rect">
            <a:avLst/>
          </a:prstGeom>
        </p:spPr>
      </p:pic>
    </p:spTree>
    <p:extLst>
      <p:ext uri="{BB962C8B-B14F-4D97-AF65-F5344CB8AC3E}">
        <p14:creationId xmlns:p14="http://schemas.microsoft.com/office/powerpoint/2010/main" val="2651991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532263"/>
            <a:ext cx="10018713" cy="5609230"/>
          </a:xfrm>
        </p:spPr>
        <p:txBody>
          <a:bodyPr anchor="t">
            <a:normAutofit lnSpcReduction="10000"/>
          </a:bodyPr>
          <a:lstStyle/>
          <a:p>
            <a:r>
              <a:rPr lang="ru-RU" b="1" dirty="0"/>
              <a:t>В</a:t>
            </a:r>
            <a:r>
              <a:rPr lang="ru-RU" b="1" dirty="0" smtClean="0"/>
              <a:t>клад </a:t>
            </a:r>
            <a:r>
              <a:rPr lang="ru-RU" b="1" dirty="0"/>
              <a:t>(депозит)</a:t>
            </a:r>
            <a:r>
              <a:rPr lang="ru-RU" dirty="0"/>
              <a:t> - </a:t>
            </a:r>
            <a:r>
              <a:rPr lang="ru-RU" dirty="0" err="1"/>
              <a:t>це</a:t>
            </a:r>
            <a:r>
              <a:rPr lang="ru-RU" dirty="0"/>
              <a:t> </a:t>
            </a:r>
            <a:r>
              <a:rPr lang="ru-RU" dirty="0" err="1"/>
              <a:t>грошові</a:t>
            </a:r>
            <a:r>
              <a:rPr lang="ru-RU" dirty="0"/>
              <a:t> </a:t>
            </a:r>
            <a:r>
              <a:rPr lang="ru-RU" dirty="0" err="1"/>
              <a:t>кошти</a:t>
            </a:r>
            <a:r>
              <a:rPr lang="ru-RU" dirty="0"/>
              <a:t> в </a:t>
            </a:r>
            <a:r>
              <a:rPr lang="ru-RU" dirty="0" err="1"/>
              <a:t>готівковій</a:t>
            </a:r>
            <a:r>
              <a:rPr lang="ru-RU" dirty="0"/>
              <a:t> </a:t>
            </a:r>
            <a:r>
              <a:rPr lang="ru-RU" dirty="0" err="1"/>
              <a:t>або</a:t>
            </a:r>
            <a:r>
              <a:rPr lang="ru-RU" dirty="0"/>
              <a:t> </a:t>
            </a:r>
            <a:r>
              <a:rPr lang="ru-RU" dirty="0" err="1"/>
              <a:t>безготівковій</a:t>
            </a:r>
            <a:r>
              <a:rPr lang="ru-RU" dirty="0"/>
              <a:t> </a:t>
            </a:r>
            <a:r>
              <a:rPr lang="ru-RU" dirty="0" err="1"/>
              <a:t>формі</a:t>
            </a:r>
            <a:r>
              <a:rPr lang="ru-RU" dirty="0"/>
              <a:t> у </a:t>
            </a:r>
            <a:r>
              <a:rPr lang="ru-RU" dirty="0" err="1"/>
              <a:t>валюті</a:t>
            </a:r>
            <a:r>
              <a:rPr lang="ru-RU" dirty="0"/>
              <a:t> </a:t>
            </a:r>
            <a:r>
              <a:rPr lang="ru-RU" dirty="0" err="1"/>
              <a:t>України</a:t>
            </a:r>
            <a:r>
              <a:rPr lang="ru-RU" dirty="0"/>
              <a:t> </a:t>
            </a:r>
            <a:r>
              <a:rPr lang="ru-RU" dirty="0" err="1"/>
              <a:t>або</a:t>
            </a:r>
            <a:r>
              <a:rPr lang="ru-RU" dirty="0"/>
              <a:t> в </a:t>
            </a:r>
            <a:r>
              <a:rPr lang="ru-RU" dirty="0" err="1"/>
              <a:t>іноземній</a:t>
            </a:r>
            <a:r>
              <a:rPr lang="ru-RU" dirty="0"/>
              <a:t> </a:t>
            </a:r>
            <a:r>
              <a:rPr lang="ru-RU" dirty="0" err="1"/>
              <a:t>валюті</a:t>
            </a:r>
            <a:r>
              <a:rPr lang="ru-RU" dirty="0"/>
              <a:t> </a:t>
            </a:r>
            <a:r>
              <a:rPr lang="ru-RU" dirty="0" err="1"/>
              <a:t>або</a:t>
            </a:r>
            <a:r>
              <a:rPr lang="ru-RU" dirty="0"/>
              <a:t> </a:t>
            </a:r>
            <a:r>
              <a:rPr lang="ru-RU" dirty="0" err="1"/>
              <a:t>банківські</a:t>
            </a:r>
            <a:r>
              <a:rPr lang="ru-RU" dirty="0"/>
              <a:t> метали, </a:t>
            </a:r>
            <a:r>
              <a:rPr lang="ru-RU" dirty="0" err="1"/>
              <a:t>які</a:t>
            </a:r>
            <a:r>
              <a:rPr lang="ru-RU" dirty="0"/>
              <a:t> банк </a:t>
            </a:r>
            <a:r>
              <a:rPr lang="ru-RU" dirty="0" err="1"/>
              <a:t>прийняв</a:t>
            </a:r>
            <a:r>
              <a:rPr lang="ru-RU" dirty="0"/>
              <a:t> </a:t>
            </a:r>
            <a:r>
              <a:rPr lang="ru-RU" dirty="0" err="1"/>
              <a:t>від</a:t>
            </a:r>
            <a:r>
              <a:rPr lang="ru-RU" dirty="0"/>
              <a:t> </a:t>
            </a:r>
            <a:r>
              <a:rPr lang="ru-RU" dirty="0" err="1"/>
              <a:t>вкладника</a:t>
            </a:r>
            <a:r>
              <a:rPr lang="ru-RU" dirty="0"/>
              <a:t> </a:t>
            </a:r>
            <a:r>
              <a:rPr lang="ru-RU" dirty="0" err="1"/>
              <a:t>або</a:t>
            </a:r>
            <a:r>
              <a:rPr lang="ru-RU" dirty="0"/>
              <a:t> </a:t>
            </a:r>
            <a:r>
              <a:rPr lang="ru-RU" dirty="0" err="1"/>
              <a:t>які</a:t>
            </a:r>
            <a:r>
              <a:rPr lang="ru-RU" dirty="0"/>
              <a:t> </a:t>
            </a:r>
            <a:r>
              <a:rPr lang="ru-RU" dirty="0" err="1"/>
              <a:t>надійшли</a:t>
            </a:r>
            <a:r>
              <a:rPr lang="ru-RU" dirty="0"/>
              <a:t> для </a:t>
            </a:r>
            <a:r>
              <a:rPr lang="ru-RU" dirty="0" err="1"/>
              <a:t>вкладника</a:t>
            </a:r>
            <a:r>
              <a:rPr lang="ru-RU" dirty="0"/>
              <a:t> на </a:t>
            </a:r>
            <a:r>
              <a:rPr lang="ru-RU" dirty="0" err="1"/>
              <a:t>договірних</a:t>
            </a:r>
            <a:r>
              <a:rPr lang="ru-RU" dirty="0"/>
              <a:t> засадах на </a:t>
            </a:r>
            <a:r>
              <a:rPr lang="ru-RU" dirty="0" err="1"/>
              <a:t>визначений</a:t>
            </a:r>
            <a:r>
              <a:rPr lang="ru-RU" dirty="0"/>
              <a:t> строк </a:t>
            </a:r>
            <a:r>
              <a:rPr lang="ru-RU" dirty="0" err="1"/>
              <a:t>зберігання</a:t>
            </a:r>
            <a:r>
              <a:rPr lang="ru-RU" dirty="0"/>
              <a:t> </a:t>
            </a:r>
            <a:r>
              <a:rPr lang="ru-RU" dirty="0" err="1"/>
              <a:t>чи</a:t>
            </a:r>
            <a:r>
              <a:rPr lang="ru-RU" dirty="0"/>
              <a:t> без </a:t>
            </a:r>
            <a:r>
              <a:rPr lang="ru-RU" dirty="0" err="1"/>
              <a:t>зазначення</a:t>
            </a:r>
            <a:r>
              <a:rPr lang="ru-RU" dirty="0"/>
              <a:t> такого строку (</a:t>
            </a:r>
            <a:r>
              <a:rPr lang="ru-RU" dirty="0" err="1"/>
              <a:t>під</a:t>
            </a:r>
            <a:r>
              <a:rPr lang="ru-RU" dirty="0"/>
              <a:t> процент </a:t>
            </a:r>
            <a:r>
              <a:rPr lang="ru-RU" dirty="0" err="1"/>
              <a:t>або</a:t>
            </a:r>
            <a:r>
              <a:rPr lang="ru-RU" dirty="0"/>
              <a:t> </a:t>
            </a:r>
            <a:r>
              <a:rPr lang="ru-RU" dirty="0" err="1"/>
              <a:t>дохід</a:t>
            </a:r>
            <a:r>
              <a:rPr lang="ru-RU" dirty="0"/>
              <a:t> в </a:t>
            </a:r>
            <a:r>
              <a:rPr lang="ru-RU" dirty="0" err="1"/>
              <a:t>іншій</a:t>
            </a:r>
            <a:r>
              <a:rPr lang="ru-RU" dirty="0"/>
              <a:t> </a:t>
            </a:r>
            <a:r>
              <a:rPr lang="ru-RU" dirty="0" err="1"/>
              <a:t>формі</a:t>
            </a:r>
            <a:r>
              <a:rPr lang="ru-RU" dirty="0"/>
              <a:t>) і </a:t>
            </a:r>
            <a:r>
              <a:rPr lang="ru-RU" dirty="0" err="1"/>
              <a:t>підлягають</a:t>
            </a:r>
            <a:r>
              <a:rPr lang="ru-RU" dirty="0"/>
              <a:t> </a:t>
            </a:r>
            <a:r>
              <a:rPr lang="ru-RU" dirty="0" err="1"/>
              <a:t>виплаті</a:t>
            </a:r>
            <a:r>
              <a:rPr lang="ru-RU" dirty="0"/>
              <a:t> </a:t>
            </a:r>
            <a:r>
              <a:rPr lang="ru-RU" dirty="0" err="1"/>
              <a:t>вкладнику</a:t>
            </a:r>
            <a:r>
              <a:rPr lang="ru-RU" dirty="0"/>
              <a:t> </a:t>
            </a:r>
            <a:r>
              <a:rPr lang="ru-RU" dirty="0" err="1"/>
              <a:t>відповідно</a:t>
            </a:r>
            <a:r>
              <a:rPr lang="ru-RU" dirty="0"/>
              <a:t> до </a:t>
            </a:r>
            <a:r>
              <a:rPr lang="ru-RU" dirty="0" err="1"/>
              <a:t>законодавства</a:t>
            </a:r>
            <a:r>
              <a:rPr lang="ru-RU" dirty="0"/>
              <a:t> </a:t>
            </a:r>
            <a:r>
              <a:rPr lang="ru-RU" dirty="0" err="1"/>
              <a:t>України</a:t>
            </a:r>
            <a:r>
              <a:rPr lang="ru-RU" dirty="0"/>
              <a:t> та умов договору;</a:t>
            </a:r>
          </a:p>
          <a:p>
            <a:r>
              <a:rPr lang="ru-RU" b="1" dirty="0" err="1"/>
              <a:t>вклади</a:t>
            </a:r>
            <a:r>
              <a:rPr lang="ru-RU" b="1" dirty="0"/>
              <a:t> (</a:t>
            </a:r>
            <a:r>
              <a:rPr lang="ru-RU" b="1" dirty="0" err="1"/>
              <a:t>депозити</a:t>
            </a:r>
            <a:r>
              <a:rPr lang="ru-RU" b="1" dirty="0"/>
              <a:t>) на </a:t>
            </a:r>
            <a:r>
              <a:rPr lang="ru-RU" b="1" dirty="0" err="1"/>
              <a:t>вимогу</a:t>
            </a:r>
            <a:r>
              <a:rPr lang="ru-RU" b="1" dirty="0"/>
              <a:t> </a:t>
            </a:r>
            <a:r>
              <a:rPr lang="ru-RU" dirty="0"/>
              <a:t>- </a:t>
            </a:r>
            <a:r>
              <a:rPr lang="ru-RU" dirty="0" err="1"/>
              <a:t>це</a:t>
            </a:r>
            <a:r>
              <a:rPr lang="ru-RU" dirty="0"/>
              <a:t> </a:t>
            </a:r>
            <a:r>
              <a:rPr lang="ru-RU" dirty="0" err="1"/>
              <a:t>грошові</a:t>
            </a:r>
            <a:r>
              <a:rPr lang="ru-RU" dirty="0"/>
              <a:t> </a:t>
            </a:r>
            <a:r>
              <a:rPr lang="ru-RU" dirty="0" err="1"/>
              <a:t>кошти</a:t>
            </a:r>
            <a:r>
              <a:rPr lang="ru-RU" dirty="0"/>
              <a:t> </a:t>
            </a:r>
            <a:r>
              <a:rPr lang="ru-RU" dirty="0" err="1"/>
              <a:t>або</a:t>
            </a:r>
            <a:r>
              <a:rPr lang="ru-RU" dirty="0"/>
              <a:t> </a:t>
            </a:r>
            <a:r>
              <a:rPr lang="ru-RU" dirty="0" err="1"/>
              <a:t>банківські</a:t>
            </a:r>
            <a:r>
              <a:rPr lang="ru-RU" dirty="0"/>
              <a:t> метали, </a:t>
            </a:r>
            <a:r>
              <a:rPr lang="ru-RU" dirty="0" err="1"/>
              <a:t>що</a:t>
            </a:r>
            <a:r>
              <a:rPr lang="ru-RU" dirty="0"/>
              <a:t> </a:t>
            </a:r>
            <a:r>
              <a:rPr lang="ru-RU" dirty="0" err="1"/>
              <a:t>розміщені</a:t>
            </a:r>
            <a:r>
              <a:rPr lang="ru-RU" dirty="0"/>
              <a:t> </a:t>
            </a:r>
            <a:r>
              <a:rPr lang="ru-RU" dirty="0" err="1"/>
              <a:t>вкладниками</a:t>
            </a:r>
            <a:r>
              <a:rPr lang="ru-RU" dirty="0"/>
              <a:t> в банках на </a:t>
            </a:r>
            <a:r>
              <a:rPr lang="ru-RU" dirty="0" err="1"/>
              <a:t>умовах</a:t>
            </a:r>
            <a:r>
              <a:rPr lang="ru-RU" dirty="0"/>
              <a:t> </a:t>
            </a:r>
            <a:r>
              <a:rPr lang="ru-RU" dirty="0" err="1"/>
              <a:t>видачі</a:t>
            </a:r>
            <a:r>
              <a:rPr lang="ru-RU" dirty="0"/>
              <a:t> вкладу (депозиту) на першу </a:t>
            </a:r>
            <a:r>
              <a:rPr lang="ru-RU" dirty="0" err="1"/>
              <a:t>вимогу</a:t>
            </a:r>
            <a:r>
              <a:rPr lang="ru-RU" dirty="0"/>
              <a:t> </a:t>
            </a:r>
            <a:r>
              <a:rPr lang="ru-RU" dirty="0" err="1"/>
              <a:t>вкладника</a:t>
            </a:r>
            <a:r>
              <a:rPr lang="ru-RU" dirty="0"/>
              <a:t>;</a:t>
            </a:r>
          </a:p>
          <a:p>
            <a:r>
              <a:rPr lang="ru-RU" b="1" dirty="0" err="1" smtClean="0"/>
              <a:t>вклади</a:t>
            </a:r>
            <a:r>
              <a:rPr lang="ru-RU" b="1" dirty="0" smtClean="0"/>
              <a:t> </a:t>
            </a:r>
            <a:r>
              <a:rPr lang="ru-RU" b="1" dirty="0"/>
              <a:t>(</a:t>
            </a:r>
            <a:r>
              <a:rPr lang="ru-RU" b="1" dirty="0" err="1"/>
              <a:t>депозити</a:t>
            </a:r>
            <a:r>
              <a:rPr lang="ru-RU" b="1" dirty="0"/>
              <a:t>) </a:t>
            </a:r>
            <a:r>
              <a:rPr lang="ru-RU" b="1" dirty="0" err="1"/>
              <a:t>строкові</a:t>
            </a:r>
            <a:r>
              <a:rPr lang="ru-RU" b="1" dirty="0"/>
              <a:t> </a:t>
            </a:r>
            <a:r>
              <a:rPr lang="ru-RU" dirty="0"/>
              <a:t>- </a:t>
            </a:r>
            <a:r>
              <a:rPr lang="ru-RU" dirty="0" err="1"/>
              <a:t>це</a:t>
            </a:r>
            <a:r>
              <a:rPr lang="ru-RU" dirty="0"/>
              <a:t> </a:t>
            </a:r>
            <a:r>
              <a:rPr lang="ru-RU" dirty="0" err="1"/>
              <a:t>грошові</a:t>
            </a:r>
            <a:r>
              <a:rPr lang="ru-RU" dirty="0"/>
              <a:t> </a:t>
            </a:r>
            <a:r>
              <a:rPr lang="ru-RU" dirty="0" err="1"/>
              <a:t>кошти</a:t>
            </a:r>
            <a:r>
              <a:rPr lang="ru-RU" dirty="0"/>
              <a:t> </a:t>
            </a:r>
            <a:r>
              <a:rPr lang="ru-RU" dirty="0" err="1"/>
              <a:t>або</a:t>
            </a:r>
            <a:r>
              <a:rPr lang="ru-RU" dirty="0"/>
              <a:t> </a:t>
            </a:r>
            <a:r>
              <a:rPr lang="ru-RU" dirty="0" err="1"/>
              <a:t>банківські</a:t>
            </a:r>
            <a:r>
              <a:rPr lang="ru-RU" dirty="0"/>
              <a:t> метали, </a:t>
            </a:r>
            <a:r>
              <a:rPr lang="ru-RU" dirty="0" err="1"/>
              <a:t>розміщені</a:t>
            </a:r>
            <a:r>
              <a:rPr lang="ru-RU" dirty="0"/>
              <a:t> </a:t>
            </a:r>
            <a:r>
              <a:rPr lang="ru-RU" dirty="0" err="1"/>
              <a:t>вкладниками</a:t>
            </a:r>
            <a:r>
              <a:rPr lang="ru-RU" dirty="0"/>
              <a:t> в банку на </a:t>
            </a:r>
            <a:r>
              <a:rPr lang="ru-RU" dirty="0" err="1"/>
              <a:t>визначений</a:t>
            </a:r>
            <a:r>
              <a:rPr lang="ru-RU" dirty="0"/>
              <a:t> договором строк</a:t>
            </a:r>
            <a:r>
              <a:rPr lang="ru-RU" dirty="0" smtClean="0"/>
              <a:t>;</a:t>
            </a:r>
          </a:p>
          <a:p>
            <a:r>
              <a:rPr lang="ru-RU" b="1" dirty="0" err="1"/>
              <a:t>ощадний</a:t>
            </a:r>
            <a:r>
              <a:rPr lang="ru-RU" b="1" dirty="0"/>
              <a:t> </a:t>
            </a:r>
            <a:r>
              <a:rPr lang="ru-RU" b="1" dirty="0" err="1"/>
              <a:t>сертифікат</a:t>
            </a:r>
            <a:r>
              <a:rPr lang="ru-RU" b="1" dirty="0"/>
              <a:t> </a:t>
            </a:r>
            <a:r>
              <a:rPr lang="ru-RU" dirty="0"/>
              <a:t>- </a:t>
            </a:r>
            <a:r>
              <a:rPr lang="ru-RU" dirty="0" err="1"/>
              <a:t>цінний</a:t>
            </a:r>
            <a:r>
              <a:rPr lang="ru-RU" dirty="0"/>
              <a:t> </a:t>
            </a:r>
            <a:r>
              <a:rPr lang="ru-RU" dirty="0" err="1"/>
              <a:t>папір</a:t>
            </a:r>
            <a:r>
              <a:rPr lang="ru-RU" dirty="0"/>
              <a:t>, </a:t>
            </a:r>
            <a:r>
              <a:rPr lang="ru-RU" dirty="0" err="1"/>
              <a:t>який</a:t>
            </a:r>
            <a:r>
              <a:rPr lang="ru-RU" dirty="0"/>
              <a:t> </a:t>
            </a:r>
            <a:r>
              <a:rPr lang="ru-RU" dirty="0" err="1"/>
              <a:t>підтверджує</a:t>
            </a:r>
            <a:r>
              <a:rPr lang="ru-RU" dirty="0"/>
              <a:t> суму вкладу, </a:t>
            </a:r>
            <a:r>
              <a:rPr lang="ru-RU" dirty="0" err="1"/>
              <a:t>унесеного</a:t>
            </a:r>
            <a:r>
              <a:rPr lang="ru-RU" dirty="0"/>
              <a:t> в банк </a:t>
            </a:r>
            <a:r>
              <a:rPr lang="ru-RU" dirty="0" err="1"/>
              <a:t>України</a:t>
            </a:r>
            <a:r>
              <a:rPr lang="ru-RU" dirty="0"/>
              <a:t>, і права </a:t>
            </a:r>
            <a:r>
              <a:rPr lang="ru-RU" dirty="0" err="1"/>
              <a:t>вкладника</a:t>
            </a:r>
            <a:r>
              <a:rPr lang="ru-RU" dirty="0"/>
              <a:t> (</a:t>
            </a:r>
            <a:r>
              <a:rPr lang="ru-RU" dirty="0" err="1"/>
              <a:t>власника</a:t>
            </a:r>
            <a:r>
              <a:rPr lang="ru-RU" dirty="0"/>
              <a:t> </a:t>
            </a:r>
            <a:r>
              <a:rPr lang="ru-RU" dirty="0" err="1"/>
              <a:t>сертифіката</a:t>
            </a:r>
            <a:r>
              <a:rPr lang="ru-RU" dirty="0"/>
              <a:t>) на </a:t>
            </a:r>
            <a:r>
              <a:rPr lang="ru-RU" dirty="0" err="1"/>
              <a:t>одержання</a:t>
            </a:r>
            <a:r>
              <a:rPr lang="ru-RU" dirty="0"/>
              <a:t> </a:t>
            </a:r>
            <a:r>
              <a:rPr lang="ru-RU" dirty="0" err="1"/>
              <a:t>зі</a:t>
            </a:r>
            <a:r>
              <a:rPr lang="ru-RU" dirty="0"/>
              <a:t> </a:t>
            </a:r>
            <a:r>
              <a:rPr lang="ru-RU" dirty="0" err="1"/>
              <a:t>спливом</a:t>
            </a:r>
            <a:r>
              <a:rPr lang="ru-RU" dirty="0"/>
              <a:t> </a:t>
            </a:r>
            <a:r>
              <a:rPr lang="ru-RU" dirty="0" err="1"/>
              <a:t>установленого</a:t>
            </a:r>
            <a:r>
              <a:rPr lang="ru-RU" dirty="0"/>
              <a:t> строку </a:t>
            </a:r>
            <a:r>
              <a:rPr lang="ru-RU" dirty="0" err="1"/>
              <a:t>суми</a:t>
            </a:r>
            <a:r>
              <a:rPr lang="ru-RU" dirty="0"/>
              <a:t> вкладу та </a:t>
            </a:r>
            <a:r>
              <a:rPr lang="ru-RU" dirty="0" err="1"/>
              <a:t>процентів</a:t>
            </a:r>
            <a:r>
              <a:rPr lang="ru-RU" dirty="0"/>
              <a:t>, </a:t>
            </a:r>
            <a:r>
              <a:rPr lang="ru-RU" dirty="0" err="1"/>
              <a:t>установлених</a:t>
            </a:r>
            <a:r>
              <a:rPr lang="ru-RU" dirty="0"/>
              <a:t> </a:t>
            </a:r>
            <a:r>
              <a:rPr lang="ru-RU" dirty="0" err="1"/>
              <a:t>сертифікатом</a:t>
            </a:r>
            <a:r>
              <a:rPr lang="ru-RU" dirty="0"/>
              <a:t>, у </a:t>
            </a:r>
            <a:r>
              <a:rPr lang="ru-RU" dirty="0" err="1"/>
              <a:t>банкуУкраїни</a:t>
            </a:r>
            <a:r>
              <a:rPr lang="ru-RU" dirty="0"/>
              <a:t>, </a:t>
            </a:r>
            <a:r>
              <a:rPr lang="ru-RU" dirty="0" err="1"/>
              <a:t>який</a:t>
            </a:r>
            <a:r>
              <a:rPr lang="ru-RU" dirty="0"/>
              <a:t> </a:t>
            </a:r>
            <a:r>
              <a:rPr lang="ru-RU" dirty="0" err="1"/>
              <a:t>його</a:t>
            </a:r>
            <a:r>
              <a:rPr lang="ru-RU" dirty="0"/>
              <a:t> </a:t>
            </a:r>
            <a:r>
              <a:rPr lang="ru-RU" dirty="0" err="1"/>
              <a:t>видав</a:t>
            </a:r>
            <a:endParaRPr lang="ru-RU" dirty="0"/>
          </a:p>
          <a:p>
            <a:endParaRPr lang="ru-RU" dirty="0"/>
          </a:p>
        </p:txBody>
      </p:sp>
    </p:spTree>
    <p:extLst>
      <p:ext uri="{BB962C8B-B14F-4D97-AF65-F5344CB8AC3E}">
        <p14:creationId xmlns:p14="http://schemas.microsoft.com/office/powerpoint/2010/main" val="2827916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532263"/>
            <a:ext cx="10018713" cy="5609230"/>
          </a:xfrm>
        </p:spPr>
        <p:txBody>
          <a:bodyPr anchor="t"/>
          <a:lstStyle/>
          <a:p>
            <a:r>
              <a:rPr lang="ru-RU" dirty="0" err="1"/>
              <a:t>Договір</a:t>
            </a:r>
            <a:r>
              <a:rPr lang="ru-RU" dirty="0"/>
              <a:t> </a:t>
            </a:r>
            <a:r>
              <a:rPr lang="ru-RU" dirty="0" err="1"/>
              <a:t>банківського</a:t>
            </a:r>
            <a:r>
              <a:rPr lang="ru-RU" dirty="0"/>
              <a:t> вкладу </a:t>
            </a:r>
            <a:r>
              <a:rPr lang="ru-RU" dirty="0" err="1"/>
              <a:t>укладається</a:t>
            </a:r>
            <a:r>
              <a:rPr lang="ru-RU" dirty="0"/>
              <a:t> на </a:t>
            </a:r>
            <a:r>
              <a:rPr lang="ru-RU" dirty="0" err="1"/>
              <a:t>умовах</a:t>
            </a:r>
            <a:r>
              <a:rPr lang="ru-RU" dirty="0"/>
              <a:t> </a:t>
            </a:r>
            <a:r>
              <a:rPr lang="ru-RU" dirty="0" err="1"/>
              <a:t>видачі</a:t>
            </a:r>
            <a:r>
              <a:rPr lang="ru-RU" dirty="0"/>
              <a:t> вкладу (депозиту) на першу </a:t>
            </a:r>
            <a:r>
              <a:rPr lang="ru-RU" dirty="0" err="1"/>
              <a:t>вимогу</a:t>
            </a:r>
            <a:r>
              <a:rPr lang="ru-RU" dirty="0"/>
              <a:t> [вклад (депозит) на </a:t>
            </a:r>
            <a:r>
              <a:rPr lang="ru-RU" dirty="0" err="1"/>
              <a:t>вимогу</a:t>
            </a:r>
            <a:r>
              <a:rPr lang="ru-RU" dirty="0"/>
              <a:t>] </a:t>
            </a:r>
            <a:r>
              <a:rPr lang="ru-RU" dirty="0" err="1"/>
              <a:t>або</a:t>
            </a:r>
            <a:r>
              <a:rPr lang="ru-RU" dirty="0"/>
              <a:t> на </a:t>
            </a:r>
            <a:r>
              <a:rPr lang="ru-RU" dirty="0" err="1"/>
              <a:t>умовах</a:t>
            </a:r>
            <a:r>
              <a:rPr lang="ru-RU" dirty="0"/>
              <a:t> </a:t>
            </a:r>
            <a:r>
              <a:rPr lang="ru-RU" dirty="0" err="1"/>
              <a:t>повернення</a:t>
            </a:r>
            <a:r>
              <a:rPr lang="ru-RU" dirty="0"/>
              <a:t> вкладу (депозиту) </a:t>
            </a:r>
            <a:r>
              <a:rPr lang="ru-RU" dirty="0" err="1"/>
              <a:t>зі</a:t>
            </a:r>
            <a:r>
              <a:rPr lang="ru-RU" dirty="0"/>
              <a:t> </a:t>
            </a:r>
            <a:r>
              <a:rPr lang="ru-RU" dirty="0" err="1"/>
              <a:t>спливом</a:t>
            </a:r>
            <a:r>
              <a:rPr lang="ru-RU" dirty="0"/>
              <a:t> </a:t>
            </a:r>
            <a:r>
              <a:rPr lang="ru-RU" dirty="0" err="1"/>
              <a:t>встановленого</a:t>
            </a:r>
            <a:r>
              <a:rPr lang="ru-RU" dirty="0"/>
              <a:t> договором строку [</a:t>
            </a:r>
            <a:r>
              <a:rPr lang="ru-RU" dirty="0" err="1"/>
              <a:t>строковий</a:t>
            </a:r>
            <a:r>
              <a:rPr lang="ru-RU" dirty="0"/>
              <a:t> вклад (депозит)].</a:t>
            </a:r>
          </a:p>
          <a:p>
            <a:r>
              <a:rPr lang="ru-RU" dirty="0"/>
              <a:t>Договором </a:t>
            </a:r>
            <a:r>
              <a:rPr lang="ru-RU" dirty="0" err="1"/>
              <a:t>банківського</a:t>
            </a:r>
            <a:r>
              <a:rPr lang="ru-RU" dirty="0"/>
              <a:t> вкладу </a:t>
            </a:r>
            <a:r>
              <a:rPr lang="ru-RU" dirty="0" err="1"/>
              <a:t>може</a:t>
            </a:r>
            <a:r>
              <a:rPr lang="ru-RU" dirty="0"/>
              <a:t> бути </a:t>
            </a:r>
            <a:r>
              <a:rPr lang="ru-RU" dirty="0" err="1"/>
              <a:t>передбачено</a:t>
            </a:r>
            <a:r>
              <a:rPr lang="ru-RU" dirty="0"/>
              <a:t> </a:t>
            </a:r>
            <a:r>
              <a:rPr lang="ru-RU" dirty="0" err="1"/>
              <a:t>внесення</a:t>
            </a:r>
            <a:r>
              <a:rPr lang="ru-RU" dirty="0"/>
              <a:t> </a:t>
            </a:r>
            <a:r>
              <a:rPr lang="ru-RU" dirty="0" err="1"/>
              <a:t>грошових</a:t>
            </a:r>
            <a:r>
              <a:rPr lang="ru-RU" dirty="0"/>
              <a:t> </a:t>
            </a:r>
            <a:r>
              <a:rPr lang="ru-RU" dirty="0" err="1"/>
              <a:t>коштів</a:t>
            </a:r>
            <a:r>
              <a:rPr lang="ru-RU" dirty="0"/>
              <a:t> </a:t>
            </a:r>
            <a:r>
              <a:rPr lang="ru-RU" dirty="0" err="1"/>
              <a:t>або</a:t>
            </a:r>
            <a:r>
              <a:rPr lang="ru-RU" dirty="0"/>
              <a:t> </a:t>
            </a:r>
            <a:r>
              <a:rPr lang="ru-RU" dirty="0" err="1"/>
              <a:t>банківських</a:t>
            </a:r>
            <a:r>
              <a:rPr lang="ru-RU" dirty="0"/>
              <a:t> </a:t>
            </a:r>
            <a:r>
              <a:rPr lang="ru-RU" dirty="0" err="1"/>
              <a:t>металів</a:t>
            </a:r>
            <a:r>
              <a:rPr lang="ru-RU" dirty="0"/>
              <a:t> на </a:t>
            </a:r>
            <a:r>
              <a:rPr lang="ru-RU" dirty="0" err="1"/>
              <a:t>інших</a:t>
            </a:r>
            <a:r>
              <a:rPr lang="ru-RU" dirty="0"/>
              <a:t> </a:t>
            </a:r>
            <a:r>
              <a:rPr lang="ru-RU" dirty="0" err="1"/>
              <a:t>умовах</a:t>
            </a:r>
            <a:r>
              <a:rPr lang="ru-RU" dirty="0"/>
              <a:t> </a:t>
            </a:r>
            <a:r>
              <a:rPr lang="ru-RU" dirty="0" err="1"/>
              <a:t>їх</a:t>
            </a:r>
            <a:r>
              <a:rPr lang="ru-RU" dirty="0"/>
              <a:t> </a:t>
            </a:r>
            <a:r>
              <a:rPr lang="ru-RU" dirty="0" err="1"/>
              <a:t>повернення</a:t>
            </a:r>
            <a:r>
              <a:rPr lang="ru-RU" dirty="0"/>
              <a:t>. </a:t>
            </a:r>
            <a:r>
              <a:rPr lang="ru-RU" dirty="0" err="1"/>
              <a:t>Умови</a:t>
            </a:r>
            <a:r>
              <a:rPr lang="ru-RU" dirty="0"/>
              <a:t> </a:t>
            </a:r>
            <a:r>
              <a:rPr lang="ru-RU" dirty="0" err="1"/>
              <a:t>цього</a:t>
            </a:r>
            <a:r>
              <a:rPr lang="ru-RU" dirty="0"/>
              <a:t> договору не </a:t>
            </a:r>
            <a:r>
              <a:rPr lang="ru-RU" dirty="0" err="1"/>
              <a:t>можуть</a:t>
            </a:r>
            <a:r>
              <a:rPr lang="ru-RU" dirty="0"/>
              <a:t> </a:t>
            </a:r>
            <a:r>
              <a:rPr lang="ru-RU" dirty="0" err="1"/>
              <a:t>суперечити</a:t>
            </a:r>
            <a:r>
              <a:rPr lang="ru-RU" dirty="0"/>
              <a:t> </a:t>
            </a:r>
            <a:r>
              <a:rPr lang="ru-RU" dirty="0" err="1"/>
              <a:t>законодавству</a:t>
            </a:r>
            <a:r>
              <a:rPr lang="ru-RU" dirty="0"/>
              <a:t> </a:t>
            </a:r>
            <a:r>
              <a:rPr lang="ru-RU" dirty="0" err="1"/>
              <a:t>України</a:t>
            </a:r>
            <a:r>
              <a:rPr lang="ru-RU" dirty="0"/>
              <a:t>.</a:t>
            </a:r>
          </a:p>
          <a:p>
            <a:r>
              <a:rPr lang="ru-RU" dirty="0"/>
              <a:t>Сума, строки та </a:t>
            </a:r>
            <a:r>
              <a:rPr lang="ru-RU" dirty="0" err="1"/>
              <a:t>умови</a:t>
            </a:r>
            <a:r>
              <a:rPr lang="ru-RU" dirty="0"/>
              <a:t> </a:t>
            </a:r>
            <a:r>
              <a:rPr lang="ru-RU" dirty="0" err="1"/>
              <a:t>залучення</a:t>
            </a:r>
            <a:r>
              <a:rPr lang="ru-RU" dirty="0"/>
              <a:t> </a:t>
            </a:r>
            <a:r>
              <a:rPr lang="ru-RU" dirty="0" err="1"/>
              <a:t>вкладів</a:t>
            </a:r>
            <a:r>
              <a:rPr lang="ru-RU" dirty="0"/>
              <a:t> (</a:t>
            </a:r>
            <a:r>
              <a:rPr lang="ru-RU" dirty="0" err="1"/>
              <a:t>депозитів</a:t>
            </a:r>
            <a:r>
              <a:rPr lang="ru-RU" dirty="0"/>
              <a:t>) </a:t>
            </a:r>
            <a:r>
              <a:rPr lang="ru-RU" dirty="0" err="1"/>
              <a:t>визначаються</a:t>
            </a:r>
            <a:r>
              <a:rPr lang="ru-RU" dirty="0"/>
              <a:t> </a:t>
            </a:r>
            <a:r>
              <a:rPr lang="ru-RU" dirty="0" err="1"/>
              <a:t>між</a:t>
            </a:r>
            <a:r>
              <a:rPr lang="ru-RU" dirty="0"/>
              <a:t> банком та </a:t>
            </a:r>
            <a:r>
              <a:rPr lang="ru-RU" dirty="0" err="1"/>
              <a:t>вкладником</a:t>
            </a:r>
            <a:r>
              <a:rPr lang="ru-RU" dirty="0"/>
              <a:t> на </a:t>
            </a:r>
            <a:r>
              <a:rPr lang="ru-RU" dirty="0" err="1"/>
              <a:t>договірних</a:t>
            </a:r>
            <a:r>
              <a:rPr lang="ru-RU" dirty="0"/>
              <a:t> засадах</a:t>
            </a:r>
            <a:r>
              <a:rPr lang="ru-RU" dirty="0" smtClean="0"/>
              <a:t>.</a:t>
            </a:r>
          </a:p>
          <a:p>
            <a:r>
              <a:rPr lang="ru-RU" dirty="0" err="1"/>
              <a:t>Процентні</a:t>
            </a:r>
            <a:r>
              <a:rPr lang="ru-RU" dirty="0"/>
              <a:t> ставки за </a:t>
            </a:r>
            <a:r>
              <a:rPr lang="ru-RU" dirty="0" err="1"/>
              <a:t>вкладними</a:t>
            </a:r>
            <a:r>
              <a:rPr lang="ru-RU" dirty="0"/>
              <a:t> (</a:t>
            </a:r>
            <a:r>
              <a:rPr lang="ru-RU" dirty="0" err="1"/>
              <a:t>депозитними</a:t>
            </a:r>
            <a:r>
              <a:rPr lang="ru-RU" dirty="0"/>
              <a:t>) </a:t>
            </a:r>
            <a:r>
              <a:rPr lang="ru-RU" dirty="0" err="1"/>
              <a:t>операціями</a:t>
            </a:r>
            <a:r>
              <a:rPr lang="ru-RU" dirty="0"/>
              <a:t> </a:t>
            </a:r>
            <a:r>
              <a:rPr lang="ru-RU" dirty="0" err="1"/>
              <a:t>встановлюються</a:t>
            </a:r>
            <a:r>
              <a:rPr lang="ru-RU" dirty="0"/>
              <a:t> банками </a:t>
            </a:r>
            <a:r>
              <a:rPr lang="ru-RU" dirty="0" err="1"/>
              <a:t>самостійно</a:t>
            </a:r>
            <a:r>
              <a:rPr lang="ru-RU" dirty="0"/>
              <a:t>. </a:t>
            </a:r>
          </a:p>
        </p:txBody>
      </p:sp>
    </p:spTree>
    <p:extLst>
      <p:ext uri="{BB962C8B-B14F-4D97-AF65-F5344CB8AC3E}">
        <p14:creationId xmlns:p14="http://schemas.microsoft.com/office/powerpoint/2010/main" val="4284443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p:cNvSpPr>
            <a:spLocks noChangeArrowheads="1"/>
          </p:cNvSpPr>
          <p:nvPr/>
        </p:nvSpPr>
        <p:spPr bwMode="auto">
          <a:xfrm>
            <a:off x="1871002" y="478301"/>
            <a:ext cx="1659497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graphicFrame>
        <p:nvGraphicFramePr>
          <p:cNvPr id="10" name="Объект 9"/>
          <p:cNvGraphicFramePr>
            <a:graphicFrameLocks noChangeAspect="1"/>
          </p:cNvGraphicFramePr>
          <p:nvPr>
            <p:extLst>
              <p:ext uri="{D42A27DB-BD31-4B8C-83A1-F6EECF244321}">
                <p14:modId xmlns:p14="http://schemas.microsoft.com/office/powerpoint/2010/main" val="3899218020"/>
              </p:ext>
            </p:extLst>
          </p:nvPr>
        </p:nvGraphicFramePr>
        <p:xfrm>
          <a:off x="1871002" y="478302"/>
          <a:ext cx="9335711" cy="4895556"/>
        </p:xfrm>
        <a:graphic>
          <a:graphicData uri="http://schemas.openxmlformats.org/presentationml/2006/ole">
            <mc:AlternateContent xmlns:mc="http://schemas.openxmlformats.org/markup-compatibility/2006">
              <mc:Choice xmlns:v="urn:schemas-microsoft-com:vml" Requires="v">
                <p:oleObj spid="_x0000_s2068" name="Picture" r:id="rId3" imgW="4566645" imgH="2869348" progId="Word.Picture.8">
                  <p:embed/>
                </p:oleObj>
              </mc:Choice>
              <mc:Fallback>
                <p:oleObj name="Picture" r:id="rId3" imgW="4566645" imgH="2869348" progId="Word.Picture.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1002" y="478302"/>
                        <a:ext cx="9335711" cy="4895556"/>
                      </a:xfrm>
                      <a:prstGeom prst="rect">
                        <a:avLst/>
                      </a:prstGeom>
                      <a:noFill/>
                    </p:spPr>
                  </p:pic>
                </p:oleObj>
              </mc:Fallback>
            </mc:AlternateContent>
          </a:graphicData>
        </a:graphic>
      </p:graphicFrame>
    </p:spTree>
    <p:extLst>
      <p:ext uri="{BB962C8B-B14F-4D97-AF65-F5344CB8AC3E}">
        <p14:creationId xmlns:p14="http://schemas.microsoft.com/office/powerpoint/2010/main" val="3454040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532263"/>
            <a:ext cx="10018713" cy="5609230"/>
          </a:xfrm>
        </p:spPr>
        <p:txBody>
          <a:bodyPr anchor="t">
            <a:normAutofit/>
          </a:bodyPr>
          <a:lstStyle/>
          <a:p>
            <a:pPr lvl="0"/>
            <a:r>
              <a:rPr lang="uk-UA" dirty="0"/>
              <a:t>3. Запозичені кошти як складова ресурсної бази банків</a:t>
            </a:r>
            <a:endParaRPr lang="ru-RU" dirty="0"/>
          </a:p>
          <a:p>
            <a:endParaRPr lang="ru-RU" dirty="0"/>
          </a:p>
          <a:p>
            <a:r>
              <a:rPr lang="ru-RU" b="1" dirty="0" err="1"/>
              <a:t>Запозичені</a:t>
            </a:r>
            <a:r>
              <a:rPr lang="ru-RU" b="1" dirty="0"/>
              <a:t>  </a:t>
            </a:r>
            <a:r>
              <a:rPr lang="ru-RU" b="1" dirty="0" err="1"/>
              <a:t>банківські</a:t>
            </a:r>
            <a:r>
              <a:rPr lang="ru-RU" b="1" dirty="0"/>
              <a:t>  </a:t>
            </a:r>
            <a:r>
              <a:rPr lang="ru-RU" b="1" dirty="0" err="1"/>
              <a:t>ресурси</a:t>
            </a:r>
            <a:r>
              <a:rPr lang="ru-RU" b="1" dirty="0"/>
              <a:t> </a:t>
            </a:r>
            <a:r>
              <a:rPr lang="ru-RU" dirty="0"/>
              <a:t> -  </a:t>
            </a:r>
            <a:r>
              <a:rPr lang="ru-RU" dirty="0" err="1"/>
              <a:t>це</a:t>
            </a:r>
            <a:r>
              <a:rPr lang="ru-RU" dirty="0"/>
              <a:t>  </a:t>
            </a:r>
            <a:r>
              <a:rPr lang="ru-RU" dirty="0" err="1"/>
              <a:t>позики</a:t>
            </a:r>
            <a:r>
              <a:rPr lang="ru-RU" dirty="0"/>
              <a:t>  на  грошовому ринку,  </a:t>
            </a:r>
            <a:r>
              <a:rPr lang="ru-RU" dirty="0" err="1"/>
              <a:t>які</a:t>
            </a:r>
            <a:r>
              <a:rPr lang="ru-RU" dirty="0"/>
              <a:t>  </a:t>
            </a:r>
            <a:r>
              <a:rPr lang="ru-RU" dirty="0" err="1"/>
              <a:t>залучаються</a:t>
            </a:r>
            <a:r>
              <a:rPr lang="ru-RU" dirty="0"/>
              <a:t>  у  </a:t>
            </a:r>
            <a:r>
              <a:rPr lang="ru-RU" dirty="0" err="1"/>
              <a:t>формі</a:t>
            </a:r>
            <a:r>
              <a:rPr lang="ru-RU" dirty="0"/>
              <a:t>  </a:t>
            </a:r>
            <a:r>
              <a:rPr lang="ru-RU" dirty="0" err="1"/>
              <a:t>міжбанківських</a:t>
            </a:r>
            <a:r>
              <a:rPr lang="ru-RU" dirty="0"/>
              <a:t>  </a:t>
            </a:r>
            <a:r>
              <a:rPr lang="ru-RU" dirty="0" err="1"/>
              <a:t>кредитів</a:t>
            </a:r>
            <a:r>
              <a:rPr lang="ru-RU" dirty="0"/>
              <a:t>,  в  т. ч.  </a:t>
            </a:r>
            <a:r>
              <a:rPr lang="ru-RU" dirty="0" err="1"/>
              <a:t>кредитів</a:t>
            </a:r>
            <a:r>
              <a:rPr lang="ru-RU" dirty="0"/>
              <a:t>  НБУ,  </a:t>
            </a:r>
            <a:r>
              <a:rPr lang="ru-RU" dirty="0" err="1"/>
              <a:t>операцій</a:t>
            </a:r>
            <a:r>
              <a:rPr lang="ru-RU" dirty="0"/>
              <a:t>  з  </a:t>
            </a:r>
            <a:r>
              <a:rPr lang="ru-RU" dirty="0" err="1"/>
              <a:t>цінними</a:t>
            </a:r>
            <a:r>
              <a:rPr lang="ru-RU" dirty="0"/>
              <a:t>  </a:t>
            </a:r>
            <a:r>
              <a:rPr lang="ru-RU" dirty="0" err="1"/>
              <a:t>паперами</a:t>
            </a:r>
            <a:r>
              <a:rPr lang="ru-RU" dirty="0"/>
              <a:t>  на  </a:t>
            </a:r>
            <a:r>
              <a:rPr lang="ru-RU" dirty="0" err="1"/>
              <a:t>вторинному</a:t>
            </a:r>
            <a:r>
              <a:rPr lang="ru-RU" dirty="0"/>
              <a:t> фондовому ринку, а </a:t>
            </a:r>
            <a:r>
              <a:rPr lang="ru-RU" dirty="0" err="1"/>
              <a:t>також</a:t>
            </a:r>
            <a:r>
              <a:rPr lang="ru-RU" dirty="0"/>
              <a:t> </a:t>
            </a:r>
            <a:r>
              <a:rPr lang="ru-RU" dirty="0" err="1"/>
              <a:t>позик</a:t>
            </a:r>
            <a:r>
              <a:rPr lang="ru-RU" dirty="0"/>
              <a:t> на ринку </a:t>
            </a:r>
            <a:r>
              <a:rPr lang="ru-RU" dirty="0" err="1"/>
              <a:t>євродоларів</a:t>
            </a:r>
            <a:r>
              <a:rPr lang="ru-RU" dirty="0"/>
              <a:t>. </a:t>
            </a:r>
            <a:endParaRPr lang="ru-RU" dirty="0" smtClean="0"/>
          </a:p>
          <a:p>
            <a:r>
              <a:rPr lang="ru-RU" dirty="0" err="1" smtClean="0"/>
              <a:t>Джерелом</a:t>
            </a:r>
            <a:r>
              <a:rPr lang="ru-RU" dirty="0" smtClean="0"/>
              <a:t> </a:t>
            </a:r>
            <a:r>
              <a:rPr lang="ru-RU" dirty="0" err="1"/>
              <a:t>позиченого</a:t>
            </a:r>
            <a:r>
              <a:rPr lang="ru-RU" dirty="0"/>
              <a:t> </a:t>
            </a:r>
            <a:r>
              <a:rPr lang="ru-RU" dirty="0" err="1"/>
              <a:t>капіталу</a:t>
            </a:r>
            <a:r>
              <a:rPr lang="ru-RU" dirty="0"/>
              <a:t> є</a:t>
            </a:r>
            <a:r>
              <a:rPr lang="ru-RU" dirty="0" smtClean="0"/>
              <a:t>:</a:t>
            </a:r>
          </a:p>
          <a:p>
            <a:r>
              <a:rPr lang="ru-RU" dirty="0" smtClean="0"/>
              <a:t> </a:t>
            </a:r>
            <a:r>
              <a:rPr lang="ru-RU" dirty="0"/>
              <a:t>1.  </a:t>
            </a:r>
            <a:r>
              <a:rPr lang="ru-RU" dirty="0" err="1"/>
              <a:t>міжбанківські</a:t>
            </a:r>
            <a:r>
              <a:rPr lang="ru-RU" dirty="0"/>
              <a:t> </a:t>
            </a:r>
            <a:r>
              <a:rPr lang="ru-RU" dirty="0" err="1"/>
              <a:t>кредити</a:t>
            </a:r>
            <a:r>
              <a:rPr lang="ru-RU" dirty="0"/>
              <a:t>; </a:t>
            </a:r>
            <a:endParaRPr lang="ru-RU" dirty="0" smtClean="0"/>
          </a:p>
          <a:p>
            <a:r>
              <a:rPr lang="ru-RU" dirty="0" smtClean="0"/>
              <a:t>2</a:t>
            </a:r>
            <a:r>
              <a:rPr lang="ru-RU" dirty="0"/>
              <a:t>.  </a:t>
            </a:r>
            <a:r>
              <a:rPr lang="ru-RU" dirty="0" err="1"/>
              <a:t>кредити</a:t>
            </a:r>
            <a:r>
              <a:rPr lang="ru-RU" dirty="0"/>
              <a:t>  </a:t>
            </a:r>
            <a:r>
              <a:rPr lang="ru-RU" dirty="0" smtClean="0"/>
              <a:t>НБУ; </a:t>
            </a:r>
          </a:p>
          <a:p>
            <a:r>
              <a:rPr lang="ru-RU" dirty="0" smtClean="0"/>
              <a:t>3</a:t>
            </a:r>
            <a:r>
              <a:rPr lang="ru-RU" dirty="0"/>
              <a:t>.  </a:t>
            </a:r>
            <a:r>
              <a:rPr lang="ru-RU" dirty="0" err="1"/>
              <a:t>емісія</a:t>
            </a:r>
            <a:r>
              <a:rPr lang="ru-RU" dirty="0"/>
              <a:t>  </a:t>
            </a:r>
            <a:r>
              <a:rPr lang="ru-RU" dirty="0" err="1"/>
              <a:t>цінних</a:t>
            </a:r>
            <a:r>
              <a:rPr lang="ru-RU" dirty="0"/>
              <a:t>  </a:t>
            </a:r>
            <a:r>
              <a:rPr lang="ru-RU" dirty="0" err="1"/>
              <a:t>паперів</a:t>
            </a:r>
            <a:r>
              <a:rPr lang="ru-RU" dirty="0"/>
              <a:t>  </a:t>
            </a:r>
            <a:r>
              <a:rPr lang="ru-RU" dirty="0" err="1"/>
              <a:t>власного</a:t>
            </a:r>
            <a:r>
              <a:rPr lang="ru-RU" dirty="0"/>
              <a:t>  боргу  (</a:t>
            </a:r>
            <a:r>
              <a:rPr lang="ru-RU" dirty="0" err="1"/>
              <a:t>емісія</a:t>
            </a:r>
            <a:r>
              <a:rPr lang="ru-RU" dirty="0"/>
              <a:t>  </a:t>
            </a:r>
            <a:r>
              <a:rPr lang="ru-RU" dirty="0" err="1"/>
              <a:t>облігацій</a:t>
            </a:r>
            <a:r>
              <a:rPr lang="ru-RU" dirty="0"/>
              <a:t>, </a:t>
            </a:r>
            <a:r>
              <a:rPr lang="ru-RU" dirty="0" err="1"/>
              <a:t>векселів</a:t>
            </a:r>
            <a:r>
              <a:rPr lang="ru-RU" dirty="0"/>
              <a:t>); </a:t>
            </a:r>
            <a:endParaRPr lang="ru-RU" dirty="0" smtClean="0"/>
          </a:p>
          <a:p>
            <a:r>
              <a:rPr lang="ru-RU" dirty="0" smtClean="0"/>
              <a:t>4</a:t>
            </a:r>
            <a:r>
              <a:rPr lang="ru-RU" dirty="0"/>
              <a:t>.  </a:t>
            </a:r>
            <a:r>
              <a:rPr lang="ru-RU" dirty="0" err="1"/>
              <a:t>позики</a:t>
            </a:r>
            <a:r>
              <a:rPr lang="ru-RU" dirty="0"/>
              <a:t>  на  </a:t>
            </a:r>
            <a:r>
              <a:rPr lang="ru-RU" dirty="0" err="1"/>
              <a:t>міжнародних</a:t>
            </a:r>
            <a:r>
              <a:rPr lang="ru-RU" dirty="0"/>
              <a:t>  </a:t>
            </a:r>
            <a:r>
              <a:rPr lang="ru-RU" dirty="0" err="1"/>
              <a:t>фінансових</a:t>
            </a:r>
            <a:r>
              <a:rPr lang="ru-RU" dirty="0"/>
              <a:t>  ринках  (</a:t>
            </a:r>
            <a:r>
              <a:rPr lang="ru-RU" dirty="0" err="1"/>
              <a:t>емісія</a:t>
            </a:r>
            <a:r>
              <a:rPr lang="ru-RU" dirty="0"/>
              <a:t>  </a:t>
            </a:r>
            <a:r>
              <a:rPr lang="ru-RU" dirty="0" err="1"/>
              <a:t>єврооблігацій</a:t>
            </a:r>
            <a:r>
              <a:rPr lang="ru-RU" dirty="0"/>
              <a:t>, </a:t>
            </a:r>
            <a:r>
              <a:rPr lang="ru-RU" dirty="0" err="1"/>
              <a:t>синдиковані</a:t>
            </a:r>
            <a:r>
              <a:rPr lang="ru-RU" dirty="0"/>
              <a:t> </a:t>
            </a:r>
            <a:r>
              <a:rPr lang="ru-RU" dirty="0" err="1"/>
              <a:t>кредити</a:t>
            </a:r>
            <a:r>
              <a:rPr lang="ru-RU" dirty="0"/>
              <a:t>).</a:t>
            </a:r>
          </a:p>
        </p:txBody>
      </p:sp>
    </p:spTree>
    <p:extLst>
      <p:ext uri="{BB962C8B-B14F-4D97-AF65-F5344CB8AC3E}">
        <p14:creationId xmlns:p14="http://schemas.microsoft.com/office/powerpoint/2010/main" val="630468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532263"/>
            <a:ext cx="10018713" cy="5609230"/>
          </a:xfrm>
        </p:spPr>
        <p:txBody>
          <a:bodyPr anchor="t"/>
          <a:lstStyle/>
          <a:p>
            <a:r>
              <a:rPr lang="ru-RU" dirty="0" err="1"/>
              <a:t>Міжбанківський</a:t>
            </a:r>
            <a:r>
              <a:rPr lang="ru-RU" dirty="0"/>
              <a:t> кредит – кредит, </a:t>
            </a:r>
            <a:r>
              <a:rPr lang="ru-RU" dirty="0" err="1"/>
              <a:t>наданий</a:t>
            </a:r>
            <a:r>
              <a:rPr lang="ru-RU" dirty="0"/>
              <a:t> на </a:t>
            </a:r>
            <a:r>
              <a:rPr lang="ru-RU" dirty="0" err="1"/>
              <a:t>міжбанківському</a:t>
            </a:r>
            <a:r>
              <a:rPr lang="ru-RU" dirty="0"/>
              <a:t> ринку за </a:t>
            </a:r>
            <a:r>
              <a:rPr lang="ru-RU" dirty="0" err="1"/>
              <a:t>рахунок</a:t>
            </a:r>
            <a:r>
              <a:rPr lang="ru-RU" dirty="0"/>
              <a:t> </a:t>
            </a:r>
            <a:r>
              <a:rPr lang="ru-RU" dirty="0" err="1"/>
              <a:t>вільних</a:t>
            </a:r>
            <a:r>
              <a:rPr lang="ru-RU" dirty="0"/>
              <a:t> </a:t>
            </a:r>
            <a:r>
              <a:rPr lang="ru-RU" dirty="0" err="1"/>
              <a:t>коштів</a:t>
            </a:r>
            <a:r>
              <a:rPr lang="ru-RU" dirty="0"/>
              <a:t> </a:t>
            </a:r>
            <a:r>
              <a:rPr lang="ru-RU" dirty="0" err="1"/>
              <a:t>інших</a:t>
            </a:r>
            <a:r>
              <a:rPr lang="ru-RU" dirty="0"/>
              <a:t> </a:t>
            </a:r>
            <a:r>
              <a:rPr lang="ru-RU" dirty="0" err="1"/>
              <a:t>банків</a:t>
            </a:r>
            <a:r>
              <a:rPr lang="ru-RU" dirty="0"/>
              <a:t> та НБУ. </a:t>
            </a:r>
            <a:r>
              <a:rPr lang="ru-RU" dirty="0" err="1"/>
              <a:t>Кредитні</a:t>
            </a:r>
            <a:r>
              <a:rPr lang="ru-RU" dirty="0"/>
              <a:t> </a:t>
            </a:r>
            <a:r>
              <a:rPr lang="ru-RU" dirty="0" err="1"/>
              <a:t>відносини</a:t>
            </a:r>
            <a:r>
              <a:rPr lang="ru-RU" dirty="0"/>
              <a:t> </a:t>
            </a:r>
            <a:r>
              <a:rPr lang="ru-RU" dirty="0" err="1"/>
              <a:t>між</a:t>
            </a:r>
            <a:r>
              <a:rPr lang="ru-RU" dirty="0"/>
              <a:t> банками </a:t>
            </a:r>
            <a:r>
              <a:rPr lang="ru-RU" dirty="0" err="1"/>
              <a:t>визначаються</a:t>
            </a:r>
            <a:r>
              <a:rPr lang="ru-RU" dirty="0"/>
              <a:t> на </a:t>
            </a:r>
            <a:r>
              <a:rPr lang="ru-RU" dirty="0" err="1"/>
              <a:t>договірних</a:t>
            </a:r>
            <a:r>
              <a:rPr lang="ru-RU" dirty="0"/>
              <a:t> засадах шляхом </a:t>
            </a:r>
            <a:r>
              <a:rPr lang="ru-RU" dirty="0" err="1"/>
              <a:t>укладання</a:t>
            </a:r>
            <a:r>
              <a:rPr lang="ru-RU" dirty="0"/>
              <a:t> </a:t>
            </a:r>
            <a:r>
              <a:rPr lang="ru-RU" dirty="0" err="1"/>
              <a:t>кредитних</a:t>
            </a:r>
            <a:r>
              <a:rPr lang="ru-RU" dirty="0"/>
              <a:t> </a:t>
            </a:r>
            <a:r>
              <a:rPr lang="ru-RU" dirty="0" err="1"/>
              <a:t>угод</a:t>
            </a:r>
            <a:r>
              <a:rPr lang="ru-RU" dirty="0"/>
              <a:t>, </a:t>
            </a:r>
            <a:r>
              <a:rPr lang="ru-RU" dirty="0" err="1"/>
              <a:t>які</a:t>
            </a:r>
            <a:r>
              <a:rPr lang="ru-RU" dirty="0"/>
              <a:t> </a:t>
            </a:r>
            <a:r>
              <a:rPr lang="ru-RU" dirty="0" err="1"/>
              <a:t>передбачають</a:t>
            </a:r>
            <a:r>
              <a:rPr lang="ru-RU" dirty="0"/>
              <a:t> </a:t>
            </a:r>
            <a:r>
              <a:rPr lang="ru-RU" dirty="0" err="1"/>
              <a:t>умови</a:t>
            </a:r>
            <a:r>
              <a:rPr lang="ru-RU" dirty="0"/>
              <a:t> </a:t>
            </a:r>
            <a:r>
              <a:rPr lang="ru-RU" dirty="0" err="1"/>
              <a:t>розміщення</a:t>
            </a:r>
            <a:r>
              <a:rPr lang="ru-RU" dirty="0"/>
              <a:t> </a:t>
            </a:r>
            <a:r>
              <a:rPr lang="ru-RU" dirty="0" err="1"/>
              <a:t>тимчасово</a:t>
            </a:r>
            <a:r>
              <a:rPr lang="ru-RU" dirty="0"/>
              <a:t> </a:t>
            </a:r>
            <a:r>
              <a:rPr lang="ru-RU" dirty="0" err="1"/>
              <a:t>вільних</a:t>
            </a:r>
            <a:r>
              <a:rPr lang="ru-RU" dirty="0"/>
              <a:t> </a:t>
            </a:r>
            <a:r>
              <a:rPr lang="ru-RU" dirty="0" err="1"/>
              <a:t>коштів</a:t>
            </a:r>
            <a:r>
              <a:rPr lang="ru-RU" dirty="0"/>
              <a:t>, права та </a:t>
            </a:r>
            <a:r>
              <a:rPr lang="ru-RU" dirty="0" err="1"/>
              <a:t>зобов’язання</a:t>
            </a:r>
            <a:r>
              <a:rPr lang="ru-RU" dirty="0"/>
              <a:t> </a:t>
            </a:r>
            <a:r>
              <a:rPr lang="ru-RU" dirty="0" err="1"/>
              <a:t>сторін</a:t>
            </a:r>
            <a:r>
              <a:rPr lang="ru-RU" dirty="0"/>
              <a:t> з </a:t>
            </a:r>
            <a:r>
              <a:rPr lang="ru-RU" dirty="0" err="1"/>
              <a:t>належним</a:t>
            </a:r>
            <a:r>
              <a:rPr lang="ru-RU" dirty="0"/>
              <a:t> </a:t>
            </a:r>
            <a:r>
              <a:rPr lang="ru-RU" dirty="0" err="1"/>
              <a:t>оформленням</a:t>
            </a:r>
            <a:r>
              <a:rPr lang="ru-RU" dirty="0"/>
              <a:t> справ за </a:t>
            </a:r>
            <a:r>
              <a:rPr lang="ru-RU" dirty="0" err="1"/>
              <a:t>міжбанківським</a:t>
            </a:r>
            <a:r>
              <a:rPr lang="ru-RU" dirty="0"/>
              <a:t> кредитом</a:t>
            </a:r>
            <a:r>
              <a:rPr lang="ru-RU" dirty="0" smtClean="0"/>
              <a:t>.</a:t>
            </a:r>
          </a:p>
          <a:p>
            <a:r>
              <a:rPr lang="ru-RU" dirty="0" err="1"/>
              <a:t>Міжбанківські</a:t>
            </a:r>
            <a:r>
              <a:rPr lang="ru-RU" dirty="0"/>
              <a:t> </a:t>
            </a:r>
            <a:r>
              <a:rPr lang="ru-RU" dirty="0" err="1"/>
              <a:t>кредити</a:t>
            </a:r>
            <a:r>
              <a:rPr lang="ru-RU" dirty="0"/>
              <a:t> </a:t>
            </a:r>
            <a:r>
              <a:rPr lang="ru-RU" dirty="0" err="1"/>
              <a:t>здебільшого</a:t>
            </a:r>
            <a:r>
              <a:rPr lang="ru-RU" dirty="0"/>
              <a:t> </a:t>
            </a:r>
            <a:r>
              <a:rPr lang="ru-RU" dirty="0" err="1"/>
              <a:t>видаються</a:t>
            </a:r>
            <a:r>
              <a:rPr lang="ru-RU" dirty="0"/>
              <a:t> на </a:t>
            </a:r>
            <a:r>
              <a:rPr lang="ru-RU" dirty="0" err="1"/>
              <a:t>термін</a:t>
            </a:r>
            <a:r>
              <a:rPr lang="ru-RU" dirty="0"/>
              <a:t> </a:t>
            </a:r>
            <a:r>
              <a:rPr lang="ru-RU" dirty="0" err="1"/>
              <a:t>від</a:t>
            </a:r>
            <a:r>
              <a:rPr lang="ru-RU" dirty="0"/>
              <a:t> одного дня (овернайт) до 1 </a:t>
            </a:r>
            <a:r>
              <a:rPr lang="ru-RU" dirty="0" err="1"/>
              <a:t>місяця</a:t>
            </a:r>
            <a:r>
              <a:rPr lang="ru-RU" dirty="0"/>
              <a:t>. </a:t>
            </a:r>
            <a:r>
              <a:rPr lang="ru-RU" dirty="0" err="1"/>
              <a:t>Відсоткові</a:t>
            </a:r>
            <a:r>
              <a:rPr lang="ru-RU" dirty="0"/>
              <a:t> ставки по них </a:t>
            </a:r>
            <a:r>
              <a:rPr lang="ru-RU" dirty="0" err="1"/>
              <a:t>залежать</a:t>
            </a:r>
            <a:r>
              <a:rPr lang="ru-RU" dirty="0"/>
              <a:t> </a:t>
            </a:r>
            <a:r>
              <a:rPr lang="ru-RU" dirty="0" err="1"/>
              <a:t>від</a:t>
            </a:r>
            <a:r>
              <a:rPr lang="ru-RU" dirty="0"/>
              <a:t> </a:t>
            </a:r>
            <a:r>
              <a:rPr lang="ru-RU" dirty="0" err="1"/>
              <a:t>попиту</a:t>
            </a:r>
            <a:r>
              <a:rPr lang="ru-RU" dirty="0"/>
              <a:t> та </a:t>
            </a:r>
            <a:r>
              <a:rPr lang="ru-RU" dirty="0" err="1"/>
              <a:t>пропозиції</a:t>
            </a:r>
            <a:r>
              <a:rPr lang="ru-RU" dirty="0"/>
              <a:t> на ринку. </a:t>
            </a:r>
            <a:r>
              <a:rPr lang="ru-RU" dirty="0" err="1"/>
              <a:t>Якщо</a:t>
            </a:r>
            <a:r>
              <a:rPr lang="ru-RU" dirty="0"/>
              <a:t> є </a:t>
            </a:r>
            <a:r>
              <a:rPr lang="ru-RU" dirty="0" err="1"/>
              <a:t>нестача</a:t>
            </a:r>
            <a:r>
              <a:rPr lang="ru-RU" dirty="0"/>
              <a:t> </a:t>
            </a:r>
            <a:r>
              <a:rPr lang="ru-RU" dirty="0" err="1"/>
              <a:t>ліквідності</a:t>
            </a:r>
            <a:r>
              <a:rPr lang="ru-RU" dirty="0"/>
              <a:t> - ставки </a:t>
            </a:r>
            <a:r>
              <a:rPr lang="ru-RU" dirty="0" err="1"/>
              <a:t>зростають</a:t>
            </a:r>
            <a:r>
              <a:rPr lang="ru-RU" dirty="0"/>
              <a:t>, </a:t>
            </a:r>
            <a:r>
              <a:rPr lang="ru-RU" dirty="0" err="1"/>
              <a:t>якщо</a:t>
            </a:r>
            <a:r>
              <a:rPr lang="ru-RU" dirty="0"/>
              <a:t> </a:t>
            </a:r>
            <a:r>
              <a:rPr lang="ru-RU" dirty="0" err="1"/>
              <a:t>надлишок</a:t>
            </a:r>
            <a:r>
              <a:rPr lang="ru-RU" dirty="0"/>
              <a:t> - </a:t>
            </a:r>
            <a:r>
              <a:rPr lang="ru-RU" dirty="0" err="1"/>
              <a:t>падають</a:t>
            </a:r>
            <a:r>
              <a:rPr lang="ru-RU" dirty="0"/>
              <a:t>. Ставки на </a:t>
            </a:r>
            <a:r>
              <a:rPr lang="ru-RU" dirty="0" err="1"/>
              <a:t>міжбанківському</a:t>
            </a:r>
            <a:r>
              <a:rPr lang="ru-RU" dirty="0"/>
              <a:t> ринку </a:t>
            </a:r>
            <a:r>
              <a:rPr lang="ru-RU" dirty="0" err="1"/>
              <a:t>впливають</a:t>
            </a:r>
            <a:r>
              <a:rPr lang="ru-RU" dirty="0"/>
              <a:t> на </a:t>
            </a:r>
            <a:r>
              <a:rPr lang="ru-RU" dirty="0" err="1"/>
              <a:t>вартість</a:t>
            </a:r>
            <a:r>
              <a:rPr lang="ru-RU" dirty="0"/>
              <a:t> </a:t>
            </a:r>
            <a:r>
              <a:rPr lang="ru-RU" dirty="0" err="1"/>
              <a:t>ресурсів</a:t>
            </a:r>
            <a:r>
              <a:rPr lang="ru-RU" dirty="0"/>
              <a:t> для </a:t>
            </a:r>
            <a:r>
              <a:rPr lang="ru-RU" dirty="0" err="1"/>
              <a:t>клієнтів</a:t>
            </a:r>
            <a:r>
              <a:rPr lang="ru-RU" dirty="0"/>
              <a:t> й </a:t>
            </a:r>
            <a:r>
              <a:rPr lang="ru-RU" dirty="0" err="1"/>
              <a:t>прибутковість</a:t>
            </a:r>
            <a:r>
              <a:rPr lang="ru-RU" dirty="0"/>
              <a:t> банку. </a:t>
            </a:r>
            <a:endParaRPr lang="ru-RU" dirty="0" smtClean="0"/>
          </a:p>
          <a:p>
            <a:r>
              <a:rPr lang="uk-UA" dirty="0" smtClean="0"/>
              <a:t>Національний </a:t>
            </a:r>
            <a:r>
              <a:rPr lang="uk-UA" dirty="0"/>
              <a:t>банк може прийняти рішення про підтримання ліквідності банку шляхом проведення відповідних операцій з рефінансування та операцій прямого </a:t>
            </a:r>
            <a:r>
              <a:rPr lang="uk-UA" dirty="0" err="1" smtClean="0"/>
              <a:t>репо</a:t>
            </a:r>
            <a:r>
              <a:rPr lang="uk-UA" dirty="0" smtClean="0"/>
              <a:t>.</a:t>
            </a:r>
            <a:endParaRPr lang="ru-RU" dirty="0" smtClean="0"/>
          </a:p>
        </p:txBody>
      </p:sp>
    </p:spTree>
    <p:extLst>
      <p:ext uri="{BB962C8B-B14F-4D97-AF65-F5344CB8AC3E}">
        <p14:creationId xmlns:p14="http://schemas.microsoft.com/office/powerpoint/2010/main" val="3686744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256032"/>
            <a:ext cx="10018713" cy="6016751"/>
          </a:xfrm>
        </p:spPr>
        <p:txBody>
          <a:bodyPr anchor="t">
            <a:normAutofit fontScale="92500"/>
          </a:bodyPr>
          <a:lstStyle/>
          <a:p>
            <a:pPr marL="0" indent="0">
              <a:buNone/>
            </a:pPr>
            <a:r>
              <a:rPr lang="uk-UA" dirty="0"/>
              <a:t>Національний банк здійснює регулювання ліквідності банківської системи в межах та обсягах, що визначені Правлінням Національного банку після розгляду зазначеного питання Комітетом з монетарної політики Національного банку, шляхом застосування таких стандартних інструментів</a:t>
            </a:r>
            <a:r>
              <a:rPr lang="uk-UA" dirty="0" smtClean="0"/>
              <a:t>:</a:t>
            </a:r>
          </a:p>
          <a:p>
            <a:r>
              <a:rPr lang="uk-UA" dirty="0"/>
              <a:t>1) операції з рефінансування (кредити </a:t>
            </a:r>
            <a:r>
              <a:rPr lang="uk-UA" dirty="0" err="1"/>
              <a:t>овернайт</a:t>
            </a:r>
            <a:r>
              <a:rPr lang="uk-UA" dirty="0"/>
              <a:t>, кредити рефінансування);</a:t>
            </a:r>
          </a:p>
          <a:p>
            <a:r>
              <a:rPr lang="uk-UA" dirty="0"/>
              <a:t>2) операції прямого </a:t>
            </a:r>
            <a:r>
              <a:rPr lang="uk-UA" dirty="0" err="1"/>
              <a:t>репо</a:t>
            </a:r>
            <a:r>
              <a:rPr lang="uk-UA" dirty="0"/>
              <a:t>;</a:t>
            </a:r>
          </a:p>
          <a:p>
            <a:r>
              <a:rPr lang="uk-UA" dirty="0"/>
              <a:t>3) операції з власними борговими зобов'язаннями;</a:t>
            </a:r>
          </a:p>
          <a:p>
            <a:r>
              <a:rPr lang="uk-UA" dirty="0"/>
              <a:t>4) операції з державними облігаціями України</a:t>
            </a:r>
            <a:r>
              <a:rPr lang="uk-UA" dirty="0" smtClean="0"/>
              <a:t>.</a:t>
            </a:r>
          </a:p>
          <a:p>
            <a:pPr marL="0" indent="0">
              <a:buNone/>
            </a:pPr>
            <a:r>
              <a:rPr lang="ru-RU" dirty="0" err="1" smtClean="0"/>
              <a:t>Національний</a:t>
            </a:r>
            <a:r>
              <a:rPr lang="ru-RU" dirty="0" smtClean="0"/>
              <a:t> </a:t>
            </a:r>
            <a:r>
              <a:rPr lang="ru-RU" dirty="0"/>
              <a:t>банк проводить з банками </a:t>
            </a:r>
            <a:r>
              <a:rPr lang="ru-RU" dirty="0" err="1"/>
              <a:t>операції</a:t>
            </a:r>
            <a:r>
              <a:rPr lang="ru-RU" dirty="0"/>
              <a:t> з </a:t>
            </a:r>
            <a:r>
              <a:rPr lang="ru-RU" dirty="0" err="1"/>
              <a:t>власними</a:t>
            </a:r>
            <a:r>
              <a:rPr lang="ru-RU" dirty="0"/>
              <a:t> </a:t>
            </a:r>
            <a:r>
              <a:rPr lang="ru-RU" dirty="0" err="1"/>
              <a:t>борговими</a:t>
            </a:r>
            <a:r>
              <a:rPr lang="ru-RU" dirty="0"/>
              <a:t> </a:t>
            </a:r>
            <a:r>
              <a:rPr lang="ru-RU" dirty="0" err="1"/>
              <a:t>зобов'язаннями</a:t>
            </a:r>
            <a:r>
              <a:rPr lang="ru-RU" dirty="0"/>
              <a:t> з метою </a:t>
            </a:r>
            <a:r>
              <a:rPr lang="ru-RU" dirty="0" err="1"/>
              <a:t>вилучення</a:t>
            </a:r>
            <a:r>
              <a:rPr lang="ru-RU" dirty="0"/>
              <a:t> </a:t>
            </a:r>
            <a:r>
              <a:rPr lang="ru-RU" dirty="0" err="1"/>
              <a:t>коштів</a:t>
            </a:r>
            <a:r>
              <a:rPr lang="ru-RU" dirty="0"/>
              <a:t> з </a:t>
            </a:r>
            <a:r>
              <a:rPr lang="ru-RU" dirty="0" err="1"/>
              <a:t>обігу</a:t>
            </a:r>
            <a:r>
              <a:rPr lang="ru-RU" dirty="0"/>
              <a:t>.</a:t>
            </a:r>
            <a:endParaRPr lang="uk-UA" dirty="0" smtClean="0"/>
          </a:p>
          <a:p>
            <a:pPr marL="0" indent="0">
              <a:buNone/>
            </a:pPr>
            <a:r>
              <a:rPr lang="ru-RU" dirty="0" err="1"/>
              <a:t>Національний</a:t>
            </a:r>
            <a:r>
              <a:rPr lang="ru-RU" dirty="0"/>
              <a:t> банк </a:t>
            </a:r>
            <a:r>
              <a:rPr lang="ru-RU" dirty="0" err="1"/>
              <a:t>розміщує</a:t>
            </a:r>
            <a:r>
              <a:rPr lang="ru-RU" dirty="0"/>
              <a:t> на </a:t>
            </a:r>
            <a:r>
              <a:rPr lang="ru-RU" dirty="0" err="1"/>
              <a:t>сторінці</a:t>
            </a:r>
            <a:r>
              <a:rPr lang="ru-RU" dirty="0"/>
              <a:t> </a:t>
            </a:r>
            <a:r>
              <a:rPr lang="ru-RU" dirty="0" err="1"/>
              <a:t>офіційного</a:t>
            </a:r>
            <a:r>
              <a:rPr lang="ru-RU" dirty="0"/>
              <a:t> </a:t>
            </a:r>
            <a:r>
              <a:rPr lang="ru-RU" dirty="0" err="1"/>
              <a:t>Інтернет-представництва</a:t>
            </a:r>
            <a:r>
              <a:rPr lang="ru-RU" dirty="0"/>
              <a:t> </a:t>
            </a:r>
            <a:r>
              <a:rPr lang="ru-RU" dirty="0" err="1"/>
              <a:t>Національного</a:t>
            </a:r>
            <a:r>
              <a:rPr lang="ru-RU" dirty="0"/>
              <a:t> банку </a:t>
            </a:r>
            <a:r>
              <a:rPr lang="ru-RU" dirty="0" err="1"/>
              <a:t>України</a:t>
            </a:r>
            <a:r>
              <a:rPr lang="ru-RU" dirty="0"/>
              <a:t> (</a:t>
            </a:r>
            <a:r>
              <a:rPr lang="ru-RU" dirty="0" err="1"/>
              <a:t>далі</a:t>
            </a:r>
            <a:r>
              <a:rPr lang="ru-RU" dirty="0"/>
              <a:t> - </a:t>
            </a:r>
            <a:r>
              <a:rPr lang="ru-RU" dirty="0" err="1"/>
              <a:t>Інтернет-представництво</a:t>
            </a:r>
            <a:r>
              <a:rPr lang="ru-RU" dirty="0"/>
              <a:t>) </a:t>
            </a:r>
            <a:r>
              <a:rPr lang="ru-RU" dirty="0" err="1"/>
              <a:t>повідомлення</a:t>
            </a:r>
            <a:r>
              <a:rPr lang="ru-RU" dirty="0"/>
              <a:t> про </a:t>
            </a:r>
            <a:r>
              <a:rPr lang="ru-RU" dirty="0" err="1"/>
              <a:t>проведення</a:t>
            </a:r>
            <a:r>
              <a:rPr lang="ru-RU" dirty="0"/>
              <a:t> </a:t>
            </a:r>
            <a:r>
              <a:rPr lang="ru-RU" dirty="0" err="1"/>
              <a:t>активних</a:t>
            </a:r>
            <a:r>
              <a:rPr lang="ru-RU" dirty="0"/>
              <a:t> та </a:t>
            </a:r>
            <a:r>
              <a:rPr lang="ru-RU" dirty="0" err="1"/>
              <a:t>пасивних</a:t>
            </a:r>
            <a:r>
              <a:rPr lang="ru-RU" dirty="0"/>
              <a:t> </a:t>
            </a:r>
            <a:r>
              <a:rPr lang="ru-RU" dirty="0" err="1"/>
              <a:t>операцій</a:t>
            </a:r>
            <a:r>
              <a:rPr lang="ru-RU" dirty="0"/>
              <a:t> </a:t>
            </a:r>
            <a:r>
              <a:rPr lang="ru-RU" dirty="0" err="1"/>
              <a:t>Національного</a:t>
            </a:r>
            <a:r>
              <a:rPr lang="ru-RU" dirty="0"/>
              <a:t> банку</a:t>
            </a:r>
            <a:endParaRPr lang="uk-UA" dirty="0"/>
          </a:p>
          <a:p>
            <a:endParaRPr lang="uk-UA" dirty="0"/>
          </a:p>
        </p:txBody>
      </p:sp>
    </p:spTree>
    <p:extLst>
      <p:ext uri="{BB962C8B-B14F-4D97-AF65-F5344CB8AC3E}">
        <p14:creationId xmlns:p14="http://schemas.microsoft.com/office/powerpoint/2010/main" val="836439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532263"/>
            <a:ext cx="10018713" cy="5609230"/>
          </a:xfrm>
        </p:spPr>
        <p:txBody>
          <a:bodyPr>
            <a:normAutofit fontScale="85000" lnSpcReduction="10000"/>
          </a:bodyPr>
          <a:lstStyle/>
          <a:p>
            <a:pPr lvl="0"/>
            <a:r>
              <a:rPr lang="uk-UA" b="1" dirty="0" smtClean="0"/>
              <a:t>1</a:t>
            </a:r>
            <a:r>
              <a:rPr lang="uk-UA" b="1" dirty="0"/>
              <a:t>. Сутність ресурсів</a:t>
            </a:r>
            <a:r>
              <a:rPr lang="ru-RU" b="1" dirty="0"/>
              <a:t> банку</a:t>
            </a:r>
            <a:r>
              <a:rPr lang="uk-UA" b="1" dirty="0"/>
              <a:t> та їх структура</a:t>
            </a:r>
            <a:r>
              <a:rPr lang="ru-RU" b="1" dirty="0" smtClean="0"/>
              <a:t>.</a:t>
            </a:r>
            <a:endParaRPr lang="ru-RU" b="1" dirty="0"/>
          </a:p>
          <a:p>
            <a:pPr marL="0" indent="0">
              <a:buNone/>
            </a:pPr>
            <a:r>
              <a:rPr lang="uk-UA" dirty="0" smtClean="0"/>
              <a:t>В </a:t>
            </a:r>
            <a:r>
              <a:rPr lang="uk-UA" dirty="0"/>
              <a:t>теорії банківської справи розрізняють поняття “банківські ресурси”, “банківський капітал” і “капітал банку”. Поняття “банківські ресурси” тотожне “банківському капіталу” – найбільш загальне, включає всі джерела фінансових ресурсів, створених у процесі внутрішньої та зовнішньої діяльності банку. Іншою традиційною назвою для джерел формування фінансових ресурсів банку є пасиви</a:t>
            </a:r>
            <a:r>
              <a:rPr lang="uk-UA" dirty="0" smtClean="0"/>
              <a:t>.</a:t>
            </a:r>
          </a:p>
          <a:p>
            <a:pPr marL="0" indent="0">
              <a:buNone/>
            </a:pPr>
            <a:r>
              <a:rPr lang="uk-UA" dirty="0"/>
              <a:t>В нормативних актах залежно від структури, способів формування та оцінки виділяють інші поняття банківського капіталу</a:t>
            </a:r>
            <a:r>
              <a:rPr lang="uk-UA" dirty="0" smtClean="0"/>
              <a:t>:</a:t>
            </a:r>
            <a:endParaRPr lang="ru-RU" dirty="0" smtClean="0"/>
          </a:p>
          <a:p>
            <a:r>
              <a:rPr lang="ru-RU" b="1" dirty="0" err="1" smtClean="0"/>
              <a:t>власний</a:t>
            </a:r>
            <a:r>
              <a:rPr lang="ru-RU" b="1" dirty="0" smtClean="0"/>
              <a:t> </a:t>
            </a:r>
            <a:r>
              <a:rPr lang="ru-RU" b="1" dirty="0" err="1"/>
              <a:t>капітал</a:t>
            </a:r>
            <a:r>
              <a:rPr lang="ru-RU" b="1" dirty="0"/>
              <a:t> - </a:t>
            </a:r>
            <a:r>
              <a:rPr lang="ru-RU" dirty="0" err="1"/>
              <a:t>власні</a:t>
            </a:r>
            <a:r>
              <a:rPr lang="ru-RU" dirty="0"/>
              <a:t> </a:t>
            </a:r>
            <a:r>
              <a:rPr lang="ru-RU" dirty="0" err="1"/>
              <a:t>кошти</a:t>
            </a:r>
            <a:r>
              <a:rPr lang="ru-RU" dirty="0"/>
              <a:t>, </a:t>
            </a:r>
            <a:r>
              <a:rPr lang="ru-RU" dirty="0" err="1"/>
              <a:t>залишкова</a:t>
            </a:r>
            <a:r>
              <a:rPr lang="ru-RU" dirty="0"/>
              <a:t> </a:t>
            </a:r>
            <a:r>
              <a:rPr lang="ru-RU" dirty="0" err="1"/>
              <a:t>вартість</a:t>
            </a:r>
            <a:r>
              <a:rPr lang="ru-RU" dirty="0"/>
              <a:t> </a:t>
            </a:r>
            <a:r>
              <a:rPr lang="ru-RU" dirty="0" err="1"/>
              <a:t>активів</a:t>
            </a:r>
            <a:r>
              <a:rPr lang="ru-RU" dirty="0"/>
              <a:t> банку </a:t>
            </a:r>
            <a:r>
              <a:rPr lang="ru-RU" dirty="0" err="1"/>
              <a:t>після</a:t>
            </a:r>
            <a:r>
              <a:rPr lang="ru-RU" dirty="0"/>
              <a:t> </a:t>
            </a:r>
            <a:r>
              <a:rPr lang="ru-RU" dirty="0" err="1"/>
              <a:t>вирахування</a:t>
            </a:r>
            <a:r>
              <a:rPr lang="ru-RU" dirty="0"/>
              <a:t> </a:t>
            </a:r>
            <a:r>
              <a:rPr lang="ru-RU" dirty="0" err="1"/>
              <a:t>всіх</a:t>
            </a:r>
            <a:r>
              <a:rPr lang="ru-RU" dirty="0"/>
              <a:t> </a:t>
            </a:r>
            <a:r>
              <a:rPr lang="ru-RU" dirty="0" err="1"/>
              <a:t>його</a:t>
            </a:r>
            <a:r>
              <a:rPr lang="ru-RU" dirty="0"/>
              <a:t> </a:t>
            </a:r>
            <a:r>
              <a:rPr lang="ru-RU" dirty="0" err="1"/>
              <a:t>зобов’язань</a:t>
            </a:r>
            <a:r>
              <a:rPr lang="ru-RU" dirty="0" smtClean="0"/>
              <a:t>;</a:t>
            </a:r>
          </a:p>
          <a:p>
            <a:r>
              <a:rPr lang="ru-RU" b="1" dirty="0" err="1"/>
              <a:t>капітал</a:t>
            </a:r>
            <a:r>
              <a:rPr lang="ru-RU" b="1" dirty="0"/>
              <a:t> </a:t>
            </a:r>
            <a:r>
              <a:rPr lang="ru-RU" b="1" dirty="0" err="1"/>
              <a:t>приписний</a:t>
            </a:r>
            <a:r>
              <a:rPr lang="ru-RU" b="1" dirty="0"/>
              <a:t> </a:t>
            </a:r>
            <a:r>
              <a:rPr lang="ru-RU" dirty="0"/>
              <a:t>- сума </a:t>
            </a:r>
            <a:r>
              <a:rPr lang="ru-RU" dirty="0" err="1"/>
              <a:t>грошових</a:t>
            </a:r>
            <a:r>
              <a:rPr lang="ru-RU" dirty="0"/>
              <a:t> </a:t>
            </a:r>
            <a:r>
              <a:rPr lang="ru-RU" dirty="0" err="1"/>
              <a:t>коштів</a:t>
            </a:r>
            <a:r>
              <a:rPr lang="ru-RU" dirty="0"/>
              <a:t> у </a:t>
            </a:r>
            <a:r>
              <a:rPr lang="ru-RU" dirty="0" err="1"/>
              <a:t>вільно</a:t>
            </a:r>
            <a:r>
              <a:rPr lang="ru-RU" dirty="0"/>
              <a:t> </a:t>
            </a:r>
            <a:r>
              <a:rPr lang="ru-RU" dirty="0" err="1"/>
              <a:t>конвертованій</a:t>
            </a:r>
            <a:r>
              <a:rPr lang="ru-RU" dirty="0"/>
              <a:t> </a:t>
            </a:r>
            <a:r>
              <a:rPr lang="ru-RU" dirty="0" err="1"/>
              <a:t>валюті</a:t>
            </a:r>
            <a:r>
              <a:rPr lang="ru-RU" dirty="0"/>
              <a:t>, </a:t>
            </a:r>
            <a:r>
              <a:rPr lang="ru-RU" dirty="0" err="1"/>
              <a:t>надана</a:t>
            </a:r>
            <a:r>
              <a:rPr lang="ru-RU" dirty="0"/>
              <a:t> </a:t>
            </a:r>
            <a:r>
              <a:rPr lang="ru-RU" dirty="0" err="1"/>
              <a:t>іноземним</a:t>
            </a:r>
            <a:r>
              <a:rPr lang="ru-RU" dirty="0"/>
              <a:t> банком </a:t>
            </a:r>
            <a:r>
              <a:rPr lang="ru-RU" dirty="0" err="1"/>
              <a:t>філії</a:t>
            </a:r>
            <a:r>
              <a:rPr lang="ru-RU" dirty="0"/>
              <a:t> для </a:t>
            </a:r>
            <a:r>
              <a:rPr lang="ru-RU" dirty="0" err="1"/>
              <a:t>її</a:t>
            </a:r>
            <a:r>
              <a:rPr lang="ru-RU" dirty="0"/>
              <a:t> </a:t>
            </a:r>
            <a:r>
              <a:rPr lang="ru-RU" dirty="0" err="1"/>
              <a:t>акредитації</a:t>
            </a:r>
            <a:r>
              <a:rPr lang="ru-RU" dirty="0"/>
              <a:t>;</a:t>
            </a:r>
          </a:p>
          <a:p>
            <a:r>
              <a:rPr lang="ru-RU" b="1" dirty="0" err="1" smtClean="0"/>
              <a:t>капітал</a:t>
            </a:r>
            <a:r>
              <a:rPr lang="ru-RU" b="1" dirty="0" smtClean="0"/>
              <a:t> </a:t>
            </a:r>
            <a:r>
              <a:rPr lang="ru-RU" b="1" dirty="0" err="1"/>
              <a:t>статутний</a:t>
            </a:r>
            <a:r>
              <a:rPr lang="ru-RU" b="1" dirty="0"/>
              <a:t> </a:t>
            </a:r>
            <a:r>
              <a:rPr lang="ru-RU" dirty="0"/>
              <a:t>- </a:t>
            </a:r>
            <a:r>
              <a:rPr lang="ru-RU" dirty="0" err="1"/>
              <a:t>сплачена</a:t>
            </a:r>
            <a:r>
              <a:rPr lang="ru-RU" dirty="0"/>
              <a:t> </a:t>
            </a:r>
            <a:r>
              <a:rPr lang="ru-RU" dirty="0" err="1"/>
              <a:t>грошовими</a:t>
            </a:r>
            <a:r>
              <a:rPr lang="ru-RU" dirty="0"/>
              <a:t> </a:t>
            </a:r>
            <a:r>
              <a:rPr lang="ru-RU" dirty="0" err="1"/>
              <a:t>внесками</a:t>
            </a:r>
            <a:r>
              <a:rPr lang="ru-RU" dirty="0"/>
              <a:t> </a:t>
            </a:r>
            <a:r>
              <a:rPr lang="ru-RU" dirty="0" err="1"/>
              <a:t>учасників</a:t>
            </a:r>
            <a:r>
              <a:rPr lang="ru-RU" dirty="0"/>
              <a:t> банку </a:t>
            </a:r>
            <a:r>
              <a:rPr lang="ru-RU" dirty="0" err="1"/>
              <a:t>вартість</a:t>
            </a:r>
            <a:r>
              <a:rPr lang="ru-RU" dirty="0"/>
              <a:t> </a:t>
            </a:r>
            <a:r>
              <a:rPr lang="ru-RU" dirty="0" err="1"/>
              <a:t>акцій</a:t>
            </a:r>
            <a:r>
              <a:rPr lang="ru-RU" dirty="0"/>
              <a:t>, </a:t>
            </a:r>
            <a:r>
              <a:rPr lang="ru-RU" dirty="0" err="1"/>
              <a:t>паїв</a:t>
            </a:r>
            <a:r>
              <a:rPr lang="ru-RU" dirty="0"/>
              <a:t> банку в </a:t>
            </a:r>
            <a:r>
              <a:rPr lang="ru-RU" dirty="0" err="1"/>
              <a:t>розмірі</a:t>
            </a:r>
            <a:r>
              <a:rPr lang="ru-RU" dirty="0"/>
              <a:t>, </a:t>
            </a:r>
            <a:r>
              <a:rPr lang="ru-RU" dirty="0" err="1"/>
              <a:t>визначеному</a:t>
            </a:r>
            <a:r>
              <a:rPr lang="ru-RU" dirty="0"/>
              <a:t> статутом</a:t>
            </a:r>
            <a:r>
              <a:rPr lang="ru-RU" dirty="0" smtClean="0"/>
              <a:t>;</a:t>
            </a:r>
          </a:p>
          <a:p>
            <a:r>
              <a:rPr lang="ru-RU" b="1" dirty="0" err="1"/>
              <a:t>капітал</a:t>
            </a:r>
            <a:r>
              <a:rPr lang="ru-RU" b="1" dirty="0"/>
              <a:t> </a:t>
            </a:r>
            <a:r>
              <a:rPr lang="ru-RU" b="1" dirty="0" err="1"/>
              <a:t>регулятивний</a:t>
            </a:r>
            <a:r>
              <a:rPr lang="ru-RU" b="1" dirty="0"/>
              <a:t> </a:t>
            </a:r>
            <a:r>
              <a:rPr lang="ru-RU" dirty="0"/>
              <a:t>- </a:t>
            </a:r>
            <a:r>
              <a:rPr lang="ru-RU" dirty="0" err="1"/>
              <a:t>регулятивний</a:t>
            </a:r>
            <a:r>
              <a:rPr lang="ru-RU" dirty="0"/>
              <a:t> </a:t>
            </a:r>
            <a:r>
              <a:rPr lang="ru-RU" dirty="0" err="1"/>
              <a:t>капітал</a:t>
            </a:r>
            <a:r>
              <a:rPr lang="ru-RU" dirty="0"/>
              <a:t> - сума </a:t>
            </a:r>
            <a:r>
              <a:rPr lang="ru-RU" dirty="0" err="1"/>
              <a:t>капіталу</a:t>
            </a:r>
            <a:r>
              <a:rPr lang="ru-RU" dirty="0"/>
              <a:t> 1 </a:t>
            </a:r>
            <a:r>
              <a:rPr lang="ru-RU" dirty="0" err="1"/>
              <a:t>рівня</a:t>
            </a:r>
            <a:r>
              <a:rPr lang="ru-RU" dirty="0"/>
              <a:t>, </a:t>
            </a:r>
            <a:r>
              <a:rPr lang="ru-RU" dirty="0" err="1"/>
              <a:t>який</a:t>
            </a:r>
            <a:r>
              <a:rPr lang="ru-RU" dirty="0"/>
              <a:t> </a:t>
            </a:r>
            <a:r>
              <a:rPr lang="ru-RU" dirty="0" err="1"/>
              <a:t>складається</a:t>
            </a:r>
            <a:r>
              <a:rPr lang="ru-RU" dirty="0"/>
              <a:t> з основного </a:t>
            </a:r>
            <a:r>
              <a:rPr lang="ru-RU" dirty="0" err="1"/>
              <a:t>капіталу</a:t>
            </a:r>
            <a:r>
              <a:rPr lang="ru-RU" dirty="0"/>
              <a:t> 1 </a:t>
            </a:r>
            <a:r>
              <a:rPr lang="ru-RU" dirty="0" err="1"/>
              <a:t>рівня</a:t>
            </a:r>
            <a:r>
              <a:rPr lang="ru-RU" dirty="0"/>
              <a:t> та </a:t>
            </a:r>
            <a:r>
              <a:rPr lang="ru-RU" dirty="0" err="1"/>
              <a:t>додаткового</a:t>
            </a:r>
            <a:r>
              <a:rPr lang="ru-RU" dirty="0"/>
              <a:t> </a:t>
            </a:r>
            <a:r>
              <a:rPr lang="ru-RU" dirty="0" err="1"/>
              <a:t>капіталу</a:t>
            </a:r>
            <a:r>
              <a:rPr lang="ru-RU" dirty="0"/>
              <a:t> 1 </a:t>
            </a:r>
            <a:r>
              <a:rPr lang="ru-RU" dirty="0" err="1"/>
              <a:t>рівня</a:t>
            </a:r>
            <a:r>
              <a:rPr lang="ru-RU" dirty="0"/>
              <a:t>, та </a:t>
            </a:r>
            <a:r>
              <a:rPr lang="ru-RU" dirty="0" err="1"/>
              <a:t>капіталу</a:t>
            </a:r>
            <a:r>
              <a:rPr lang="ru-RU" dirty="0"/>
              <a:t> 2 </a:t>
            </a:r>
            <a:r>
              <a:rPr lang="ru-RU" dirty="0" err="1" smtClean="0"/>
              <a:t>рівня</a:t>
            </a:r>
            <a:r>
              <a:rPr lang="ru-RU" dirty="0" smtClean="0"/>
              <a:t>;</a:t>
            </a:r>
            <a:endParaRPr lang="ru-RU" dirty="0"/>
          </a:p>
          <a:p>
            <a:endParaRPr lang="ru-RU" dirty="0"/>
          </a:p>
          <a:p>
            <a:pPr lvl="0"/>
            <a:endParaRPr lang="ru-RU" dirty="0"/>
          </a:p>
          <a:p>
            <a:pPr lvl="0"/>
            <a:endParaRPr lang="ru-RU" dirty="0"/>
          </a:p>
        </p:txBody>
      </p:sp>
    </p:spTree>
    <p:extLst>
      <p:ext uri="{BB962C8B-B14F-4D97-AF65-F5344CB8AC3E}">
        <p14:creationId xmlns:p14="http://schemas.microsoft.com/office/powerpoint/2010/main" val="2237610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48318" y="550551"/>
            <a:ext cx="10018713" cy="5609230"/>
          </a:xfrm>
        </p:spPr>
        <p:txBody>
          <a:bodyPr anchor="t">
            <a:normAutofit fontScale="92500" lnSpcReduction="20000"/>
          </a:bodyPr>
          <a:lstStyle/>
          <a:p>
            <a:pPr marL="0" indent="0">
              <a:buNone/>
            </a:pPr>
            <a:r>
              <a:rPr lang="ru-RU" dirty="0" err="1" smtClean="0"/>
              <a:t>Національний</a:t>
            </a:r>
            <a:r>
              <a:rPr lang="ru-RU" dirty="0" smtClean="0"/>
              <a:t>  </a:t>
            </a:r>
            <a:r>
              <a:rPr lang="ru-RU" dirty="0"/>
              <a:t>банк  </a:t>
            </a:r>
            <a:r>
              <a:rPr lang="ru-RU" dirty="0" err="1"/>
              <a:t>здійснює</a:t>
            </a:r>
            <a:r>
              <a:rPr lang="ru-RU" dirty="0"/>
              <a:t>  </a:t>
            </a:r>
            <a:r>
              <a:rPr lang="ru-RU" dirty="0" err="1"/>
              <a:t>операції</a:t>
            </a:r>
            <a:r>
              <a:rPr lang="ru-RU" dirty="0"/>
              <a:t>  з  </a:t>
            </a:r>
            <a:r>
              <a:rPr lang="ru-RU" dirty="0" err="1"/>
              <a:t>рефінансування</a:t>
            </a:r>
            <a:r>
              <a:rPr lang="ru-RU" dirty="0"/>
              <a:t> </a:t>
            </a:r>
            <a:r>
              <a:rPr lang="ru-RU" dirty="0" err="1"/>
              <a:t>банків</a:t>
            </a:r>
            <a:r>
              <a:rPr lang="ru-RU" dirty="0"/>
              <a:t> шляхом </a:t>
            </a:r>
            <a:r>
              <a:rPr lang="ru-RU" dirty="0" err="1"/>
              <a:t>надання</a:t>
            </a:r>
            <a:r>
              <a:rPr lang="ru-RU" dirty="0"/>
              <a:t> банкам: </a:t>
            </a:r>
            <a:endParaRPr lang="ru-RU" dirty="0" smtClean="0"/>
          </a:p>
          <a:p>
            <a:r>
              <a:rPr lang="ru-RU" dirty="0" smtClean="0"/>
              <a:t>− </a:t>
            </a:r>
            <a:r>
              <a:rPr lang="ru-RU" dirty="0" err="1"/>
              <a:t>кредитів</a:t>
            </a:r>
            <a:r>
              <a:rPr lang="ru-RU" dirty="0"/>
              <a:t>  овернайт  (</a:t>
            </a:r>
            <a:r>
              <a:rPr lang="ru-RU" dirty="0" err="1"/>
              <a:t>надається</a:t>
            </a:r>
            <a:r>
              <a:rPr lang="ru-RU" dirty="0"/>
              <a:t>  банку  </a:t>
            </a:r>
            <a:r>
              <a:rPr lang="ru-RU" dirty="0" err="1"/>
              <a:t>Національним</a:t>
            </a:r>
            <a:r>
              <a:rPr lang="ru-RU" dirty="0"/>
              <a:t> банком  за  </a:t>
            </a:r>
            <a:r>
              <a:rPr lang="ru-RU" dirty="0" err="1"/>
              <a:t>оголошеною</a:t>
            </a:r>
            <a:r>
              <a:rPr lang="ru-RU" dirty="0"/>
              <a:t>  процентною  </a:t>
            </a:r>
            <a:r>
              <a:rPr lang="ru-RU" dirty="0" err="1"/>
              <a:t>ставкою</a:t>
            </a:r>
            <a:r>
              <a:rPr lang="ru-RU" dirty="0"/>
              <a:t>  на  </a:t>
            </a:r>
            <a:r>
              <a:rPr lang="ru-RU" dirty="0" err="1"/>
              <a:t>термін</a:t>
            </a:r>
            <a:r>
              <a:rPr lang="ru-RU" dirty="0"/>
              <a:t>  до </a:t>
            </a:r>
            <a:r>
              <a:rPr lang="ru-RU" dirty="0" err="1"/>
              <a:t>наступного</a:t>
            </a:r>
            <a:r>
              <a:rPr lang="ru-RU" dirty="0"/>
              <a:t>  </a:t>
            </a:r>
            <a:r>
              <a:rPr lang="ru-RU" dirty="0" err="1"/>
              <a:t>робочого</a:t>
            </a:r>
            <a:r>
              <a:rPr lang="ru-RU" dirty="0"/>
              <a:t>  дня  і  є  </a:t>
            </a:r>
            <a:r>
              <a:rPr lang="ru-RU" dirty="0" err="1"/>
              <a:t>інструментом</a:t>
            </a:r>
            <a:r>
              <a:rPr lang="ru-RU" dirty="0"/>
              <a:t>  </a:t>
            </a:r>
            <a:r>
              <a:rPr lang="ru-RU" dirty="0" err="1"/>
              <a:t>постійного</a:t>
            </a:r>
            <a:r>
              <a:rPr lang="ru-RU" dirty="0"/>
              <a:t>  доступу, </a:t>
            </a:r>
            <a:r>
              <a:rPr lang="ru-RU" dirty="0" err="1"/>
              <a:t>спрямованим</a:t>
            </a:r>
            <a:r>
              <a:rPr lang="ru-RU" dirty="0"/>
              <a:t> на </a:t>
            </a:r>
            <a:r>
              <a:rPr lang="ru-RU" dirty="0" err="1"/>
              <a:t>підтримання</a:t>
            </a:r>
            <a:r>
              <a:rPr lang="ru-RU" dirty="0"/>
              <a:t> </a:t>
            </a:r>
            <a:r>
              <a:rPr lang="ru-RU" dirty="0" err="1"/>
              <a:t>ліквідності</a:t>
            </a:r>
            <a:r>
              <a:rPr lang="ru-RU" dirty="0"/>
              <a:t> банку);  </a:t>
            </a:r>
            <a:endParaRPr lang="ru-RU" dirty="0" smtClean="0"/>
          </a:p>
          <a:p>
            <a:r>
              <a:rPr lang="ru-RU" dirty="0" smtClean="0"/>
              <a:t>− </a:t>
            </a:r>
            <a:r>
              <a:rPr lang="ru-RU" dirty="0" err="1"/>
              <a:t>кредитів</a:t>
            </a:r>
            <a:r>
              <a:rPr lang="ru-RU" dirty="0"/>
              <a:t>  </a:t>
            </a:r>
            <a:r>
              <a:rPr lang="ru-RU" dirty="0" err="1"/>
              <a:t>рефінансування</a:t>
            </a:r>
            <a:r>
              <a:rPr lang="ru-RU" dirty="0"/>
              <a:t>  шляхом  </a:t>
            </a:r>
            <a:r>
              <a:rPr lang="ru-RU" dirty="0" err="1"/>
              <a:t>проведення</a:t>
            </a:r>
            <a:r>
              <a:rPr lang="ru-RU" dirty="0"/>
              <a:t>  </a:t>
            </a:r>
            <a:r>
              <a:rPr lang="ru-RU" dirty="0" err="1"/>
              <a:t>тендерів</a:t>
            </a:r>
            <a:r>
              <a:rPr lang="ru-RU" dirty="0"/>
              <a:t> </a:t>
            </a:r>
            <a:r>
              <a:rPr lang="ru-RU" dirty="0" err="1"/>
              <a:t>із</a:t>
            </a:r>
            <a:r>
              <a:rPr lang="ru-RU" dirty="0"/>
              <a:t>  </a:t>
            </a:r>
            <a:r>
              <a:rPr lang="ru-RU" dirty="0" err="1"/>
              <a:t>підтримання</a:t>
            </a:r>
            <a:r>
              <a:rPr lang="ru-RU" dirty="0"/>
              <a:t>  </a:t>
            </a:r>
            <a:r>
              <a:rPr lang="ru-RU" dirty="0" err="1"/>
              <a:t>ліквідності</a:t>
            </a:r>
            <a:r>
              <a:rPr lang="ru-RU" dirty="0"/>
              <a:t>  </a:t>
            </a:r>
            <a:r>
              <a:rPr lang="ru-RU" dirty="0" err="1"/>
              <a:t>банків</a:t>
            </a:r>
            <a:r>
              <a:rPr lang="ru-RU" dirty="0"/>
              <a:t>  </a:t>
            </a:r>
            <a:r>
              <a:rPr lang="ru-RU" dirty="0" err="1"/>
              <a:t>строком</a:t>
            </a:r>
            <a:r>
              <a:rPr lang="ru-RU" dirty="0"/>
              <a:t>  до  14  </a:t>
            </a:r>
            <a:r>
              <a:rPr lang="ru-RU" dirty="0" err="1"/>
              <a:t>днів</a:t>
            </a:r>
            <a:r>
              <a:rPr lang="ru-RU" dirty="0"/>
              <a:t>  та </a:t>
            </a:r>
            <a:r>
              <a:rPr lang="ru-RU" dirty="0" err="1"/>
              <a:t>строком</a:t>
            </a:r>
            <a:r>
              <a:rPr lang="ru-RU" dirty="0"/>
              <a:t>  до  90  </a:t>
            </a:r>
            <a:r>
              <a:rPr lang="ru-RU" dirty="0" err="1"/>
              <a:t>днів</a:t>
            </a:r>
            <a:r>
              <a:rPr lang="ru-RU" dirty="0"/>
              <a:t>  (</a:t>
            </a:r>
            <a:r>
              <a:rPr lang="ru-RU" dirty="0" err="1"/>
              <a:t>короткострокові</a:t>
            </a:r>
            <a:r>
              <a:rPr lang="ru-RU" dirty="0"/>
              <a:t>  </a:t>
            </a:r>
            <a:r>
              <a:rPr lang="ru-RU" dirty="0" err="1"/>
              <a:t>кредити</a:t>
            </a:r>
            <a:r>
              <a:rPr lang="ru-RU" dirty="0"/>
              <a:t>  </a:t>
            </a:r>
            <a:r>
              <a:rPr lang="ru-RU" dirty="0" err="1"/>
              <a:t>рефінансування</a:t>
            </a:r>
            <a:r>
              <a:rPr lang="ru-RU" dirty="0"/>
              <a:t>, </a:t>
            </a:r>
            <a:r>
              <a:rPr lang="ru-RU" dirty="0" err="1"/>
              <a:t>що</a:t>
            </a:r>
            <a:r>
              <a:rPr lang="ru-RU" dirty="0"/>
              <a:t>  </a:t>
            </a:r>
            <a:r>
              <a:rPr lang="ru-RU" dirty="0" err="1"/>
              <a:t>надаються</a:t>
            </a:r>
            <a:r>
              <a:rPr lang="ru-RU" dirty="0"/>
              <a:t>  банку  шляхом  </a:t>
            </a:r>
            <a:r>
              <a:rPr lang="ru-RU" dirty="0" err="1"/>
              <a:t>проведення</a:t>
            </a:r>
            <a:r>
              <a:rPr lang="ru-RU" dirty="0"/>
              <a:t>  </a:t>
            </a:r>
            <a:r>
              <a:rPr lang="ru-RU" dirty="0" err="1"/>
              <a:t>кількісного</a:t>
            </a:r>
            <a:r>
              <a:rPr lang="ru-RU" dirty="0"/>
              <a:t>  </a:t>
            </a:r>
            <a:r>
              <a:rPr lang="ru-RU" dirty="0" err="1"/>
              <a:t>або</a:t>
            </a:r>
            <a:r>
              <a:rPr lang="ru-RU" dirty="0"/>
              <a:t> процентного тендера з </a:t>
            </a:r>
            <a:r>
              <a:rPr lang="ru-RU" dirty="0" err="1"/>
              <a:t>підтримання</a:t>
            </a:r>
            <a:r>
              <a:rPr lang="ru-RU" dirty="0"/>
              <a:t> </a:t>
            </a:r>
            <a:r>
              <a:rPr lang="ru-RU" dirty="0" err="1"/>
              <a:t>ліквідності</a:t>
            </a:r>
            <a:r>
              <a:rPr lang="ru-RU" dirty="0"/>
              <a:t> </a:t>
            </a:r>
            <a:r>
              <a:rPr lang="ru-RU" dirty="0" err="1"/>
              <a:t>банків</a:t>
            </a:r>
            <a:r>
              <a:rPr lang="ru-RU" dirty="0"/>
              <a:t>); </a:t>
            </a:r>
            <a:endParaRPr lang="ru-RU" dirty="0" smtClean="0"/>
          </a:p>
          <a:p>
            <a:r>
              <a:rPr lang="ru-RU" dirty="0" smtClean="0"/>
              <a:t>− </a:t>
            </a:r>
            <a:r>
              <a:rPr lang="ru-RU" dirty="0" err="1"/>
              <a:t>кредитів</a:t>
            </a:r>
            <a:r>
              <a:rPr lang="ru-RU" dirty="0"/>
              <a:t>  </a:t>
            </a:r>
            <a:r>
              <a:rPr lang="ru-RU" dirty="0" err="1"/>
              <a:t>рефінансування</a:t>
            </a:r>
            <a:r>
              <a:rPr lang="ru-RU" dirty="0"/>
              <a:t>  шляхом  </a:t>
            </a:r>
            <a:r>
              <a:rPr lang="ru-RU" dirty="0" err="1"/>
              <a:t>проведення</a:t>
            </a:r>
            <a:r>
              <a:rPr lang="ru-RU" dirty="0"/>
              <a:t>  </a:t>
            </a:r>
            <a:r>
              <a:rPr lang="ru-RU" dirty="0" err="1"/>
              <a:t>тендерів</a:t>
            </a:r>
            <a:r>
              <a:rPr lang="ru-RU" dirty="0"/>
              <a:t> </a:t>
            </a:r>
            <a:r>
              <a:rPr lang="ru-RU" dirty="0" err="1"/>
              <a:t>із</a:t>
            </a:r>
            <a:r>
              <a:rPr lang="ru-RU" dirty="0"/>
              <a:t>  </a:t>
            </a:r>
            <a:r>
              <a:rPr lang="ru-RU" dirty="0" err="1"/>
              <a:t>підтримання</a:t>
            </a:r>
            <a:r>
              <a:rPr lang="ru-RU" dirty="0"/>
              <a:t>  </a:t>
            </a:r>
            <a:r>
              <a:rPr lang="ru-RU" dirty="0" err="1"/>
              <a:t>ліквідності</a:t>
            </a:r>
            <a:r>
              <a:rPr lang="ru-RU" dirty="0"/>
              <a:t>  </a:t>
            </a:r>
            <a:r>
              <a:rPr lang="ru-RU" dirty="0" err="1"/>
              <a:t>банків</a:t>
            </a:r>
            <a:r>
              <a:rPr lang="ru-RU" dirty="0"/>
              <a:t>  </a:t>
            </a:r>
            <a:r>
              <a:rPr lang="ru-RU" dirty="0" err="1"/>
              <a:t>строком</a:t>
            </a:r>
            <a:r>
              <a:rPr lang="ru-RU" dirty="0"/>
              <a:t>  </a:t>
            </a:r>
            <a:r>
              <a:rPr lang="ru-RU" dirty="0" err="1"/>
              <a:t>від</a:t>
            </a:r>
            <a:r>
              <a:rPr lang="ru-RU" dirty="0"/>
              <a:t>  одного  до  </a:t>
            </a:r>
            <a:r>
              <a:rPr lang="ru-RU" dirty="0" err="1"/>
              <a:t>п’яти</a:t>
            </a:r>
            <a:r>
              <a:rPr lang="ru-RU" dirty="0"/>
              <a:t> </a:t>
            </a:r>
            <a:r>
              <a:rPr lang="ru-RU" dirty="0" err="1"/>
              <a:t>років</a:t>
            </a:r>
            <a:r>
              <a:rPr lang="ru-RU" dirty="0"/>
              <a:t> (</a:t>
            </a:r>
            <a:r>
              <a:rPr lang="ru-RU" dirty="0" err="1"/>
              <a:t>довгострокові</a:t>
            </a:r>
            <a:r>
              <a:rPr lang="ru-RU" dirty="0"/>
              <a:t> </a:t>
            </a:r>
            <a:r>
              <a:rPr lang="ru-RU" dirty="0" err="1"/>
              <a:t>кредити</a:t>
            </a:r>
            <a:r>
              <a:rPr lang="ru-RU" dirty="0"/>
              <a:t> </a:t>
            </a:r>
            <a:r>
              <a:rPr lang="ru-RU" dirty="0" err="1"/>
              <a:t>рефінансування</a:t>
            </a:r>
            <a:r>
              <a:rPr lang="ru-RU" dirty="0"/>
              <a:t>). </a:t>
            </a:r>
            <a:endParaRPr lang="ru-RU" dirty="0" smtClean="0"/>
          </a:p>
          <a:p>
            <a:r>
              <a:rPr lang="ru-RU" dirty="0" err="1" smtClean="0"/>
              <a:t>Операції</a:t>
            </a:r>
            <a:r>
              <a:rPr lang="ru-RU" dirty="0" smtClean="0"/>
              <a:t>  </a:t>
            </a:r>
            <a:r>
              <a:rPr lang="ru-RU" dirty="0"/>
              <a:t>з  </a:t>
            </a:r>
            <a:r>
              <a:rPr lang="ru-RU" dirty="0" err="1"/>
              <a:t>рефінансування</a:t>
            </a:r>
            <a:r>
              <a:rPr lang="ru-RU" dirty="0"/>
              <a:t>  </a:t>
            </a:r>
            <a:r>
              <a:rPr lang="ru-RU" dirty="0" err="1"/>
              <a:t>банків</a:t>
            </a:r>
            <a:r>
              <a:rPr lang="ru-RU" dirty="0"/>
              <a:t>  </a:t>
            </a:r>
            <a:r>
              <a:rPr lang="ru-RU" dirty="0" err="1"/>
              <a:t>Національний</a:t>
            </a:r>
            <a:r>
              <a:rPr lang="ru-RU" dirty="0"/>
              <a:t>  банк </a:t>
            </a:r>
            <a:r>
              <a:rPr lang="ru-RU" dirty="0" err="1"/>
              <a:t>здійснює</a:t>
            </a:r>
            <a:r>
              <a:rPr lang="ru-RU" dirty="0"/>
              <a:t>  </a:t>
            </a:r>
            <a:r>
              <a:rPr lang="ru-RU" dirty="0" err="1"/>
              <a:t>відповідно</a:t>
            </a:r>
            <a:r>
              <a:rPr lang="ru-RU" dirty="0"/>
              <a:t>  до  </a:t>
            </a:r>
            <a:r>
              <a:rPr lang="ru-RU" dirty="0" err="1"/>
              <a:t>укладених</a:t>
            </a:r>
            <a:r>
              <a:rPr lang="ru-RU" dirty="0"/>
              <a:t>  з  банками  </a:t>
            </a:r>
            <a:r>
              <a:rPr lang="ru-RU" dirty="0" err="1"/>
              <a:t>генеральних</a:t>
            </a:r>
            <a:r>
              <a:rPr lang="ru-RU" dirty="0"/>
              <a:t> </a:t>
            </a:r>
            <a:r>
              <a:rPr lang="ru-RU" dirty="0" err="1"/>
              <a:t>кредитних</a:t>
            </a:r>
            <a:r>
              <a:rPr lang="ru-RU" dirty="0"/>
              <a:t>  </a:t>
            </a:r>
            <a:r>
              <a:rPr lang="ru-RU" dirty="0" err="1"/>
              <a:t>договорів</a:t>
            </a:r>
            <a:r>
              <a:rPr lang="ru-RU" dirty="0"/>
              <a:t>.  </a:t>
            </a:r>
            <a:r>
              <a:rPr lang="ru-RU" dirty="0" err="1"/>
              <a:t>Кредити</a:t>
            </a:r>
            <a:r>
              <a:rPr lang="ru-RU" dirty="0"/>
              <a:t>  </a:t>
            </a:r>
            <a:r>
              <a:rPr lang="ru-RU" dirty="0" err="1"/>
              <a:t>рефінансування</a:t>
            </a:r>
            <a:r>
              <a:rPr lang="ru-RU" dirty="0"/>
              <a:t>  </a:t>
            </a:r>
            <a:r>
              <a:rPr lang="ru-RU" dirty="0" err="1"/>
              <a:t>Національний</a:t>
            </a:r>
            <a:r>
              <a:rPr lang="ru-RU" dirty="0"/>
              <a:t>  банк  </a:t>
            </a:r>
            <a:r>
              <a:rPr lang="ru-RU" dirty="0" err="1"/>
              <a:t>надає</a:t>
            </a:r>
            <a:r>
              <a:rPr lang="ru-RU" dirty="0"/>
              <a:t>  банкам  шляхом  </a:t>
            </a:r>
            <a:r>
              <a:rPr lang="ru-RU" dirty="0" err="1"/>
              <a:t>проведення</a:t>
            </a:r>
            <a:r>
              <a:rPr lang="ru-RU" dirty="0"/>
              <a:t>  </a:t>
            </a:r>
            <a:r>
              <a:rPr lang="ru-RU" dirty="0" err="1"/>
              <a:t>кількісного</a:t>
            </a:r>
            <a:r>
              <a:rPr lang="ru-RU" dirty="0"/>
              <a:t>  </a:t>
            </a:r>
            <a:r>
              <a:rPr lang="ru-RU" dirty="0" err="1"/>
              <a:t>або</a:t>
            </a:r>
            <a:r>
              <a:rPr lang="ru-RU" dirty="0"/>
              <a:t> процентного тендера.</a:t>
            </a:r>
          </a:p>
        </p:txBody>
      </p:sp>
    </p:spTree>
    <p:extLst>
      <p:ext uri="{BB962C8B-B14F-4D97-AF65-F5344CB8AC3E}">
        <p14:creationId xmlns:p14="http://schemas.microsoft.com/office/powerpoint/2010/main" val="731618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48318" y="563879"/>
            <a:ext cx="10018713" cy="5772913"/>
          </a:xfrm>
        </p:spPr>
        <p:txBody>
          <a:bodyPr anchor="t"/>
          <a:lstStyle/>
          <a:p>
            <a:endParaRPr lang="uk-UA" dirty="0" smtClean="0"/>
          </a:p>
          <a:p>
            <a:endParaRPr lang="uk-UA" dirty="0"/>
          </a:p>
          <a:p>
            <a:endParaRPr lang="uk-UA" dirty="0" smtClean="0"/>
          </a:p>
          <a:p>
            <a:endParaRPr lang="uk-UA" dirty="0"/>
          </a:p>
        </p:txBody>
      </p:sp>
      <p:pic>
        <p:nvPicPr>
          <p:cNvPr id="5" name="Рисунок 4"/>
          <p:cNvPicPr>
            <a:picLocks noChangeAspect="1"/>
          </p:cNvPicPr>
          <p:nvPr/>
        </p:nvPicPr>
        <p:blipFill>
          <a:blip r:embed="rId2"/>
          <a:stretch>
            <a:fillRect/>
          </a:stretch>
        </p:blipFill>
        <p:spPr>
          <a:xfrm>
            <a:off x="1819656" y="461914"/>
            <a:ext cx="8525465" cy="2317861"/>
          </a:xfrm>
          <a:prstGeom prst="rect">
            <a:avLst/>
          </a:prstGeom>
        </p:spPr>
      </p:pic>
      <p:sp>
        <p:nvSpPr>
          <p:cNvPr id="6" name="Прямоугольник 5"/>
          <p:cNvSpPr/>
          <p:nvPr/>
        </p:nvSpPr>
        <p:spPr>
          <a:xfrm>
            <a:off x="1630680" y="2779775"/>
            <a:ext cx="9250680" cy="2862322"/>
          </a:xfrm>
          <a:prstGeom prst="rect">
            <a:avLst/>
          </a:prstGeom>
        </p:spPr>
        <p:txBody>
          <a:bodyPr wrap="square">
            <a:spAutoFit/>
          </a:bodyPr>
          <a:lstStyle/>
          <a:p>
            <a:r>
              <a:rPr lang="uk-UA" dirty="0"/>
              <a:t>Розподіл  кредитів  під  час  проведення  кількісного  тендера здійснюється  відповідно  до  поданих  заявок  до  закінчення суми,  яка  запропонована  на  цей  тендер.  Якщо  запропонованої на  кількісний  тендер  суми  недостатньо  для  задоволення  всіх заявок  банків,  то  кошти  розподіляються  між  усіма  банками </a:t>
            </a:r>
            <a:r>
              <a:rPr lang="uk-UA" dirty="0" err="1"/>
              <a:t>пропорційно</a:t>
            </a:r>
            <a:r>
              <a:rPr lang="uk-UA" dirty="0"/>
              <a:t> до поданих заявок</a:t>
            </a:r>
            <a:r>
              <a:rPr lang="uk-UA" dirty="0" smtClean="0"/>
              <a:t>.</a:t>
            </a:r>
          </a:p>
          <a:p>
            <a:endParaRPr lang="uk-UA" dirty="0"/>
          </a:p>
          <a:p>
            <a:r>
              <a:rPr lang="ru-RU" dirty="0"/>
              <a:t>У  </a:t>
            </a:r>
            <a:r>
              <a:rPr lang="ru-RU" dirty="0" err="1"/>
              <a:t>разі</a:t>
            </a:r>
            <a:r>
              <a:rPr lang="ru-RU" dirty="0"/>
              <a:t>  </a:t>
            </a:r>
            <a:r>
              <a:rPr lang="ru-RU" dirty="0" err="1"/>
              <a:t>проведення</a:t>
            </a:r>
            <a:r>
              <a:rPr lang="ru-RU" dirty="0"/>
              <a:t>  </a:t>
            </a:r>
            <a:r>
              <a:rPr lang="ru-RU" dirty="0" err="1"/>
              <a:t>Національним</a:t>
            </a:r>
            <a:r>
              <a:rPr lang="ru-RU" dirty="0"/>
              <a:t>  банком  </a:t>
            </a:r>
            <a:r>
              <a:rPr lang="ru-RU" dirty="0" err="1"/>
              <a:t>України</a:t>
            </a:r>
            <a:r>
              <a:rPr lang="ru-RU" dirty="0"/>
              <a:t> процентного тендера банки </a:t>
            </a:r>
            <a:r>
              <a:rPr lang="ru-RU" dirty="0" err="1"/>
              <a:t>самостійно</a:t>
            </a:r>
            <a:r>
              <a:rPr lang="ru-RU" dirty="0"/>
              <a:t> </a:t>
            </a:r>
            <a:r>
              <a:rPr lang="ru-RU" dirty="0" err="1"/>
              <a:t>пропонують</a:t>
            </a:r>
            <a:r>
              <a:rPr lang="ru-RU" dirty="0"/>
              <a:t> </a:t>
            </a:r>
            <a:r>
              <a:rPr lang="ru-RU" dirty="0" err="1"/>
              <a:t>процентну</a:t>
            </a:r>
            <a:r>
              <a:rPr lang="ru-RU" dirty="0"/>
              <a:t> ставку,  за  </a:t>
            </a:r>
            <a:r>
              <a:rPr lang="ru-RU" dirty="0" err="1"/>
              <a:t>якою</a:t>
            </a:r>
            <a:r>
              <a:rPr lang="ru-RU" dirty="0"/>
              <a:t>  вони  </a:t>
            </a:r>
            <a:r>
              <a:rPr lang="ru-RU" dirty="0" err="1"/>
              <a:t>погоджуються</a:t>
            </a:r>
            <a:r>
              <a:rPr lang="ru-RU" dirty="0"/>
              <a:t>  </a:t>
            </a:r>
            <a:r>
              <a:rPr lang="ru-RU" dirty="0" err="1"/>
              <a:t>одержати</a:t>
            </a:r>
            <a:r>
              <a:rPr lang="ru-RU" dirty="0"/>
              <a:t>  </a:t>
            </a:r>
            <a:r>
              <a:rPr lang="ru-RU" dirty="0" err="1"/>
              <a:t>кошти</a:t>
            </a:r>
            <a:r>
              <a:rPr lang="ru-RU" dirty="0"/>
              <a:t>,  але  не </a:t>
            </a:r>
            <a:r>
              <a:rPr lang="ru-RU" dirty="0" err="1"/>
              <a:t>нижчу</a:t>
            </a:r>
            <a:r>
              <a:rPr lang="ru-RU" dirty="0"/>
              <a:t>  </a:t>
            </a:r>
            <a:r>
              <a:rPr lang="ru-RU" dirty="0" err="1"/>
              <a:t>ніж</a:t>
            </a:r>
            <a:r>
              <a:rPr lang="ru-RU" dirty="0"/>
              <a:t>  </a:t>
            </a:r>
            <a:r>
              <a:rPr lang="ru-RU" dirty="0" err="1" smtClean="0"/>
              <a:t>облікова</a:t>
            </a:r>
            <a:r>
              <a:rPr lang="ru-RU" dirty="0" smtClean="0"/>
              <a:t>.  </a:t>
            </a:r>
            <a:r>
              <a:rPr lang="ru-RU" dirty="0"/>
              <a:t>Заявки  </a:t>
            </a:r>
            <a:r>
              <a:rPr lang="ru-RU" dirty="0" err="1"/>
              <a:t>задовольняються</a:t>
            </a:r>
            <a:r>
              <a:rPr lang="ru-RU" dirty="0"/>
              <a:t>  </a:t>
            </a:r>
            <a:r>
              <a:rPr lang="ru-RU" dirty="0" err="1"/>
              <a:t>відповідно</a:t>
            </a:r>
            <a:r>
              <a:rPr lang="ru-RU" dirty="0"/>
              <a:t>  до  </a:t>
            </a:r>
            <a:r>
              <a:rPr lang="ru-RU" dirty="0" err="1"/>
              <a:t>зниження</a:t>
            </a:r>
            <a:r>
              <a:rPr lang="ru-RU" dirty="0"/>
              <a:t>  </a:t>
            </a:r>
            <a:r>
              <a:rPr lang="ru-RU" dirty="0" err="1"/>
              <a:t>запропонованої</a:t>
            </a:r>
            <a:r>
              <a:rPr lang="ru-RU" dirty="0"/>
              <a:t>  в  них </a:t>
            </a:r>
            <a:r>
              <a:rPr lang="ru-RU" dirty="0" err="1"/>
              <a:t>процентної</a:t>
            </a:r>
            <a:r>
              <a:rPr lang="ru-RU" dirty="0"/>
              <a:t>  ставки,  </a:t>
            </a:r>
            <a:r>
              <a:rPr lang="ru-RU" dirty="0" err="1"/>
              <a:t>починаючи</a:t>
            </a:r>
            <a:r>
              <a:rPr lang="ru-RU" dirty="0"/>
              <a:t>  з  </a:t>
            </a:r>
            <a:r>
              <a:rPr lang="ru-RU" dirty="0" err="1"/>
              <a:t>найвищої</a:t>
            </a:r>
            <a:r>
              <a:rPr lang="ru-RU" dirty="0"/>
              <a:t>,  і  </a:t>
            </a:r>
            <a:r>
              <a:rPr lang="ru-RU" dirty="0" err="1"/>
              <a:t>надалі</a:t>
            </a:r>
            <a:r>
              <a:rPr lang="ru-RU" dirty="0"/>
              <a:t>  </a:t>
            </a:r>
            <a:r>
              <a:rPr lang="ru-RU" dirty="0" err="1"/>
              <a:t>поступово</a:t>
            </a:r>
            <a:r>
              <a:rPr lang="ru-RU" dirty="0"/>
              <a:t> </a:t>
            </a:r>
            <a:r>
              <a:rPr lang="ru-RU" dirty="0" err="1"/>
              <a:t>знижуючи</a:t>
            </a:r>
            <a:r>
              <a:rPr lang="ru-RU" dirty="0"/>
              <a:t>  до  </a:t>
            </a:r>
            <a:r>
              <a:rPr lang="ru-RU" dirty="0" err="1"/>
              <a:t>закінчення</a:t>
            </a:r>
            <a:r>
              <a:rPr lang="ru-RU" dirty="0"/>
              <a:t>  </a:t>
            </a:r>
            <a:r>
              <a:rPr lang="ru-RU" dirty="0" err="1"/>
              <a:t>запропонованого</a:t>
            </a:r>
            <a:r>
              <a:rPr lang="ru-RU" dirty="0"/>
              <a:t>  </a:t>
            </a:r>
            <a:r>
              <a:rPr lang="ru-RU" dirty="0" err="1"/>
              <a:t>обсягу</a:t>
            </a:r>
            <a:r>
              <a:rPr lang="ru-RU" dirty="0"/>
              <a:t>  </a:t>
            </a:r>
            <a:r>
              <a:rPr lang="ru-RU" dirty="0" err="1"/>
              <a:t>кредитів</a:t>
            </a:r>
            <a:r>
              <a:rPr lang="ru-RU" dirty="0"/>
              <a:t>  </a:t>
            </a:r>
            <a:r>
              <a:rPr lang="ru-RU" dirty="0" err="1"/>
              <a:t>або</a:t>
            </a:r>
            <a:r>
              <a:rPr lang="ru-RU" dirty="0"/>
              <a:t> </a:t>
            </a:r>
            <a:r>
              <a:rPr lang="ru-RU" dirty="0" err="1"/>
              <a:t>задоволення</a:t>
            </a:r>
            <a:r>
              <a:rPr lang="ru-RU" dirty="0"/>
              <a:t> </a:t>
            </a:r>
            <a:r>
              <a:rPr lang="ru-RU" dirty="0" err="1"/>
              <a:t>всіх</a:t>
            </a:r>
            <a:r>
              <a:rPr lang="ru-RU" dirty="0"/>
              <a:t> заявок </a:t>
            </a:r>
            <a:r>
              <a:rPr lang="ru-RU" dirty="0" err="1"/>
              <a:t>банків</a:t>
            </a:r>
            <a:r>
              <a:rPr lang="ru-RU" dirty="0"/>
              <a:t>.</a:t>
            </a:r>
            <a:endParaRPr lang="uk-UA" dirty="0"/>
          </a:p>
        </p:txBody>
      </p:sp>
    </p:spTree>
    <p:extLst>
      <p:ext uri="{BB962C8B-B14F-4D97-AF65-F5344CB8AC3E}">
        <p14:creationId xmlns:p14="http://schemas.microsoft.com/office/powerpoint/2010/main" val="1216297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532263"/>
            <a:ext cx="10018713" cy="5609230"/>
          </a:xfrm>
        </p:spPr>
        <p:txBody>
          <a:bodyPr anchor="t">
            <a:normAutofit fontScale="92500" lnSpcReduction="10000"/>
          </a:bodyPr>
          <a:lstStyle/>
          <a:p>
            <a:pPr marL="0" indent="0">
              <a:buNone/>
            </a:pPr>
            <a:r>
              <a:rPr lang="ru-RU" dirty="0" err="1"/>
              <a:t>Операції</a:t>
            </a:r>
            <a:r>
              <a:rPr lang="ru-RU" dirty="0"/>
              <a:t>  з  </a:t>
            </a:r>
            <a:r>
              <a:rPr lang="ru-RU" dirty="0" err="1"/>
              <a:t>борговими</a:t>
            </a:r>
            <a:r>
              <a:rPr lang="ru-RU" dirty="0"/>
              <a:t>  </a:t>
            </a:r>
            <a:r>
              <a:rPr lang="ru-RU" dirty="0" err="1"/>
              <a:t>цінними</a:t>
            </a:r>
            <a:r>
              <a:rPr lang="ru-RU" dirty="0"/>
              <a:t>  </a:t>
            </a:r>
            <a:r>
              <a:rPr lang="ru-RU" dirty="0" err="1"/>
              <a:t>паперами</a:t>
            </a:r>
            <a:r>
              <a:rPr lang="ru-RU" dirty="0"/>
              <a:t>  </a:t>
            </a:r>
            <a:r>
              <a:rPr lang="ru-RU" dirty="0" err="1"/>
              <a:t>Національний</a:t>
            </a:r>
            <a:r>
              <a:rPr lang="ru-RU" dirty="0"/>
              <a:t> банк  проводить  з  банками  через  </a:t>
            </a:r>
            <a:r>
              <a:rPr lang="ru-RU" dirty="0" err="1"/>
              <a:t>операції</a:t>
            </a:r>
            <a:r>
              <a:rPr lang="ru-RU" dirty="0"/>
              <a:t>  прямого  </a:t>
            </a:r>
            <a:r>
              <a:rPr lang="ru-RU" dirty="0" err="1"/>
              <a:t>репо</a:t>
            </a:r>
            <a:r>
              <a:rPr lang="ru-RU" dirty="0"/>
              <a:t>,  </a:t>
            </a:r>
            <a:r>
              <a:rPr lang="ru-RU" dirty="0" err="1"/>
              <a:t>які</a:t>
            </a:r>
            <a:r>
              <a:rPr lang="ru-RU" dirty="0"/>
              <a:t>  є </a:t>
            </a:r>
            <a:r>
              <a:rPr lang="ru-RU" dirty="0" err="1"/>
              <a:t>нерегулярним</a:t>
            </a:r>
            <a:r>
              <a:rPr lang="ru-RU" dirty="0"/>
              <a:t>  </a:t>
            </a:r>
            <a:r>
              <a:rPr lang="ru-RU" dirty="0" err="1"/>
              <a:t>стандартним</a:t>
            </a:r>
            <a:r>
              <a:rPr lang="ru-RU" dirty="0"/>
              <a:t>  </a:t>
            </a:r>
            <a:r>
              <a:rPr lang="ru-RU" dirty="0" err="1"/>
              <a:t>інструментом</a:t>
            </a:r>
            <a:r>
              <a:rPr lang="ru-RU" dirty="0"/>
              <a:t>,  </a:t>
            </a:r>
            <a:r>
              <a:rPr lang="ru-RU" dirty="0" err="1"/>
              <a:t>спрямованим</a:t>
            </a:r>
            <a:r>
              <a:rPr lang="ru-RU" dirty="0"/>
              <a:t>  на </a:t>
            </a:r>
            <a:r>
              <a:rPr lang="ru-RU" dirty="0" err="1"/>
              <a:t>підтримку</a:t>
            </a:r>
            <a:r>
              <a:rPr lang="ru-RU" dirty="0"/>
              <a:t>  </a:t>
            </a:r>
            <a:r>
              <a:rPr lang="ru-RU" dirty="0" err="1"/>
              <a:t>ліквідності</a:t>
            </a:r>
            <a:r>
              <a:rPr lang="ru-RU" dirty="0"/>
              <a:t>  </a:t>
            </a:r>
            <a:r>
              <a:rPr lang="ru-RU" dirty="0" err="1"/>
              <a:t>банків</a:t>
            </a:r>
            <a:r>
              <a:rPr lang="ru-RU" dirty="0"/>
              <a:t>  у  </a:t>
            </a:r>
            <a:r>
              <a:rPr lang="ru-RU" dirty="0" err="1"/>
              <a:t>разі</a:t>
            </a:r>
            <a:r>
              <a:rPr lang="ru-RU" dirty="0"/>
              <a:t>  </a:t>
            </a:r>
            <a:r>
              <a:rPr lang="ru-RU" dirty="0" err="1"/>
              <a:t>неочікуваних</a:t>
            </a:r>
            <a:r>
              <a:rPr lang="ru-RU" dirty="0"/>
              <a:t>  </a:t>
            </a:r>
            <a:r>
              <a:rPr lang="ru-RU" dirty="0" err="1"/>
              <a:t>коливань</a:t>
            </a:r>
            <a:r>
              <a:rPr lang="ru-RU" dirty="0"/>
              <a:t> </a:t>
            </a:r>
            <a:r>
              <a:rPr lang="ru-RU" dirty="0" err="1"/>
              <a:t>ліквідності</a:t>
            </a:r>
            <a:r>
              <a:rPr lang="ru-RU" dirty="0"/>
              <a:t>. </a:t>
            </a:r>
            <a:endParaRPr lang="ru-RU" dirty="0" smtClean="0"/>
          </a:p>
          <a:p>
            <a:r>
              <a:rPr lang="ru-RU" b="1" dirty="0" err="1" smtClean="0"/>
              <a:t>Операція</a:t>
            </a:r>
            <a:r>
              <a:rPr lang="ru-RU" b="1" dirty="0" smtClean="0"/>
              <a:t>  </a:t>
            </a:r>
            <a:r>
              <a:rPr lang="ru-RU" b="1" dirty="0"/>
              <a:t>прямого  </a:t>
            </a:r>
            <a:r>
              <a:rPr lang="ru-RU" b="1" dirty="0" err="1"/>
              <a:t>репо</a:t>
            </a:r>
            <a:r>
              <a:rPr lang="ru-RU" b="1" dirty="0"/>
              <a:t>  </a:t>
            </a:r>
            <a:r>
              <a:rPr lang="ru-RU" dirty="0"/>
              <a:t>-  </a:t>
            </a:r>
            <a:r>
              <a:rPr lang="ru-RU" dirty="0" err="1"/>
              <a:t>це</a:t>
            </a:r>
            <a:r>
              <a:rPr lang="ru-RU" dirty="0"/>
              <a:t>  </a:t>
            </a:r>
            <a:r>
              <a:rPr lang="ru-RU" dirty="0" err="1"/>
              <a:t>операція</a:t>
            </a:r>
            <a:r>
              <a:rPr lang="ru-RU" dirty="0"/>
              <a:t>  </a:t>
            </a:r>
            <a:r>
              <a:rPr lang="ru-RU" dirty="0" err="1"/>
              <a:t>між</a:t>
            </a:r>
            <a:r>
              <a:rPr lang="ru-RU" dirty="0"/>
              <a:t>  </a:t>
            </a:r>
            <a:r>
              <a:rPr lang="ru-RU" dirty="0" err="1"/>
              <a:t>Національним</a:t>
            </a:r>
            <a:r>
              <a:rPr lang="ru-RU" dirty="0"/>
              <a:t> банком  та  банком  з  </a:t>
            </a:r>
            <a:r>
              <a:rPr lang="ru-RU" dirty="0" err="1"/>
              <a:t>купівлі</a:t>
            </a:r>
            <a:r>
              <a:rPr lang="ru-RU" dirty="0"/>
              <a:t>  </a:t>
            </a:r>
            <a:r>
              <a:rPr lang="ru-RU" dirty="0" err="1"/>
              <a:t>Національним</a:t>
            </a:r>
            <a:r>
              <a:rPr lang="ru-RU" dirty="0"/>
              <a:t>  банком  </a:t>
            </a:r>
            <a:r>
              <a:rPr lang="ru-RU" dirty="0" err="1"/>
              <a:t>цінних</a:t>
            </a:r>
            <a:r>
              <a:rPr lang="ru-RU" dirty="0"/>
              <a:t> </a:t>
            </a:r>
            <a:r>
              <a:rPr lang="ru-RU" dirty="0" err="1"/>
              <a:t>паперів</a:t>
            </a:r>
            <a:r>
              <a:rPr lang="ru-RU" dirty="0"/>
              <a:t>  з  портфеля  банку  (перша  </a:t>
            </a:r>
            <a:r>
              <a:rPr lang="ru-RU" dirty="0" err="1"/>
              <a:t>частина</a:t>
            </a:r>
            <a:r>
              <a:rPr lang="ru-RU" dirty="0"/>
              <a:t>  </a:t>
            </a:r>
            <a:r>
              <a:rPr lang="ru-RU" dirty="0" err="1"/>
              <a:t>операції</a:t>
            </a:r>
            <a:r>
              <a:rPr lang="ru-RU" dirty="0"/>
              <a:t>  </a:t>
            </a:r>
            <a:r>
              <a:rPr lang="ru-RU" dirty="0" err="1"/>
              <a:t>репо</a:t>
            </a:r>
            <a:r>
              <a:rPr lang="ru-RU" dirty="0"/>
              <a:t>)  з </a:t>
            </a:r>
            <a:r>
              <a:rPr lang="ru-RU" dirty="0" err="1"/>
              <a:t>одночасним</a:t>
            </a:r>
            <a:r>
              <a:rPr lang="ru-RU" dirty="0"/>
              <a:t>  </a:t>
            </a:r>
            <a:r>
              <a:rPr lang="ru-RU" dirty="0" err="1"/>
              <a:t>зобов’язанням</a:t>
            </a:r>
            <a:r>
              <a:rPr lang="ru-RU" dirty="0"/>
              <a:t>  банку  </a:t>
            </a:r>
            <a:r>
              <a:rPr lang="ru-RU" dirty="0" err="1"/>
              <a:t>здійснити</a:t>
            </a:r>
            <a:r>
              <a:rPr lang="ru-RU" dirty="0"/>
              <a:t>  </a:t>
            </a:r>
            <a:r>
              <a:rPr lang="ru-RU" dirty="0" err="1"/>
              <a:t>зворотну</a:t>
            </a:r>
            <a:r>
              <a:rPr lang="ru-RU" dirty="0"/>
              <a:t>  </a:t>
            </a:r>
            <a:r>
              <a:rPr lang="ru-RU" dirty="0" err="1"/>
              <a:t>купівлю</a:t>
            </a:r>
            <a:r>
              <a:rPr lang="ru-RU" dirty="0"/>
              <a:t> (</a:t>
            </a:r>
            <a:r>
              <a:rPr lang="ru-RU" dirty="0" err="1"/>
              <a:t>викуп</a:t>
            </a:r>
            <a:r>
              <a:rPr lang="ru-RU" dirty="0"/>
              <a:t>)  </a:t>
            </a:r>
            <a:r>
              <a:rPr lang="ru-RU" dirty="0" err="1"/>
              <a:t>цих</a:t>
            </a:r>
            <a:r>
              <a:rPr lang="ru-RU" dirty="0"/>
              <a:t>  </a:t>
            </a:r>
            <a:r>
              <a:rPr lang="ru-RU" dirty="0" err="1"/>
              <a:t>цінних</a:t>
            </a:r>
            <a:r>
              <a:rPr lang="ru-RU" dirty="0"/>
              <a:t>  </a:t>
            </a:r>
            <a:r>
              <a:rPr lang="ru-RU" dirty="0" err="1"/>
              <a:t>паперів</a:t>
            </a:r>
            <a:r>
              <a:rPr lang="ru-RU" dirty="0"/>
              <a:t>  (друга  </a:t>
            </a:r>
            <a:r>
              <a:rPr lang="ru-RU" dirty="0" err="1"/>
              <a:t>частина</a:t>
            </a:r>
            <a:r>
              <a:rPr lang="ru-RU" dirty="0"/>
              <a:t>  </a:t>
            </a:r>
            <a:r>
              <a:rPr lang="ru-RU" dirty="0" err="1"/>
              <a:t>операції</a:t>
            </a:r>
            <a:r>
              <a:rPr lang="ru-RU" dirty="0"/>
              <a:t>  </a:t>
            </a:r>
            <a:r>
              <a:rPr lang="ru-RU" dirty="0" err="1"/>
              <a:t>репо</a:t>
            </a:r>
            <a:r>
              <a:rPr lang="ru-RU" dirty="0"/>
              <a:t>)  за </a:t>
            </a:r>
            <a:r>
              <a:rPr lang="ru-RU" dirty="0" err="1"/>
              <a:t>обумовленою</a:t>
            </a:r>
            <a:r>
              <a:rPr lang="ru-RU" dirty="0"/>
              <a:t> </a:t>
            </a:r>
            <a:r>
              <a:rPr lang="ru-RU" dirty="0" err="1"/>
              <a:t>ціною</a:t>
            </a:r>
            <a:r>
              <a:rPr lang="ru-RU" dirty="0"/>
              <a:t> на </a:t>
            </a:r>
            <a:r>
              <a:rPr lang="ru-RU" dirty="0" err="1"/>
              <a:t>обумовлену</a:t>
            </a:r>
            <a:r>
              <a:rPr lang="ru-RU" dirty="0"/>
              <a:t> дату. </a:t>
            </a:r>
            <a:endParaRPr lang="ru-RU" dirty="0" smtClean="0"/>
          </a:p>
          <a:p>
            <a:pPr marL="0" indent="0">
              <a:buNone/>
            </a:pPr>
            <a:r>
              <a:rPr lang="ru-RU" dirty="0" err="1" smtClean="0"/>
              <a:t>Національний</a:t>
            </a:r>
            <a:r>
              <a:rPr lang="ru-RU" dirty="0" smtClean="0"/>
              <a:t> </a:t>
            </a:r>
            <a:r>
              <a:rPr lang="ru-RU" dirty="0"/>
              <a:t>банк проводить </a:t>
            </a:r>
            <a:r>
              <a:rPr lang="ru-RU" dirty="0" err="1"/>
              <a:t>операції</a:t>
            </a:r>
            <a:r>
              <a:rPr lang="ru-RU" dirty="0"/>
              <a:t> прямого </a:t>
            </a:r>
            <a:r>
              <a:rPr lang="ru-RU" dirty="0" err="1"/>
              <a:t>репо</a:t>
            </a:r>
            <a:r>
              <a:rPr lang="ru-RU" dirty="0"/>
              <a:t>  з: </a:t>
            </a:r>
            <a:endParaRPr lang="ru-RU" dirty="0" smtClean="0"/>
          </a:p>
          <a:p>
            <a:r>
              <a:rPr lang="ru-RU" dirty="0" smtClean="0"/>
              <a:t>− </a:t>
            </a:r>
            <a:r>
              <a:rPr lang="ru-RU" dirty="0" err="1"/>
              <a:t>державними</a:t>
            </a:r>
            <a:r>
              <a:rPr lang="ru-RU" dirty="0"/>
              <a:t>  </a:t>
            </a:r>
            <a:r>
              <a:rPr lang="ru-RU" dirty="0" err="1"/>
              <a:t>облігаціями</a:t>
            </a:r>
            <a:r>
              <a:rPr lang="ru-RU" dirty="0"/>
              <a:t>  </a:t>
            </a:r>
            <a:r>
              <a:rPr lang="ru-RU" dirty="0" err="1"/>
              <a:t>України</a:t>
            </a:r>
            <a:r>
              <a:rPr lang="ru-RU" dirty="0"/>
              <a:t>,  </a:t>
            </a:r>
            <a:r>
              <a:rPr lang="ru-RU" dirty="0" err="1"/>
              <a:t>облігаціями</a:t>
            </a:r>
            <a:r>
              <a:rPr lang="ru-RU" dirty="0"/>
              <a:t> </a:t>
            </a:r>
            <a:r>
              <a:rPr lang="ru-RU" dirty="0" err="1"/>
              <a:t>підприємств</a:t>
            </a:r>
            <a:r>
              <a:rPr lang="ru-RU" dirty="0"/>
              <a:t>, </a:t>
            </a:r>
            <a:r>
              <a:rPr lang="ru-RU" dirty="0" err="1"/>
              <a:t>розміщення</a:t>
            </a:r>
            <a:r>
              <a:rPr lang="ru-RU" dirty="0"/>
              <a:t> </a:t>
            </a:r>
            <a:r>
              <a:rPr lang="ru-RU" dirty="0" err="1"/>
              <a:t>яких</a:t>
            </a:r>
            <a:r>
              <a:rPr lang="ru-RU" dirty="0"/>
              <a:t> </a:t>
            </a:r>
            <a:r>
              <a:rPr lang="ru-RU" dirty="0" err="1"/>
              <a:t>здійснено</a:t>
            </a:r>
            <a:r>
              <a:rPr lang="ru-RU" dirty="0"/>
              <a:t> </a:t>
            </a:r>
            <a:r>
              <a:rPr lang="ru-RU" dirty="0" err="1"/>
              <a:t>під</a:t>
            </a:r>
            <a:r>
              <a:rPr lang="ru-RU" dirty="0"/>
              <a:t> </a:t>
            </a:r>
            <a:r>
              <a:rPr lang="ru-RU" dirty="0" err="1"/>
              <a:t>гарантію</a:t>
            </a:r>
            <a:r>
              <a:rPr lang="ru-RU" dirty="0"/>
              <a:t> </a:t>
            </a:r>
            <a:r>
              <a:rPr lang="ru-RU" dirty="0" err="1"/>
              <a:t>Кабінету</a:t>
            </a:r>
            <a:r>
              <a:rPr lang="ru-RU" dirty="0"/>
              <a:t> </a:t>
            </a:r>
            <a:r>
              <a:rPr lang="ru-RU" dirty="0" err="1"/>
              <a:t>Міністрів</a:t>
            </a:r>
            <a:r>
              <a:rPr lang="ru-RU" dirty="0"/>
              <a:t>  </a:t>
            </a:r>
            <a:r>
              <a:rPr lang="ru-RU" dirty="0" err="1"/>
              <a:t>України</a:t>
            </a:r>
            <a:r>
              <a:rPr lang="ru-RU" dirty="0"/>
              <a:t>  та  </a:t>
            </a:r>
            <a:r>
              <a:rPr lang="ru-RU" dirty="0" err="1"/>
              <a:t>підтверджено</a:t>
            </a:r>
            <a:r>
              <a:rPr lang="ru-RU" dirty="0"/>
              <a:t>  коштами  в  Державному </a:t>
            </a:r>
            <a:r>
              <a:rPr lang="ru-RU" dirty="0" err="1"/>
              <a:t>бюджеті</a:t>
            </a:r>
            <a:r>
              <a:rPr lang="ru-RU" dirty="0"/>
              <a:t> </a:t>
            </a:r>
            <a:r>
              <a:rPr lang="ru-RU" dirty="0" err="1"/>
              <a:t>України</a:t>
            </a:r>
            <a:r>
              <a:rPr lang="ru-RU" dirty="0"/>
              <a:t>; </a:t>
            </a:r>
            <a:endParaRPr lang="ru-RU" dirty="0" smtClean="0"/>
          </a:p>
          <a:p>
            <a:r>
              <a:rPr lang="ru-RU" dirty="0" smtClean="0"/>
              <a:t>− </a:t>
            </a:r>
            <a:r>
              <a:rPr lang="ru-RU" dirty="0" err="1"/>
              <a:t>облігаціями</a:t>
            </a:r>
            <a:r>
              <a:rPr lang="ru-RU" dirty="0"/>
              <a:t> </a:t>
            </a:r>
            <a:r>
              <a:rPr lang="ru-RU" dirty="0" err="1"/>
              <a:t>місцевих</a:t>
            </a:r>
            <a:r>
              <a:rPr lang="ru-RU" dirty="0"/>
              <a:t> </a:t>
            </a:r>
            <a:r>
              <a:rPr lang="ru-RU" dirty="0" err="1"/>
              <a:t>позик</a:t>
            </a:r>
            <a:r>
              <a:rPr lang="ru-RU" dirty="0"/>
              <a:t> </a:t>
            </a:r>
            <a:r>
              <a:rPr lang="ru-RU" dirty="0" err="1"/>
              <a:t>або</a:t>
            </a:r>
            <a:r>
              <a:rPr lang="ru-RU" dirty="0"/>
              <a:t> </a:t>
            </a:r>
            <a:r>
              <a:rPr lang="ru-RU" dirty="0" err="1"/>
              <a:t>облігаціями</a:t>
            </a:r>
            <a:r>
              <a:rPr lang="ru-RU" dirty="0"/>
              <a:t> </a:t>
            </a:r>
            <a:r>
              <a:rPr lang="ru-RU" dirty="0" err="1"/>
              <a:t>міжнародних</a:t>
            </a:r>
            <a:r>
              <a:rPr lang="ru-RU" dirty="0"/>
              <a:t> </a:t>
            </a:r>
            <a:r>
              <a:rPr lang="ru-RU" dirty="0" err="1"/>
              <a:t>фінансових</a:t>
            </a:r>
            <a:r>
              <a:rPr lang="ru-RU" dirty="0"/>
              <a:t> </a:t>
            </a:r>
            <a:r>
              <a:rPr lang="ru-RU" dirty="0" err="1"/>
              <a:t>організацій</a:t>
            </a:r>
            <a:r>
              <a:rPr lang="ru-RU" dirty="0"/>
              <a:t> (</a:t>
            </a:r>
            <a:r>
              <a:rPr lang="ru-RU" dirty="0" err="1"/>
              <a:t>емісія</a:t>
            </a:r>
            <a:r>
              <a:rPr lang="ru-RU" dirty="0"/>
              <a:t> </a:t>
            </a:r>
            <a:r>
              <a:rPr lang="ru-RU" dirty="0" err="1"/>
              <a:t>яких</a:t>
            </a:r>
            <a:r>
              <a:rPr lang="ru-RU" dirty="0"/>
              <a:t> </a:t>
            </a:r>
            <a:r>
              <a:rPr lang="ru-RU" dirty="0" err="1"/>
              <a:t>здійснюється</a:t>
            </a:r>
            <a:r>
              <a:rPr lang="ru-RU" dirty="0"/>
              <a:t> </a:t>
            </a:r>
            <a:r>
              <a:rPr lang="ru-RU" dirty="0" err="1"/>
              <a:t>відповідно</a:t>
            </a:r>
            <a:r>
              <a:rPr lang="ru-RU" dirty="0"/>
              <a:t>  до  </a:t>
            </a:r>
            <a:r>
              <a:rPr lang="ru-RU" dirty="0" err="1"/>
              <a:t>законодавства</a:t>
            </a:r>
            <a:r>
              <a:rPr lang="ru-RU" dirty="0"/>
              <a:t>  </a:t>
            </a:r>
            <a:r>
              <a:rPr lang="ru-RU" dirty="0" err="1"/>
              <a:t>України</a:t>
            </a:r>
            <a:r>
              <a:rPr lang="ru-RU" dirty="0"/>
              <a:t>)  на  </a:t>
            </a:r>
            <a:r>
              <a:rPr lang="ru-RU" dirty="0" err="1"/>
              <a:t>підставі</a:t>
            </a:r>
            <a:r>
              <a:rPr lang="ru-RU" dirty="0"/>
              <a:t>  </a:t>
            </a:r>
            <a:r>
              <a:rPr lang="ru-RU" dirty="0" err="1"/>
              <a:t>укладеного</a:t>
            </a:r>
            <a:r>
              <a:rPr lang="ru-RU" dirty="0"/>
              <a:t>  з банком генерального договору </a:t>
            </a:r>
            <a:r>
              <a:rPr lang="ru-RU" dirty="0" err="1"/>
              <a:t>репо</a:t>
            </a:r>
            <a:r>
              <a:rPr lang="ru-RU" dirty="0"/>
              <a:t>. </a:t>
            </a:r>
          </a:p>
        </p:txBody>
      </p:sp>
    </p:spTree>
    <p:extLst>
      <p:ext uri="{BB962C8B-B14F-4D97-AF65-F5344CB8AC3E}">
        <p14:creationId xmlns:p14="http://schemas.microsoft.com/office/powerpoint/2010/main" val="340176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384048"/>
            <a:ext cx="10018713" cy="5742431"/>
          </a:xfrm>
        </p:spPr>
        <p:txBody>
          <a:bodyPr anchor="t">
            <a:normAutofit fontScale="92500" lnSpcReduction="20000"/>
          </a:bodyPr>
          <a:lstStyle/>
          <a:p>
            <a:r>
              <a:rPr lang="uk-UA" b="1" dirty="0" smtClean="0"/>
              <a:t>Емісія  </a:t>
            </a:r>
            <a:r>
              <a:rPr lang="uk-UA" b="1" dirty="0"/>
              <a:t>цінних  паперів  власного  боргу</a:t>
            </a:r>
            <a:r>
              <a:rPr lang="uk-UA" dirty="0"/>
              <a:t>  (емісія  облігацій, векселів). Ще одним важливим методом формування позикового капіталу  є  емісія  банківськими  установами  власних  боргових зобов’язань, зокрема банківських облігацій та </a:t>
            </a:r>
            <a:r>
              <a:rPr lang="uk-UA" dirty="0" smtClean="0"/>
              <a:t>векселів</a:t>
            </a:r>
          </a:p>
          <a:p>
            <a:r>
              <a:rPr lang="uk-UA" b="1" dirty="0" smtClean="0"/>
              <a:t> </a:t>
            </a:r>
            <a:r>
              <a:rPr lang="uk-UA" b="1" dirty="0"/>
              <a:t>Облігація  </a:t>
            </a:r>
            <a:r>
              <a:rPr lang="uk-UA" dirty="0"/>
              <a:t>-  цінний  папір,  що  посвідчує  внесення  його власником    грошей,  визначає  відносини  позики  між  власником  облігації  та  емітентом,  підтверджує  зобов’язання  емітента повернути  власникові  облігації  її  номінальну  вартість  у  передбачений строк та виплатити дохід. </a:t>
            </a:r>
            <a:endParaRPr lang="uk-UA" dirty="0" smtClean="0"/>
          </a:p>
          <a:p>
            <a:pPr marL="0" indent="0">
              <a:buNone/>
            </a:pPr>
            <a:r>
              <a:rPr lang="uk-UA" dirty="0" smtClean="0"/>
              <a:t>Перевагою  </a:t>
            </a:r>
            <a:r>
              <a:rPr lang="uk-UA" dirty="0"/>
              <a:t>облігацій  у  порівнянні  з  іншими  джерелами позичених  ресурсів  є  те,  що  вони  випускаються  на  достатньо тривалий  період,  і  строк  їхнього  погашення  чітко  визначений, що  зручно  для  планування активних операцій банку.  Недоліком емісії  облігацій  є  те,  що  відповідно  до  чинного  законодавства України,  банківські  облігації  можуть  випускатися  на  суму,  що не  перевищує  25  %  розміру  статутного  капіталу  банку  і  тільки після повної оплати всіх випущених раніше акцій. </a:t>
            </a:r>
            <a:endParaRPr lang="uk-UA" dirty="0" smtClean="0"/>
          </a:p>
          <a:p>
            <a:r>
              <a:rPr lang="uk-UA" b="1" dirty="0" smtClean="0"/>
              <a:t>Банківський  </a:t>
            </a:r>
            <a:r>
              <a:rPr lang="uk-UA" b="1" dirty="0"/>
              <a:t>вексель  </a:t>
            </a:r>
            <a:r>
              <a:rPr lang="uk-UA" dirty="0"/>
              <a:t>-  це  цінний  папір,  що  посвідчує безумовне  зобов’язання  банківської  установи  сплатити  після настання строку платежу визначену суму власнику векселя.</a:t>
            </a:r>
          </a:p>
        </p:txBody>
      </p:sp>
    </p:spTree>
    <p:extLst>
      <p:ext uri="{BB962C8B-B14F-4D97-AF65-F5344CB8AC3E}">
        <p14:creationId xmlns:p14="http://schemas.microsoft.com/office/powerpoint/2010/main" val="303111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384048"/>
            <a:ext cx="10018713" cy="5742431"/>
          </a:xfrm>
        </p:spPr>
        <p:txBody>
          <a:bodyPr anchor="t">
            <a:normAutofit fontScale="92500"/>
          </a:bodyPr>
          <a:lstStyle/>
          <a:p>
            <a:pPr marL="0" indent="0">
              <a:buNone/>
            </a:pPr>
            <a:r>
              <a:rPr lang="ru-RU" b="1" dirty="0" err="1"/>
              <a:t>Позики</a:t>
            </a:r>
            <a:r>
              <a:rPr lang="ru-RU" b="1" dirty="0"/>
              <a:t>  на  </a:t>
            </a:r>
            <a:r>
              <a:rPr lang="ru-RU" b="1" dirty="0" err="1"/>
              <a:t>міжнародних</a:t>
            </a:r>
            <a:r>
              <a:rPr lang="ru-RU" b="1" dirty="0"/>
              <a:t>  </a:t>
            </a:r>
            <a:r>
              <a:rPr lang="ru-RU" b="1" dirty="0" err="1"/>
              <a:t>фінансових</a:t>
            </a:r>
            <a:r>
              <a:rPr lang="ru-RU" b="1" dirty="0"/>
              <a:t>  ринках  </a:t>
            </a:r>
            <a:r>
              <a:rPr lang="ru-RU" dirty="0"/>
              <a:t>(</a:t>
            </a:r>
            <a:r>
              <a:rPr lang="ru-RU" dirty="0" err="1"/>
              <a:t>емісія</a:t>
            </a:r>
            <a:r>
              <a:rPr lang="ru-RU" dirty="0"/>
              <a:t> </a:t>
            </a:r>
            <a:r>
              <a:rPr lang="ru-RU" dirty="0" err="1"/>
              <a:t>єврооблігацій</a:t>
            </a:r>
            <a:r>
              <a:rPr lang="ru-RU" dirty="0"/>
              <a:t>, </a:t>
            </a:r>
            <a:r>
              <a:rPr lang="ru-RU" dirty="0" err="1"/>
              <a:t>синдиковані</a:t>
            </a:r>
            <a:r>
              <a:rPr lang="ru-RU" dirty="0"/>
              <a:t> </a:t>
            </a:r>
            <a:r>
              <a:rPr lang="ru-RU" dirty="0" err="1"/>
              <a:t>кредити</a:t>
            </a:r>
            <a:r>
              <a:rPr lang="ru-RU" dirty="0"/>
              <a:t>). </a:t>
            </a:r>
            <a:endParaRPr lang="ru-RU" dirty="0" smtClean="0"/>
          </a:p>
          <a:p>
            <a:pPr marL="0" indent="0">
              <a:buNone/>
            </a:pPr>
            <a:r>
              <a:rPr lang="ru-RU" dirty="0" err="1" smtClean="0"/>
              <a:t>Фактори</a:t>
            </a:r>
            <a:r>
              <a:rPr lang="ru-RU" dirty="0"/>
              <a:t>,  </a:t>
            </a:r>
            <a:r>
              <a:rPr lang="ru-RU" dirty="0" err="1"/>
              <a:t>що</a:t>
            </a:r>
            <a:r>
              <a:rPr lang="ru-RU" dirty="0"/>
              <a:t>  </a:t>
            </a:r>
            <a:r>
              <a:rPr lang="ru-RU" dirty="0" err="1"/>
              <a:t>мотивують</a:t>
            </a:r>
            <a:r>
              <a:rPr lang="ru-RU" dirty="0"/>
              <a:t>  </a:t>
            </a:r>
            <a:r>
              <a:rPr lang="ru-RU" dirty="0" err="1"/>
              <a:t>українські</a:t>
            </a:r>
            <a:r>
              <a:rPr lang="ru-RU" dirty="0"/>
              <a:t>  банки  до  </a:t>
            </a:r>
            <a:r>
              <a:rPr lang="ru-RU" dirty="0" err="1"/>
              <a:t>запозичень</a:t>
            </a:r>
            <a:r>
              <a:rPr lang="ru-RU" dirty="0"/>
              <a:t> на </a:t>
            </a:r>
            <a:r>
              <a:rPr lang="ru-RU" dirty="0" err="1"/>
              <a:t>міжнародних</a:t>
            </a:r>
            <a:r>
              <a:rPr lang="ru-RU" dirty="0"/>
              <a:t> ринках </a:t>
            </a:r>
            <a:r>
              <a:rPr lang="ru-RU" dirty="0" err="1"/>
              <a:t>капіталів</a:t>
            </a:r>
            <a:r>
              <a:rPr lang="ru-RU" dirty="0" smtClean="0"/>
              <a:t>:</a:t>
            </a:r>
          </a:p>
          <a:p>
            <a:r>
              <a:rPr lang="ru-RU" dirty="0" smtClean="0"/>
              <a:t> </a:t>
            </a:r>
            <a:r>
              <a:rPr lang="ru-RU" dirty="0"/>
              <a:t>− </a:t>
            </a:r>
            <a:r>
              <a:rPr lang="ru-RU" dirty="0" err="1"/>
              <a:t>формування</a:t>
            </a:r>
            <a:r>
              <a:rPr lang="ru-RU" dirty="0"/>
              <a:t>  </a:t>
            </a:r>
            <a:r>
              <a:rPr lang="ru-RU" dirty="0" err="1"/>
              <a:t>позитивної</a:t>
            </a:r>
            <a:r>
              <a:rPr lang="ru-RU" dirty="0"/>
              <a:t>  </a:t>
            </a:r>
            <a:r>
              <a:rPr lang="ru-RU" dirty="0" err="1"/>
              <a:t>кредитної</a:t>
            </a:r>
            <a:r>
              <a:rPr lang="ru-RU" dirty="0"/>
              <a:t>  </a:t>
            </a:r>
            <a:r>
              <a:rPr lang="ru-RU" dirty="0" err="1"/>
              <a:t>історії</a:t>
            </a:r>
            <a:r>
              <a:rPr lang="ru-RU" dirty="0"/>
              <a:t>  для  </a:t>
            </a:r>
            <a:r>
              <a:rPr lang="ru-RU" dirty="0" err="1"/>
              <a:t>подальшого</a:t>
            </a:r>
            <a:r>
              <a:rPr lang="ru-RU" dirty="0"/>
              <a:t> </a:t>
            </a:r>
            <a:r>
              <a:rPr lang="ru-RU" dirty="0" err="1"/>
              <a:t>нарощення</a:t>
            </a:r>
            <a:r>
              <a:rPr lang="ru-RU" dirty="0"/>
              <a:t> </a:t>
            </a:r>
            <a:r>
              <a:rPr lang="ru-RU" dirty="0" err="1"/>
              <a:t>запозичень</a:t>
            </a:r>
            <a:r>
              <a:rPr lang="ru-RU" dirty="0"/>
              <a:t> на </a:t>
            </a:r>
            <a:r>
              <a:rPr lang="ru-RU" dirty="0" err="1"/>
              <a:t>міжнародних</a:t>
            </a:r>
            <a:r>
              <a:rPr lang="ru-RU" dirty="0"/>
              <a:t> ринках; </a:t>
            </a:r>
            <a:endParaRPr lang="ru-RU" dirty="0" smtClean="0"/>
          </a:p>
          <a:p>
            <a:r>
              <a:rPr lang="ru-RU" dirty="0" smtClean="0"/>
              <a:t>− </a:t>
            </a:r>
            <a:r>
              <a:rPr lang="ru-RU" dirty="0" err="1"/>
              <a:t>диверсифікація</a:t>
            </a:r>
            <a:r>
              <a:rPr lang="ru-RU" dirty="0"/>
              <a:t> </a:t>
            </a:r>
            <a:r>
              <a:rPr lang="ru-RU" dirty="0" err="1"/>
              <a:t>джерел</a:t>
            </a:r>
            <a:r>
              <a:rPr lang="ru-RU" dirty="0"/>
              <a:t> </a:t>
            </a:r>
            <a:r>
              <a:rPr lang="ru-RU" dirty="0" err="1"/>
              <a:t>залучення</a:t>
            </a:r>
            <a:r>
              <a:rPr lang="ru-RU" dirty="0"/>
              <a:t> </a:t>
            </a:r>
            <a:r>
              <a:rPr lang="ru-RU" dirty="0" err="1"/>
              <a:t>ресурсів</a:t>
            </a:r>
            <a:r>
              <a:rPr lang="ru-RU" dirty="0"/>
              <a:t>; </a:t>
            </a:r>
            <a:endParaRPr lang="ru-RU" dirty="0" smtClean="0"/>
          </a:p>
          <a:p>
            <a:r>
              <a:rPr lang="ru-RU" dirty="0" smtClean="0"/>
              <a:t>− </a:t>
            </a:r>
            <a:r>
              <a:rPr lang="ru-RU" dirty="0"/>
              <a:t>на  </a:t>
            </a:r>
            <a:r>
              <a:rPr lang="ru-RU" dirty="0" err="1"/>
              <a:t>міжнародних</a:t>
            </a:r>
            <a:r>
              <a:rPr lang="ru-RU" dirty="0"/>
              <a:t>  ринках  </a:t>
            </a:r>
            <a:r>
              <a:rPr lang="ru-RU" dirty="0" err="1"/>
              <a:t>середня</a:t>
            </a:r>
            <a:r>
              <a:rPr lang="ru-RU" dirty="0"/>
              <a:t>  </a:t>
            </a:r>
            <a:r>
              <a:rPr lang="ru-RU" dirty="0" err="1"/>
              <a:t>тривалість</a:t>
            </a:r>
            <a:r>
              <a:rPr lang="ru-RU" dirty="0"/>
              <a:t>  </a:t>
            </a:r>
            <a:r>
              <a:rPr lang="ru-RU" dirty="0" err="1"/>
              <a:t>позики</a:t>
            </a:r>
            <a:r>
              <a:rPr lang="ru-RU" dirty="0"/>
              <a:t>,  як правило,  </a:t>
            </a:r>
            <a:r>
              <a:rPr lang="ru-RU" dirty="0" err="1"/>
              <a:t>більша</a:t>
            </a:r>
            <a:r>
              <a:rPr lang="ru-RU" dirty="0"/>
              <a:t>  за  </a:t>
            </a:r>
            <a:r>
              <a:rPr lang="ru-RU" dirty="0" err="1"/>
              <a:t>середню</a:t>
            </a:r>
            <a:r>
              <a:rPr lang="ru-RU" dirty="0"/>
              <a:t>  </a:t>
            </a:r>
            <a:r>
              <a:rPr lang="ru-RU" dirty="0" err="1"/>
              <a:t>тривалість</a:t>
            </a:r>
            <a:r>
              <a:rPr lang="ru-RU" dirty="0"/>
              <a:t>  </a:t>
            </a:r>
            <a:r>
              <a:rPr lang="ru-RU" dirty="0" err="1"/>
              <a:t>позики</a:t>
            </a:r>
            <a:r>
              <a:rPr lang="ru-RU" dirty="0"/>
              <a:t>  на  </a:t>
            </a:r>
            <a:r>
              <a:rPr lang="ru-RU" dirty="0" err="1"/>
              <a:t>внутрішньому</a:t>
            </a:r>
            <a:r>
              <a:rPr lang="ru-RU" dirty="0"/>
              <a:t> ринку; </a:t>
            </a:r>
            <a:endParaRPr lang="ru-RU" dirty="0" smtClean="0"/>
          </a:p>
          <a:p>
            <a:r>
              <a:rPr lang="ru-RU" dirty="0" smtClean="0"/>
              <a:t>− </a:t>
            </a:r>
            <a:r>
              <a:rPr lang="ru-RU" dirty="0" err="1"/>
              <a:t>вартість</a:t>
            </a:r>
            <a:r>
              <a:rPr lang="ru-RU" dirty="0"/>
              <a:t>  </a:t>
            </a:r>
            <a:r>
              <a:rPr lang="ru-RU" dirty="0" err="1"/>
              <a:t>капіталу</a:t>
            </a:r>
            <a:r>
              <a:rPr lang="ru-RU" dirty="0"/>
              <a:t>  на  </a:t>
            </a:r>
            <a:r>
              <a:rPr lang="ru-RU" dirty="0" err="1"/>
              <a:t>міжнародних</a:t>
            </a:r>
            <a:r>
              <a:rPr lang="ru-RU" dirty="0"/>
              <a:t>  ринках,  як  правило, </a:t>
            </a:r>
            <a:r>
              <a:rPr lang="ru-RU" dirty="0" err="1"/>
              <a:t>нижча</a:t>
            </a:r>
            <a:r>
              <a:rPr lang="ru-RU" dirty="0"/>
              <a:t> за </a:t>
            </a:r>
            <a:r>
              <a:rPr lang="ru-RU" dirty="0" err="1"/>
              <a:t>вартість</a:t>
            </a:r>
            <a:r>
              <a:rPr lang="ru-RU" dirty="0"/>
              <a:t> </a:t>
            </a:r>
            <a:r>
              <a:rPr lang="ru-RU" dirty="0" err="1"/>
              <a:t>капіталу</a:t>
            </a:r>
            <a:r>
              <a:rPr lang="ru-RU" dirty="0"/>
              <a:t> на </a:t>
            </a:r>
            <a:r>
              <a:rPr lang="ru-RU" dirty="0" err="1"/>
              <a:t>внутрішньому</a:t>
            </a:r>
            <a:r>
              <a:rPr lang="ru-RU" dirty="0"/>
              <a:t> ринку; </a:t>
            </a:r>
            <a:endParaRPr lang="ru-RU" dirty="0" smtClean="0"/>
          </a:p>
          <a:p>
            <a:r>
              <a:rPr lang="ru-RU" dirty="0" smtClean="0"/>
              <a:t>− </a:t>
            </a:r>
            <a:r>
              <a:rPr lang="ru-RU" dirty="0"/>
              <a:t>факт  </a:t>
            </a:r>
            <a:r>
              <a:rPr lang="ru-RU" dirty="0" err="1"/>
              <a:t>залучення</a:t>
            </a:r>
            <a:r>
              <a:rPr lang="ru-RU" dirty="0"/>
              <a:t>  </a:t>
            </a:r>
            <a:r>
              <a:rPr lang="ru-RU" dirty="0" err="1"/>
              <a:t>іноземних</a:t>
            </a:r>
            <a:r>
              <a:rPr lang="ru-RU" dirty="0"/>
              <a:t>  </a:t>
            </a:r>
            <a:r>
              <a:rPr lang="ru-RU" dirty="0" err="1"/>
              <a:t>інвестицій</a:t>
            </a:r>
            <a:r>
              <a:rPr lang="ru-RU" dirty="0"/>
              <a:t>  </a:t>
            </a:r>
            <a:r>
              <a:rPr lang="ru-RU" dirty="0" err="1"/>
              <a:t>створює</a:t>
            </a:r>
            <a:r>
              <a:rPr lang="ru-RU" dirty="0"/>
              <a:t>  банку </a:t>
            </a:r>
            <a:r>
              <a:rPr lang="ru-RU" dirty="0" err="1"/>
              <a:t>позитивний</a:t>
            </a:r>
            <a:r>
              <a:rPr lang="ru-RU" dirty="0"/>
              <a:t>  </a:t>
            </a:r>
            <a:r>
              <a:rPr lang="ru-RU" dirty="0" err="1"/>
              <a:t>імідж</a:t>
            </a:r>
            <a:r>
              <a:rPr lang="ru-RU" dirty="0"/>
              <a:t>,  </a:t>
            </a:r>
            <a:r>
              <a:rPr lang="ru-RU" dirty="0" err="1"/>
              <a:t>може</a:t>
            </a:r>
            <a:r>
              <a:rPr lang="ru-RU" dirty="0"/>
              <a:t>  </a:t>
            </a:r>
            <a:r>
              <a:rPr lang="ru-RU" dirty="0" err="1"/>
              <a:t>слугувати</a:t>
            </a:r>
            <a:r>
              <a:rPr lang="ru-RU" dirty="0"/>
              <a:t>  </a:t>
            </a:r>
            <a:r>
              <a:rPr lang="ru-RU" dirty="0" err="1"/>
              <a:t>додатковою</a:t>
            </a:r>
            <a:r>
              <a:rPr lang="ru-RU" dirty="0"/>
              <a:t>  рекламою,  та в  </a:t>
            </a:r>
            <a:r>
              <a:rPr lang="ru-RU" dirty="0" err="1"/>
              <a:t>подальшому</a:t>
            </a:r>
            <a:r>
              <a:rPr lang="ru-RU" dirty="0"/>
              <a:t>  </a:t>
            </a:r>
            <a:r>
              <a:rPr lang="ru-RU" dirty="0" err="1"/>
              <a:t>може</a:t>
            </a:r>
            <a:r>
              <a:rPr lang="ru-RU" dirty="0"/>
              <a:t>  </a:t>
            </a:r>
            <a:r>
              <a:rPr lang="ru-RU" dirty="0" err="1"/>
              <a:t>слугувати</a:t>
            </a:r>
            <a:r>
              <a:rPr lang="ru-RU" dirty="0"/>
              <a:t>  фактором  </a:t>
            </a:r>
            <a:r>
              <a:rPr lang="ru-RU" dirty="0" err="1"/>
              <a:t>зниження</a:t>
            </a:r>
            <a:r>
              <a:rPr lang="ru-RU" dirty="0"/>
              <a:t>  </a:t>
            </a:r>
            <a:r>
              <a:rPr lang="ru-RU" dirty="0" err="1"/>
              <a:t>вартості</a:t>
            </a:r>
            <a:r>
              <a:rPr lang="ru-RU" dirty="0"/>
              <a:t> ресурсу для </a:t>
            </a:r>
            <a:r>
              <a:rPr lang="ru-RU" dirty="0" err="1"/>
              <a:t>позичальника</a:t>
            </a:r>
            <a:r>
              <a:rPr lang="ru-RU" dirty="0"/>
              <a:t>.</a:t>
            </a:r>
            <a:endParaRPr lang="uk-UA" dirty="0"/>
          </a:p>
        </p:txBody>
      </p:sp>
    </p:spTree>
    <p:extLst>
      <p:ext uri="{BB962C8B-B14F-4D97-AF65-F5344CB8AC3E}">
        <p14:creationId xmlns:p14="http://schemas.microsoft.com/office/powerpoint/2010/main" val="9998803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384048"/>
            <a:ext cx="10018713" cy="5742431"/>
          </a:xfrm>
        </p:spPr>
        <p:txBody>
          <a:bodyPr anchor="t">
            <a:normAutofit fontScale="92500" lnSpcReduction="10000"/>
          </a:bodyPr>
          <a:lstStyle/>
          <a:p>
            <a:r>
              <a:rPr lang="uk-UA" b="1" dirty="0"/>
              <a:t>Єврооблігації  -  </a:t>
            </a:r>
            <a:r>
              <a:rPr lang="uk-UA" dirty="0"/>
              <a:t>це  міжнародні  боргові  цінні  папери, номіновані  у  валюті,  відмінній  від  валюти  країни  емітента,  які випускаються  позичальниками  для  отримання  довгострокової позики та розміщуються серед іноземних інвесторів. </a:t>
            </a:r>
            <a:endParaRPr lang="uk-UA" dirty="0" smtClean="0"/>
          </a:p>
          <a:p>
            <a:r>
              <a:rPr lang="uk-UA" dirty="0" smtClean="0"/>
              <a:t>Незважаючи  </a:t>
            </a:r>
            <a:r>
              <a:rPr lang="uk-UA" dirty="0"/>
              <a:t>на  ряд  переваг  порівняно  з  іншими  видами облігацій,  єврооблігаціям  притаманні  і  певні  недоліки,  що впливають  на  рішення  щодо  випуску  даних  цінних  паперів</a:t>
            </a:r>
            <a:r>
              <a:rPr lang="uk-UA" dirty="0" smtClean="0"/>
              <a:t>.</a:t>
            </a:r>
          </a:p>
          <a:p>
            <a:r>
              <a:rPr lang="uk-UA" dirty="0" smtClean="0"/>
              <a:t> </a:t>
            </a:r>
            <a:r>
              <a:rPr lang="uk-UA" dirty="0"/>
              <a:t>Таким  недоліками  передусім  є  високі  вимоги,  що  ставляться до  емітентів  єврооблігацій,  щодо  ведення  звітності,  прозорості структури компанії-емітента, залежність від  стану  глобального (світового)  ринку  капіталу.  Недоступність  для  більшості українських  банків  зумовлено  низькою  ефективністю діяльності  вітчизняних  банків,  що  не  дозволяє  їм  отримати високі кредитні рейтинги. </a:t>
            </a:r>
            <a:endParaRPr lang="uk-UA" dirty="0" smtClean="0"/>
          </a:p>
          <a:p>
            <a:r>
              <a:rPr lang="uk-UA" dirty="0" smtClean="0"/>
              <a:t>Слід  </a:t>
            </a:r>
            <a:r>
              <a:rPr lang="uk-UA" dirty="0"/>
              <a:t>зазначити,  що  витрати  на  отримання  рейтингу, одержання  дозволу  на  емісію,  випуск  облігацій,  а  також витрати  на  юридичні  процедури  є  дуже  значними  для вітчизняних банків.</a:t>
            </a:r>
          </a:p>
        </p:txBody>
      </p:sp>
    </p:spTree>
    <p:extLst>
      <p:ext uri="{BB962C8B-B14F-4D97-AF65-F5344CB8AC3E}">
        <p14:creationId xmlns:p14="http://schemas.microsoft.com/office/powerpoint/2010/main" val="1813552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254000"/>
            <a:ext cx="10018713" cy="6004559"/>
          </a:xfrm>
        </p:spPr>
        <p:txBody>
          <a:bodyPr/>
          <a:lstStyle/>
          <a:p>
            <a:r>
              <a:rPr lang="uk-UA" b="1" dirty="0"/>
              <a:t>Синдикований  кредит  </a:t>
            </a:r>
            <a:r>
              <a:rPr lang="uk-UA" dirty="0"/>
              <a:t>(</a:t>
            </a:r>
            <a:r>
              <a:rPr lang="en-US" dirty="0"/>
              <a:t>syndicated  loan)  –  </a:t>
            </a:r>
            <a:r>
              <a:rPr lang="uk-UA" dirty="0"/>
              <a:t>кредит,  що надається  одному  позичальнику  кількома  кредиторами (синдикатом  кредиторів),  зазвичай,  у  межах  однієї  кредитної угоди  з  розподілом  часток  кредиту  між  учасниками  синдикату, внаслідок  чого  сума  кредиту  та  ризики  розподіляються  між банками-учасниками. </a:t>
            </a:r>
          </a:p>
        </p:txBody>
      </p:sp>
    </p:spTree>
    <p:extLst>
      <p:ext uri="{BB962C8B-B14F-4D97-AF65-F5344CB8AC3E}">
        <p14:creationId xmlns:p14="http://schemas.microsoft.com/office/powerpoint/2010/main" val="2374087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532263"/>
            <a:ext cx="10018713" cy="5609230"/>
          </a:xfrm>
        </p:spPr>
        <p:txBody>
          <a:bodyPr anchor="t"/>
          <a:lstStyle/>
          <a:p>
            <a:endParaRPr lang="ru-RU" dirty="0"/>
          </a:p>
        </p:txBody>
      </p:sp>
      <p:pic>
        <p:nvPicPr>
          <p:cNvPr id="4" name="Рисунок 3"/>
          <p:cNvPicPr>
            <a:picLocks noChangeAspect="1"/>
          </p:cNvPicPr>
          <p:nvPr/>
        </p:nvPicPr>
        <p:blipFill>
          <a:blip r:embed="rId2"/>
          <a:stretch>
            <a:fillRect/>
          </a:stretch>
        </p:blipFill>
        <p:spPr>
          <a:xfrm>
            <a:off x="2620370" y="403311"/>
            <a:ext cx="6741993" cy="5869202"/>
          </a:xfrm>
          <a:prstGeom prst="rect">
            <a:avLst/>
          </a:prstGeom>
        </p:spPr>
      </p:pic>
    </p:spTree>
    <p:extLst>
      <p:ext uri="{BB962C8B-B14F-4D97-AF65-F5344CB8AC3E}">
        <p14:creationId xmlns:p14="http://schemas.microsoft.com/office/powerpoint/2010/main" val="16683440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532263"/>
            <a:ext cx="10018713" cy="5609230"/>
          </a:xfrm>
        </p:spPr>
        <p:txBody>
          <a:bodyPr anchor="t">
            <a:normAutofit fontScale="92500" lnSpcReduction="20000"/>
          </a:bodyPr>
          <a:lstStyle/>
          <a:p>
            <a:pPr marL="0" indent="0">
              <a:buNone/>
            </a:pPr>
            <a:r>
              <a:rPr lang="uk-UA" b="1" dirty="0"/>
              <a:t>Функціями, які покладаються на </a:t>
            </a:r>
            <a:r>
              <a:rPr lang="uk-UA" b="1" u="sng" dirty="0"/>
              <a:t>власний</a:t>
            </a:r>
            <a:r>
              <a:rPr lang="uk-UA" b="1" dirty="0"/>
              <a:t> </a:t>
            </a:r>
            <a:r>
              <a:rPr lang="uk-UA" b="1" dirty="0" smtClean="0"/>
              <a:t>капітал банку, </a:t>
            </a:r>
            <a:r>
              <a:rPr lang="uk-UA" b="1" dirty="0"/>
              <a:t>є: захисна, оперативна і </a:t>
            </a:r>
            <a:r>
              <a:rPr lang="uk-UA" b="1" dirty="0" smtClean="0"/>
              <a:t>регулююча.</a:t>
            </a:r>
          </a:p>
          <a:p>
            <a:r>
              <a:rPr lang="uk-UA" b="1" dirty="0" smtClean="0"/>
              <a:t>Захисна.</a:t>
            </a:r>
            <a:r>
              <a:rPr lang="uk-UA" dirty="0" smtClean="0"/>
              <a:t> Враховуючи</a:t>
            </a:r>
            <a:r>
              <a:rPr lang="uk-UA" dirty="0"/>
              <a:t>, що значна частка активів банку фінансується вкладниками, основною функцією власного капіталу є захист інтересів вкладників. Капітал відіграє також роль своєрідного захисного бар’єра і дозволяє банку продовжувати операції у разі виникнення великих непередбачених збитків або витрат.</a:t>
            </a:r>
            <a:endParaRPr lang="ru-RU" dirty="0"/>
          </a:p>
          <a:p>
            <a:r>
              <a:rPr lang="uk-UA" b="1" dirty="0"/>
              <a:t>Оперативна функція</a:t>
            </a:r>
            <a:r>
              <a:rPr lang="uk-UA" dirty="0"/>
              <a:t> включає виділення власних коштів на придбання будівель, обладнання, а також створення фінансового резерву на випадок непередбачених збитків</a:t>
            </a:r>
            <a:r>
              <a:rPr lang="uk-UA" dirty="0" smtClean="0"/>
              <a:t>.</a:t>
            </a:r>
          </a:p>
          <a:p>
            <a:r>
              <a:rPr lang="uk-UA" b="1" dirty="0"/>
              <a:t>Регулююча функція капіталу </a:t>
            </a:r>
            <a:r>
              <a:rPr lang="uk-UA" dirty="0"/>
              <a:t>пов’язана виключно з особливою зацікавленістю суспільства в успішному функціонуванні банків. </a:t>
            </a:r>
            <a:br>
              <a:rPr lang="uk-UA" dirty="0"/>
            </a:br>
            <a:r>
              <a:rPr lang="uk-UA" dirty="0"/>
              <a:t>За допомогою показника капіталу центральний банк (НБУ) здійснює оцінку і контроль за діяльністю комерційних банків. Так, від банків вимагається підтримувати їх регулятивний капітал на рівні, що становить не менше 8 відсотків, зважених до ризику активів і позабалансових зобов’язань. НБУ має також право встановлювати мінімальний коефіцієнт співвідношення регулятивного капіталу до сукупних активів.</a:t>
            </a:r>
            <a:endParaRPr lang="ru-RU" dirty="0"/>
          </a:p>
          <a:p>
            <a:endParaRPr lang="ru-RU" dirty="0"/>
          </a:p>
          <a:p>
            <a:endParaRPr lang="ru-RU" dirty="0"/>
          </a:p>
        </p:txBody>
      </p:sp>
    </p:spTree>
    <p:extLst>
      <p:ext uri="{BB962C8B-B14F-4D97-AF65-F5344CB8AC3E}">
        <p14:creationId xmlns:p14="http://schemas.microsoft.com/office/powerpoint/2010/main" val="544786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532263"/>
            <a:ext cx="10018713" cy="5609230"/>
          </a:xfrm>
        </p:spPr>
        <p:txBody>
          <a:bodyPr anchor="t"/>
          <a:lstStyle/>
          <a:p>
            <a:r>
              <a:rPr lang="uk-UA" dirty="0"/>
              <a:t>Перед тим, як розглянути структуру власного капіталу банку, варто зазначити, що чинним законодавством, для потреб розрахунку обов’язкових економічних нормативів, передбачено поділ власного капіталу на основний та додатковий, проте при складанні фінансової звітності (Ф.1 “Баланс”) відображаються тільки основні статті власного капіталу без додаткового розмежування</a:t>
            </a:r>
            <a:endParaRPr lang="ru-RU" dirty="0"/>
          </a:p>
        </p:txBody>
      </p:sp>
    </p:spTree>
    <p:extLst>
      <p:ext uri="{BB962C8B-B14F-4D97-AF65-F5344CB8AC3E}">
        <p14:creationId xmlns:p14="http://schemas.microsoft.com/office/powerpoint/2010/main" val="2599849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p:cNvPicPr>
            <a:picLocks noChangeAspect="1"/>
          </p:cNvPicPr>
          <p:nvPr/>
        </p:nvPicPr>
        <p:blipFill>
          <a:blip r:embed="rId2"/>
          <a:stretch>
            <a:fillRect/>
          </a:stretch>
        </p:blipFill>
        <p:spPr>
          <a:xfrm>
            <a:off x="2688608" y="381836"/>
            <a:ext cx="6782937" cy="6065850"/>
          </a:xfrm>
          <a:prstGeom prst="rect">
            <a:avLst/>
          </a:prstGeom>
        </p:spPr>
      </p:pic>
    </p:spTree>
    <p:extLst>
      <p:ext uri="{BB962C8B-B14F-4D97-AF65-F5344CB8AC3E}">
        <p14:creationId xmlns:p14="http://schemas.microsoft.com/office/powerpoint/2010/main" val="3589807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532263"/>
            <a:ext cx="10018713" cy="5609230"/>
          </a:xfrm>
        </p:spPr>
        <p:txBody>
          <a:bodyPr anchor="t">
            <a:normAutofit fontScale="92500" lnSpcReduction="20000"/>
          </a:bodyPr>
          <a:lstStyle/>
          <a:p>
            <a:r>
              <a:rPr lang="ru-RU" dirty="0" err="1"/>
              <a:t>Регулятивний</a:t>
            </a:r>
            <a:r>
              <a:rPr lang="ru-RU" dirty="0"/>
              <a:t> </a:t>
            </a:r>
            <a:r>
              <a:rPr lang="ru-RU" dirty="0" err="1"/>
              <a:t>капітал</a:t>
            </a:r>
            <a:r>
              <a:rPr lang="ru-RU" dirty="0"/>
              <a:t> банку є сумою:</a:t>
            </a:r>
          </a:p>
          <a:p>
            <a:r>
              <a:rPr lang="ru-RU" dirty="0"/>
              <a:t>1)  </a:t>
            </a:r>
            <a:r>
              <a:rPr lang="ru-RU" dirty="0" err="1"/>
              <a:t>капіталу</a:t>
            </a:r>
            <a:r>
              <a:rPr lang="ru-RU" dirty="0"/>
              <a:t> 1 </a:t>
            </a:r>
            <a:r>
              <a:rPr lang="ru-RU" dirty="0" err="1"/>
              <a:t>рівня</a:t>
            </a:r>
            <a:r>
              <a:rPr lang="ru-RU" dirty="0"/>
              <a:t>, </a:t>
            </a:r>
            <a:r>
              <a:rPr lang="ru-RU" dirty="0" err="1"/>
              <a:t>який</a:t>
            </a:r>
            <a:r>
              <a:rPr lang="ru-RU" dirty="0"/>
              <a:t> </a:t>
            </a:r>
            <a:r>
              <a:rPr lang="ru-RU" dirty="0" err="1"/>
              <a:t>складається</a:t>
            </a:r>
            <a:r>
              <a:rPr lang="ru-RU" dirty="0"/>
              <a:t> з основного </a:t>
            </a:r>
            <a:r>
              <a:rPr lang="ru-RU" dirty="0" err="1"/>
              <a:t>капіталу</a:t>
            </a:r>
            <a:r>
              <a:rPr lang="ru-RU" dirty="0"/>
              <a:t> 1 </a:t>
            </a:r>
            <a:r>
              <a:rPr lang="ru-RU" dirty="0" err="1"/>
              <a:t>рівня</a:t>
            </a:r>
            <a:r>
              <a:rPr lang="ru-RU" dirty="0"/>
              <a:t> та </a:t>
            </a:r>
            <a:r>
              <a:rPr lang="ru-RU" dirty="0" err="1"/>
              <a:t>додаткового</a:t>
            </a:r>
            <a:r>
              <a:rPr lang="ru-RU" dirty="0"/>
              <a:t> </a:t>
            </a:r>
            <a:r>
              <a:rPr lang="ru-RU" dirty="0" err="1"/>
              <a:t>капіталу</a:t>
            </a:r>
            <a:r>
              <a:rPr lang="ru-RU" dirty="0"/>
              <a:t> 1 </a:t>
            </a:r>
            <a:r>
              <a:rPr lang="ru-RU" dirty="0" err="1"/>
              <a:t>рівня</a:t>
            </a:r>
            <a:r>
              <a:rPr lang="ru-RU" dirty="0"/>
              <a:t>, </a:t>
            </a:r>
            <a:r>
              <a:rPr lang="ru-RU" dirty="0" err="1"/>
              <a:t>складовою</a:t>
            </a:r>
            <a:r>
              <a:rPr lang="ru-RU" dirty="0"/>
              <a:t> </a:t>
            </a:r>
            <a:r>
              <a:rPr lang="ru-RU" dirty="0" err="1"/>
              <a:t>якого</a:t>
            </a:r>
            <a:r>
              <a:rPr lang="ru-RU" dirty="0"/>
              <a:t> є, </a:t>
            </a:r>
            <a:r>
              <a:rPr lang="ru-RU" dirty="0" err="1"/>
              <a:t>зокрема</a:t>
            </a:r>
            <a:r>
              <a:rPr lang="ru-RU" dirty="0"/>
              <a:t>, </a:t>
            </a:r>
            <a:r>
              <a:rPr lang="ru-RU" dirty="0" err="1"/>
              <a:t>інструмент</a:t>
            </a:r>
            <a:r>
              <a:rPr lang="ru-RU" dirty="0"/>
              <a:t> з </a:t>
            </a:r>
            <a:r>
              <a:rPr lang="ru-RU" dirty="0" err="1"/>
              <a:t>умовами</a:t>
            </a:r>
            <a:r>
              <a:rPr lang="ru-RU" dirty="0"/>
              <a:t> </a:t>
            </a:r>
            <a:r>
              <a:rPr lang="ru-RU" dirty="0" err="1"/>
              <a:t>списання</a:t>
            </a:r>
            <a:r>
              <a:rPr lang="ru-RU" dirty="0"/>
              <a:t>/</a:t>
            </a:r>
            <a:r>
              <a:rPr lang="ru-RU" dirty="0" err="1"/>
              <a:t>конверсії</a:t>
            </a:r>
            <a:r>
              <a:rPr lang="ru-RU" dirty="0"/>
              <a:t>;</a:t>
            </a:r>
          </a:p>
          <a:p>
            <a:r>
              <a:rPr lang="ru-RU" dirty="0"/>
              <a:t>2) </a:t>
            </a:r>
            <a:r>
              <a:rPr lang="ru-RU" dirty="0" err="1"/>
              <a:t>капіталу</a:t>
            </a:r>
            <a:r>
              <a:rPr lang="ru-RU" dirty="0"/>
              <a:t> 2 </a:t>
            </a:r>
            <a:r>
              <a:rPr lang="ru-RU" dirty="0" err="1"/>
              <a:t>рівня</a:t>
            </a:r>
            <a:r>
              <a:rPr lang="ru-RU" dirty="0"/>
              <a:t>.</a:t>
            </a:r>
          </a:p>
          <a:p>
            <a:pPr marL="0" indent="0">
              <a:buNone/>
            </a:pPr>
            <a:r>
              <a:rPr lang="ru-RU" dirty="0" err="1"/>
              <a:t>Національний</a:t>
            </a:r>
            <a:r>
              <a:rPr lang="ru-RU" dirty="0"/>
              <a:t> банк </a:t>
            </a:r>
            <a:r>
              <a:rPr lang="ru-RU" dirty="0" err="1"/>
              <a:t>України</a:t>
            </a:r>
            <a:r>
              <a:rPr lang="ru-RU" dirty="0"/>
              <a:t> </a:t>
            </a:r>
            <a:r>
              <a:rPr lang="ru-RU" dirty="0" err="1"/>
              <a:t>визначає</a:t>
            </a:r>
            <a:r>
              <a:rPr lang="ru-RU" dirty="0"/>
              <a:t>:</a:t>
            </a:r>
          </a:p>
          <a:p>
            <a:r>
              <a:rPr lang="ru-RU" dirty="0"/>
              <a:t>1)  порядок </a:t>
            </a:r>
            <a:r>
              <a:rPr lang="ru-RU" dirty="0" err="1"/>
              <a:t>розрахунку</a:t>
            </a:r>
            <a:r>
              <a:rPr lang="ru-RU" dirty="0"/>
              <a:t> основного </a:t>
            </a:r>
            <a:r>
              <a:rPr lang="ru-RU" dirty="0" err="1"/>
              <a:t>капіталу</a:t>
            </a:r>
            <a:r>
              <a:rPr lang="ru-RU" dirty="0"/>
              <a:t> 1 </a:t>
            </a:r>
            <a:r>
              <a:rPr lang="ru-RU" dirty="0" err="1"/>
              <a:t>рівня</a:t>
            </a:r>
            <a:r>
              <a:rPr lang="ru-RU" dirty="0"/>
              <a:t>, </a:t>
            </a:r>
            <a:r>
              <a:rPr lang="ru-RU" dirty="0" err="1"/>
              <a:t>додаткового</a:t>
            </a:r>
            <a:r>
              <a:rPr lang="ru-RU" dirty="0"/>
              <a:t> </a:t>
            </a:r>
            <a:r>
              <a:rPr lang="ru-RU" dirty="0" err="1"/>
              <a:t>капіталу</a:t>
            </a:r>
            <a:r>
              <a:rPr lang="ru-RU" dirty="0"/>
              <a:t> 1 </a:t>
            </a:r>
            <a:r>
              <a:rPr lang="ru-RU" dirty="0" err="1"/>
              <a:t>рівня</a:t>
            </a:r>
            <a:r>
              <a:rPr lang="ru-RU" dirty="0"/>
              <a:t>, </a:t>
            </a:r>
            <a:r>
              <a:rPr lang="ru-RU" dirty="0" err="1"/>
              <a:t>капіталу</a:t>
            </a:r>
            <a:r>
              <a:rPr lang="ru-RU" dirty="0"/>
              <a:t> 2 </a:t>
            </a:r>
            <a:r>
              <a:rPr lang="ru-RU" dirty="0" err="1"/>
              <a:t>рівня</a:t>
            </a:r>
            <a:r>
              <a:rPr lang="ru-RU" dirty="0"/>
              <a:t>, </a:t>
            </a:r>
            <a:r>
              <a:rPr lang="ru-RU" dirty="0" err="1"/>
              <a:t>їх</a:t>
            </a:r>
            <a:r>
              <a:rPr lang="ru-RU" dirty="0"/>
              <a:t> </a:t>
            </a:r>
            <a:r>
              <a:rPr lang="ru-RU" dirty="0" err="1"/>
              <a:t>складові</a:t>
            </a:r>
            <a:r>
              <a:rPr lang="ru-RU" dirty="0"/>
              <a:t> та </a:t>
            </a:r>
            <a:r>
              <a:rPr lang="ru-RU" dirty="0" err="1"/>
              <a:t>вирахування</a:t>
            </a:r>
            <a:r>
              <a:rPr lang="ru-RU" dirty="0"/>
              <a:t>;</a:t>
            </a:r>
          </a:p>
          <a:p>
            <a:r>
              <a:rPr lang="ru-RU" dirty="0"/>
              <a:t>2) </a:t>
            </a:r>
            <a:r>
              <a:rPr lang="ru-RU" dirty="0" err="1"/>
              <a:t>вимоги</a:t>
            </a:r>
            <a:r>
              <a:rPr lang="ru-RU" dirty="0"/>
              <a:t> до </a:t>
            </a:r>
            <a:r>
              <a:rPr lang="ru-RU" dirty="0" err="1"/>
              <a:t>складових</a:t>
            </a:r>
            <a:r>
              <a:rPr lang="ru-RU" dirty="0"/>
              <a:t> основного </a:t>
            </a:r>
            <a:r>
              <a:rPr lang="ru-RU" dirty="0" err="1"/>
              <a:t>капіталу</a:t>
            </a:r>
            <a:r>
              <a:rPr lang="ru-RU" dirty="0"/>
              <a:t> 1 </a:t>
            </a:r>
            <a:r>
              <a:rPr lang="ru-RU" dirty="0" err="1"/>
              <a:t>рівня</a:t>
            </a:r>
            <a:r>
              <a:rPr lang="ru-RU" dirty="0"/>
              <a:t>, </a:t>
            </a:r>
            <a:r>
              <a:rPr lang="ru-RU" dirty="0" err="1"/>
              <a:t>додаткового</a:t>
            </a:r>
            <a:r>
              <a:rPr lang="ru-RU" dirty="0"/>
              <a:t> </a:t>
            </a:r>
            <a:r>
              <a:rPr lang="ru-RU" dirty="0" err="1"/>
              <a:t>капіталу</a:t>
            </a:r>
            <a:r>
              <a:rPr lang="ru-RU" dirty="0"/>
              <a:t> 1 </a:t>
            </a:r>
            <a:r>
              <a:rPr lang="ru-RU" dirty="0" err="1"/>
              <a:t>рівня</a:t>
            </a:r>
            <a:r>
              <a:rPr lang="ru-RU" dirty="0"/>
              <a:t>, </a:t>
            </a:r>
            <a:r>
              <a:rPr lang="ru-RU" dirty="0" err="1"/>
              <a:t>капіталу</a:t>
            </a:r>
            <a:r>
              <a:rPr lang="ru-RU" dirty="0"/>
              <a:t> 2 </a:t>
            </a:r>
            <a:r>
              <a:rPr lang="ru-RU" dirty="0" err="1"/>
              <a:t>рівня</a:t>
            </a:r>
            <a:r>
              <a:rPr lang="ru-RU" dirty="0"/>
              <a:t>, у тому </a:t>
            </a:r>
            <a:r>
              <a:rPr lang="ru-RU" dirty="0" err="1"/>
              <a:t>числі</a:t>
            </a:r>
            <a:r>
              <a:rPr lang="ru-RU" dirty="0"/>
              <a:t> до </a:t>
            </a:r>
            <a:r>
              <a:rPr lang="ru-RU" dirty="0" err="1"/>
              <a:t>джерел</a:t>
            </a:r>
            <a:r>
              <a:rPr lang="ru-RU" dirty="0"/>
              <a:t> </a:t>
            </a:r>
            <a:r>
              <a:rPr lang="ru-RU" dirty="0" err="1"/>
              <a:t>їх</a:t>
            </a:r>
            <a:r>
              <a:rPr lang="ru-RU" dirty="0"/>
              <a:t> </a:t>
            </a:r>
            <a:r>
              <a:rPr lang="ru-RU" dirty="0" err="1"/>
              <a:t>формування</a:t>
            </a:r>
            <a:r>
              <a:rPr lang="ru-RU" dirty="0"/>
              <a:t>, а </a:t>
            </a:r>
            <a:r>
              <a:rPr lang="ru-RU" dirty="0" err="1"/>
              <a:t>також</a:t>
            </a:r>
            <a:r>
              <a:rPr lang="ru-RU" dirty="0"/>
              <a:t> </a:t>
            </a:r>
            <a:r>
              <a:rPr lang="ru-RU" dirty="0" err="1"/>
              <a:t>умови</a:t>
            </a:r>
            <a:r>
              <a:rPr lang="ru-RU" dirty="0"/>
              <a:t> </a:t>
            </a:r>
            <a:r>
              <a:rPr lang="ru-RU" dirty="0" err="1"/>
              <a:t>їх</a:t>
            </a:r>
            <a:r>
              <a:rPr lang="ru-RU" dirty="0"/>
              <a:t> </a:t>
            </a:r>
            <a:r>
              <a:rPr lang="ru-RU" dirty="0" err="1"/>
              <a:t>включення</a:t>
            </a:r>
            <a:r>
              <a:rPr lang="ru-RU" dirty="0"/>
              <a:t> до </a:t>
            </a:r>
            <a:r>
              <a:rPr lang="ru-RU" dirty="0" err="1"/>
              <a:t>капіталу</a:t>
            </a:r>
            <a:r>
              <a:rPr lang="ru-RU" dirty="0"/>
              <a:t> банку;</a:t>
            </a:r>
          </a:p>
          <a:p>
            <a:r>
              <a:rPr lang="ru-RU" dirty="0"/>
              <a:t>3) </a:t>
            </a:r>
            <a:r>
              <a:rPr lang="ru-RU" dirty="0" err="1"/>
              <a:t>вимоги</a:t>
            </a:r>
            <a:r>
              <a:rPr lang="ru-RU" dirty="0"/>
              <a:t> </a:t>
            </a:r>
            <a:r>
              <a:rPr lang="ru-RU" dirty="0" err="1"/>
              <a:t>щодо</a:t>
            </a:r>
            <a:r>
              <a:rPr lang="ru-RU" dirty="0"/>
              <a:t> </a:t>
            </a:r>
            <a:r>
              <a:rPr lang="ru-RU" dirty="0" err="1"/>
              <a:t>мінімального</a:t>
            </a:r>
            <a:r>
              <a:rPr lang="ru-RU" dirty="0"/>
              <a:t> </a:t>
            </a:r>
            <a:r>
              <a:rPr lang="ru-RU" dirty="0" err="1"/>
              <a:t>розміру</a:t>
            </a:r>
            <a:r>
              <a:rPr lang="ru-RU" dirty="0"/>
              <a:t> регулятивного </a:t>
            </a:r>
            <a:r>
              <a:rPr lang="ru-RU" dirty="0" err="1"/>
              <a:t>капіталу</a:t>
            </a:r>
            <a:r>
              <a:rPr lang="ru-RU" dirty="0"/>
              <a:t>;</a:t>
            </a:r>
          </a:p>
          <a:p>
            <a:r>
              <a:rPr lang="ru-RU" dirty="0"/>
              <a:t>4) порядок та </a:t>
            </a:r>
            <a:r>
              <a:rPr lang="ru-RU" dirty="0" err="1"/>
              <a:t>умови</a:t>
            </a:r>
            <a:r>
              <a:rPr lang="ru-RU" dirty="0"/>
              <a:t> </a:t>
            </a:r>
            <a:r>
              <a:rPr lang="ru-RU" dirty="0" err="1"/>
              <a:t>погодження</a:t>
            </a:r>
            <a:r>
              <a:rPr lang="ru-RU" dirty="0"/>
              <a:t> </a:t>
            </a:r>
            <a:r>
              <a:rPr lang="ru-RU" dirty="0" err="1"/>
              <a:t>або</a:t>
            </a:r>
            <a:r>
              <a:rPr lang="ru-RU" dirty="0"/>
              <a:t> </a:t>
            </a:r>
            <a:r>
              <a:rPr lang="ru-RU" dirty="0" err="1"/>
              <a:t>надання</a:t>
            </a:r>
            <a:r>
              <a:rPr lang="ru-RU" dirty="0"/>
              <a:t> </a:t>
            </a:r>
            <a:r>
              <a:rPr lang="ru-RU" dirty="0" err="1"/>
              <a:t>дозволу</a:t>
            </a:r>
            <a:r>
              <a:rPr lang="ru-RU" dirty="0"/>
              <a:t> банку на </a:t>
            </a:r>
            <a:r>
              <a:rPr lang="ru-RU" dirty="0" err="1"/>
              <a:t>включення</a:t>
            </a:r>
            <a:r>
              <a:rPr lang="ru-RU" dirty="0"/>
              <a:t> </a:t>
            </a:r>
            <a:r>
              <a:rPr lang="ru-RU" dirty="0" err="1"/>
              <a:t>окремих</a:t>
            </a:r>
            <a:r>
              <a:rPr lang="ru-RU" dirty="0"/>
              <a:t> </a:t>
            </a:r>
            <a:r>
              <a:rPr lang="ru-RU" dirty="0" err="1"/>
              <a:t>складових</a:t>
            </a:r>
            <a:r>
              <a:rPr lang="ru-RU" dirty="0"/>
              <a:t> основного </a:t>
            </a:r>
            <a:r>
              <a:rPr lang="ru-RU" dirty="0" err="1"/>
              <a:t>капіталу</a:t>
            </a:r>
            <a:r>
              <a:rPr lang="ru-RU" dirty="0"/>
              <a:t> 1 </a:t>
            </a:r>
            <a:r>
              <a:rPr lang="ru-RU" dirty="0" err="1"/>
              <a:t>рівня</a:t>
            </a:r>
            <a:r>
              <a:rPr lang="ru-RU" dirty="0"/>
              <a:t>, </a:t>
            </a:r>
            <a:r>
              <a:rPr lang="ru-RU" dirty="0" err="1"/>
              <a:t>додаткового</a:t>
            </a:r>
            <a:r>
              <a:rPr lang="ru-RU" dirty="0"/>
              <a:t> </a:t>
            </a:r>
            <a:r>
              <a:rPr lang="ru-RU" dirty="0" err="1"/>
              <a:t>капіталу</a:t>
            </a:r>
            <a:r>
              <a:rPr lang="ru-RU" dirty="0"/>
              <a:t> 1 </a:t>
            </a:r>
            <a:r>
              <a:rPr lang="ru-RU" dirty="0" err="1"/>
              <a:t>рівня</a:t>
            </a:r>
            <a:r>
              <a:rPr lang="ru-RU" dirty="0"/>
              <a:t>, </a:t>
            </a:r>
            <a:r>
              <a:rPr lang="ru-RU" dirty="0" err="1"/>
              <a:t>капіталу</a:t>
            </a:r>
            <a:r>
              <a:rPr lang="ru-RU" dirty="0"/>
              <a:t> 2 </a:t>
            </a:r>
            <a:r>
              <a:rPr lang="ru-RU" dirty="0" err="1"/>
              <a:t>рівня</a:t>
            </a:r>
            <a:r>
              <a:rPr lang="ru-RU" dirty="0"/>
              <a:t> до </a:t>
            </a:r>
            <a:r>
              <a:rPr lang="ru-RU" dirty="0" err="1"/>
              <a:t>капіталу</a:t>
            </a:r>
            <a:r>
              <a:rPr lang="ru-RU" dirty="0"/>
              <a:t> такого банку.</a:t>
            </a:r>
          </a:p>
          <a:p>
            <a:endParaRPr lang="ru-RU" dirty="0"/>
          </a:p>
        </p:txBody>
      </p:sp>
    </p:spTree>
    <p:extLst>
      <p:ext uri="{BB962C8B-B14F-4D97-AF65-F5344CB8AC3E}">
        <p14:creationId xmlns:p14="http://schemas.microsoft.com/office/powerpoint/2010/main" val="3426499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4310" y="354842"/>
            <a:ext cx="10018713" cy="5936776"/>
          </a:xfrm>
        </p:spPr>
        <p:txBody>
          <a:bodyPr anchor="t">
            <a:noAutofit/>
          </a:bodyPr>
          <a:lstStyle/>
          <a:p>
            <a:r>
              <a:rPr lang="ru-RU" sz="1950" dirty="0"/>
              <a:t>Особа, яка </a:t>
            </a:r>
            <a:r>
              <a:rPr lang="ru-RU" sz="1950" dirty="0" err="1"/>
              <a:t>надає</a:t>
            </a:r>
            <a:r>
              <a:rPr lang="ru-RU" sz="1950" dirty="0"/>
              <a:t> банку </a:t>
            </a:r>
            <a:r>
              <a:rPr lang="ru-RU" sz="1950" dirty="0" err="1"/>
              <a:t>кошти</a:t>
            </a:r>
            <a:r>
              <a:rPr lang="ru-RU" sz="1950" dirty="0"/>
              <a:t> для </a:t>
            </a:r>
            <a:r>
              <a:rPr lang="ru-RU" sz="1950" dirty="0" err="1"/>
              <a:t>формування</a:t>
            </a:r>
            <a:r>
              <a:rPr lang="ru-RU" sz="1950" dirty="0"/>
              <a:t> </a:t>
            </a:r>
            <a:r>
              <a:rPr lang="ru-RU" sz="1950" dirty="0" err="1"/>
              <a:t>складових</a:t>
            </a:r>
            <a:r>
              <a:rPr lang="ru-RU" sz="1950" dirty="0"/>
              <a:t> основного </a:t>
            </a:r>
            <a:r>
              <a:rPr lang="ru-RU" sz="1950" dirty="0" err="1"/>
              <a:t>капіталу</a:t>
            </a:r>
            <a:r>
              <a:rPr lang="ru-RU" sz="1950" dirty="0"/>
              <a:t> 1 </a:t>
            </a:r>
            <a:r>
              <a:rPr lang="ru-RU" sz="1950" dirty="0" err="1"/>
              <a:t>рівня</a:t>
            </a:r>
            <a:r>
              <a:rPr lang="ru-RU" sz="1950" dirty="0"/>
              <a:t>, </a:t>
            </a:r>
            <a:r>
              <a:rPr lang="ru-RU" sz="1950" dirty="0" err="1"/>
              <a:t>додаткового</a:t>
            </a:r>
            <a:r>
              <a:rPr lang="ru-RU" sz="1950" dirty="0"/>
              <a:t> </a:t>
            </a:r>
            <a:r>
              <a:rPr lang="ru-RU" sz="1950" dirty="0" err="1"/>
              <a:t>капіталу</a:t>
            </a:r>
            <a:r>
              <a:rPr lang="ru-RU" sz="1950" dirty="0"/>
              <a:t> 1 </a:t>
            </a:r>
            <a:r>
              <a:rPr lang="ru-RU" sz="1950" dirty="0" err="1"/>
              <a:t>рівня</a:t>
            </a:r>
            <a:r>
              <a:rPr lang="ru-RU" sz="1950" dirty="0"/>
              <a:t>, </a:t>
            </a:r>
            <a:r>
              <a:rPr lang="ru-RU" sz="1950" dirty="0" err="1"/>
              <a:t>капіталу</a:t>
            </a:r>
            <a:r>
              <a:rPr lang="ru-RU" sz="1950" dirty="0"/>
              <a:t> 2 </a:t>
            </a:r>
            <a:r>
              <a:rPr lang="ru-RU" sz="1950" dirty="0" err="1"/>
              <a:t>рівня</a:t>
            </a:r>
            <a:r>
              <a:rPr lang="ru-RU" sz="1950" dirty="0"/>
              <a:t>, </a:t>
            </a:r>
            <a:r>
              <a:rPr lang="ru-RU" sz="1950" dirty="0" err="1"/>
              <a:t>зобов’язана</a:t>
            </a:r>
            <a:r>
              <a:rPr lang="ru-RU" sz="1950" dirty="0"/>
              <a:t> </a:t>
            </a:r>
            <a:r>
              <a:rPr lang="ru-RU" sz="1950" dirty="0" err="1"/>
              <a:t>підтвердити</a:t>
            </a:r>
            <a:r>
              <a:rPr lang="ru-RU" sz="1950" dirty="0"/>
              <a:t> </a:t>
            </a:r>
            <a:r>
              <a:rPr lang="ru-RU" sz="1950" dirty="0" err="1"/>
              <a:t>джерела</a:t>
            </a:r>
            <a:r>
              <a:rPr lang="ru-RU" sz="1950" dirty="0"/>
              <a:t> </a:t>
            </a:r>
            <a:r>
              <a:rPr lang="ru-RU" sz="1950" dirty="0" err="1"/>
              <a:t>їх</a:t>
            </a:r>
            <a:r>
              <a:rPr lang="ru-RU" sz="1950" dirty="0"/>
              <a:t> </a:t>
            </a:r>
            <a:r>
              <a:rPr lang="ru-RU" sz="1950" dirty="0" err="1"/>
              <a:t>походження</a:t>
            </a:r>
            <a:r>
              <a:rPr lang="ru-RU" sz="1950" dirty="0"/>
              <a:t>.</a:t>
            </a:r>
          </a:p>
          <a:p>
            <a:r>
              <a:rPr lang="uk-UA" sz="1950" dirty="0" smtClean="0"/>
              <a:t>Інструмент з умовами списання/конверсії є капітальним інструментом банку, зобов’язання за яким є безстроковими та у разі настання події, визначеної у договорі/проспекті емісії, припиняються (повністю чи частково) шляхом списання або обміну на прості акції додаткової емісії банку. Зобов’язання щодо сплати процентів/доходу за інструментом з умовами списання/конверсії припиняються відповідно до умов, визначених у договорі/проспекті емісії.</a:t>
            </a:r>
          </a:p>
          <a:p>
            <a:r>
              <a:rPr lang="ru-RU" sz="1950" dirty="0" smtClean="0"/>
              <a:t>Банк </a:t>
            </a:r>
            <a:r>
              <a:rPr lang="ru-RU" sz="1950" dirty="0" err="1"/>
              <a:t>має</a:t>
            </a:r>
            <a:r>
              <a:rPr lang="ru-RU" sz="1950" dirty="0"/>
              <a:t> право </a:t>
            </a:r>
            <a:r>
              <a:rPr lang="ru-RU" sz="1950" dirty="0" err="1"/>
              <a:t>відновити</a:t>
            </a:r>
            <a:r>
              <a:rPr lang="ru-RU" sz="1950" dirty="0"/>
              <a:t> (</a:t>
            </a:r>
            <a:r>
              <a:rPr lang="ru-RU" sz="1950" dirty="0" err="1"/>
              <a:t>повністю</a:t>
            </a:r>
            <a:r>
              <a:rPr lang="ru-RU" sz="1950" dirty="0"/>
              <a:t> </a:t>
            </a:r>
            <a:r>
              <a:rPr lang="ru-RU" sz="1950" dirty="0" err="1"/>
              <a:t>або</a:t>
            </a:r>
            <a:r>
              <a:rPr lang="ru-RU" sz="1950" dirty="0"/>
              <a:t> </a:t>
            </a:r>
            <a:r>
              <a:rPr lang="ru-RU" sz="1950" dirty="0" err="1"/>
              <a:t>частково</a:t>
            </a:r>
            <a:r>
              <a:rPr lang="ru-RU" sz="1950" dirty="0"/>
              <a:t>) </a:t>
            </a:r>
            <a:r>
              <a:rPr lang="ru-RU" sz="1950" dirty="0" err="1"/>
              <a:t>списані</a:t>
            </a:r>
            <a:r>
              <a:rPr lang="ru-RU" sz="1950" dirty="0"/>
              <a:t> </a:t>
            </a:r>
            <a:r>
              <a:rPr lang="ru-RU" sz="1950" dirty="0" err="1"/>
              <a:t>зобов’язання</a:t>
            </a:r>
            <a:r>
              <a:rPr lang="ru-RU" sz="1950" dirty="0"/>
              <a:t> за основною сумою </a:t>
            </a:r>
            <a:r>
              <a:rPr lang="ru-RU" sz="1950" dirty="0" err="1"/>
              <a:t>інструменту</a:t>
            </a:r>
            <a:r>
              <a:rPr lang="ru-RU" sz="1950" dirty="0"/>
              <a:t> з </a:t>
            </a:r>
            <a:r>
              <a:rPr lang="ru-RU" sz="1950" dirty="0" err="1"/>
              <a:t>умовами</a:t>
            </a:r>
            <a:r>
              <a:rPr lang="ru-RU" sz="1950" dirty="0"/>
              <a:t> </a:t>
            </a:r>
            <a:r>
              <a:rPr lang="ru-RU" sz="1950" dirty="0" err="1"/>
              <a:t>списання</a:t>
            </a:r>
            <a:r>
              <a:rPr lang="ru-RU" sz="1950" dirty="0"/>
              <a:t>/</a:t>
            </a:r>
            <a:r>
              <a:rPr lang="ru-RU" sz="1950" dirty="0" err="1"/>
              <a:t>конверсії</a:t>
            </a:r>
            <a:r>
              <a:rPr lang="ru-RU" sz="1950" dirty="0"/>
              <a:t> </a:t>
            </a:r>
            <a:r>
              <a:rPr lang="ru-RU" sz="1950" dirty="0" err="1"/>
              <a:t>після</a:t>
            </a:r>
            <a:r>
              <a:rPr lang="ru-RU" sz="1950" dirty="0"/>
              <a:t> </a:t>
            </a:r>
            <a:r>
              <a:rPr lang="ru-RU" sz="1950" dirty="0" err="1"/>
              <a:t>отримання</a:t>
            </a:r>
            <a:r>
              <a:rPr lang="ru-RU" sz="1950" dirty="0"/>
              <a:t> </a:t>
            </a:r>
            <a:r>
              <a:rPr lang="ru-RU" sz="1950" dirty="0" err="1"/>
              <a:t>відповідного</a:t>
            </a:r>
            <a:r>
              <a:rPr lang="ru-RU" sz="1950" dirty="0"/>
              <a:t> </a:t>
            </a:r>
            <a:r>
              <a:rPr lang="ru-RU" sz="1950" dirty="0" err="1"/>
              <a:t>дозволу</a:t>
            </a:r>
            <a:r>
              <a:rPr lang="ru-RU" sz="1950" dirty="0"/>
              <a:t> </a:t>
            </a:r>
            <a:r>
              <a:rPr lang="ru-RU" sz="1950" dirty="0" err="1"/>
              <a:t>Національного</a:t>
            </a:r>
            <a:r>
              <a:rPr lang="ru-RU" sz="1950" dirty="0"/>
              <a:t> банку </a:t>
            </a:r>
            <a:r>
              <a:rPr lang="ru-RU" sz="1950" dirty="0" err="1"/>
              <a:t>України</a:t>
            </a:r>
            <a:r>
              <a:rPr lang="ru-RU" sz="1950" dirty="0"/>
              <a:t>, </a:t>
            </a:r>
            <a:r>
              <a:rPr lang="ru-RU" sz="1950" dirty="0" err="1"/>
              <a:t>умови</a:t>
            </a:r>
            <a:r>
              <a:rPr lang="ru-RU" sz="1950" dirty="0"/>
              <a:t> та порядок </a:t>
            </a:r>
            <a:r>
              <a:rPr lang="ru-RU" sz="1950" dirty="0" err="1"/>
              <a:t>надання</a:t>
            </a:r>
            <a:r>
              <a:rPr lang="ru-RU" sz="1950" dirty="0"/>
              <a:t> </a:t>
            </a:r>
            <a:r>
              <a:rPr lang="ru-RU" sz="1950" dirty="0" err="1"/>
              <a:t>якого</a:t>
            </a:r>
            <a:r>
              <a:rPr lang="ru-RU" sz="1950" dirty="0"/>
              <a:t> </a:t>
            </a:r>
            <a:r>
              <a:rPr lang="ru-RU" sz="1950" dirty="0" err="1"/>
              <a:t>визначає</a:t>
            </a:r>
            <a:r>
              <a:rPr lang="ru-RU" sz="1950" dirty="0"/>
              <a:t> </a:t>
            </a:r>
            <a:r>
              <a:rPr lang="ru-RU" sz="1950" dirty="0" err="1"/>
              <a:t>Національний</a:t>
            </a:r>
            <a:r>
              <a:rPr lang="ru-RU" sz="1950" dirty="0"/>
              <a:t> банк </a:t>
            </a:r>
            <a:r>
              <a:rPr lang="ru-RU" sz="1950" dirty="0" err="1"/>
              <a:t>України</a:t>
            </a:r>
            <a:r>
              <a:rPr lang="ru-RU" sz="1950" dirty="0"/>
              <a:t>.</a:t>
            </a:r>
          </a:p>
          <a:p>
            <a:r>
              <a:rPr lang="ru-RU" sz="1950" dirty="0" smtClean="0"/>
              <a:t>Банк </a:t>
            </a:r>
            <a:r>
              <a:rPr lang="ru-RU" sz="1950" dirty="0" err="1"/>
              <a:t>має</a:t>
            </a:r>
            <a:r>
              <a:rPr lang="ru-RU" sz="1950" dirty="0"/>
              <a:t> право </a:t>
            </a:r>
            <a:r>
              <a:rPr lang="ru-RU" sz="1950" dirty="0" err="1"/>
              <a:t>здійснити</a:t>
            </a:r>
            <a:r>
              <a:rPr lang="ru-RU" sz="1950" dirty="0"/>
              <a:t> </a:t>
            </a:r>
            <a:r>
              <a:rPr lang="ru-RU" sz="1950" dirty="0" err="1"/>
              <a:t>викуп</a:t>
            </a:r>
            <a:r>
              <a:rPr lang="ru-RU" sz="1950" dirty="0"/>
              <a:t>, </a:t>
            </a:r>
            <a:r>
              <a:rPr lang="ru-RU" sz="1950" dirty="0" err="1"/>
              <a:t>погашення</a:t>
            </a:r>
            <a:r>
              <a:rPr lang="ru-RU" sz="1950" dirty="0"/>
              <a:t>, </a:t>
            </a:r>
            <a:r>
              <a:rPr lang="ru-RU" sz="1950" dirty="0" err="1"/>
              <a:t>дострокове</a:t>
            </a:r>
            <a:r>
              <a:rPr lang="ru-RU" sz="1950" dirty="0"/>
              <a:t> </a:t>
            </a:r>
            <a:r>
              <a:rPr lang="ru-RU" sz="1950" dirty="0" err="1"/>
              <a:t>погашення</a:t>
            </a:r>
            <a:r>
              <a:rPr lang="ru-RU" sz="1950" dirty="0"/>
              <a:t> </a:t>
            </a:r>
            <a:r>
              <a:rPr lang="ru-RU" sz="1950" dirty="0" err="1"/>
              <a:t>інструменту</a:t>
            </a:r>
            <a:r>
              <a:rPr lang="ru-RU" sz="1950" dirty="0"/>
              <a:t> з </a:t>
            </a:r>
            <a:r>
              <a:rPr lang="ru-RU" sz="1950" dirty="0" err="1"/>
              <a:t>умовами</a:t>
            </a:r>
            <a:r>
              <a:rPr lang="ru-RU" sz="1950" dirty="0"/>
              <a:t> </a:t>
            </a:r>
            <a:r>
              <a:rPr lang="ru-RU" sz="1950" dirty="0" err="1"/>
              <a:t>списання</a:t>
            </a:r>
            <a:r>
              <a:rPr lang="ru-RU" sz="1950" dirty="0"/>
              <a:t>/</a:t>
            </a:r>
            <a:r>
              <a:rPr lang="ru-RU" sz="1950" dirty="0" err="1"/>
              <a:t>конверсії</a:t>
            </a:r>
            <a:r>
              <a:rPr lang="ru-RU" sz="1950" dirty="0"/>
              <a:t> та </a:t>
            </a:r>
            <a:r>
              <a:rPr lang="ru-RU" sz="1950" dirty="0" err="1"/>
              <a:t>субординованого</a:t>
            </a:r>
            <a:r>
              <a:rPr lang="ru-RU" sz="1950" dirty="0"/>
              <a:t> боргу </a:t>
            </a:r>
            <a:r>
              <a:rPr lang="ru-RU" sz="1950" dirty="0" err="1"/>
              <a:t>після</a:t>
            </a:r>
            <a:r>
              <a:rPr lang="ru-RU" sz="1950" dirty="0"/>
              <a:t> </a:t>
            </a:r>
            <a:r>
              <a:rPr lang="ru-RU" sz="1950" dirty="0" err="1"/>
              <a:t>отримання</a:t>
            </a:r>
            <a:r>
              <a:rPr lang="ru-RU" sz="1950" dirty="0"/>
              <a:t> </a:t>
            </a:r>
            <a:r>
              <a:rPr lang="ru-RU" sz="1950" dirty="0" err="1"/>
              <a:t>відповідного</a:t>
            </a:r>
            <a:r>
              <a:rPr lang="ru-RU" sz="1950" dirty="0"/>
              <a:t> </a:t>
            </a:r>
            <a:r>
              <a:rPr lang="ru-RU" sz="1950" dirty="0" err="1"/>
              <a:t>дозволу</a:t>
            </a:r>
            <a:r>
              <a:rPr lang="ru-RU" sz="1950" dirty="0"/>
              <a:t> </a:t>
            </a:r>
            <a:r>
              <a:rPr lang="ru-RU" sz="1950" dirty="0" err="1"/>
              <a:t>Національного</a:t>
            </a:r>
            <a:r>
              <a:rPr lang="ru-RU" sz="1950" dirty="0"/>
              <a:t> банку </a:t>
            </a:r>
            <a:r>
              <a:rPr lang="ru-RU" sz="1950" dirty="0" err="1"/>
              <a:t>України</a:t>
            </a:r>
            <a:r>
              <a:rPr lang="ru-RU" sz="1950" dirty="0"/>
              <a:t>, </a:t>
            </a:r>
            <a:r>
              <a:rPr lang="ru-RU" sz="1950" dirty="0" err="1"/>
              <a:t>умови</a:t>
            </a:r>
            <a:r>
              <a:rPr lang="ru-RU" sz="1950" dirty="0"/>
              <a:t> та порядок </a:t>
            </a:r>
            <a:r>
              <a:rPr lang="ru-RU" sz="1950" dirty="0" err="1"/>
              <a:t>надання</a:t>
            </a:r>
            <a:r>
              <a:rPr lang="ru-RU" sz="1950" dirty="0"/>
              <a:t> </a:t>
            </a:r>
            <a:r>
              <a:rPr lang="ru-RU" sz="1950" dirty="0" err="1"/>
              <a:t>якого</a:t>
            </a:r>
            <a:r>
              <a:rPr lang="ru-RU" sz="1950" dirty="0"/>
              <a:t> </a:t>
            </a:r>
            <a:r>
              <a:rPr lang="ru-RU" sz="1950" dirty="0" err="1"/>
              <a:t>визначаються</a:t>
            </a:r>
            <a:r>
              <a:rPr lang="ru-RU" sz="1950" dirty="0"/>
              <a:t> </a:t>
            </a:r>
            <a:r>
              <a:rPr lang="ru-RU" sz="1950" dirty="0" err="1"/>
              <a:t>Національним</a:t>
            </a:r>
            <a:r>
              <a:rPr lang="ru-RU" sz="1950" dirty="0"/>
              <a:t> банком </a:t>
            </a:r>
            <a:r>
              <a:rPr lang="ru-RU" sz="1950" dirty="0" err="1"/>
              <a:t>України</a:t>
            </a:r>
            <a:r>
              <a:rPr lang="ru-RU" sz="1950" dirty="0" smtClean="0"/>
              <a:t>.</a:t>
            </a:r>
            <a:endParaRPr lang="ru-RU" sz="1950" dirty="0"/>
          </a:p>
        </p:txBody>
      </p:sp>
    </p:spTree>
    <p:extLst>
      <p:ext uri="{BB962C8B-B14F-4D97-AF65-F5344CB8AC3E}">
        <p14:creationId xmlns:p14="http://schemas.microsoft.com/office/powerpoint/2010/main" val="1182078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96288" y="341194"/>
            <a:ext cx="10506736" cy="5800299"/>
          </a:xfrm>
        </p:spPr>
        <p:txBody>
          <a:bodyPr anchor="t">
            <a:noAutofit/>
          </a:bodyPr>
          <a:lstStyle/>
          <a:p>
            <a:r>
              <a:rPr lang="uk-UA" sz="1800" dirty="0" smtClean="0"/>
              <a:t>Мінімальний розмір статутного капіталу на момент державної реєстрації юридичної особи, яка має намір здійснювати банківську діяльність, а також мінімальний розмір статутного капіталу банку не може бути меншим 200 мільйонів гривень.</a:t>
            </a:r>
          </a:p>
          <a:p>
            <a:r>
              <a:rPr lang="uk-UA" sz="1800" dirty="0" smtClean="0"/>
              <a:t>Національний банк України має право встановлювати для окремих банків та юридичних осіб, які мають намір здійснювати банківську діяльність, диференційований мінімальний розмір статутного капіталу, але не нижче 200 мільйонів гривень.</a:t>
            </a:r>
          </a:p>
          <a:p>
            <a:r>
              <a:rPr lang="uk-UA" sz="1800" dirty="0" smtClean="0"/>
              <a:t>Формування та збільшення статутного капіталу банку здійснюються за рахунок грошових внесків, крім випадків, передбачених законом про Державний бюджет України на відповідний рік, </a:t>
            </a:r>
            <a:r>
              <a:rPr lang="uk-UA" sz="1800" u="sng" dirty="0" smtClean="0">
                <a:hlinkClick r:id="rId2"/>
              </a:rPr>
              <a:t>Законом України</a:t>
            </a:r>
            <a:r>
              <a:rPr lang="uk-UA" sz="1800" dirty="0" smtClean="0"/>
              <a:t> "Про першочергові заходи щодо запобігання негативним наслідкам фінансової кризи та про внесення змін до деяких законодавчих актів України" та </a:t>
            </a:r>
            <a:r>
              <a:rPr lang="uk-UA" sz="1800" u="sng" dirty="0" smtClean="0">
                <a:hlinkClick r:id="rId3"/>
              </a:rPr>
              <a:t>Законом України</a:t>
            </a:r>
            <a:r>
              <a:rPr lang="uk-UA" sz="1800" dirty="0" smtClean="0"/>
              <a:t> "Про спрощення процедур реорганізації та капіталізації банків" протягом строку їх дії. Грошові внески для формування та збільшення статутного капіталу банку резиденти України здійснюють у гривні, а нерезиденти - в іноземній вільно конвертованій валюті або у гривні. Наявність збитків у банку не є перешкодою для збільшення статутного капіталу банку.</a:t>
            </a:r>
          </a:p>
          <a:p>
            <a:r>
              <a:rPr lang="uk-UA" sz="1800" dirty="0" smtClean="0"/>
              <a:t>Статутний капітал банку не повинен формуватися з непідтверджених джерел, а також за рахунок коштів, використання яких для формування статутного капіталу заборонено законом.</a:t>
            </a:r>
          </a:p>
          <a:p>
            <a:r>
              <a:rPr lang="uk-UA" sz="1800" dirty="0" smtClean="0"/>
              <a:t>Юридична особа, яка має намір здійснювати банківську діяльність, до видачі їй банківської ліцензії має право витрачати кошти, що вносяться засновником (засновниками) для формування її статутного капіталу, виключно з метою підготовки до здійснення нею банківської діяльності.</a:t>
            </a:r>
            <a:endParaRPr lang="uk-UA" sz="1800" dirty="0"/>
          </a:p>
        </p:txBody>
      </p:sp>
    </p:spTree>
    <p:extLst>
      <p:ext uri="{BB962C8B-B14F-4D97-AF65-F5344CB8AC3E}">
        <p14:creationId xmlns:p14="http://schemas.microsoft.com/office/powerpoint/2010/main" val="2181465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Параллакс">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Параллакс</Template>
  <TotalTime>2317</TotalTime>
  <Words>2454</Words>
  <Application>Microsoft Office PowerPoint</Application>
  <PresentationFormat>Широкоэкранный</PresentationFormat>
  <Paragraphs>109</Paragraphs>
  <Slides>26</Slides>
  <Notes>0</Notes>
  <HiddenSlides>0</HiddenSlides>
  <MMClips>0</MMClips>
  <ScaleCrop>false</ScaleCrop>
  <HeadingPairs>
    <vt:vector size="8" baseType="variant">
      <vt:variant>
        <vt:lpstr>Использованные шрифты</vt:lpstr>
      </vt:variant>
      <vt:variant>
        <vt:i4>2</vt:i4>
      </vt:variant>
      <vt:variant>
        <vt:lpstr>Тема</vt:lpstr>
      </vt:variant>
      <vt:variant>
        <vt:i4>1</vt:i4>
      </vt:variant>
      <vt:variant>
        <vt:lpstr>Внедренные серверы OLE</vt:lpstr>
      </vt:variant>
      <vt:variant>
        <vt:i4>1</vt:i4>
      </vt:variant>
      <vt:variant>
        <vt:lpstr>Заголовки слайдов</vt:lpstr>
      </vt:variant>
      <vt:variant>
        <vt:i4>26</vt:i4>
      </vt:variant>
    </vt:vector>
  </HeadingPairs>
  <TitlesOfParts>
    <vt:vector size="30" baseType="lpstr">
      <vt:lpstr>Arial</vt:lpstr>
      <vt:lpstr>Corbel</vt:lpstr>
      <vt:lpstr>Параллакс</vt:lpstr>
      <vt:lpstr>Picture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Оксана</dc:creator>
  <cp:lastModifiedBy>Оксана</cp:lastModifiedBy>
  <cp:revision>22</cp:revision>
  <dcterms:created xsi:type="dcterms:W3CDTF">2021-10-26T23:08:18Z</dcterms:created>
  <dcterms:modified xsi:type="dcterms:W3CDTF">2024-10-07T19:09:52Z</dcterms:modified>
</cp:coreProperties>
</file>