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70" y="18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D2B85352-53C2-414E-8243-3EC5499C5168}"/>
    <pc:docChg chg="custSel modSld">
      <pc:chgData name="Larysa Sergiienko" userId="e6ee1ebd2127b032" providerId="LiveId" clId="{D2B85352-53C2-414E-8243-3EC5499C5168}" dt="2023-09-06T08:46:06.535" v="150" actId="1076"/>
      <pc:docMkLst>
        <pc:docMk/>
      </pc:docMkLst>
      <pc:sldChg chg="modSp mod">
        <pc:chgData name="Larysa Sergiienko" userId="e6ee1ebd2127b032" providerId="LiveId" clId="{D2B85352-53C2-414E-8243-3EC5499C5168}" dt="2023-09-06T08:46:06.535" v="150" actId="1076"/>
        <pc:sldMkLst>
          <pc:docMk/>
          <pc:sldMk cId="3888783591" sldId="256"/>
        </pc:sldMkLst>
        <pc:spChg chg="mod">
          <ac:chgData name="Larysa Sergiienko" userId="e6ee1ebd2127b032" providerId="LiveId" clId="{D2B85352-53C2-414E-8243-3EC5499C5168}" dt="2023-09-06T08:46:06.535" v="150" actId="1076"/>
          <ac:spMkLst>
            <pc:docMk/>
            <pc:sldMk cId="3888783591" sldId="256"/>
            <ac:spMk id="2" creationId="{6922891A-BDD8-3996-E15C-F0A021C7113F}"/>
          </ac:spMkLst>
        </pc:spChg>
        <pc:spChg chg="mod">
          <ac:chgData name="Larysa Sergiienko" userId="e6ee1ebd2127b032" providerId="LiveId" clId="{D2B85352-53C2-414E-8243-3EC5499C5168}" dt="2023-09-06T08:44:47.163" v="36" actId="20577"/>
          <ac:spMkLst>
            <pc:docMk/>
            <pc:sldMk cId="3888783591" sldId="256"/>
            <ac:spMk id="3" creationId="{39F26C30-9404-6602-8E95-9BB8AEDFA0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2722-FACD-431B-915F-B531A04DF4F0}" type="datetimeFigureOut">
              <a:rPr lang="uk-UA" smtClean="0"/>
              <a:t>10.09.2024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B79A-AF36-4DFD-AC52-62E4DC6212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7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B79A-AF36-4DFD-AC52-62E4DC6212B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22891A-BDD8-3996-E15C-F0A021C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3067"/>
            <a:ext cx="12279086" cy="4986866"/>
          </a:xfrm>
        </p:spPr>
        <p:txBody>
          <a:bodyPr>
            <a:norm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i="1" u="sng" dirty="0" smtClean="0"/>
              <a:t>ТЕМА </a:t>
            </a:r>
            <a:r>
              <a:rPr lang="ru-RU" sz="3600" b="1" i="1" u="sng" dirty="0"/>
              <a:t>1. </a:t>
            </a:r>
            <a:r>
              <a:rPr lang="ru-RU" sz="3600" b="1" i="1" u="sng" dirty="0" err="1"/>
              <a:t>Економічна</a:t>
            </a:r>
            <a:r>
              <a:rPr lang="ru-RU" sz="3600" b="1" i="1" u="sng" dirty="0"/>
              <a:t> природа </a:t>
            </a:r>
            <a:r>
              <a:rPr lang="ru-RU" sz="3600" b="1" i="1" u="sng" dirty="0" err="1"/>
              <a:t>глобальних</a:t>
            </a:r>
            <a:r>
              <a:rPr lang="ru-RU" sz="3600" b="1" i="1" u="sng" dirty="0"/>
              <a:t> </a:t>
            </a:r>
            <a:r>
              <a:rPr lang="ru-RU" sz="3600" b="1" i="1" u="sng" dirty="0" err="1"/>
              <a:t>трансформацій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200" dirty="0">
                <a:latin typeface="Times New Roman" pitchFamily="18" charset="0"/>
                <a:cs typeface="Times New Roman" pitchFamily="18" charset="0"/>
              </a:rPr>
            </a:b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39F26C30-9404-6602-8E95-9BB8AEDFA0B4}"/>
              </a:ext>
            </a:extLst>
          </p:cNvPr>
          <p:cNvSpPr txBox="1">
            <a:spLocks/>
          </p:cNvSpPr>
          <p:nvPr/>
        </p:nvSpPr>
        <p:spPr>
          <a:xfrm>
            <a:off x="1839686" y="3657987"/>
            <a:ext cx="10178143" cy="189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8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500" b="1" i="1" dirty="0" smtClean="0">
                <a:latin typeface="Times New Roman" pitchFamily="18" charset="0"/>
                <a:cs typeface="Times New Roman" pitchFamily="18" charset="0"/>
              </a:rPr>
              <a:t>1. Теми для самостійного опрацювання</a:t>
            </a:r>
            <a:endParaRPr lang="uk-UA" sz="25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38667" y="1016000"/>
            <a:ext cx="11518371" cy="4754563"/>
          </a:xfrm>
        </p:spPr>
        <p:txBody>
          <a:bodyPr/>
          <a:lstStyle/>
          <a:p>
            <a:pPr marL="0" indent="45720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i="1" u="sng" dirty="0">
                <a:latin typeface="Times New Roman" pitchFamily="18" charset="0"/>
                <a:cs typeface="Times New Roman" pitchFamily="18" charset="0"/>
              </a:rPr>
              <a:t>Кейс "Трансформація ринку праці в умовах </a:t>
            </a:r>
            <a:r>
              <a:rPr lang="uk-UA" sz="1600" b="0" dirty="0" err="1">
                <a:latin typeface="Times New Roman" pitchFamily="18" charset="0"/>
                <a:cs typeface="Times New Roman" pitchFamily="18" charset="0"/>
              </a:rPr>
              <a:t>цифровізації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" Завдання: Дослідити, як розвиток платформної економіки (</a:t>
            </a:r>
            <a:r>
              <a:rPr lang="en-US" sz="1600" b="0" dirty="0" err="1">
                <a:latin typeface="Times New Roman" pitchFamily="18" charset="0"/>
                <a:cs typeface="Times New Roman" pitchFamily="18" charset="0"/>
              </a:rPr>
              <a:t>Uber</a:t>
            </a:r>
            <a:r>
              <a:rPr lang="en-US" sz="16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0" dirty="0" err="1">
                <a:latin typeface="Times New Roman" pitchFamily="18" charset="0"/>
                <a:cs typeface="Times New Roman" pitchFamily="18" charset="0"/>
              </a:rPr>
              <a:t>Airbnb</a:t>
            </a:r>
            <a:r>
              <a:rPr lang="en-US" sz="16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тощо) та дистанційної роботи впливає на міжнародну міграцію та </a:t>
            </a:r>
            <a:r>
              <a:rPr lang="uk-UA" sz="1600" b="0" dirty="0" err="1" smtClean="0">
                <a:latin typeface="Times New Roman" pitchFamily="18" charset="0"/>
                <a:cs typeface="Times New Roman" pitchFamily="18" charset="0"/>
              </a:rPr>
              <a:t>структу</a:t>
            </a:r>
            <a:endParaRPr lang="uk-UA" sz="16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i="1" u="sng" dirty="0">
                <a:latin typeface="Times New Roman" pitchFamily="18" charset="0"/>
                <a:cs typeface="Times New Roman" pitchFamily="18" charset="0"/>
              </a:rPr>
              <a:t>Кейс "</a:t>
            </a:r>
            <a:r>
              <a:rPr lang="uk-UA" sz="1600" i="1" u="sng" dirty="0" err="1">
                <a:latin typeface="Times New Roman" pitchFamily="18" charset="0"/>
                <a:cs typeface="Times New Roman" pitchFamily="18" charset="0"/>
              </a:rPr>
              <a:t>Геоекономічні</a:t>
            </a:r>
            <a:r>
              <a:rPr lang="uk-UA" sz="1600" i="1" u="sng" dirty="0">
                <a:latin typeface="Times New Roman" pitchFamily="18" charset="0"/>
                <a:cs typeface="Times New Roman" pitchFamily="18" charset="0"/>
              </a:rPr>
              <a:t> зрушення та нова економічна географія"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 Завдання: Оцінити вплив зростання економічної потужності країн БРІКС на глобальний економічний ландшафт, зокрема на зміни в структурі світової торгівлі та інвестиційних потоків. </a:t>
            </a:r>
            <a:endParaRPr lang="uk-UA" sz="16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i="1" u="sng" dirty="0" smtClean="0">
                <a:latin typeface="Times New Roman" pitchFamily="18" charset="0"/>
                <a:cs typeface="Times New Roman" pitchFamily="18" charset="0"/>
              </a:rPr>
              <a:t>Кейс </a:t>
            </a:r>
            <a:r>
              <a:rPr lang="uk-UA" sz="1600" i="1" u="sng" dirty="0">
                <a:latin typeface="Times New Roman" pitchFamily="18" charset="0"/>
                <a:cs typeface="Times New Roman" pitchFamily="18" charset="0"/>
              </a:rPr>
              <a:t>"Глобальна продовольча безпека в умовах кліматичних змін" 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Завдання: Проаналізувати, як кліматичні зміни впливають на глобальну продовольчу безпеку, міжнародну торгівлю сільськогосподарською продукцією та інвестиції в </a:t>
            </a:r>
            <a:r>
              <a:rPr lang="uk-UA" sz="1600" b="0" dirty="0" err="1">
                <a:latin typeface="Times New Roman" pitchFamily="18" charset="0"/>
                <a:cs typeface="Times New Roman" pitchFamily="18" charset="0"/>
              </a:rPr>
              <a:t>агротехнології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16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i="1" u="sng" dirty="0" smtClean="0">
                <a:latin typeface="Times New Roman" pitchFamily="18" charset="0"/>
                <a:cs typeface="Times New Roman" pitchFamily="18" charset="0"/>
              </a:rPr>
              <a:t>Кейс </a:t>
            </a:r>
            <a:r>
              <a:rPr lang="uk-UA" sz="1600" i="1" u="sng" dirty="0">
                <a:latin typeface="Times New Roman" pitchFamily="18" charset="0"/>
                <a:cs typeface="Times New Roman" pitchFamily="18" charset="0"/>
              </a:rPr>
              <a:t>"Трансформація глобальних фінансових центрів" 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Завдання: Дослідити, як технологічні інновації (</a:t>
            </a:r>
            <a:r>
              <a:rPr lang="uk-UA" sz="1600" b="0" dirty="0" err="1">
                <a:latin typeface="Times New Roman" pitchFamily="18" charset="0"/>
                <a:cs typeface="Times New Roman" pitchFamily="18" charset="0"/>
              </a:rPr>
              <a:t>блокчейн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0" dirty="0">
                <a:latin typeface="Times New Roman" pitchFamily="18" charset="0"/>
                <a:cs typeface="Times New Roman" pitchFamily="18" charset="0"/>
              </a:rPr>
              <a:t>AI) 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та геополітичні фактори впливають на роль та значення традиційних фінансових центрів (Лондон, Нью-Йорк) та сприяють появі нових (наприклад, Сінгапур, Дубай)</a:t>
            </a:r>
            <a:r>
              <a:rPr lang="uk-UA" sz="1600" b="0" dirty="0" err="1">
                <a:latin typeface="Times New Roman" pitchFamily="18" charset="0"/>
                <a:cs typeface="Times New Roman" pitchFamily="18" charset="0"/>
              </a:rPr>
              <a:t>.ру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 зайнятості в розвинених країнах та країнах, що розвиваються</a:t>
            </a:r>
            <a:r>
              <a:rPr lang="uk-UA" sz="16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i="1" u="sng" dirty="0">
                <a:latin typeface="Times New Roman" pitchFamily="18" charset="0"/>
                <a:cs typeface="Times New Roman" pitchFamily="18" charset="0"/>
              </a:rPr>
              <a:t>Кейс "Зміна парадигми економічного зростання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: від ВВП до інклюзивного розвитку" Завдання: Дослідити, як перехід до концепції інклюзивного економічного зростання впливає на міжнародну економічну політику та співпрацю між країнами. </a:t>
            </a:r>
            <a:endParaRPr lang="uk-UA" sz="16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i="1" u="sng" dirty="0" smtClean="0">
                <a:latin typeface="Times New Roman" pitchFamily="18" charset="0"/>
                <a:cs typeface="Times New Roman" pitchFamily="18" charset="0"/>
              </a:rPr>
              <a:t>Кейс </a:t>
            </a:r>
            <a:r>
              <a:rPr lang="uk-UA" sz="1600" i="1" u="sng" dirty="0">
                <a:latin typeface="Times New Roman" pitchFamily="18" charset="0"/>
                <a:cs typeface="Times New Roman" pitchFamily="18" charset="0"/>
              </a:rPr>
              <a:t>"Старіння населення та його вплив на глобальну економіку" 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Завдання: Проаналізувати економічні наслідки старіння населення в розвинених країнах та країнах, що розвиваються, для міжнародних міграційних потоків, пенсійних систем та структури споживання.</a:t>
            </a:r>
            <a:endParaRPr lang="uk-UA" sz="16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5015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1363</TotalTime>
  <Words>234</Words>
  <Application>Microsoft Office PowerPoint</Application>
  <PresentationFormat>Довільний</PresentationFormat>
  <Paragraphs>9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3" baseType="lpstr">
      <vt:lpstr>Тема Office</vt:lpstr>
      <vt:lpstr> ТЕМА 1. Економічна природа глобальних трансформацій   </vt:lpstr>
      <vt:lpstr>1. Теми для самостійного опрацювання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User</cp:lastModifiedBy>
  <cp:revision>101</cp:revision>
  <dcterms:created xsi:type="dcterms:W3CDTF">2023-01-12T09:20:21Z</dcterms:created>
  <dcterms:modified xsi:type="dcterms:W3CDTF">2024-09-10T05:52:40Z</dcterms:modified>
</cp:coreProperties>
</file>