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57" r:id="rId4"/>
    <p:sldId id="258" r:id="rId5"/>
    <p:sldId id="31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00" r:id="rId47"/>
    <p:sldId id="303" r:id="rId48"/>
    <p:sldId id="304" r:id="rId49"/>
    <p:sldId id="305" r:id="rId50"/>
    <p:sldId id="306" r:id="rId51"/>
    <p:sldId id="307" r:id="rId52"/>
    <p:sldId id="309" r:id="rId53"/>
    <p:sldId id="310" r:id="rId54"/>
    <p:sldId id="313" r:id="rId55"/>
    <p:sldId id="314" r:id="rId56"/>
    <p:sldId id="311" r:id="rId5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19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7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438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25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2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0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1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2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0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88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63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D3B8-29EC-4CCC-8C3D-C97CDF9B9D7C}" type="datetimeFigureOut">
              <a:rPr lang="uk-UA" smtClean="0"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0251-7275-4612-886E-7D866A363F0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1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/>
              <a:t>Вступ</a:t>
            </a:r>
            <a:r>
              <a:rPr lang="uk-UA" dirty="0"/>
              <a:t> </a:t>
            </a:r>
            <a:r>
              <a:rPr lang="uk-UA" b="1" dirty="0"/>
              <a:t>до курсу «великі</a:t>
            </a:r>
            <a:r>
              <a:rPr lang="uk-UA" dirty="0"/>
              <a:t> </a:t>
            </a:r>
            <a:r>
              <a:rPr lang="uk-UA" b="1" dirty="0"/>
              <a:t>дані</a:t>
            </a:r>
            <a:r>
              <a:rPr lang="uk-UA" dirty="0"/>
              <a:t> </a:t>
            </a:r>
            <a:r>
              <a:rPr lang="uk-UA" b="1" dirty="0"/>
              <a:t>»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28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Розвиток технології баз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1960-і рр.</a:t>
            </a:r>
            <a:r>
              <a:rPr lang="uk-UA" dirty="0"/>
              <a:t> </a:t>
            </a:r>
          </a:p>
          <a:p>
            <a:r>
              <a:rPr lang="uk-UA" dirty="0"/>
              <a:t>У 1968 році була введена в експлуатацію перша промислова СУБД система IMS фірми IBM. </a:t>
            </a:r>
          </a:p>
          <a:p>
            <a:pPr marL="0" indent="0">
              <a:buNone/>
            </a:pPr>
            <a:r>
              <a:rPr lang="uk-UA" b="1" dirty="0"/>
              <a:t>1970-і рр.</a:t>
            </a:r>
            <a:r>
              <a:rPr lang="uk-UA" dirty="0"/>
              <a:t> </a:t>
            </a:r>
          </a:p>
          <a:p>
            <a:r>
              <a:rPr lang="uk-UA" dirty="0"/>
              <a:t>У 1975 році з'явився перший стандарт асоціації по мовам систем обробки даних - </a:t>
            </a:r>
            <a:r>
              <a:rPr lang="uk-UA" dirty="0" err="1"/>
              <a:t>Conference</a:t>
            </a:r>
            <a:r>
              <a:rPr lang="uk-UA" dirty="0"/>
              <a:t> </a:t>
            </a:r>
            <a:r>
              <a:rPr lang="uk-UA" dirty="0" err="1"/>
              <a:t>on</a:t>
            </a:r>
            <a:r>
              <a:rPr lang="uk-UA" dirty="0"/>
              <a:t>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System</a:t>
            </a:r>
            <a:r>
              <a:rPr lang="uk-UA" dirty="0"/>
              <a:t> </a:t>
            </a:r>
            <a:r>
              <a:rPr lang="uk-UA" dirty="0" err="1"/>
              <a:t>Languages</a:t>
            </a:r>
            <a:r>
              <a:rPr lang="uk-UA" dirty="0"/>
              <a:t> (CODASYL), який визначив ряд фундаментальних понять в теорії систем баз даних, які до сих пір є основоположними для мережевої моделі даних. У подальший розвиток теорії баз даних великий внесок був зроблений американським математиком Е.Ф. </a:t>
            </a:r>
            <a:r>
              <a:rPr lang="uk-UA" dirty="0" err="1"/>
              <a:t>Коддом</a:t>
            </a:r>
            <a:r>
              <a:rPr lang="uk-UA" dirty="0"/>
              <a:t>, який є творцем реляційної моделі даних. </a:t>
            </a:r>
          </a:p>
          <a:p>
            <a:pPr marL="0" indent="0">
              <a:buNone/>
            </a:pPr>
            <a:r>
              <a:rPr lang="uk-UA" b="1" dirty="0"/>
              <a:t>1980-і рр.</a:t>
            </a:r>
            <a:r>
              <a:rPr lang="uk-UA" dirty="0"/>
              <a:t> </a:t>
            </a:r>
          </a:p>
          <a:p>
            <a:r>
              <a:rPr lang="uk-UA" dirty="0"/>
              <a:t>Протягом цього періоду багато дослідників експериментували з новим підходом в напрямках структуризації баз даних і забезпечення доступу до них. метою цих пошуків було отримання реляційних прототипів для більш простого моделювання даних. В результаті, в 1985 році була створена мова, </a:t>
            </a:r>
            <a:r>
              <a:rPr lang="uk-UA" dirty="0" smtClean="0"/>
              <a:t>названа </a:t>
            </a:r>
            <a:r>
              <a:rPr lang="uk-UA" dirty="0"/>
              <a:t>SQL. На сьогоднішній день практично всі СУБД забезпечують даний інтерфейс. </a:t>
            </a:r>
          </a:p>
          <a:p>
            <a:pPr marL="0" indent="0">
              <a:buNone/>
            </a:pPr>
            <a:r>
              <a:rPr lang="uk-UA" b="1" dirty="0"/>
              <a:t>1990-і рр.</a:t>
            </a:r>
            <a:r>
              <a:rPr lang="uk-UA" dirty="0"/>
              <a:t> </a:t>
            </a:r>
          </a:p>
          <a:p>
            <a:r>
              <a:rPr lang="uk-UA" dirty="0"/>
              <a:t>З'явилися специфічні типи даних - "графічний образ", "документ", "звук", "карта". Типи даних для часу, інтервалів часу, символьних рядків з </a:t>
            </a:r>
            <a:r>
              <a:rPr lang="uk-UA" dirty="0" err="1"/>
              <a:t>двобайтовим</a:t>
            </a:r>
            <a:r>
              <a:rPr lang="uk-UA" dirty="0"/>
              <a:t> поданням символів були додані в мову SQL. з'явилися технології </a:t>
            </a:r>
            <a:r>
              <a:rPr lang="uk-UA" dirty="0" err="1"/>
              <a:t>DataMining</a:t>
            </a:r>
            <a:r>
              <a:rPr lang="uk-UA" dirty="0"/>
              <a:t>, сховища даних, мультимедійні бази даних і </a:t>
            </a:r>
            <a:r>
              <a:rPr lang="uk-UA" dirty="0" err="1"/>
              <a:t>web</a:t>
            </a:r>
            <a:r>
              <a:rPr lang="uk-UA" dirty="0"/>
              <a:t> -бази даних.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853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Фактори виникнення </a:t>
            </a:r>
            <a:r>
              <a:rPr lang="uk-UA" dirty="0"/>
              <a:t>і </a:t>
            </a:r>
            <a:r>
              <a:rPr lang="uk-UA" dirty="0" smtClean="0"/>
              <a:t>розвитку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 smtClean="0"/>
              <a:t>Mining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вдосконалення апаратного і програмного забезпечення; </a:t>
            </a:r>
          </a:p>
          <a:p>
            <a:pPr lvl="0"/>
            <a:r>
              <a:rPr lang="uk-UA" dirty="0"/>
              <a:t>вдосконалення технологій зберігання і запису даних; </a:t>
            </a:r>
          </a:p>
          <a:p>
            <a:pPr lvl="0"/>
            <a:r>
              <a:rPr lang="uk-UA" dirty="0"/>
              <a:t>накопичення великої кількості ретроспективних даних; </a:t>
            </a:r>
          </a:p>
          <a:p>
            <a:pPr lvl="0"/>
            <a:r>
              <a:rPr lang="uk-UA" dirty="0"/>
              <a:t>вдосконалення алгоритмів </a:t>
            </a:r>
            <a:r>
              <a:rPr lang="uk-UA" dirty="0" smtClean="0"/>
              <a:t>оброблення </a:t>
            </a:r>
            <a:r>
              <a:rPr lang="uk-UA" dirty="0"/>
              <a:t>інформації.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849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Data</a:t>
            </a:r>
            <a:r>
              <a:rPr lang="uk-UA" dirty="0"/>
              <a:t> </a:t>
            </a:r>
            <a:r>
              <a:rPr lang="uk-UA" b="1" dirty="0" err="1"/>
              <a:t>Mining</a:t>
            </a:r>
            <a:r>
              <a:rPr lang="uk-UA" dirty="0"/>
              <a:t> </a:t>
            </a:r>
            <a:r>
              <a:rPr lang="uk-UA" b="1" dirty="0"/>
              <a:t>як частина ринку інформаційних технологій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Business</a:t>
            </a:r>
            <a:r>
              <a:rPr lang="uk-UA" dirty="0"/>
              <a:t> </a:t>
            </a:r>
            <a:r>
              <a:rPr lang="uk-UA" dirty="0" err="1"/>
              <a:t>Intelligence</a:t>
            </a:r>
            <a:r>
              <a:rPr lang="uk-UA" dirty="0"/>
              <a:t> - програмні засоби, що функціонують в рамках підприємства і щоб забезпечити функції доступу і аналізу інформації, яка знаходиться в </a:t>
            </a:r>
            <a:r>
              <a:rPr lang="uk-UA" dirty="0" smtClean="0"/>
              <a:t>сховищі </a:t>
            </a:r>
            <a:r>
              <a:rPr lang="uk-UA" dirty="0"/>
              <a:t>даних, а також щоб забезпечити прийняття правильних і </a:t>
            </a:r>
            <a:r>
              <a:rPr lang="uk-UA" dirty="0" smtClean="0"/>
              <a:t>обґрунтованих </a:t>
            </a:r>
            <a:r>
              <a:rPr lang="uk-UA" dirty="0"/>
              <a:t>управлінських рішень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44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Деякі думки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думка </a:t>
            </a:r>
            <a:r>
              <a:rPr lang="uk-UA" dirty="0" err="1"/>
              <a:t>Херба</a:t>
            </a:r>
            <a:r>
              <a:rPr lang="uk-UA" dirty="0"/>
              <a:t> </a:t>
            </a:r>
            <a:r>
              <a:rPr lang="uk-UA" dirty="0" err="1"/>
              <a:t>Едельштайн</a:t>
            </a:r>
            <a:r>
              <a:rPr lang="uk-UA" dirty="0"/>
              <a:t> (</a:t>
            </a:r>
            <a:r>
              <a:rPr lang="uk-UA" dirty="0" err="1"/>
              <a:t>Herb</a:t>
            </a:r>
            <a:r>
              <a:rPr lang="uk-UA" dirty="0"/>
              <a:t> </a:t>
            </a:r>
            <a:r>
              <a:rPr lang="uk-UA" dirty="0" err="1"/>
              <a:t>Edelstein</a:t>
            </a:r>
            <a:r>
              <a:rPr lang="uk-UA" dirty="0"/>
              <a:t>), відомого в світі експерта в області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, сховищ даних і CRM: "Недавнє дослідження компанії </a:t>
            </a:r>
            <a:r>
              <a:rPr lang="uk-UA" dirty="0" err="1"/>
              <a:t>Two</a:t>
            </a:r>
            <a:r>
              <a:rPr lang="uk-UA" dirty="0"/>
              <a:t> </a:t>
            </a:r>
            <a:r>
              <a:rPr lang="uk-UA" dirty="0" err="1"/>
              <a:t>Crows</a:t>
            </a:r>
            <a:r>
              <a:rPr lang="uk-UA" dirty="0"/>
              <a:t> показало, що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знаходиться все ще на ранній стадії розвитку. </a:t>
            </a:r>
            <a:r>
              <a:rPr lang="uk-UA" dirty="0" smtClean="0"/>
              <a:t>Багато </a:t>
            </a:r>
            <a:r>
              <a:rPr lang="uk-UA" dirty="0"/>
              <a:t>організацій цікавляться цією технологією, але лише деякі активно впроваджують такі проекти. Вдалося з'ясувати ще один важливий момент: процес реалізації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на практиці виявляється більш складним, ніж очікується</a:t>
            </a:r>
            <a:r>
              <a:rPr lang="uk-UA" dirty="0" smtClean="0"/>
              <a:t>.</a:t>
            </a:r>
          </a:p>
          <a:p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не може замінити аналітика. Технологія не може дати відповіді на ті питання, які не були задані. Вона не може замінити аналітика, а всього лише дає йому потужний інструмент для полегшення і поліпшення його роботи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54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Складність розробки і експлуатації застосунків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Кваліфікація </a:t>
            </a:r>
            <a:r>
              <a:rPr lang="uk-UA" dirty="0" smtClean="0"/>
              <a:t>користувача</a:t>
            </a:r>
          </a:p>
          <a:p>
            <a:r>
              <a:rPr lang="uk-UA" dirty="0"/>
              <a:t>Витяг корисних відомостей неможливий без гарного розуміння суті даних </a:t>
            </a:r>
          </a:p>
          <a:p>
            <a:r>
              <a:rPr lang="uk-UA" dirty="0"/>
              <a:t>Складність підготовки даних </a:t>
            </a:r>
          </a:p>
          <a:p>
            <a:r>
              <a:rPr lang="uk-UA" dirty="0"/>
              <a:t>Великий відсоток помилкових, недостовірних або безглуздих </a:t>
            </a:r>
            <a:r>
              <a:rPr lang="uk-UA" dirty="0" smtClean="0"/>
              <a:t>результатів</a:t>
            </a:r>
          </a:p>
          <a:p>
            <a:r>
              <a:rPr lang="uk-UA" dirty="0"/>
              <a:t>Висока вартість </a:t>
            </a:r>
            <a:endParaRPr lang="uk-UA" dirty="0" smtClean="0"/>
          </a:p>
          <a:p>
            <a:r>
              <a:rPr lang="uk-UA" dirty="0"/>
              <a:t>Наявність достатньої кількості репрезентативних даних</a:t>
            </a:r>
          </a:p>
        </p:txBody>
      </p:sp>
    </p:spTree>
    <p:extLst>
      <p:ext uri="{BB962C8B-B14F-4D97-AF65-F5344CB8AC3E}">
        <p14:creationId xmlns:p14="http://schemas.microsoft.com/office/powerpoint/2010/main" val="238788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Відмінності</a:t>
            </a:r>
            <a:r>
              <a:rPr lang="uk-UA" dirty="0"/>
              <a:t> </a:t>
            </a:r>
            <a:r>
              <a:rPr lang="uk-UA" b="1" i="1" dirty="0" err="1" smtClean="0"/>
              <a:t>Data</a:t>
            </a:r>
            <a:r>
              <a:rPr lang="uk-UA" dirty="0" smtClean="0"/>
              <a:t> </a:t>
            </a:r>
            <a:r>
              <a:rPr lang="uk-UA" b="1" i="1" dirty="0" err="1" smtClean="0"/>
              <a:t>Mining</a:t>
            </a:r>
            <a:r>
              <a:rPr lang="uk-UA" dirty="0" smtClean="0"/>
              <a:t> </a:t>
            </a:r>
            <a:r>
              <a:rPr lang="uk-UA" b="1" i="1" dirty="0" smtClean="0"/>
              <a:t>від </a:t>
            </a:r>
            <a:r>
              <a:rPr lang="uk-UA" b="1" i="1" dirty="0"/>
              <a:t>інших методів аналізу даних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основне положення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- пошук неочевидних </a:t>
            </a:r>
            <a:r>
              <a:rPr lang="uk-UA" dirty="0" smtClean="0"/>
              <a:t>закономірностей в той час, як </a:t>
            </a:r>
            <a:r>
              <a:rPr lang="uk-UA" dirty="0"/>
              <a:t>статистичні </a:t>
            </a:r>
            <a:r>
              <a:rPr lang="uk-UA" dirty="0" smtClean="0"/>
              <a:t>методи </a:t>
            </a:r>
            <a:r>
              <a:rPr lang="uk-UA" dirty="0"/>
              <a:t>і OLAP в основному орієнтовані на перевірку заздалегідь сформульованих гіпотез (</a:t>
            </a:r>
            <a:r>
              <a:rPr lang="uk-UA" dirty="0" err="1"/>
              <a:t>verification-driven</a:t>
            </a:r>
            <a:r>
              <a:rPr lang="uk-UA" dirty="0"/>
              <a:t>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) і на "грубий" розвідувальний аналіз</a:t>
            </a:r>
            <a:endParaRPr lang="uk-UA" dirty="0" smtClean="0"/>
          </a:p>
          <a:p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оперує реальними </a:t>
            </a:r>
            <a:r>
              <a:rPr lang="uk-UA" dirty="0" smtClean="0"/>
              <a:t>значеннями на відміну від статистичних методів, які </a:t>
            </a:r>
            <a:r>
              <a:rPr lang="uk-UA" dirty="0"/>
              <a:t>для виявлення взаємозв'язків в даних використовують концепцію усереднення по вибірці, що приводить до операцій над неіснуючими </a:t>
            </a:r>
            <a:r>
              <a:rPr lang="uk-UA" dirty="0" smtClean="0"/>
              <a:t>величинами</a:t>
            </a:r>
          </a:p>
          <a:p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</a:t>
            </a:r>
            <a:r>
              <a:rPr lang="uk-UA" dirty="0" smtClean="0"/>
              <a:t>отримує відповіді </a:t>
            </a:r>
            <a:r>
              <a:rPr lang="uk-UA" dirty="0"/>
              <a:t>на питання про </a:t>
            </a:r>
            <a:r>
              <a:rPr lang="uk-UA" dirty="0" smtClean="0"/>
              <a:t>майбутнє спираючись на </a:t>
            </a:r>
            <a:r>
              <a:rPr lang="uk-UA" dirty="0"/>
              <a:t>ретроспективні </a:t>
            </a:r>
            <a:r>
              <a:rPr lang="uk-UA" dirty="0" smtClean="0"/>
              <a:t>дані на відміну від OLAP, яке </a:t>
            </a:r>
            <a:r>
              <a:rPr lang="uk-UA" dirty="0"/>
              <a:t>більше підходить для розуміння ретроспективних даних</a:t>
            </a:r>
          </a:p>
        </p:txBody>
      </p:sp>
    </p:spTree>
    <p:extLst>
      <p:ext uri="{BB962C8B-B14F-4D97-AF65-F5344CB8AC3E}">
        <p14:creationId xmlns:p14="http://schemas.microsoft.com/office/powerpoint/2010/main" val="316635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Перспективи технології </a:t>
            </a:r>
            <a:r>
              <a:rPr lang="uk-UA" b="1" i="1" dirty="0" err="1"/>
              <a:t>Data</a:t>
            </a:r>
            <a:r>
              <a:rPr lang="uk-UA" b="1" i="1" dirty="0"/>
              <a:t> </a:t>
            </a:r>
            <a:r>
              <a:rPr lang="uk-UA" b="1" i="1" dirty="0" err="1"/>
              <a:t>Mining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/>
              <a:t>виділення типів предметних областей з відповідними їм </a:t>
            </a:r>
            <a:r>
              <a:rPr lang="uk-UA" dirty="0" err="1" smtClean="0"/>
              <a:t>евристиками</a:t>
            </a:r>
            <a:r>
              <a:rPr lang="uk-UA" dirty="0" smtClean="0"/>
              <a:t> та їх формалізація; </a:t>
            </a:r>
            <a:endParaRPr lang="uk-UA" dirty="0"/>
          </a:p>
          <a:p>
            <a:pPr lvl="0"/>
            <a:r>
              <a:rPr lang="uk-UA" dirty="0" smtClean="0"/>
              <a:t>формалізація </a:t>
            </a:r>
            <a:r>
              <a:rPr lang="uk-UA" dirty="0"/>
              <a:t>міркування і автоматизація </a:t>
            </a:r>
            <a:r>
              <a:rPr lang="uk-UA" dirty="0" smtClean="0"/>
              <a:t>рішень шляхом створення </a:t>
            </a:r>
            <a:r>
              <a:rPr lang="uk-UA" dirty="0"/>
              <a:t>формальних мов і логічних </a:t>
            </a:r>
            <a:r>
              <a:rPr lang="uk-UA" dirty="0" smtClean="0"/>
              <a:t>засобів для конкретних </a:t>
            </a:r>
            <a:r>
              <a:rPr lang="uk-UA" dirty="0"/>
              <a:t>предметних </a:t>
            </a:r>
            <a:r>
              <a:rPr lang="uk-UA" dirty="0" smtClean="0"/>
              <a:t>областей; </a:t>
            </a:r>
            <a:endParaRPr lang="uk-UA" dirty="0"/>
          </a:p>
          <a:p>
            <a:pPr lvl="0"/>
            <a:r>
              <a:rPr lang="uk-UA" dirty="0" smtClean="0"/>
              <a:t>формування теорій, </a:t>
            </a:r>
            <a:r>
              <a:rPr lang="uk-UA" dirty="0"/>
              <a:t>які спираються на емпіричні </a:t>
            </a:r>
            <a:r>
              <a:rPr lang="uk-UA" dirty="0" smtClean="0"/>
              <a:t>дані на основі створення </a:t>
            </a:r>
            <a:r>
              <a:rPr lang="uk-UA" dirty="0"/>
              <a:t>методів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, здатних </a:t>
            </a:r>
            <a:r>
              <a:rPr lang="uk-UA" dirty="0" smtClean="0"/>
              <a:t>витягати </a:t>
            </a:r>
            <a:r>
              <a:rPr lang="uk-UA" dirty="0"/>
              <a:t>з даних </a:t>
            </a:r>
            <a:r>
              <a:rPr lang="uk-UA" dirty="0" smtClean="0"/>
              <a:t>закономірності; </a:t>
            </a:r>
            <a:endParaRPr lang="uk-UA" dirty="0"/>
          </a:p>
          <a:p>
            <a:r>
              <a:rPr lang="uk-UA" dirty="0"/>
              <a:t>подолання істотного відставання можливостей інструментальних засобів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від теоретичних </a:t>
            </a:r>
            <a:r>
              <a:rPr lang="uk-UA" dirty="0" smtClean="0"/>
              <a:t>досягнень.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986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короткостроковій перспективі продукти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можуть </a:t>
            </a:r>
            <a:r>
              <a:rPr lang="uk-UA" dirty="0" smtClean="0"/>
              <a:t> </a:t>
            </a:r>
            <a:r>
              <a:rPr lang="uk-UA" dirty="0"/>
              <a:t>наприклад, використовуватися користувачами для пошуку найнижчих цін на певний товар або найбільш дешевих </a:t>
            </a:r>
            <a:r>
              <a:rPr lang="uk-UA" dirty="0" smtClean="0"/>
              <a:t>квитків</a:t>
            </a:r>
          </a:p>
          <a:p>
            <a:r>
              <a:rPr lang="uk-UA" dirty="0"/>
              <a:t>У довгостроковій перспективі майбутнє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</a:t>
            </a:r>
            <a:r>
              <a:rPr lang="uk-UA" dirty="0" smtClean="0"/>
              <a:t>- </a:t>
            </a:r>
            <a:r>
              <a:rPr lang="uk-UA" dirty="0"/>
              <a:t>це може бути пошук інтелектуальними агентами як нових видів лікування різних захворювань, так і нового розуміння природи всесвіту</a:t>
            </a:r>
          </a:p>
        </p:txBody>
      </p:sp>
    </p:spTree>
    <p:extLst>
      <p:ext uri="{BB962C8B-B14F-4D97-AF65-F5344CB8AC3E}">
        <p14:creationId xmlns:p14="http://schemas.microsoft.com/office/powerpoint/2010/main" val="298624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Скандал з магазином </a:t>
            </a:r>
            <a:r>
              <a:rPr lang="uk-UA" dirty="0"/>
              <a:t>" </a:t>
            </a:r>
            <a:r>
              <a:rPr lang="uk-UA" dirty="0" err="1"/>
              <a:t>Amazon</a:t>
            </a:r>
            <a:r>
              <a:rPr lang="uk-UA" dirty="0"/>
              <a:t> 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отримав патент </a:t>
            </a:r>
            <a:r>
              <a:rPr lang="uk-UA" dirty="0"/>
              <a:t>"Методи і системи допомоги користувачам при покупці </a:t>
            </a:r>
            <a:r>
              <a:rPr lang="uk-UA" dirty="0" smtClean="0"/>
              <a:t>товарів</a:t>
            </a:r>
            <a:r>
              <a:rPr lang="en-US" dirty="0" smtClean="0"/>
              <a:t>”</a:t>
            </a:r>
            <a:r>
              <a:rPr lang="uk-UA" dirty="0" smtClean="0"/>
              <a:t>, який є продуктом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, </a:t>
            </a:r>
            <a:r>
              <a:rPr lang="uk-UA" dirty="0" smtClean="0"/>
              <a:t>призначеним </a:t>
            </a:r>
            <a:r>
              <a:rPr lang="uk-UA" dirty="0"/>
              <a:t>для збору персональних даних про відвідувачів магазину. 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0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Області, де застосування технології </a:t>
            </a:r>
            <a:r>
              <a:rPr lang="uk-UA" dirty="0" smtClean="0"/>
              <a:t>аналізу даних, будуть </a:t>
            </a:r>
            <a:r>
              <a:rPr lang="uk-UA" dirty="0"/>
              <a:t>успішними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вимагають </a:t>
            </a:r>
            <a:r>
              <a:rPr lang="uk-UA" dirty="0"/>
              <a:t>рішень, заснованих на знаннях; </a:t>
            </a:r>
          </a:p>
          <a:p>
            <a:pPr lvl="0"/>
            <a:r>
              <a:rPr lang="uk-UA" dirty="0"/>
              <a:t>мають </a:t>
            </a:r>
            <a:r>
              <a:rPr lang="uk-UA" dirty="0" smtClean="0"/>
              <a:t>мінлив</a:t>
            </a:r>
            <a:r>
              <a:rPr lang="uk-UA" dirty="0"/>
              <a:t>е</a:t>
            </a:r>
            <a:r>
              <a:rPr lang="uk-UA" dirty="0" smtClean="0"/>
              <a:t> </a:t>
            </a:r>
            <a:r>
              <a:rPr lang="uk-UA" dirty="0"/>
              <a:t>навколишнє середовище; </a:t>
            </a:r>
          </a:p>
          <a:p>
            <a:pPr lvl="0"/>
            <a:r>
              <a:rPr lang="uk-UA" dirty="0"/>
              <a:t>мають доступні, достатні і значущі дані; </a:t>
            </a:r>
          </a:p>
          <a:p>
            <a:r>
              <a:rPr lang="uk-UA" dirty="0"/>
              <a:t>забезпечують високі дивіденди від правильних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101207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сертиф</a:t>
            </a:r>
            <a:r>
              <a:rPr lang="uk-UA" dirty="0" smtClean="0"/>
              <a:t>ікати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835639" cy="3446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24728"/>
            <a:ext cx="4875854" cy="34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8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Інформація про технологію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Міжнародна </a:t>
            </a:r>
            <a:r>
              <a:rPr lang="uk-UA" dirty="0"/>
              <a:t>конференція по </a:t>
            </a:r>
            <a:r>
              <a:rPr lang="uk-UA" dirty="0" err="1"/>
              <a:t>Knowledge</a:t>
            </a:r>
            <a:r>
              <a:rPr lang="uk-UA" dirty="0"/>
              <a:t> </a:t>
            </a:r>
            <a:r>
              <a:rPr lang="uk-UA" dirty="0" err="1"/>
              <a:t>Discovery</a:t>
            </a:r>
            <a:r>
              <a:rPr lang="uk-UA" dirty="0"/>
              <a:t>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International</a:t>
            </a:r>
            <a:r>
              <a:rPr lang="uk-UA" dirty="0" smtClean="0"/>
              <a:t> </a:t>
            </a:r>
            <a:r>
              <a:rPr lang="uk-UA" dirty="0" err="1"/>
              <a:t>Conferences</a:t>
            </a:r>
            <a:r>
              <a:rPr lang="uk-UA" dirty="0"/>
              <a:t> </a:t>
            </a:r>
            <a:r>
              <a:rPr lang="uk-UA" dirty="0" err="1"/>
              <a:t>on</a:t>
            </a:r>
            <a:r>
              <a:rPr lang="uk-UA" dirty="0"/>
              <a:t> </a:t>
            </a:r>
            <a:r>
              <a:rPr lang="uk-UA" dirty="0" err="1"/>
              <a:t>Knowledge</a:t>
            </a:r>
            <a:r>
              <a:rPr lang="uk-UA" dirty="0"/>
              <a:t> </a:t>
            </a:r>
            <a:r>
              <a:rPr lang="uk-UA" dirty="0" err="1"/>
              <a:t>Discovery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 smtClean="0"/>
              <a:t>Mining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Сайт www.kdnuggets.com</a:t>
            </a:r>
            <a:r>
              <a:rPr lang="uk-UA" dirty="0"/>
              <a:t>, який веде один із засновників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Григорій </a:t>
            </a:r>
            <a:r>
              <a:rPr lang="uk-UA" dirty="0" err="1"/>
              <a:t>Піатецкій</a:t>
            </a:r>
            <a:r>
              <a:rPr lang="uk-UA" dirty="0"/>
              <a:t> -</a:t>
            </a:r>
            <a:r>
              <a:rPr lang="uk-UA" dirty="0" err="1"/>
              <a:t>Шапіро</a:t>
            </a:r>
            <a:r>
              <a:rPr lang="uk-UA" dirty="0" smtClean="0"/>
              <a:t> </a:t>
            </a:r>
          </a:p>
          <a:p>
            <a:r>
              <a:rPr lang="uk-UA" b="1" dirty="0" smtClean="0"/>
              <a:t>Періодичні </a:t>
            </a:r>
            <a:r>
              <a:rPr lang="uk-UA" b="1" dirty="0"/>
              <a:t>видання по </a:t>
            </a:r>
            <a:r>
              <a:rPr lang="uk-UA" b="1" dirty="0" err="1"/>
              <a:t>Data</a:t>
            </a:r>
            <a:r>
              <a:rPr lang="uk-UA" b="1" dirty="0"/>
              <a:t> </a:t>
            </a:r>
            <a:r>
              <a:rPr lang="uk-UA" b="1" dirty="0" err="1"/>
              <a:t>Mining</a:t>
            </a:r>
            <a:r>
              <a:rPr lang="uk-UA" b="1" dirty="0"/>
              <a:t>: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Knowledge</a:t>
            </a:r>
            <a:r>
              <a:rPr lang="uk-UA" dirty="0"/>
              <a:t> </a:t>
            </a:r>
            <a:r>
              <a:rPr lang="uk-UA" dirty="0" err="1"/>
              <a:t>Discovery</a:t>
            </a:r>
            <a:r>
              <a:rPr lang="uk-UA" dirty="0"/>
              <a:t>, KDD </a:t>
            </a:r>
            <a:r>
              <a:rPr lang="uk-UA" dirty="0" err="1"/>
              <a:t>Explorations</a:t>
            </a:r>
            <a:r>
              <a:rPr lang="uk-UA" dirty="0"/>
              <a:t>, ACM-TODS, IEEE-TKDE, JIIS, J. ACM, </a:t>
            </a:r>
            <a:r>
              <a:rPr lang="uk-UA" dirty="0" err="1"/>
              <a:t>Machine</a:t>
            </a:r>
            <a:r>
              <a:rPr lang="uk-UA" dirty="0"/>
              <a:t> </a:t>
            </a:r>
            <a:r>
              <a:rPr lang="uk-UA" dirty="0" err="1"/>
              <a:t>Learning</a:t>
            </a:r>
            <a:r>
              <a:rPr lang="uk-UA" dirty="0"/>
              <a:t>, </a:t>
            </a:r>
            <a:r>
              <a:rPr lang="uk-UA" dirty="0" err="1"/>
              <a:t>Artificial</a:t>
            </a:r>
            <a:r>
              <a:rPr lang="uk-UA" dirty="0"/>
              <a:t> </a:t>
            </a:r>
            <a:r>
              <a:rPr lang="uk-UA" dirty="0" err="1"/>
              <a:t>Intelligence</a:t>
            </a:r>
            <a:r>
              <a:rPr lang="uk-UA" dirty="0"/>
              <a:t>.</a:t>
            </a:r>
            <a:r>
              <a:rPr lang="uk-UA" b="1" dirty="0"/>
              <a:t> </a:t>
            </a:r>
            <a:endParaRPr lang="uk-UA" dirty="0"/>
          </a:p>
          <a:p>
            <a:r>
              <a:rPr lang="uk-UA" b="1" dirty="0"/>
              <a:t>Матеріали конференцій : </a:t>
            </a:r>
            <a:r>
              <a:rPr lang="uk-UA" dirty="0"/>
              <a:t>ACM-SIGKDD, IEEE-ICDM, SIAM-DM, PKDD, PAKDD,</a:t>
            </a:r>
            <a:r>
              <a:rPr lang="uk-UA" b="1" dirty="0"/>
              <a:t> </a:t>
            </a:r>
            <a:r>
              <a:rPr lang="uk-UA" dirty="0" err="1" smtClean="0"/>
              <a:t>Machine</a:t>
            </a:r>
            <a:r>
              <a:rPr lang="uk-UA" dirty="0" smtClean="0"/>
              <a:t> </a:t>
            </a:r>
            <a:r>
              <a:rPr lang="uk-UA" dirty="0" err="1"/>
              <a:t>learning</a:t>
            </a:r>
            <a:r>
              <a:rPr lang="uk-UA" dirty="0"/>
              <a:t> (ICML), AAAI, IJCAI, COLT (</a:t>
            </a:r>
            <a:r>
              <a:rPr lang="uk-UA" dirty="0" err="1"/>
              <a:t>Learning</a:t>
            </a:r>
            <a:r>
              <a:rPr lang="uk-UA" dirty="0"/>
              <a:t> </a:t>
            </a:r>
            <a:r>
              <a:rPr lang="uk-UA" dirty="0" err="1"/>
              <a:t>Theory</a:t>
            </a:r>
            <a:r>
              <a:rPr lang="uk-UA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03489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Що таке дані?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факти, текст, графіки, картинки, звуки, аналогові або цифрові </a:t>
            </a:r>
            <a:r>
              <a:rPr lang="uk-UA" dirty="0" smtClean="0"/>
              <a:t>відео-сегменти</a:t>
            </a:r>
          </a:p>
          <a:p>
            <a:r>
              <a:rPr lang="uk-UA" dirty="0"/>
              <a:t>можуть бути отримані в результаті вимірів, експериментів, арифметичних і логічних </a:t>
            </a:r>
            <a:r>
              <a:rPr lang="uk-UA" dirty="0" smtClean="0"/>
              <a:t>операцій</a:t>
            </a:r>
          </a:p>
          <a:p>
            <a:pPr marL="0" indent="0">
              <a:buNone/>
            </a:pPr>
            <a:r>
              <a:rPr lang="uk-UA" dirty="0" smtClean="0"/>
              <a:t>Таким чином, дані - це </a:t>
            </a:r>
            <a:r>
              <a:rPr lang="uk-UA" dirty="0"/>
              <a:t>необроблений матеріал, що надається постачальниками даних і використовується споживачами для формування інформації на основі даних.</a:t>
            </a:r>
          </a:p>
        </p:txBody>
      </p:sp>
    </p:spTree>
    <p:extLst>
      <p:ext uri="{BB962C8B-B14F-4D97-AF65-F5344CB8AC3E}">
        <p14:creationId xmlns:p14="http://schemas.microsoft.com/office/powerpoint/2010/main" val="3917162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набір даних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26839"/>
              </p:ext>
            </p:extLst>
          </p:nvPr>
        </p:nvGraphicFramePr>
        <p:xfrm>
          <a:off x="1667436" y="1519515"/>
          <a:ext cx="9090210" cy="5087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5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5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5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50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50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150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атрибути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6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об'єкти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код клієнта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вік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Сімейний стан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Дохід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клас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18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Single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125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22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Married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Single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32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Married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120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24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Divorced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95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25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Married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32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Divorced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220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19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Single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85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22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Married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75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4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Single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90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223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Атрибут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Змінна </a:t>
            </a:r>
            <a:r>
              <a:rPr lang="uk-UA" dirty="0"/>
              <a:t>( </a:t>
            </a:r>
            <a:r>
              <a:rPr lang="uk-UA" dirty="0" err="1"/>
              <a:t>variable</a:t>
            </a:r>
            <a:r>
              <a:rPr lang="uk-UA" dirty="0"/>
              <a:t> ) – властивість або характеристика, загальна для всіх досліджуваних об'єктів, прояв якої може змінюватися від об'єкта до об'єкта. </a:t>
            </a:r>
          </a:p>
          <a:p>
            <a:r>
              <a:rPr lang="uk-UA" b="1" dirty="0"/>
              <a:t>Значення </a:t>
            </a:r>
            <a:r>
              <a:rPr lang="uk-UA" dirty="0"/>
              <a:t>( </a:t>
            </a:r>
            <a:r>
              <a:rPr lang="uk-UA" dirty="0" err="1"/>
              <a:t>value</a:t>
            </a:r>
            <a:r>
              <a:rPr lang="uk-UA" dirty="0"/>
              <a:t> ) - змінна є проявом ознаки. </a:t>
            </a:r>
          </a:p>
        </p:txBody>
      </p:sp>
    </p:spTree>
    <p:extLst>
      <p:ext uri="{BB962C8B-B14F-4D97-AF65-F5344CB8AC3E}">
        <p14:creationId xmlns:p14="http://schemas.microsoft.com/office/powerpoint/2010/main" val="63727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Генеральна сукупність </a:t>
            </a:r>
            <a:r>
              <a:rPr lang="uk-UA" dirty="0"/>
              <a:t>(</a:t>
            </a:r>
            <a:r>
              <a:rPr lang="uk-UA" dirty="0" err="1"/>
              <a:t>population</a:t>
            </a:r>
            <a:r>
              <a:rPr lang="uk-UA" dirty="0"/>
              <a:t>) - вся сукупність досліджуваних об'єктів, яка цікавить дослідника. </a:t>
            </a:r>
          </a:p>
          <a:p>
            <a:r>
              <a:rPr lang="uk-UA" b="1" dirty="0"/>
              <a:t>Вибірка</a:t>
            </a:r>
            <a:r>
              <a:rPr lang="uk-UA" dirty="0"/>
              <a:t> (</a:t>
            </a:r>
            <a:r>
              <a:rPr lang="uk-UA" dirty="0" err="1"/>
              <a:t>sample</a:t>
            </a:r>
            <a:r>
              <a:rPr lang="uk-UA" dirty="0"/>
              <a:t>) - частина генеральної сукупності, певним способом відібрана з метою дослідження і отримання висновків про властивості та характеристики генеральної сукупності. </a:t>
            </a:r>
          </a:p>
          <a:p>
            <a:r>
              <a:rPr lang="uk-UA" b="1" dirty="0"/>
              <a:t>Параметри </a:t>
            </a:r>
            <a:r>
              <a:rPr lang="uk-UA" dirty="0"/>
              <a:t>- числові характеристики генеральної сукупності. </a:t>
            </a:r>
          </a:p>
          <a:p>
            <a:r>
              <a:rPr lang="uk-UA" b="1" dirty="0"/>
              <a:t>Статистики </a:t>
            </a:r>
            <a:r>
              <a:rPr lang="uk-UA" dirty="0"/>
              <a:t>- числові характеристики вибірки. </a:t>
            </a:r>
          </a:p>
          <a:p>
            <a:r>
              <a:rPr lang="uk-UA" b="1" dirty="0" smtClean="0"/>
              <a:t>Гіпотеза</a:t>
            </a:r>
            <a:r>
              <a:rPr lang="uk-UA" dirty="0" smtClean="0"/>
              <a:t> </a:t>
            </a:r>
            <a:r>
              <a:rPr lang="uk-UA" dirty="0"/>
              <a:t>- припущення щодо параметрів сукупності об'єктів, яке повинно бути перевірено на її частині.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8089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вимірювання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Вимірювання </a:t>
            </a:r>
            <a:r>
              <a:rPr lang="uk-UA" dirty="0"/>
              <a:t>- процес присвоєння чисел характеристикам досліджуваних об'єктів згідно певним правилом. У процесі підготовки даних вимірюється не сам об'єкт, а його характеристики. </a:t>
            </a:r>
          </a:p>
          <a:p>
            <a:r>
              <a:rPr lang="uk-UA" b="1" dirty="0"/>
              <a:t>Шкала</a:t>
            </a:r>
            <a:r>
              <a:rPr lang="uk-UA" dirty="0"/>
              <a:t> - правило, згідно з яким об'єктам присвоюються числа. </a:t>
            </a:r>
            <a:r>
              <a:rPr lang="uk-UA" dirty="0" smtClean="0"/>
              <a:t>Користувачеві </a:t>
            </a:r>
            <a:r>
              <a:rPr lang="uk-UA" dirty="0"/>
              <a:t>такого інструменту необхідно володіти цими поняттями. Змінні можуть бути </a:t>
            </a:r>
            <a:r>
              <a:rPr lang="uk-UA" b="1" dirty="0"/>
              <a:t>числовими </a:t>
            </a:r>
            <a:r>
              <a:rPr lang="uk-UA" dirty="0"/>
              <a:t>даними або </a:t>
            </a:r>
            <a:r>
              <a:rPr lang="uk-UA" b="1" dirty="0"/>
              <a:t>символьними</a:t>
            </a:r>
            <a:r>
              <a:rPr lang="uk-UA" dirty="0"/>
              <a:t>. Числові дані, в свою чергу, можуть бути дискретними і безперервними. </a:t>
            </a:r>
          </a:p>
          <a:p>
            <a:r>
              <a:rPr lang="uk-UA" b="1" dirty="0"/>
              <a:t>Дискретні дані </a:t>
            </a:r>
            <a:r>
              <a:rPr lang="uk-UA" dirty="0"/>
              <a:t>є значеннями ознаки, загальне число яких звичайно або нескінченно, але може бути підраховано за допомогою натуральних чисел від одного до нескінченності. Приклад дискретних даних. Тривалість маршруту тролейбуса (кількість варіантів тривалості звичайно): 10, 15, 25 хв. </a:t>
            </a:r>
          </a:p>
          <a:p>
            <a:r>
              <a:rPr lang="uk-UA" b="1" dirty="0"/>
              <a:t>Безперервні дані </a:t>
            </a:r>
            <a:r>
              <a:rPr lang="uk-UA" dirty="0"/>
              <a:t>- дані, значення яких можуть брати яке завгодно значення в деякому інтервалі. Вимірювання безперервних даних передбачає велику точність. Приклад безперервних даних: температура, висота, вага, довжина і </a:t>
            </a:r>
            <a:r>
              <a:rPr lang="uk-UA" dirty="0" err="1"/>
              <a:t>т.д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106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шкали</a:t>
            </a:r>
            <a:r>
              <a:rPr lang="uk-UA" dirty="0"/>
              <a:t>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/>
              <a:t>Номінальна шкала ( </a:t>
            </a:r>
            <a:r>
              <a:rPr lang="uk-UA" b="1" dirty="0" err="1"/>
              <a:t>nominal</a:t>
            </a:r>
            <a:r>
              <a:rPr lang="uk-UA" b="1" dirty="0"/>
              <a:t> </a:t>
            </a:r>
            <a:r>
              <a:rPr lang="uk-UA" b="1" dirty="0" err="1"/>
              <a:t>scale</a:t>
            </a:r>
            <a:r>
              <a:rPr lang="uk-UA" b="1" dirty="0"/>
              <a:t> ) </a:t>
            </a:r>
            <a:r>
              <a:rPr lang="uk-UA" dirty="0"/>
              <a:t>- шкала, яка містить тільки категорії; дані в ній не можуть </a:t>
            </a:r>
            <a:r>
              <a:rPr lang="uk-UA" dirty="0" smtClean="0"/>
              <a:t>впорядковуватися</a:t>
            </a:r>
            <a:r>
              <a:rPr lang="uk-UA" dirty="0"/>
              <a:t>, з ними не можуть бути зроблені ніякі арифметичні дії</a:t>
            </a:r>
            <a:r>
              <a:rPr lang="uk-UA" dirty="0" smtClean="0"/>
              <a:t>.</a:t>
            </a:r>
          </a:p>
          <a:p>
            <a:r>
              <a:rPr lang="uk-UA" b="1" dirty="0"/>
              <a:t>Порядкова шкала ( </a:t>
            </a:r>
            <a:r>
              <a:rPr lang="uk-UA" b="1" dirty="0" err="1"/>
              <a:t>ordinal</a:t>
            </a:r>
            <a:r>
              <a:rPr lang="uk-UA" b="1" dirty="0"/>
              <a:t> </a:t>
            </a:r>
            <a:r>
              <a:rPr lang="uk-UA" b="1" dirty="0" err="1"/>
              <a:t>scale</a:t>
            </a:r>
            <a:r>
              <a:rPr lang="uk-UA" b="1" dirty="0"/>
              <a:t> ) - </a:t>
            </a:r>
            <a:r>
              <a:rPr lang="uk-UA" dirty="0"/>
              <a:t>шкала, в якій числа привласнюють об'єктів для позначення відносної позиції об'єктів, але не величини відмінностей між ними</a:t>
            </a:r>
            <a:r>
              <a:rPr lang="uk-UA" dirty="0" smtClean="0"/>
              <a:t>.</a:t>
            </a:r>
          </a:p>
          <a:p>
            <a:r>
              <a:rPr lang="uk-UA" b="1" dirty="0"/>
              <a:t>Інтервальна шкала ( </a:t>
            </a:r>
            <a:r>
              <a:rPr lang="uk-UA" b="1" dirty="0" err="1"/>
              <a:t>interval</a:t>
            </a:r>
            <a:r>
              <a:rPr lang="uk-UA" b="1" dirty="0"/>
              <a:t> </a:t>
            </a:r>
            <a:r>
              <a:rPr lang="uk-UA" b="1" dirty="0" err="1"/>
              <a:t>scale</a:t>
            </a:r>
            <a:r>
              <a:rPr lang="uk-UA" b="1" dirty="0"/>
              <a:t> ) - </a:t>
            </a:r>
            <a:r>
              <a:rPr lang="uk-UA" dirty="0"/>
              <a:t>шкала, різниці між значеннями якої можуть бути обчислені, проте їхні стосунки не мають сенсу. </a:t>
            </a:r>
          </a:p>
          <a:p>
            <a:r>
              <a:rPr lang="uk-UA" b="1" dirty="0"/>
              <a:t>Відносна шкала ( </a:t>
            </a:r>
            <a:r>
              <a:rPr lang="uk-UA" b="1" dirty="0" err="1"/>
              <a:t>ratio</a:t>
            </a:r>
            <a:r>
              <a:rPr lang="uk-UA" b="1" dirty="0"/>
              <a:t> </a:t>
            </a:r>
            <a:r>
              <a:rPr lang="uk-UA" b="1" dirty="0" err="1"/>
              <a:t>scale</a:t>
            </a:r>
            <a:r>
              <a:rPr lang="uk-UA" b="1" dirty="0"/>
              <a:t> ) - </a:t>
            </a:r>
            <a:r>
              <a:rPr lang="uk-UA" dirty="0"/>
              <a:t>шкала, в якій є певна точка відліку і можливі відносини між значеннями шкали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Дихотомічна </a:t>
            </a:r>
            <a:r>
              <a:rPr lang="uk-UA" b="1" dirty="0"/>
              <a:t>шкала ( </a:t>
            </a:r>
            <a:r>
              <a:rPr lang="uk-UA" b="1" dirty="0" err="1"/>
              <a:t>dichotomous</a:t>
            </a:r>
            <a:r>
              <a:rPr lang="uk-UA" b="1" dirty="0"/>
              <a:t> </a:t>
            </a:r>
            <a:r>
              <a:rPr lang="uk-UA" b="1" dirty="0" err="1"/>
              <a:t>scale</a:t>
            </a:r>
            <a:r>
              <a:rPr lang="uk-UA" b="1" dirty="0"/>
              <a:t> ) </a:t>
            </a:r>
            <a:r>
              <a:rPr lang="uk-UA" dirty="0"/>
              <a:t>- шкала, яка містить тільки дві категорії.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287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Типи наборів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14" y="2209324"/>
            <a:ext cx="2883535" cy="179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51" y="2209324"/>
            <a:ext cx="2135878" cy="179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92" y="2101747"/>
            <a:ext cx="2496745" cy="179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37" y="4012883"/>
            <a:ext cx="2694305" cy="216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350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Формати зберігання </a:t>
            </a:r>
            <a:r>
              <a:rPr lang="uk-UA" b="1" dirty="0" smtClean="0"/>
              <a:t>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55" y="1574779"/>
            <a:ext cx="8919136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163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Бази </a:t>
            </a:r>
            <a:r>
              <a:rPr lang="uk-UA" b="1" dirty="0" smtClean="0"/>
              <a:t>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Схема даних - </a:t>
            </a:r>
            <a:r>
              <a:rPr lang="uk-UA" dirty="0"/>
              <a:t>опис логічної структури даних, </a:t>
            </a:r>
            <a:r>
              <a:rPr lang="uk-UA" dirty="0" smtClean="0"/>
              <a:t>специфікований </a:t>
            </a:r>
            <a:r>
              <a:rPr lang="uk-UA" dirty="0"/>
              <a:t>на мові опису даних і обробляється СУБД. </a:t>
            </a:r>
          </a:p>
          <a:p>
            <a:r>
              <a:rPr lang="uk-UA" b="1" dirty="0"/>
              <a:t>Схема користувача </a:t>
            </a:r>
            <a:r>
              <a:rPr lang="uk-UA" dirty="0"/>
              <a:t>- зафіксований для конкретного користувача один варіант порядку полів таблиці. </a:t>
            </a:r>
          </a:p>
          <a:p>
            <a:r>
              <a:rPr lang="uk-UA" b="1" i="1" dirty="0" smtClean="0"/>
              <a:t>Системи </a:t>
            </a:r>
            <a:r>
              <a:rPr lang="uk-UA" b="1" i="1" dirty="0"/>
              <a:t>управління базами даних, СУБД</a:t>
            </a:r>
            <a:r>
              <a:rPr lang="uk-UA" dirty="0"/>
              <a:t> </a:t>
            </a:r>
            <a:r>
              <a:rPr lang="uk-UA" dirty="0" smtClean="0"/>
              <a:t>- це </a:t>
            </a:r>
            <a:r>
              <a:rPr lang="uk-UA" dirty="0"/>
              <a:t>програмне забезпечення, що контролює організацію, зберігання, цілісність, внесення змін, читання і безпеку інформації в базі даних. </a:t>
            </a:r>
            <a:endParaRPr lang="uk-UA" dirty="0" smtClean="0"/>
          </a:p>
          <a:p>
            <a:r>
              <a:rPr lang="uk-UA" b="1" dirty="0"/>
              <a:t>Програмні засоби </a:t>
            </a:r>
            <a:r>
              <a:rPr lang="uk-UA" dirty="0"/>
              <a:t>включають систему управління, що забезпечує введення-виведення, обробку та зберігання інформації, створення, модифікацію і тестування бази даних. </a:t>
            </a:r>
          </a:p>
        </p:txBody>
      </p:sp>
    </p:spTree>
    <p:extLst>
      <p:ext uri="{BB962C8B-B14F-4D97-AF65-F5344CB8AC3E}">
        <p14:creationId xmlns:p14="http://schemas.microsoft.com/office/powerpoint/2010/main" val="44088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Предмет та завдання курсу «Методи АНАЛІЗУ «великі дані </a:t>
            </a:r>
            <a:r>
              <a:rPr lang="uk-UA" dirty="0" smtClean="0"/>
              <a:t>»(</a:t>
            </a:r>
            <a:r>
              <a:rPr lang="uk-UA" dirty="0" err="1"/>
              <a:t>big</a:t>
            </a:r>
            <a:r>
              <a:rPr lang="uk-UA" dirty="0"/>
              <a:t> </a:t>
            </a:r>
            <a:r>
              <a:rPr lang="uk-UA" dirty="0" err="1"/>
              <a:t>data</a:t>
            </a:r>
            <a:r>
              <a:rPr lang="uk-UA" dirty="0"/>
              <a:t>) ». </a:t>
            </a:r>
            <a:endParaRPr lang="uk-UA" dirty="0" smtClean="0"/>
          </a:p>
          <a:p>
            <a:r>
              <a:rPr lang="uk-UA" dirty="0" smtClean="0"/>
              <a:t>Поняття </a:t>
            </a:r>
            <a:r>
              <a:rPr lang="uk-UA" dirty="0"/>
              <a:t>про дані. </a:t>
            </a:r>
            <a:endParaRPr lang="uk-UA" dirty="0" smtClean="0"/>
          </a:p>
          <a:p>
            <a:r>
              <a:rPr lang="uk-UA" dirty="0" smtClean="0"/>
              <a:t>Формати </a:t>
            </a:r>
            <a:r>
              <a:rPr lang="uk-UA" dirty="0"/>
              <a:t>збереження даних. </a:t>
            </a:r>
            <a:endParaRPr lang="uk-UA" dirty="0" smtClean="0"/>
          </a:p>
          <a:p>
            <a:r>
              <a:rPr lang="uk-UA" dirty="0" smtClean="0"/>
              <a:t>Класифікація </a:t>
            </a:r>
            <a:r>
              <a:rPr lang="uk-UA" dirty="0"/>
              <a:t>типів даних. </a:t>
            </a:r>
            <a:endParaRPr lang="uk-UA" dirty="0" smtClean="0"/>
          </a:p>
          <a:p>
            <a:r>
              <a:rPr lang="uk-UA" dirty="0" smtClean="0"/>
              <a:t>Порівняння </a:t>
            </a:r>
            <a:r>
              <a:rPr lang="uk-UA" dirty="0"/>
              <a:t>статистики, машинного навчання та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Розвиток технології бази даних. </a:t>
            </a:r>
            <a:endParaRPr lang="uk-UA" dirty="0" smtClean="0"/>
          </a:p>
          <a:p>
            <a:r>
              <a:rPr lang="uk-UA" dirty="0" smtClean="0"/>
              <a:t>Поняття </a:t>
            </a:r>
            <a:r>
              <a:rPr lang="uk-UA" dirty="0"/>
              <a:t>про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err="1" smtClean="0"/>
              <a:t>Data</a:t>
            </a:r>
            <a:r>
              <a:rPr lang="uk-UA" dirty="0" smtClean="0"/>
              <a:t> </a:t>
            </a:r>
            <a:r>
              <a:rPr lang="uk-UA" dirty="0" err="1"/>
              <a:t>mining</a:t>
            </a:r>
            <a:r>
              <a:rPr lang="uk-UA" dirty="0"/>
              <a:t> як </a:t>
            </a:r>
            <a:r>
              <a:rPr lang="uk-UA" dirty="0" smtClean="0"/>
              <a:t>частина ринку </a:t>
            </a:r>
            <a:r>
              <a:rPr lang="uk-UA" dirty="0"/>
              <a:t>інформаційних технологій. </a:t>
            </a:r>
            <a:endParaRPr lang="uk-UA" dirty="0" smtClean="0"/>
          </a:p>
          <a:p>
            <a:r>
              <a:rPr lang="uk-UA" dirty="0" smtClean="0"/>
              <a:t>Завдання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Сфера </a:t>
            </a:r>
            <a:r>
              <a:rPr lang="uk-UA" dirty="0"/>
              <a:t>застосування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4228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Вимоги до </a:t>
            </a:r>
            <a:r>
              <a:rPr lang="uk-UA" dirty="0"/>
              <a:t>баз </a:t>
            </a:r>
            <a:r>
              <a:rPr lang="uk-UA" dirty="0" smtClean="0"/>
              <a:t>даних та СУБД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dirty="0" smtClean="0"/>
              <a:t>висока швидкодія; 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2. простота оновлення даних; </a:t>
            </a:r>
          </a:p>
          <a:p>
            <a:pPr marL="0" indent="0">
              <a:buNone/>
            </a:pPr>
            <a:r>
              <a:rPr lang="uk-UA" dirty="0"/>
              <a:t>3. незалежність даних; </a:t>
            </a:r>
          </a:p>
          <a:p>
            <a:pPr marL="0" indent="0">
              <a:buNone/>
            </a:pPr>
            <a:r>
              <a:rPr lang="uk-UA" dirty="0"/>
              <a:t>4. можливість багатокористувацького використання даних; </a:t>
            </a:r>
          </a:p>
          <a:p>
            <a:pPr marL="0" indent="0">
              <a:buNone/>
            </a:pPr>
            <a:r>
              <a:rPr lang="uk-UA" dirty="0"/>
              <a:t>5. </a:t>
            </a:r>
            <a:r>
              <a:rPr lang="uk-UA" dirty="0" smtClean="0"/>
              <a:t>безпека </a:t>
            </a:r>
            <a:r>
              <a:rPr lang="uk-UA" dirty="0"/>
              <a:t>даних; </a:t>
            </a:r>
          </a:p>
          <a:p>
            <a:pPr marL="0" indent="0">
              <a:buNone/>
            </a:pPr>
            <a:r>
              <a:rPr lang="uk-UA" dirty="0"/>
              <a:t>6. стандартизація побудови та експлуатації БД (фактично СУБД); </a:t>
            </a:r>
          </a:p>
          <a:p>
            <a:pPr marL="0" indent="0">
              <a:buNone/>
            </a:pPr>
            <a:r>
              <a:rPr lang="uk-UA" dirty="0"/>
              <a:t>7. адекватність відображення даних відповідної предметної області; </a:t>
            </a:r>
          </a:p>
          <a:p>
            <a:pPr marL="0" indent="0">
              <a:buNone/>
            </a:pPr>
            <a:r>
              <a:rPr lang="uk-UA" dirty="0"/>
              <a:t>8. доброзичливий інтерфейс користувача.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3575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Класифікація видів </a:t>
            </a:r>
            <a:r>
              <a:rPr lang="uk-UA" b="1" dirty="0" smtClean="0"/>
              <a:t>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1871"/>
            <a:ext cx="10515600" cy="527442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Реляційні </a:t>
            </a:r>
            <a:r>
              <a:rPr lang="uk-UA" b="1" dirty="0"/>
              <a:t>дані </a:t>
            </a:r>
            <a:r>
              <a:rPr lang="uk-UA" dirty="0"/>
              <a:t>- це дані з реляційних баз (таблиць). </a:t>
            </a:r>
          </a:p>
          <a:p>
            <a:r>
              <a:rPr lang="uk-UA" b="1" dirty="0"/>
              <a:t>Багатовимірні дані </a:t>
            </a:r>
            <a:r>
              <a:rPr lang="uk-UA" dirty="0"/>
              <a:t>- це дані, представлені в кубах OLAP. </a:t>
            </a:r>
          </a:p>
          <a:p>
            <a:r>
              <a:rPr lang="uk-UA" b="1" dirty="0"/>
              <a:t>Вимірювання ( </a:t>
            </a:r>
            <a:r>
              <a:rPr lang="uk-UA" b="1" dirty="0" err="1"/>
              <a:t>dimension</a:t>
            </a:r>
            <a:r>
              <a:rPr lang="uk-UA" b="1" dirty="0"/>
              <a:t> ) </a:t>
            </a:r>
            <a:r>
              <a:rPr lang="uk-UA" dirty="0" smtClean="0"/>
              <a:t>в </a:t>
            </a:r>
            <a:r>
              <a:rPr lang="uk-UA" dirty="0"/>
              <a:t>багатовимірних даних - це зібрання даних одного і того ж типу, що дозволяє структурувати багатовимірну базу даних. </a:t>
            </a:r>
          </a:p>
          <a:p>
            <a:r>
              <a:rPr lang="uk-UA" dirty="0"/>
              <a:t>За критерієм сталості своїх значень в ході рішення задачі дані можуть бути: </a:t>
            </a:r>
          </a:p>
          <a:p>
            <a:pPr lvl="1"/>
            <a:r>
              <a:rPr lang="uk-UA" dirty="0"/>
              <a:t>· Змінними; </a:t>
            </a:r>
          </a:p>
          <a:p>
            <a:pPr lvl="1"/>
            <a:r>
              <a:rPr lang="uk-UA" dirty="0"/>
              <a:t>· Постійними; </a:t>
            </a:r>
          </a:p>
          <a:p>
            <a:pPr lvl="1"/>
            <a:r>
              <a:rPr lang="uk-UA" dirty="0"/>
              <a:t>· Умовно-постійними. </a:t>
            </a:r>
          </a:p>
          <a:p>
            <a:r>
              <a:rPr lang="uk-UA" b="1" dirty="0"/>
              <a:t>Змінні дані </a:t>
            </a:r>
            <a:r>
              <a:rPr lang="uk-UA" dirty="0"/>
              <a:t>- це такі дані, які змінюють свої значення в процесі рішення задачі. </a:t>
            </a:r>
          </a:p>
          <a:p>
            <a:r>
              <a:rPr lang="uk-UA" b="1" dirty="0"/>
              <a:t>Постійні дані </a:t>
            </a:r>
            <a:r>
              <a:rPr lang="uk-UA" dirty="0"/>
              <a:t>- це такі дані, які зберігають свої значення в процесі рішення задачі (математичні константи, координати нерухомих об'єктів) і не залежать від зовнішніх факторів. </a:t>
            </a:r>
          </a:p>
          <a:p>
            <a:r>
              <a:rPr lang="uk-UA" b="1" dirty="0"/>
              <a:t>Умовно-постійні дані </a:t>
            </a:r>
            <a:r>
              <a:rPr lang="uk-UA" dirty="0"/>
              <a:t>- це такі дані, які можуть іноді змінювати свої значення, але ці зміни не залежать від процесу вирішення задачі, а визначаються зовнішніми факторами. </a:t>
            </a:r>
          </a:p>
          <a:p>
            <a:r>
              <a:rPr lang="uk-UA" dirty="0"/>
              <a:t>Дані, в залежності від тих функцій, які вони виконують, можуть бути </a:t>
            </a:r>
            <a:r>
              <a:rPr lang="uk-UA" b="1" dirty="0"/>
              <a:t>довідковими </a:t>
            </a:r>
            <a:r>
              <a:rPr lang="uk-UA" dirty="0"/>
              <a:t>, </a:t>
            </a:r>
            <a:r>
              <a:rPr lang="uk-UA" b="1" dirty="0"/>
              <a:t>оперативними</a:t>
            </a:r>
            <a:r>
              <a:rPr lang="uk-UA" dirty="0"/>
              <a:t>, </a:t>
            </a:r>
            <a:r>
              <a:rPr lang="uk-UA" b="1" dirty="0"/>
              <a:t>архівними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/>
              <a:t>період і точкові </a:t>
            </a:r>
            <a:r>
              <a:rPr lang="uk-UA" dirty="0" smtClean="0"/>
              <a:t>дані</a:t>
            </a:r>
          </a:p>
          <a:p>
            <a:r>
              <a:rPr lang="uk-UA" dirty="0"/>
              <a:t>первинними і вторинними</a:t>
            </a:r>
          </a:p>
        </p:txBody>
      </p:sp>
    </p:spTree>
    <p:extLst>
      <p:ext uri="{BB962C8B-B14F-4D97-AF65-F5344CB8AC3E}">
        <p14:creationId xmlns:p14="http://schemas.microsoft.com/office/powerpoint/2010/main" val="3439435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метадані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765"/>
            <a:ext cx="10515600" cy="5113059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Метадані ( </a:t>
            </a:r>
            <a:r>
              <a:rPr lang="uk-UA" b="1" dirty="0" err="1"/>
              <a:t>Metadata</a:t>
            </a:r>
            <a:r>
              <a:rPr lang="uk-UA" b="1" dirty="0"/>
              <a:t> ) </a:t>
            </a:r>
            <a:r>
              <a:rPr lang="uk-UA" dirty="0"/>
              <a:t>- це дані про </a:t>
            </a:r>
            <a:r>
              <a:rPr lang="uk-UA" dirty="0" smtClean="0"/>
              <a:t>дані (каталоги</a:t>
            </a:r>
            <a:r>
              <a:rPr lang="uk-UA" dirty="0"/>
              <a:t>, довідники, </a:t>
            </a:r>
            <a:r>
              <a:rPr lang="uk-UA" dirty="0" smtClean="0"/>
              <a:t>реєстри) </a:t>
            </a:r>
          </a:p>
          <a:p>
            <a:r>
              <a:rPr lang="uk-UA" b="1" dirty="0"/>
              <a:t>Бізнес-метадані </a:t>
            </a:r>
            <a:r>
              <a:rPr lang="uk-UA" dirty="0"/>
              <a:t>містять бізнес-терміни та визначення, приналежність даних і правила оплати послуг сховища. </a:t>
            </a:r>
          </a:p>
          <a:p>
            <a:r>
              <a:rPr lang="uk-UA" b="1" dirty="0"/>
              <a:t>Оперативні метадані </a:t>
            </a:r>
            <a:r>
              <a:rPr lang="uk-UA" dirty="0"/>
              <a:t>- це інформація, зібрана під час роботи сховища даних: </a:t>
            </a:r>
          </a:p>
          <a:p>
            <a:pPr lvl="1"/>
            <a:r>
              <a:rPr lang="uk-UA" dirty="0" smtClean="0"/>
              <a:t> </a:t>
            </a:r>
            <a:r>
              <a:rPr lang="uk-UA" dirty="0"/>
              <a:t>Походження перенесених і перетворених даних; </a:t>
            </a:r>
          </a:p>
          <a:p>
            <a:pPr lvl="1"/>
            <a:r>
              <a:rPr lang="uk-UA" dirty="0" smtClean="0"/>
              <a:t> </a:t>
            </a:r>
            <a:r>
              <a:rPr lang="uk-UA" dirty="0"/>
              <a:t>Статус використання даних (активні, </a:t>
            </a:r>
            <a:r>
              <a:rPr lang="uk-UA" dirty="0" err="1"/>
              <a:t>заархівовані</a:t>
            </a:r>
            <a:r>
              <a:rPr lang="uk-UA" dirty="0"/>
              <a:t> або віддалені); </a:t>
            </a:r>
          </a:p>
          <a:p>
            <a:pPr lvl="1"/>
            <a:r>
              <a:rPr lang="uk-UA" dirty="0" smtClean="0"/>
              <a:t> </a:t>
            </a:r>
            <a:r>
              <a:rPr lang="uk-UA" dirty="0"/>
              <a:t>Дані моніторингу, такі як статистика використання, повідомлення про помилки і </a:t>
            </a:r>
            <a:r>
              <a:rPr lang="uk-UA" dirty="0" err="1"/>
              <a:t>т.д</a:t>
            </a:r>
            <a:r>
              <a:rPr lang="uk-UA" dirty="0"/>
              <a:t>. </a:t>
            </a:r>
          </a:p>
          <a:p>
            <a:r>
              <a:rPr lang="uk-UA" dirty="0"/>
              <a:t>Метадані сховища зазвичай розміщуються в </a:t>
            </a:r>
            <a:r>
              <a:rPr lang="uk-UA" dirty="0" err="1"/>
              <a:t>репозиторії</a:t>
            </a:r>
            <a:r>
              <a:rPr lang="uk-UA" dirty="0"/>
              <a:t> . Це дозволяє використовувати метадані спільно різних інструментів, а також процесам при проектуванні, установці, експлуатації та адмініструванні сховища.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5380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Методи </a:t>
            </a:r>
            <a:r>
              <a:rPr lang="uk-UA" b="1" i="1" dirty="0" smtClean="0"/>
              <a:t>аналізу ВД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8424"/>
            <a:ext cx="10515600" cy="534165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штучні нейронні </a:t>
            </a:r>
            <a:r>
              <a:rPr lang="uk-UA" dirty="0" smtClean="0"/>
              <a:t>мережі</a:t>
            </a:r>
          </a:p>
          <a:p>
            <a:r>
              <a:rPr lang="uk-UA" dirty="0" smtClean="0"/>
              <a:t> </a:t>
            </a:r>
            <a:r>
              <a:rPr lang="uk-UA" dirty="0"/>
              <a:t>дерева </a:t>
            </a:r>
            <a:r>
              <a:rPr lang="uk-UA" dirty="0" smtClean="0"/>
              <a:t>рішень</a:t>
            </a:r>
          </a:p>
          <a:p>
            <a:r>
              <a:rPr lang="uk-UA" dirty="0" smtClean="0"/>
              <a:t>символьні правила</a:t>
            </a:r>
          </a:p>
          <a:p>
            <a:r>
              <a:rPr lang="uk-UA" dirty="0" smtClean="0"/>
              <a:t>методи </a:t>
            </a:r>
            <a:r>
              <a:rPr lang="uk-UA" dirty="0"/>
              <a:t>найближчого сусіда і </a:t>
            </a:r>
            <a:r>
              <a:rPr lang="uk-UA" dirty="0" smtClean="0"/>
              <a:t>k-</a:t>
            </a:r>
            <a:r>
              <a:rPr lang="uk-UA" dirty="0" err="1" smtClean="0"/>
              <a:t>найближч</a:t>
            </a:r>
            <a:r>
              <a:rPr lang="ru-RU" dirty="0" smtClean="0"/>
              <a:t>их</a:t>
            </a:r>
            <a:r>
              <a:rPr lang="uk-UA" dirty="0" smtClean="0"/>
              <a:t> сусідів</a:t>
            </a:r>
          </a:p>
          <a:p>
            <a:r>
              <a:rPr lang="uk-UA" dirty="0" smtClean="0"/>
              <a:t>метод </a:t>
            </a:r>
            <a:r>
              <a:rPr lang="uk-UA" dirty="0"/>
              <a:t>опорних </a:t>
            </a:r>
            <a:r>
              <a:rPr lang="uk-UA" dirty="0" smtClean="0"/>
              <a:t>векторів</a:t>
            </a:r>
          </a:p>
          <a:p>
            <a:r>
              <a:rPr lang="uk-UA" dirty="0" smtClean="0"/>
              <a:t> </a:t>
            </a:r>
            <a:r>
              <a:rPr lang="uk-UA" dirty="0" err="1"/>
              <a:t>байєсовські</a:t>
            </a:r>
            <a:r>
              <a:rPr lang="uk-UA" dirty="0"/>
              <a:t> </a:t>
            </a:r>
            <a:r>
              <a:rPr lang="uk-UA" dirty="0" smtClean="0"/>
              <a:t>мережі</a:t>
            </a:r>
          </a:p>
          <a:p>
            <a:r>
              <a:rPr lang="uk-UA" dirty="0" smtClean="0"/>
              <a:t> </a:t>
            </a:r>
            <a:r>
              <a:rPr lang="uk-UA" dirty="0"/>
              <a:t>лінійна </a:t>
            </a:r>
            <a:r>
              <a:rPr lang="uk-UA" dirty="0" smtClean="0"/>
              <a:t>регресія</a:t>
            </a:r>
          </a:p>
          <a:p>
            <a:r>
              <a:rPr lang="uk-UA" dirty="0" smtClean="0"/>
              <a:t> кореляційно- </a:t>
            </a:r>
            <a:r>
              <a:rPr lang="uk-UA" dirty="0"/>
              <a:t>регресійний </a:t>
            </a:r>
            <a:r>
              <a:rPr lang="uk-UA" dirty="0" smtClean="0"/>
              <a:t>аналіз</a:t>
            </a:r>
          </a:p>
          <a:p>
            <a:r>
              <a:rPr lang="uk-UA" dirty="0" smtClean="0"/>
              <a:t> </a:t>
            </a:r>
            <a:r>
              <a:rPr lang="uk-UA" dirty="0"/>
              <a:t>ієрархічні методи кластерного </a:t>
            </a:r>
            <a:r>
              <a:rPr lang="uk-UA" dirty="0" smtClean="0"/>
              <a:t>аналізу</a:t>
            </a:r>
          </a:p>
          <a:p>
            <a:r>
              <a:rPr lang="uk-UA" dirty="0" smtClean="0"/>
              <a:t> </a:t>
            </a:r>
            <a:r>
              <a:rPr lang="uk-UA" dirty="0"/>
              <a:t>неієрархічні методи кластерного аналізу, в тому числі алгоритми k-середніх і </a:t>
            </a:r>
            <a:r>
              <a:rPr lang="uk-UA" dirty="0" smtClean="0"/>
              <a:t>k-медіани</a:t>
            </a:r>
          </a:p>
          <a:p>
            <a:r>
              <a:rPr lang="uk-UA" dirty="0" smtClean="0"/>
              <a:t> </a:t>
            </a:r>
            <a:r>
              <a:rPr lang="uk-UA" dirty="0"/>
              <a:t>методи пошуку асоціативних правил, в тому числі алгоритм </a:t>
            </a:r>
            <a:r>
              <a:rPr lang="uk-UA" dirty="0" err="1"/>
              <a:t>Apriori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метод </a:t>
            </a:r>
            <a:r>
              <a:rPr lang="uk-UA" dirty="0"/>
              <a:t>обмеженого </a:t>
            </a:r>
            <a:r>
              <a:rPr lang="uk-UA" dirty="0" smtClean="0"/>
              <a:t>перебору</a:t>
            </a:r>
          </a:p>
          <a:p>
            <a:r>
              <a:rPr lang="uk-UA" dirty="0" smtClean="0"/>
              <a:t> </a:t>
            </a:r>
            <a:r>
              <a:rPr lang="uk-UA" dirty="0"/>
              <a:t>еволюційне програмування і генетичні </a:t>
            </a:r>
            <a:r>
              <a:rPr lang="uk-UA" dirty="0" smtClean="0"/>
              <a:t>алгоритми</a:t>
            </a:r>
          </a:p>
          <a:p>
            <a:r>
              <a:rPr lang="uk-UA" dirty="0" smtClean="0"/>
              <a:t>методи </a:t>
            </a:r>
            <a:r>
              <a:rPr lang="uk-UA" dirty="0"/>
              <a:t>візуалізації даних і </a:t>
            </a:r>
            <a:r>
              <a:rPr lang="uk-UA" dirty="0" smtClean="0"/>
              <a:t>інші методи.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9735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стадії аналізу ВД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Стадія 1</a:t>
            </a:r>
            <a:r>
              <a:rPr lang="uk-UA" dirty="0"/>
              <a:t>. Виявлення закономірностей (вільний пошук). </a:t>
            </a:r>
          </a:p>
          <a:p>
            <a:r>
              <a:rPr lang="uk-UA" b="1" dirty="0"/>
              <a:t>Стадія 2</a:t>
            </a:r>
            <a:r>
              <a:rPr lang="uk-UA" dirty="0"/>
              <a:t>. Використання виявлених закономірностей для передбачення невідомих значень (прогностичне моделювання). </a:t>
            </a:r>
            <a:endParaRPr lang="uk-UA" dirty="0" smtClean="0"/>
          </a:p>
          <a:p>
            <a:r>
              <a:rPr lang="uk-UA" b="1" dirty="0"/>
              <a:t>Стадія 3</a:t>
            </a:r>
            <a:r>
              <a:rPr lang="uk-UA" dirty="0"/>
              <a:t>. Аналіз винятків - стадія призначена для виявлення і пояснення аномалій, знайдених в закономірностях.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5827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Властивості методів </a:t>
            </a:r>
            <a:r>
              <a:rPr lang="uk-UA" b="1" i="1" dirty="0" smtClean="0"/>
              <a:t>ВД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Точність</a:t>
            </a:r>
          </a:p>
          <a:p>
            <a:r>
              <a:rPr lang="uk-UA" dirty="0" smtClean="0"/>
              <a:t> масштабованість</a:t>
            </a:r>
          </a:p>
          <a:p>
            <a:r>
              <a:rPr lang="uk-UA" dirty="0" err="1" smtClean="0"/>
              <a:t>інтерпретованість</a:t>
            </a:r>
            <a:endParaRPr lang="uk-UA" dirty="0" smtClean="0"/>
          </a:p>
          <a:p>
            <a:r>
              <a:rPr lang="uk-UA" dirty="0" err="1" smtClean="0"/>
              <a:t>Переверяємість</a:t>
            </a:r>
            <a:endParaRPr lang="uk-UA" dirty="0" smtClean="0"/>
          </a:p>
          <a:p>
            <a:r>
              <a:rPr lang="uk-UA" dirty="0" smtClean="0"/>
              <a:t>Трудомісткість</a:t>
            </a:r>
          </a:p>
          <a:p>
            <a:r>
              <a:rPr lang="uk-UA" dirty="0" smtClean="0"/>
              <a:t>Гнучкість</a:t>
            </a:r>
          </a:p>
          <a:p>
            <a:r>
              <a:rPr lang="uk-UA" dirty="0" smtClean="0"/>
              <a:t>Швидкість</a:t>
            </a:r>
          </a:p>
          <a:p>
            <a:r>
              <a:rPr lang="uk-UA" dirty="0" smtClean="0"/>
              <a:t>популярність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457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Порівняльна характеристика </a:t>
            </a:r>
            <a:r>
              <a:rPr lang="uk-UA" dirty="0" smtClean="0"/>
              <a:t>методів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692523"/>
              </p:ext>
            </p:extLst>
          </p:nvPr>
        </p:nvGraphicFramePr>
        <p:xfrm>
          <a:off x="589935" y="1655129"/>
          <a:ext cx="11090788" cy="5173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5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7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0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3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20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86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75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749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273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1103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алгоритм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точність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масштабованість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indent="63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Інтерпретації 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Придатність до використання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трудомісткість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різнобічність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швидкість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Популярність, широта використання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класичні методи (лінійна регресія)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indent="44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/ 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низька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27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Нейронні мережі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дуже 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низька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методи візуалізації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дуже 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Дуже 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надзвичайно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висока / нейтральна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0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дерева рішень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/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/ 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висока / нейтральна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0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Поліноміальні нейронні мережі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/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 ная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/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/ 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нейтральна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03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k-найближчого сусіда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дуже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/ 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нейтральна /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низька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висока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низька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7" marR="4918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229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Завдання </a:t>
            </a:r>
            <a:r>
              <a:rPr lang="uk-UA" b="1" i="1" dirty="0" smtClean="0"/>
              <a:t>аналізу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Класифікація</a:t>
            </a:r>
          </a:p>
          <a:p>
            <a:r>
              <a:rPr lang="uk-UA" dirty="0" err="1" smtClean="0"/>
              <a:t>Кластерізація</a:t>
            </a:r>
            <a:endParaRPr lang="uk-UA" dirty="0" smtClean="0"/>
          </a:p>
          <a:p>
            <a:r>
              <a:rPr lang="uk-UA" dirty="0" smtClean="0"/>
              <a:t>Прогнозування</a:t>
            </a:r>
          </a:p>
          <a:p>
            <a:r>
              <a:rPr lang="uk-UA" dirty="0" smtClean="0"/>
              <a:t>Асоціація</a:t>
            </a:r>
          </a:p>
          <a:p>
            <a:r>
              <a:rPr lang="uk-UA" dirty="0" smtClean="0"/>
              <a:t>Візуалізація</a:t>
            </a:r>
          </a:p>
          <a:p>
            <a:r>
              <a:rPr lang="uk-UA" dirty="0" smtClean="0"/>
              <a:t>аналіз </a:t>
            </a:r>
            <a:r>
              <a:rPr lang="uk-UA" dirty="0"/>
              <a:t>і виявлення </a:t>
            </a:r>
            <a:r>
              <a:rPr lang="uk-UA" dirty="0" smtClean="0"/>
              <a:t>відхилень</a:t>
            </a:r>
          </a:p>
          <a:p>
            <a:r>
              <a:rPr lang="uk-UA" dirty="0" smtClean="0"/>
              <a:t>Оцінювання</a:t>
            </a:r>
          </a:p>
          <a:p>
            <a:r>
              <a:rPr lang="uk-UA" dirty="0" smtClean="0"/>
              <a:t>аналіз </a:t>
            </a:r>
            <a:r>
              <a:rPr lang="uk-UA" dirty="0" err="1" smtClean="0"/>
              <a:t>зв'язків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/>
              <a:t>підведення підсумків</a:t>
            </a:r>
          </a:p>
        </p:txBody>
      </p:sp>
    </p:spTree>
    <p:extLst>
      <p:ext uri="{BB962C8B-B14F-4D97-AF65-F5344CB8AC3E}">
        <p14:creationId xmlns:p14="http://schemas.microsoft.com/office/powerpoint/2010/main" val="446198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Рішення, інформація та дані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ri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53" y="1690688"/>
            <a:ext cx="4421341" cy="502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84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Завдання, дії, додатки </a:t>
            </a:r>
          </a:p>
        </p:txBody>
      </p:sp>
      <p:pic>
        <p:nvPicPr>
          <p:cNvPr id="4098" name="Picture 2" descr="r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5" y="1442167"/>
            <a:ext cx="6158476" cy="48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Що таке</a:t>
            </a:r>
            <a:r>
              <a:rPr lang="uk-UA" dirty="0"/>
              <a:t> </a:t>
            </a:r>
            <a:r>
              <a:rPr lang="uk-UA" b="1" i="1" dirty="0" err="1"/>
              <a:t>Data</a:t>
            </a:r>
            <a:r>
              <a:rPr lang="uk-UA" dirty="0"/>
              <a:t> </a:t>
            </a:r>
            <a:r>
              <a:rPr lang="uk-UA" b="1" i="1" dirty="0" err="1" smtClean="0"/>
              <a:t>Mining</a:t>
            </a:r>
            <a:r>
              <a:rPr lang="uk-UA" b="1" i="1" dirty="0" smtClean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видобуток даних, вилучення інформації, розкопка даних, інтелектуальний аналіз даних, засоби пошуку закономірностей витяг знань, аналіз шаблонів, "витяг </a:t>
            </a:r>
            <a:r>
              <a:rPr lang="uk-UA" dirty="0" err="1"/>
              <a:t>зерен</a:t>
            </a:r>
            <a:r>
              <a:rPr lang="uk-UA" dirty="0"/>
              <a:t> знань з гір даних", розкопка знань в базах даних, інформаційна проходка даних, "промивання" даних. Поняття "виявлення знань в базах даних" (</a:t>
            </a:r>
            <a:r>
              <a:rPr lang="uk-UA" dirty="0" err="1"/>
              <a:t>Knowledge</a:t>
            </a:r>
            <a:r>
              <a:rPr lang="uk-UA" dirty="0"/>
              <a:t> </a:t>
            </a:r>
            <a:r>
              <a:rPr lang="uk-UA" dirty="0" err="1"/>
              <a:t>Discovery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Databases</a:t>
            </a:r>
            <a:r>
              <a:rPr lang="uk-UA" dirty="0"/>
              <a:t>, KDD</a:t>
            </a:r>
            <a:r>
              <a:rPr lang="uk-UA" dirty="0" smtClean="0"/>
              <a:t>)</a:t>
            </a:r>
          </a:p>
          <a:p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- </a:t>
            </a:r>
            <a:r>
              <a:rPr lang="uk-UA" dirty="0" err="1"/>
              <a:t>мультидисциплинарная</a:t>
            </a:r>
            <a:r>
              <a:rPr lang="uk-UA" dirty="0"/>
              <a:t> область, що виникла і розвивається на базі таких наук як прикладна статистика, розпізнавання образів, штучний інтелект, теорія баз даних та ін.</a:t>
            </a:r>
          </a:p>
        </p:txBody>
      </p:sp>
    </p:spTree>
    <p:extLst>
      <p:ext uri="{BB962C8B-B14F-4D97-AF65-F5344CB8AC3E}">
        <p14:creationId xmlns:p14="http://schemas.microsoft.com/office/powerpoint/2010/main" val="2317844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Рівні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912976"/>
              </p:ext>
            </p:extLst>
          </p:nvPr>
        </p:nvGraphicFramePr>
        <p:xfrm>
          <a:off x="1922930" y="2581837"/>
          <a:ext cx="8592670" cy="2783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49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2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8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85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1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рівень 3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додатки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утримання клієнтів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знання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effectLst/>
                        </a:rPr>
                        <a:t>Data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Mining</a:t>
                      </a:r>
                      <a:r>
                        <a:rPr lang="uk-UA" sz="2400" dirty="0">
                          <a:effectLst/>
                        </a:rPr>
                        <a:t> результат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рівень 2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дії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прогностичне моделювання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інформація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метод аналізу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рівень 1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завдання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класифікація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дані 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запити 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784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інформація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властивості</a:t>
            </a:r>
            <a:endParaRPr lang="uk-UA" dirty="0"/>
          </a:p>
          <a:p>
            <a:pPr lvl="1"/>
            <a:r>
              <a:rPr lang="uk-UA" dirty="0" smtClean="0"/>
              <a:t>Повнота</a:t>
            </a:r>
          </a:p>
          <a:p>
            <a:pPr lvl="1"/>
            <a:r>
              <a:rPr lang="uk-UA" dirty="0" smtClean="0"/>
              <a:t>Достовірність</a:t>
            </a:r>
          </a:p>
          <a:p>
            <a:pPr lvl="1"/>
            <a:r>
              <a:rPr lang="uk-UA" dirty="0" smtClean="0"/>
              <a:t>Цінність</a:t>
            </a:r>
          </a:p>
          <a:p>
            <a:pPr lvl="1"/>
            <a:r>
              <a:rPr lang="uk-UA" dirty="0" smtClean="0"/>
              <a:t>Адекватність</a:t>
            </a:r>
          </a:p>
          <a:p>
            <a:pPr lvl="1"/>
            <a:r>
              <a:rPr lang="uk-UA" dirty="0" smtClean="0"/>
              <a:t>Актуальність</a:t>
            </a:r>
          </a:p>
          <a:p>
            <a:pPr lvl="1"/>
            <a:r>
              <a:rPr lang="uk-UA" dirty="0" smtClean="0"/>
              <a:t>Ясність</a:t>
            </a:r>
          </a:p>
          <a:p>
            <a:pPr lvl="1"/>
            <a:r>
              <a:rPr lang="uk-UA" dirty="0" smtClean="0"/>
              <a:t>Доступність</a:t>
            </a:r>
          </a:p>
          <a:p>
            <a:pPr lvl="1"/>
            <a:r>
              <a:rPr lang="uk-UA" dirty="0"/>
              <a:t>Суб'єктивність</a:t>
            </a:r>
          </a:p>
        </p:txBody>
      </p:sp>
    </p:spTree>
    <p:extLst>
      <p:ext uri="{BB962C8B-B14F-4D97-AF65-F5344CB8AC3E}">
        <p14:creationId xmlns:p14="http://schemas.microsoft.com/office/powerpoint/2010/main" val="3776343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Вимоги, що пред'являються до інформації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Динамічність</a:t>
            </a:r>
          </a:p>
          <a:p>
            <a:r>
              <a:rPr lang="uk-UA" dirty="0"/>
              <a:t>Адекватність використовуваних </a:t>
            </a:r>
            <a:r>
              <a:rPr lang="uk-UA" dirty="0" smtClean="0"/>
              <a:t>методів</a:t>
            </a:r>
          </a:p>
          <a:p>
            <a:r>
              <a:rPr lang="uk-UA" dirty="0" smtClean="0"/>
              <a:t>Дані є </a:t>
            </a:r>
            <a:r>
              <a:rPr lang="uk-UA" dirty="0"/>
              <a:t>вихідною складовою прийняття </a:t>
            </a:r>
            <a:r>
              <a:rPr lang="uk-UA" dirty="0" smtClean="0"/>
              <a:t>рішень</a:t>
            </a:r>
          </a:p>
          <a:p>
            <a:r>
              <a:rPr lang="uk-UA" dirty="0"/>
              <a:t>внутрішню і зовнішню </a:t>
            </a:r>
            <a:endParaRPr lang="uk-UA" dirty="0" smtClean="0"/>
          </a:p>
          <a:p>
            <a:r>
              <a:rPr lang="uk-UA" dirty="0"/>
              <a:t>фактичну і прогнозовану</a:t>
            </a:r>
          </a:p>
        </p:txBody>
      </p:sp>
    </p:spTree>
    <p:extLst>
      <p:ext uri="{BB962C8B-B14F-4D97-AF65-F5344CB8AC3E}">
        <p14:creationId xmlns:p14="http://schemas.microsoft.com/office/powerpoint/2010/main" val="1442405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знання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Знання - сукупність фактів, закономірностей і евристичних правил, за допомогою яких вирішується поставлене </a:t>
            </a:r>
            <a:r>
              <a:rPr lang="uk-UA" dirty="0" smtClean="0"/>
              <a:t>завдання</a:t>
            </a:r>
          </a:p>
          <a:p>
            <a:r>
              <a:rPr lang="uk-UA" dirty="0"/>
              <a:t>властивості, які відрізняють їх від інформації [20]. </a:t>
            </a:r>
          </a:p>
          <a:p>
            <a:pPr lvl="1"/>
            <a:r>
              <a:rPr lang="uk-UA" b="1" dirty="0" smtClean="0"/>
              <a:t>Структурованість </a:t>
            </a:r>
            <a:r>
              <a:rPr lang="uk-UA" dirty="0"/>
              <a:t>. </a:t>
            </a:r>
          </a:p>
          <a:p>
            <a:pPr lvl="1"/>
            <a:r>
              <a:rPr lang="uk-UA" b="1" dirty="0" smtClean="0"/>
              <a:t>Зручність </a:t>
            </a:r>
            <a:r>
              <a:rPr lang="uk-UA" b="1" dirty="0"/>
              <a:t>доступу і засвоєння </a:t>
            </a:r>
            <a:r>
              <a:rPr lang="uk-UA" dirty="0"/>
              <a:t>. </a:t>
            </a:r>
            <a:endParaRPr lang="uk-UA" dirty="0" smtClean="0"/>
          </a:p>
          <a:p>
            <a:pPr lvl="1"/>
            <a:r>
              <a:rPr lang="uk-UA" b="1" dirty="0" smtClean="0"/>
              <a:t>Лаконічність </a:t>
            </a:r>
            <a:r>
              <a:rPr lang="uk-UA" dirty="0" smtClean="0"/>
              <a:t>. </a:t>
            </a:r>
            <a:endParaRPr lang="uk-UA" dirty="0"/>
          </a:p>
          <a:p>
            <a:pPr lvl="1"/>
            <a:r>
              <a:rPr lang="uk-UA" b="1" dirty="0" smtClean="0"/>
              <a:t>Несуперечність </a:t>
            </a:r>
            <a:r>
              <a:rPr lang="uk-UA" dirty="0"/>
              <a:t>. </a:t>
            </a:r>
            <a:endParaRPr lang="uk-UA" dirty="0" smtClean="0"/>
          </a:p>
          <a:p>
            <a:pPr lvl="1"/>
            <a:r>
              <a:rPr lang="uk-UA" b="1" dirty="0" smtClean="0"/>
              <a:t>Процедури </a:t>
            </a:r>
            <a:r>
              <a:rPr lang="uk-UA" b="1" dirty="0"/>
              <a:t>обробки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6196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завдання класифікації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Класифікація - впорядкована по деякому принципом безліч об'єктів, які мають подібні класифікаційні ознаки (одне або кілька властивостей), обраних для визначення подібності або відмінності між цими об'єктами. </a:t>
            </a:r>
            <a:endParaRPr lang="uk-UA" dirty="0" smtClean="0"/>
          </a:p>
          <a:p>
            <a:r>
              <a:rPr lang="uk-UA" dirty="0"/>
              <a:t>База даних клієнтів туристичного агентства </a:t>
            </a:r>
            <a:endParaRPr lang="uk-UA" dirty="0" smtClean="0"/>
          </a:p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12163"/>
              </p:ext>
            </p:extLst>
          </p:nvPr>
        </p:nvGraphicFramePr>
        <p:xfrm>
          <a:off x="2606710" y="3893093"/>
          <a:ext cx="5784254" cy="2749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7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код клієнта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вік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Дохід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клас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24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9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 10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90 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 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14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</a:t>
            </a:r>
            <a:r>
              <a:rPr lang="uk-UA" dirty="0"/>
              <a:t>бази даних в двомірному вимірі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4" y="2370623"/>
            <a:ext cx="4911893" cy="3344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70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Класифікація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Класифікація полягає в розбитті множини об'єктів на класи за певним критерієм. </a:t>
            </a:r>
            <a:endParaRPr lang="uk-UA" dirty="0" smtClean="0"/>
          </a:p>
          <a:p>
            <a:r>
              <a:rPr lang="uk-UA" dirty="0"/>
              <a:t>Класифікатором називається деяка сутність, яка визначає, якому з визначених класів належить об'єкт по вектору ознак. </a:t>
            </a:r>
            <a:endParaRPr lang="uk-UA" dirty="0" smtClean="0"/>
          </a:p>
          <a:p>
            <a:r>
              <a:rPr lang="uk-UA" dirty="0"/>
              <a:t>Набір вихідних даних (або вибірку даних) розбивають на дві множини: навчальну і тестову</a:t>
            </a:r>
            <a:r>
              <a:rPr lang="uk-UA" dirty="0" smtClean="0"/>
              <a:t>.</a:t>
            </a:r>
          </a:p>
          <a:p>
            <a:r>
              <a:rPr lang="uk-UA" dirty="0"/>
              <a:t>Навчальна множина ( </a:t>
            </a:r>
            <a:r>
              <a:rPr lang="uk-UA" dirty="0" err="1"/>
              <a:t>training</a:t>
            </a:r>
            <a:r>
              <a:rPr lang="uk-UA" dirty="0"/>
              <a:t> </a:t>
            </a:r>
            <a:r>
              <a:rPr lang="uk-UA" dirty="0" err="1"/>
              <a:t>set</a:t>
            </a:r>
            <a:r>
              <a:rPr lang="uk-UA" dirty="0"/>
              <a:t> ) - множина, яке включає дані, що використовуються для навчання (конструювання) моделі. Така множина містить вхідні та вихідні (цільові) значення прикладів. Вихідні значення призначені для навчання моделі. </a:t>
            </a:r>
          </a:p>
          <a:p>
            <a:r>
              <a:rPr lang="uk-UA" dirty="0"/>
              <a:t>Тестова ( </a:t>
            </a:r>
            <a:r>
              <a:rPr lang="uk-UA" dirty="0" err="1"/>
              <a:t>test</a:t>
            </a:r>
            <a:r>
              <a:rPr lang="uk-UA" dirty="0"/>
              <a:t> </a:t>
            </a:r>
            <a:r>
              <a:rPr lang="uk-UA" dirty="0" err="1"/>
              <a:t>set</a:t>
            </a:r>
            <a:r>
              <a:rPr lang="uk-UA" dirty="0"/>
              <a:t> ) множина також містить вхідні та вихідні значення прикладів. Тут вихідні значення використовуються для перевірки працездатності моделі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Процес класифікації складається з двох </a:t>
            </a:r>
            <a:r>
              <a:rPr lang="uk-UA" dirty="0" smtClean="0"/>
              <a:t>етапів: </a:t>
            </a:r>
            <a:r>
              <a:rPr lang="uk-UA" dirty="0"/>
              <a:t>конструювання моделі та її використання. </a:t>
            </a:r>
          </a:p>
        </p:txBody>
      </p:sp>
    </p:spTree>
    <p:extLst>
      <p:ext uri="{BB962C8B-B14F-4D97-AF65-F5344CB8AC3E}">
        <p14:creationId xmlns:p14="http://schemas.microsoft.com/office/powerpoint/2010/main" val="2039062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Рішення завдання класифікації методом лінійної регресії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92" y="2043130"/>
            <a:ext cx="5066367" cy="338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130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методом </a:t>
            </a:r>
            <a:r>
              <a:rPr lang="uk-UA" dirty="0"/>
              <a:t>дерев рішень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65" y="2240400"/>
            <a:ext cx="5446170" cy="3716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404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методом нейронних мереж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90" y="1825624"/>
            <a:ext cx="6081134" cy="406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03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ВД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ri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81" y="1734010"/>
            <a:ext cx="5791200" cy="51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59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Оцінювання класифікаційних методів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Швидкість </a:t>
            </a:r>
            <a:r>
              <a:rPr lang="uk-UA" dirty="0"/>
              <a:t>характеризує час, який потрібен на створення моделі і її використання. </a:t>
            </a:r>
          </a:p>
          <a:p>
            <a:r>
              <a:rPr lang="uk-UA" b="1" dirty="0" err="1"/>
              <a:t>Робастність</a:t>
            </a:r>
            <a:r>
              <a:rPr lang="uk-UA" dirty="0"/>
              <a:t>, тобто стійкість до будь-яких порушень вихідних передумов, означає можливість роботи з </a:t>
            </a:r>
            <a:r>
              <a:rPr lang="uk-UA" dirty="0" err="1"/>
              <a:t>зашумленими</a:t>
            </a:r>
            <a:r>
              <a:rPr lang="uk-UA" dirty="0"/>
              <a:t> даними і пропущеними значеннями в даних. </a:t>
            </a:r>
          </a:p>
          <a:p>
            <a:r>
              <a:rPr lang="uk-UA" b="1" dirty="0" err="1"/>
              <a:t>Інтерпретованість</a:t>
            </a:r>
            <a:r>
              <a:rPr lang="uk-UA" b="1" dirty="0"/>
              <a:t> </a:t>
            </a:r>
            <a:r>
              <a:rPr lang="uk-UA" dirty="0"/>
              <a:t>забезпечує можливість розуміння моделі аналітиком. </a:t>
            </a:r>
          </a:p>
          <a:p>
            <a:r>
              <a:rPr lang="uk-UA" dirty="0"/>
              <a:t>Властивості класифікаційних правил: </a:t>
            </a:r>
          </a:p>
          <a:p>
            <a:pPr lvl="1"/>
            <a:r>
              <a:rPr lang="uk-UA" dirty="0" smtClean="0"/>
              <a:t> </a:t>
            </a:r>
            <a:r>
              <a:rPr lang="uk-UA" dirty="0"/>
              <a:t>Розмір дерева рішень; </a:t>
            </a:r>
          </a:p>
          <a:p>
            <a:pPr lvl="1"/>
            <a:r>
              <a:rPr lang="uk-UA" dirty="0" smtClean="0"/>
              <a:t>Компактність </a:t>
            </a:r>
            <a:r>
              <a:rPr lang="uk-UA" dirty="0"/>
              <a:t>класифікаційних правил. </a:t>
            </a:r>
          </a:p>
          <a:p>
            <a:r>
              <a:rPr lang="uk-UA" b="1" dirty="0"/>
              <a:t>Надійність </a:t>
            </a:r>
            <a:r>
              <a:rPr lang="uk-UA" dirty="0"/>
              <a:t>методів класифікації передбачає можливість роботи цих методів при наявності в наборі даних шумів і викидів.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9398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Кластеризація</a:t>
            </a:r>
            <a:r>
              <a:rPr lang="uk-UA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Мета </a:t>
            </a:r>
            <a:r>
              <a:rPr lang="uk-UA" dirty="0" err="1"/>
              <a:t>кластеризації</a:t>
            </a:r>
            <a:r>
              <a:rPr lang="uk-UA" dirty="0"/>
              <a:t> - пошук існуючих структур. </a:t>
            </a:r>
            <a:r>
              <a:rPr lang="uk-UA" dirty="0" err="1"/>
              <a:t>Кластеризація</a:t>
            </a:r>
            <a:r>
              <a:rPr lang="uk-UA" dirty="0"/>
              <a:t> є описової процедурою, вона не робить ніяких статистичних висновків, але дає можливість провести розвідувальний аналіз і вивчити "структуру даних".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43773"/>
              </p:ext>
            </p:extLst>
          </p:nvPr>
        </p:nvGraphicFramePr>
        <p:xfrm>
          <a:off x="1048871" y="3547195"/>
          <a:ext cx="10085294" cy="3068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8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7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58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91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характеристика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Класифікація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кластеризація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7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контрольованість навчання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контрольоване навчання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неконтрольоване навчання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1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стратегія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Навчання з вчителем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Навчання без вчителя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8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Наявність позначки класу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Навчальна множина супроводжується міткою, яка вказує клас, до якого належить спостереження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Мітки класу навчальної множини невідомі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8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Підстава для класифікації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Нові дані класифікуються на підставі навчальної множини 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Дано множина даних з метою встановлення існування класів або кластерів даних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963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Непересічні і пересічні кластери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51" y="2221883"/>
            <a:ext cx="6585884" cy="322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2834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Сфери застосування </a:t>
            </a:r>
            <a:r>
              <a:rPr lang="uk-UA" b="1" i="1" dirty="0" smtClean="0"/>
              <a:t>аналізу великих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вирішення </a:t>
            </a:r>
            <a:r>
              <a:rPr lang="uk-UA" dirty="0"/>
              <a:t>бізнес-завдань. </a:t>
            </a:r>
            <a:endParaRPr lang="uk-UA" dirty="0" smtClean="0"/>
          </a:p>
          <a:p>
            <a:pPr lvl="1"/>
            <a:r>
              <a:rPr lang="uk-UA" dirty="0" smtClean="0"/>
              <a:t>банківське </a:t>
            </a:r>
            <a:r>
              <a:rPr lang="uk-UA" dirty="0"/>
              <a:t>справа, фінанси, страхування, CRM, виробництво, телекомунікації, електронна комерція, маркетинг, фондовий ринок та інші. </a:t>
            </a:r>
          </a:p>
          <a:p>
            <a:r>
              <a:rPr lang="uk-UA" dirty="0" smtClean="0"/>
              <a:t>·вирішення </a:t>
            </a:r>
            <a:r>
              <a:rPr lang="uk-UA" dirty="0"/>
              <a:t>завдань державного </a:t>
            </a:r>
            <a:r>
              <a:rPr lang="uk-UA" dirty="0" smtClean="0"/>
              <a:t>рівня</a:t>
            </a:r>
            <a:endParaRPr lang="uk-UA" dirty="0"/>
          </a:p>
          <a:p>
            <a:pPr lvl="1"/>
            <a:r>
              <a:rPr lang="uk-UA" dirty="0" smtClean="0"/>
              <a:t> </a:t>
            </a:r>
            <a:r>
              <a:rPr lang="uk-UA" dirty="0"/>
              <a:t>пошук осіб, які ухиляються від податків; кошти в боротьбі з тероризмом. </a:t>
            </a:r>
          </a:p>
          <a:p>
            <a:r>
              <a:rPr lang="uk-UA" dirty="0" smtClean="0"/>
              <a:t>наукових </a:t>
            </a:r>
            <a:r>
              <a:rPr lang="uk-UA" dirty="0"/>
              <a:t>досліджень. </a:t>
            </a:r>
            <a:endParaRPr lang="uk-UA" dirty="0" smtClean="0"/>
          </a:p>
          <a:p>
            <a:pPr lvl="1"/>
            <a:r>
              <a:rPr lang="uk-UA" dirty="0" smtClean="0"/>
              <a:t>медицина</a:t>
            </a:r>
            <a:r>
              <a:rPr lang="uk-UA" dirty="0"/>
              <a:t>, біологія, молекулярна генетика і генна інженерія, </a:t>
            </a:r>
            <a:r>
              <a:rPr lang="uk-UA" dirty="0" err="1"/>
              <a:t>біоінформатика</a:t>
            </a:r>
            <a:r>
              <a:rPr lang="uk-UA" dirty="0"/>
              <a:t> , астрономія, прикладна хімія, дослідження, що стосуються наркотичної залежності, і інші. </a:t>
            </a:r>
          </a:p>
          <a:p>
            <a:r>
              <a:rPr lang="uk-UA" dirty="0" smtClean="0"/>
              <a:t>· </a:t>
            </a:r>
            <a:r>
              <a:rPr lang="uk-UA" dirty="0"/>
              <a:t>вирішення </a:t>
            </a:r>
            <a:r>
              <a:rPr lang="uk-UA" dirty="0" err="1"/>
              <a:t>Web</a:t>
            </a:r>
            <a:r>
              <a:rPr lang="uk-UA" dirty="0"/>
              <a:t> </a:t>
            </a:r>
            <a:r>
              <a:rPr lang="uk-UA" dirty="0" smtClean="0"/>
              <a:t>–завдань</a:t>
            </a:r>
          </a:p>
          <a:p>
            <a:pPr lvl="1"/>
            <a:r>
              <a:rPr lang="uk-UA" dirty="0" smtClean="0"/>
              <a:t>пошукові </a:t>
            </a:r>
            <a:r>
              <a:rPr lang="uk-UA" dirty="0"/>
              <a:t>машини ( </a:t>
            </a:r>
            <a:r>
              <a:rPr lang="uk-UA" dirty="0" err="1"/>
              <a:t>search</a:t>
            </a:r>
            <a:r>
              <a:rPr lang="uk-UA" dirty="0"/>
              <a:t> </a:t>
            </a:r>
            <a:r>
              <a:rPr lang="uk-UA" dirty="0" err="1"/>
              <a:t>engines</a:t>
            </a:r>
            <a:r>
              <a:rPr lang="uk-UA" dirty="0"/>
              <a:t> ), лічильники та інші.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48175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Перспективи технології інтелектуального аналізу 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- виділення нових предметних областей, визначення </a:t>
            </a:r>
            <a:r>
              <a:rPr lang="uk-UA" dirty="0" err="1"/>
              <a:t>евристик</a:t>
            </a:r>
            <a:r>
              <a:rPr lang="uk-UA" dirty="0"/>
              <a:t>, їх формалізація;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створення зрозумілих формальних мов і логічних засобів для формалізації і автоматизації рішення завдань в заданих предметних областях;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створення нових методів, які не тільки витягують закономірності з даних, але й формують теорію на основі емпіричних даних;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долання відставання можливостей інструментальних засобів  від теоретичних досягнень в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02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Області, де застосування інтелектуального аналізу даних буде успішним: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створення </a:t>
            </a:r>
            <a:r>
              <a:rPr lang="uk-UA" dirty="0" err="1"/>
              <a:t>знаніє</a:t>
            </a:r>
            <a:r>
              <a:rPr lang="uk-UA" dirty="0"/>
              <a:t>-орієнтованих систем;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створення </a:t>
            </a:r>
            <a:r>
              <a:rPr lang="uk-UA" dirty="0" err="1"/>
              <a:t>розвідувально</a:t>
            </a:r>
            <a:r>
              <a:rPr lang="uk-UA" dirty="0"/>
              <a:t>-пошукових систем;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наука і освіта;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- медицина, економіка, банківська справа.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459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Контрольн</a:t>
            </a:r>
            <a:r>
              <a:rPr lang="uk-UA" dirty="0"/>
              <a:t>і питання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uk-UA" dirty="0" smtClean="0"/>
              <a:t>Що </a:t>
            </a:r>
            <a:r>
              <a:rPr lang="uk-UA" dirty="0"/>
              <a:t>розуміється під даними, які вони мають властивості, в яких форматах зберігаються?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/>
              <a:t>Чим відрізняються поняття дані, інформація та знання?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dirty="0"/>
              <a:t>Які методи складають основу </a:t>
            </a:r>
            <a:r>
              <a:rPr lang="en-US" dirty="0"/>
              <a:t>Data Mining</a:t>
            </a:r>
            <a:r>
              <a:rPr lang="ru-RU" dirty="0"/>
              <a:t>?</a:t>
            </a:r>
            <a:endParaRPr lang="uk-UA" dirty="0"/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en-US" dirty="0"/>
              <a:t>Data Mining</a:t>
            </a:r>
            <a:r>
              <a:rPr lang="ru-RU" dirty="0"/>
              <a:t>?</a:t>
            </a:r>
            <a:endParaRPr lang="uk-UA" dirty="0"/>
          </a:p>
          <a:p>
            <a:pPr marL="914400" lvl="1" indent="-457200">
              <a:buFont typeface="+mj-lt"/>
              <a:buAutoNum type="arabicPeriod"/>
            </a:pPr>
            <a:r>
              <a:rPr lang="uk-UA" dirty="0"/>
              <a:t>Яка сфера застосування </a:t>
            </a:r>
            <a:r>
              <a:rPr lang="en-US" dirty="0"/>
              <a:t>Data Mining</a:t>
            </a:r>
            <a:r>
              <a:rPr lang="uk-UA" dirty="0"/>
              <a:t> найбільш приваблива?</a:t>
            </a:r>
          </a:p>
        </p:txBody>
      </p:sp>
    </p:spTree>
    <p:extLst>
      <p:ext uri="{BB962C8B-B14F-4D97-AF65-F5344CB8AC3E}">
        <p14:creationId xmlns:p14="http://schemas.microsoft.com/office/powerpoint/2010/main" val="69173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Data</a:t>
            </a:r>
            <a:r>
              <a:rPr lang="uk-UA" dirty="0" smtClean="0"/>
              <a:t> </a:t>
            </a:r>
            <a:r>
              <a:rPr lang="uk-UA" dirty="0" err="1" smtClean="0"/>
              <a:t>Mining</a:t>
            </a:r>
            <a:r>
              <a:rPr lang="uk-UA" dirty="0" smtClean="0"/>
              <a:t> – </a:t>
            </a:r>
            <a:r>
              <a:rPr lang="uk-UA" dirty="0" err="1" smtClean="0"/>
              <a:t>мультидисциплінарна</a:t>
            </a:r>
            <a:r>
              <a:rPr lang="uk-UA" dirty="0" smtClean="0"/>
              <a:t> галузь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ri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62" y="1825624"/>
            <a:ext cx="6758243" cy="415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4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Поняття Статистики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Статистика</a:t>
            </a:r>
            <a:r>
              <a:rPr lang="uk-UA" dirty="0"/>
              <a:t> - це наука про методи </a:t>
            </a:r>
            <a:r>
              <a:rPr lang="uk-UA" dirty="0" smtClean="0"/>
              <a:t>збирання </a:t>
            </a:r>
            <a:r>
              <a:rPr lang="uk-UA" dirty="0"/>
              <a:t>даних, їх </a:t>
            </a:r>
            <a:r>
              <a:rPr lang="uk-UA" dirty="0" smtClean="0"/>
              <a:t>оброблення </a:t>
            </a:r>
            <a:r>
              <a:rPr lang="uk-UA" dirty="0"/>
              <a:t>і </a:t>
            </a:r>
            <a:r>
              <a:rPr lang="uk-UA" dirty="0" smtClean="0"/>
              <a:t>аналіз </a:t>
            </a:r>
            <a:r>
              <a:rPr lang="uk-UA" dirty="0"/>
              <a:t>для виявлення </a:t>
            </a:r>
            <a:r>
              <a:rPr lang="uk-UA" dirty="0" err="1" smtClean="0"/>
              <a:t>закономірностів</a:t>
            </a:r>
            <a:r>
              <a:rPr lang="uk-UA" dirty="0" smtClean="0"/>
              <a:t>, </a:t>
            </a:r>
            <a:r>
              <a:rPr lang="uk-UA" dirty="0"/>
              <a:t>властивих досліджуваному явищу. </a:t>
            </a:r>
          </a:p>
          <a:p>
            <a:r>
              <a:rPr lang="uk-UA" b="1" dirty="0"/>
              <a:t>Статистика</a:t>
            </a:r>
            <a:r>
              <a:rPr lang="uk-UA" dirty="0"/>
              <a:t> є сукупністю методів планування експерименту, </a:t>
            </a:r>
            <a:r>
              <a:rPr lang="uk-UA" dirty="0" smtClean="0"/>
              <a:t>збирання </a:t>
            </a:r>
            <a:r>
              <a:rPr lang="uk-UA" dirty="0"/>
              <a:t>даних, їх уявлення і узагальнення, а також аналізу і отримання висновків на підставі цих даних. </a:t>
            </a:r>
          </a:p>
          <a:p>
            <a:r>
              <a:rPr lang="uk-UA" dirty="0"/>
              <a:t>Статистика оперує даними, отриманими в результаті спостережень або експериментів.</a:t>
            </a:r>
          </a:p>
        </p:txBody>
      </p:sp>
    </p:spTree>
    <p:extLst>
      <p:ext uri="{BB962C8B-B14F-4D97-AF65-F5344CB8AC3E}">
        <p14:creationId xmlns:p14="http://schemas.microsoft.com/office/powerpoint/2010/main" val="177420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Машинне навчання</a:t>
            </a:r>
            <a:r>
              <a:rPr lang="uk-UA" dirty="0"/>
              <a:t> - це наука, яка вивчає комп'ютерні алгоритми, що автоматично покращуються під час </a:t>
            </a:r>
            <a:r>
              <a:rPr lang="uk-UA" dirty="0" smtClean="0"/>
              <a:t>роботи.</a:t>
            </a:r>
          </a:p>
          <a:p>
            <a:r>
              <a:rPr lang="uk-UA" b="1" dirty="0"/>
              <a:t>Штучний інтелект</a:t>
            </a:r>
            <a:r>
              <a:rPr lang="uk-UA" dirty="0"/>
              <a:t> - науковий напрям, в рамках якого ставляться і вирішуються завдання апаратного або програмного моделювання видів людської діяльності, що традиційно вважаються інтелектуальними.</a:t>
            </a:r>
          </a:p>
        </p:txBody>
      </p:sp>
    </p:spTree>
    <p:extLst>
      <p:ext uri="{BB962C8B-B14F-4D97-AF65-F5344CB8AC3E}">
        <p14:creationId xmlns:p14="http://schemas.microsoft.com/office/powerpoint/2010/main" val="32111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Порівняння статистики, машинного навчання і</a:t>
            </a:r>
            <a:r>
              <a:rPr lang="uk-UA" dirty="0"/>
              <a:t> </a:t>
            </a:r>
            <a:r>
              <a:rPr lang="uk-UA" b="1" dirty="0" err="1"/>
              <a:t>Data</a:t>
            </a:r>
            <a:r>
              <a:rPr lang="uk-UA" dirty="0"/>
              <a:t> </a:t>
            </a:r>
            <a:r>
              <a:rPr lang="uk-UA" b="1" dirty="0" err="1"/>
              <a:t>Mining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Статистика </a:t>
            </a:r>
          </a:p>
          <a:p>
            <a:pPr lvl="1"/>
            <a:r>
              <a:rPr lang="uk-UA" dirty="0"/>
              <a:t>Більш, ніж </a:t>
            </a:r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, базується на теорії. </a:t>
            </a:r>
          </a:p>
          <a:p>
            <a:pPr lvl="1"/>
            <a:r>
              <a:rPr lang="uk-UA" dirty="0"/>
              <a:t>Більш зосереджується на перевірці гіпотез. </a:t>
            </a:r>
          </a:p>
          <a:p>
            <a:r>
              <a:rPr lang="uk-UA" dirty="0"/>
              <a:t>машинне навчання </a:t>
            </a:r>
          </a:p>
          <a:p>
            <a:pPr lvl="1"/>
            <a:r>
              <a:rPr lang="uk-UA" dirty="0"/>
              <a:t>Більш </a:t>
            </a:r>
            <a:r>
              <a:rPr lang="uk-UA" dirty="0" smtClean="0"/>
              <a:t>евристичне. </a:t>
            </a:r>
            <a:endParaRPr lang="uk-UA" dirty="0"/>
          </a:p>
          <a:p>
            <a:pPr lvl="1"/>
            <a:r>
              <a:rPr lang="uk-UA" dirty="0"/>
              <a:t>Концентрується на поліпшенні роботи агентів навчання. </a:t>
            </a:r>
          </a:p>
          <a:p>
            <a:r>
              <a:rPr lang="uk-UA" dirty="0" err="1"/>
              <a:t>Data</a:t>
            </a:r>
            <a:r>
              <a:rPr lang="uk-UA" dirty="0"/>
              <a:t> </a:t>
            </a:r>
            <a:r>
              <a:rPr lang="uk-UA" dirty="0" err="1"/>
              <a:t>Mining</a:t>
            </a:r>
            <a:r>
              <a:rPr lang="uk-UA" dirty="0"/>
              <a:t>. </a:t>
            </a:r>
          </a:p>
          <a:p>
            <a:pPr lvl="1"/>
            <a:r>
              <a:rPr lang="uk-UA" dirty="0"/>
              <a:t>Інтеграція теорії і </a:t>
            </a:r>
            <a:r>
              <a:rPr lang="uk-UA" dirty="0" err="1"/>
              <a:t>евристик</a:t>
            </a:r>
            <a:r>
              <a:rPr lang="uk-UA" dirty="0"/>
              <a:t>. </a:t>
            </a:r>
          </a:p>
          <a:p>
            <a:pPr lvl="1"/>
            <a:r>
              <a:rPr lang="uk-UA" dirty="0"/>
              <a:t>Сконцентрована на єдиному процесі аналізу даних, включає очищення даних, навчання, інтеграцію і візуалізацію результатів.</a:t>
            </a:r>
          </a:p>
        </p:txBody>
      </p:sp>
    </p:spTree>
    <p:extLst>
      <p:ext uri="{BB962C8B-B14F-4D97-AF65-F5344CB8AC3E}">
        <p14:creationId xmlns:p14="http://schemas.microsoft.com/office/powerpoint/2010/main" val="3271524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3088</Words>
  <Application>Microsoft Office PowerPoint</Application>
  <PresentationFormat>Широкоэкранный</PresentationFormat>
  <Paragraphs>480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Тема Office</vt:lpstr>
      <vt:lpstr>Лекція 1</vt:lpstr>
      <vt:lpstr>сертифікати</vt:lpstr>
      <vt:lpstr>Зміст</vt:lpstr>
      <vt:lpstr>Що таке Data Mining?</vt:lpstr>
      <vt:lpstr>Характеристика ВД</vt:lpstr>
      <vt:lpstr>Data Mining – мультидисциплінарна галузь</vt:lpstr>
      <vt:lpstr>Поняття Статистики</vt:lpstr>
      <vt:lpstr>Презентация PowerPoint</vt:lpstr>
      <vt:lpstr>Порівняння статистики, машинного навчання і Data Mining</vt:lpstr>
      <vt:lpstr>Розвиток технології баз даних</vt:lpstr>
      <vt:lpstr>Фактори виникнення і розвитку Data Mining</vt:lpstr>
      <vt:lpstr>Data Mining як частина ринку інформаційних технологій</vt:lpstr>
      <vt:lpstr>Деякі думки</vt:lpstr>
      <vt:lpstr>Складність розробки і експлуатації застосунків </vt:lpstr>
      <vt:lpstr>Відмінності Data Mining від інших методів аналізу даних </vt:lpstr>
      <vt:lpstr>Перспективи технології Data Mining</vt:lpstr>
      <vt:lpstr>Презентация PowerPoint</vt:lpstr>
      <vt:lpstr>Скандал з магазином " Amazon " </vt:lpstr>
      <vt:lpstr>Області, де застосування технології аналізу даних, будуть успішними</vt:lpstr>
      <vt:lpstr>Інформація про технологію Data Mining </vt:lpstr>
      <vt:lpstr>Що таке дані? </vt:lpstr>
      <vt:lpstr>набір даних</vt:lpstr>
      <vt:lpstr>Атрибут</vt:lpstr>
      <vt:lpstr>Терміни</vt:lpstr>
      <vt:lpstr>вимірювання </vt:lpstr>
      <vt:lpstr>шкали </vt:lpstr>
      <vt:lpstr>Типи наборів даних</vt:lpstr>
      <vt:lpstr>Формати зберігання даних</vt:lpstr>
      <vt:lpstr>Бази даних</vt:lpstr>
      <vt:lpstr>Вимоги до баз даних та СУБД</vt:lpstr>
      <vt:lpstr>Класифікація видів даних</vt:lpstr>
      <vt:lpstr>метадані </vt:lpstr>
      <vt:lpstr>Методи аналізу ВД</vt:lpstr>
      <vt:lpstr>стадії аналізу ВД </vt:lpstr>
      <vt:lpstr>Властивості методів ВД </vt:lpstr>
      <vt:lpstr>Порівняльна характеристика методів</vt:lpstr>
      <vt:lpstr>Завдання аналізу даних</vt:lpstr>
      <vt:lpstr>Рішення, інформація та дані</vt:lpstr>
      <vt:lpstr>Завдання, дії, додатки </vt:lpstr>
      <vt:lpstr>Рівні Data Mining </vt:lpstr>
      <vt:lpstr>інформація</vt:lpstr>
      <vt:lpstr>Вимоги, що пред'являються до інформації </vt:lpstr>
      <vt:lpstr>знання </vt:lpstr>
      <vt:lpstr>завдання класифікації </vt:lpstr>
      <vt:lpstr>об'єкти бази даних в двомірному вимірі </vt:lpstr>
      <vt:lpstr>Класифікація </vt:lpstr>
      <vt:lpstr>Рішення завдання класифікації методом лінійної регресії </vt:lpstr>
      <vt:lpstr>Класифікація методом дерев рішень </vt:lpstr>
      <vt:lpstr>Класифікація методом нейронних мереж </vt:lpstr>
      <vt:lpstr>Оцінювання класифікаційних методів </vt:lpstr>
      <vt:lpstr>Кластеризація </vt:lpstr>
      <vt:lpstr>Непересічні і пересічні кластери</vt:lpstr>
      <vt:lpstr>Сфери застосування аналізу великих даних</vt:lpstr>
      <vt:lpstr>Перспективи технології інтелектуального аналізу даних</vt:lpstr>
      <vt:lpstr>Області, де застосування інтелектуального аналізу даних буде успішним:  </vt:lpstr>
      <vt:lpstr>Контрольні питання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home</dc:creator>
  <cp:lastModifiedBy>Пользователь Windows</cp:lastModifiedBy>
  <cp:revision>37</cp:revision>
  <dcterms:created xsi:type="dcterms:W3CDTF">2017-10-01T19:18:54Z</dcterms:created>
  <dcterms:modified xsi:type="dcterms:W3CDTF">2023-09-05T13:15:33Z</dcterms:modified>
</cp:coreProperties>
</file>