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7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ванна Фуфалько" initials="ІФ" lastIdx="12" clrIdx="0">
    <p:extLst>
      <p:ext uri="{19B8F6BF-5375-455C-9EA6-DF929625EA0E}">
        <p15:presenceInfo xmlns:p15="http://schemas.microsoft.com/office/powerpoint/2012/main" xmlns="" userId="df08a3e4a96554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-1416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57DFB-F507-4D9D-843E-88A59B6E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B973B-7FFC-43F4-8B15-DBC6EDB34C3E}">
      <dgm:prSet custT="1"/>
      <dgm:spPr/>
      <dgm:t>
        <a:bodyPr/>
        <a:lstStyle/>
        <a:p>
          <a:r>
            <a:rPr lang="uk-UA" sz="1400" dirty="0"/>
            <a:t>Усунення необхідності ручного введення даних у електронні бази з польових щоденників. Як наслідок, зменшення ймовірності виникнення помилок і зменшення обсягів роботи.</a:t>
          </a:r>
          <a:endParaRPr lang="en-US" sz="1400" dirty="0"/>
        </a:p>
      </dgm:t>
    </dgm:pt>
    <dgm:pt modelId="{96C4021B-967B-485D-B996-079230F0F98F}" type="parTrans" cxnId="{50273B3D-0112-40EA-8E5C-46C847D5A527}">
      <dgm:prSet/>
      <dgm:spPr/>
      <dgm:t>
        <a:bodyPr/>
        <a:lstStyle/>
        <a:p>
          <a:endParaRPr lang="en-US" sz="3200"/>
        </a:p>
      </dgm:t>
    </dgm:pt>
    <dgm:pt modelId="{1A4AE37F-A5C2-4403-A925-161C437DDE3E}" type="sibTrans" cxnId="{50273B3D-0112-40EA-8E5C-46C847D5A527}">
      <dgm:prSet/>
      <dgm:spPr/>
      <dgm:t>
        <a:bodyPr/>
        <a:lstStyle/>
        <a:p>
          <a:endParaRPr lang="en-US" sz="3200"/>
        </a:p>
      </dgm:t>
    </dgm:pt>
    <dgm:pt modelId="{A5755ED8-6ED6-4AE9-A311-66E210923BE4}">
      <dgm:prSet custT="1"/>
      <dgm:spPr/>
      <dgm:t>
        <a:bodyPr/>
        <a:lstStyle/>
        <a:p>
          <a:r>
            <a:rPr lang="uk-UA" sz="1400" dirty="0"/>
            <a:t>Автоматична прив’язка спостережень до координат і точного часу</a:t>
          </a:r>
          <a:r>
            <a:rPr lang="ru-RU" sz="1400" dirty="0"/>
            <a:t>;</a:t>
          </a:r>
          <a:endParaRPr lang="en-US" sz="1400" dirty="0"/>
        </a:p>
      </dgm:t>
    </dgm:pt>
    <dgm:pt modelId="{79822F00-BC12-41BF-B529-B83F4E132FFA}" type="parTrans" cxnId="{D244109B-5E7E-4B73-9824-05E07F65B39B}">
      <dgm:prSet/>
      <dgm:spPr/>
      <dgm:t>
        <a:bodyPr/>
        <a:lstStyle/>
        <a:p>
          <a:endParaRPr lang="en-US" sz="3200"/>
        </a:p>
      </dgm:t>
    </dgm:pt>
    <dgm:pt modelId="{B5701EDB-29A5-491D-BAD3-FDE86A2D8B49}" type="sibTrans" cxnId="{D244109B-5E7E-4B73-9824-05E07F65B39B}">
      <dgm:prSet/>
      <dgm:spPr/>
      <dgm:t>
        <a:bodyPr/>
        <a:lstStyle/>
        <a:p>
          <a:endParaRPr lang="en-US" sz="3200"/>
        </a:p>
      </dgm:t>
    </dgm:pt>
    <dgm:pt modelId="{26647064-510F-4EA5-9BE6-681D549C6D89}">
      <dgm:prSet custT="1"/>
      <dgm:spPr/>
      <dgm:t>
        <a:bodyPr/>
        <a:lstStyle/>
        <a:p>
          <a:r>
            <a:rPr lang="ru-RU" sz="1400" dirty="0" err="1"/>
            <a:t>Стандартизац</a:t>
          </a:r>
          <a:r>
            <a:rPr lang="uk-UA" sz="1400" dirty="0" err="1"/>
            <a:t>ія</a:t>
          </a:r>
          <a:r>
            <a:rPr lang="uk-UA" sz="1400" dirty="0"/>
            <a:t> збору інформації через наперед визначені електронні анкети;</a:t>
          </a:r>
        </a:p>
        <a:p>
          <a:r>
            <a:rPr lang="uk-UA" sz="1400" dirty="0" err="1"/>
            <a:t>Фотопідтвердження</a:t>
          </a:r>
          <a:endParaRPr lang="en-US" sz="1400" dirty="0"/>
        </a:p>
      </dgm:t>
    </dgm:pt>
    <dgm:pt modelId="{9FE4728C-0E7A-420F-8882-A3BFBBCA7852}" type="parTrans" cxnId="{02AE139C-2CDD-419B-8CCD-C701C6654DED}">
      <dgm:prSet/>
      <dgm:spPr/>
      <dgm:t>
        <a:bodyPr/>
        <a:lstStyle/>
        <a:p>
          <a:endParaRPr lang="en-US" sz="3200"/>
        </a:p>
      </dgm:t>
    </dgm:pt>
    <dgm:pt modelId="{84788FFB-2DDB-4BD3-92A7-0C163A24F1A0}" type="sibTrans" cxnId="{02AE139C-2CDD-419B-8CCD-C701C6654DED}">
      <dgm:prSet/>
      <dgm:spPr/>
      <dgm:t>
        <a:bodyPr/>
        <a:lstStyle/>
        <a:p>
          <a:endParaRPr lang="en-US" sz="3200"/>
        </a:p>
      </dgm:t>
    </dgm:pt>
    <dgm:pt modelId="{9FA0617B-5DC6-4850-ADD4-861392301103}" type="pres">
      <dgm:prSet presAssocID="{11F57DFB-F507-4D9D-843E-88A59B6EC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B16AA7-7A4F-412D-84E3-3FF02DEBE1BC}" type="pres">
      <dgm:prSet presAssocID="{ADDB973B-7FFC-43F4-8B15-DBC6EDB34C3E}" presName="parentText" presStyleLbl="node1" presStyleIdx="0" presStyleCnt="3" custScaleY="132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E17E-BF0C-48EB-80FE-BA84AAC43EF6}" type="pres">
      <dgm:prSet presAssocID="{1A4AE37F-A5C2-4403-A925-161C437DDE3E}" presName="spacer" presStyleCnt="0"/>
      <dgm:spPr/>
    </dgm:pt>
    <dgm:pt modelId="{E254AB8F-DEA2-4150-B192-31E7772B4AF9}" type="pres">
      <dgm:prSet presAssocID="{A5755ED8-6ED6-4AE9-A311-66E210923B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64BFD-3CAD-46E8-9A78-95D51EFC9FEE}" type="pres">
      <dgm:prSet presAssocID="{B5701EDB-29A5-491D-BAD3-FDE86A2D8B49}" presName="spacer" presStyleCnt="0"/>
      <dgm:spPr/>
    </dgm:pt>
    <dgm:pt modelId="{B09D482C-B7C4-4CA8-9B7F-773997C723EC}" type="pres">
      <dgm:prSet presAssocID="{26647064-510F-4EA5-9BE6-681D549C6D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4109B-5E7E-4B73-9824-05E07F65B39B}" srcId="{11F57DFB-F507-4D9D-843E-88A59B6EC2C0}" destId="{A5755ED8-6ED6-4AE9-A311-66E210923BE4}" srcOrd="1" destOrd="0" parTransId="{79822F00-BC12-41BF-B529-B83F4E132FFA}" sibTransId="{B5701EDB-29A5-491D-BAD3-FDE86A2D8B49}"/>
    <dgm:cxn modelId="{71455EE6-BED6-41B8-B4C2-C484F68AFC63}" type="presOf" srcId="{ADDB973B-7FFC-43F4-8B15-DBC6EDB34C3E}" destId="{6FB16AA7-7A4F-412D-84E3-3FF02DEBE1BC}" srcOrd="0" destOrd="0" presId="urn:microsoft.com/office/officeart/2005/8/layout/vList2"/>
    <dgm:cxn modelId="{8A1C94D7-23F2-4297-B384-E3332539610B}" type="presOf" srcId="{11F57DFB-F507-4D9D-843E-88A59B6EC2C0}" destId="{9FA0617B-5DC6-4850-ADD4-861392301103}" srcOrd="0" destOrd="0" presId="urn:microsoft.com/office/officeart/2005/8/layout/vList2"/>
    <dgm:cxn modelId="{87C32C12-533E-4CAB-8BAB-5A64316E09A8}" type="presOf" srcId="{26647064-510F-4EA5-9BE6-681D549C6D89}" destId="{B09D482C-B7C4-4CA8-9B7F-773997C723EC}" srcOrd="0" destOrd="0" presId="urn:microsoft.com/office/officeart/2005/8/layout/vList2"/>
    <dgm:cxn modelId="{02AE139C-2CDD-419B-8CCD-C701C6654DED}" srcId="{11F57DFB-F507-4D9D-843E-88A59B6EC2C0}" destId="{26647064-510F-4EA5-9BE6-681D549C6D89}" srcOrd="2" destOrd="0" parTransId="{9FE4728C-0E7A-420F-8882-A3BFBBCA7852}" sibTransId="{84788FFB-2DDB-4BD3-92A7-0C163A24F1A0}"/>
    <dgm:cxn modelId="{F6650D20-85EB-4174-AABC-23BCF5A33217}" type="presOf" srcId="{A5755ED8-6ED6-4AE9-A311-66E210923BE4}" destId="{E254AB8F-DEA2-4150-B192-31E7772B4AF9}" srcOrd="0" destOrd="0" presId="urn:microsoft.com/office/officeart/2005/8/layout/vList2"/>
    <dgm:cxn modelId="{50273B3D-0112-40EA-8E5C-46C847D5A527}" srcId="{11F57DFB-F507-4D9D-843E-88A59B6EC2C0}" destId="{ADDB973B-7FFC-43F4-8B15-DBC6EDB34C3E}" srcOrd="0" destOrd="0" parTransId="{96C4021B-967B-485D-B996-079230F0F98F}" sibTransId="{1A4AE37F-A5C2-4403-A925-161C437DDE3E}"/>
    <dgm:cxn modelId="{0B2A2B9F-2D3A-4300-BB01-4903D196B8C8}" type="presParOf" srcId="{9FA0617B-5DC6-4850-ADD4-861392301103}" destId="{6FB16AA7-7A4F-412D-84E3-3FF02DEBE1BC}" srcOrd="0" destOrd="0" presId="urn:microsoft.com/office/officeart/2005/8/layout/vList2"/>
    <dgm:cxn modelId="{8C79FB76-0470-4366-9BA1-BA51BE3E1298}" type="presParOf" srcId="{9FA0617B-5DC6-4850-ADD4-861392301103}" destId="{07C8E17E-BF0C-48EB-80FE-BA84AAC43EF6}" srcOrd="1" destOrd="0" presId="urn:microsoft.com/office/officeart/2005/8/layout/vList2"/>
    <dgm:cxn modelId="{FB3045D9-523F-4A5E-BB89-4214578A3325}" type="presParOf" srcId="{9FA0617B-5DC6-4850-ADD4-861392301103}" destId="{E254AB8F-DEA2-4150-B192-31E7772B4AF9}" srcOrd="2" destOrd="0" presId="urn:microsoft.com/office/officeart/2005/8/layout/vList2"/>
    <dgm:cxn modelId="{D0E524A5-CF39-43E4-9D06-2B51EE2B1A62}" type="presParOf" srcId="{9FA0617B-5DC6-4850-ADD4-861392301103}" destId="{40F64BFD-3CAD-46E8-9A78-95D51EFC9FEE}" srcOrd="3" destOrd="0" presId="urn:microsoft.com/office/officeart/2005/8/layout/vList2"/>
    <dgm:cxn modelId="{A4CCD44C-D72A-4E45-8810-55BACA7F95B6}" type="presParOf" srcId="{9FA0617B-5DC6-4850-ADD4-861392301103}" destId="{B09D482C-B7C4-4CA8-9B7F-773997C723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57DFB-F507-4D9D-843E-88A59B6E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B973B-7FFC-43F4-8B15-DBC6EDB34C3E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uk-UA" sz="1400" b="1" dirty="0"/>
            <a:t>ОПЕРАТИВНІСТЬ</a:t>
          </a:r>
          <a:endParaRPr lang="en-US" sz="1400" b="1" dirty="0"/>
        </a:p>
      </dgm:t>
    </dgm:pt>
    <dgm:pt modelId="{96C4021B-967B-485D-B996-079230F0F98F}" type="parTrans" cxnId="{50273B3D-0112-40EA-8E5C-46C847D5A527}">
      <dgm:prSet/>
      <dgm:spPr/>
      <dgm:t>
        <a:bodyPr/>
        <a:lstStyle/>
        <a:p>
          <a:endParaRPr lang="en-US" sz="3200"/>
        </a:p>
      </dgm:t>
    </dgm:pt>
    <dgm:pt modelId="{1A4AE37F-A5C2-4403-A925-161C437DDE3E}" type="sibTrans" cxnId="{50273B3D-0112-40EA-8E5C-46C847D5A527}">
      <dgm:prSet/>
      <dgm:spPr/>
      <dgm:t>
        <a:bodyPr/>
        <a:lstStyle/>
        <a:p>
          <a:endParaRPr lang="en-US" sz="3200"/>
        </a:p>
      </dgm:t>
    </dgm:pt>
    <dgm:pt modelId="{A5755ED8-6ED6-4AE9-A311-66E210923B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uk-UA" sz="1400" b="1" dirty="0"/>
            <a:t>ТОЧНІСТЬ</a:t>
          </a:r>
          <a:endParaRPr lang="en-US" sz="1400" b="1" dirty="0"/>
        </a:p>
      </dgm:t>
    </dgm:pt>
    <dgm:pt modelId="{79822F00-BC12-41BF-B529-B83F4E132FFA}" type="parTrans" cxnId="{D244109B-5E7E-4B73-9824-05E07F65B39B}">
      <dgm:prSet/>
      <dgm:spPr/>
      <dgm:t>
        <a:bodyPr/>
        <a:lstStyle/>
        <a:p>
          <a:endParaRPr lang="en-US" sz="3200"/>
        </a:p>
      </dgm:t>
    </dgm:pt>
    <dgm:pt modelId="{B5701EDB-29A5-491D-BAD3-FDE86A2D8B49}" type="sibTrans" cxnId="{D244109B-5E7E-4B73-9824-05E07F65B39B}">
      <dgm:prSet/>
      <dgm:spPr/>
      <dgm:t>
        <a:bodyPr/>
        <a:lstStyle/>
        <a:p>
          <a:endParaRPr lang="en-US" sz="3200"/>
        </a:p>
      </dgm:t>
    </dgm:pt>
    <dgm:pt modelId="{26647064-510F-4EA5-9BE6-681D549C6D89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uk-UA" sz="1400" b="1" dirty="0"/>
            <a:t>ЯКІСТЬ</a:t>
          </a:r>
          <a:endParaRPr lang="en-US" sz="1400" b="1" dirty="0"/>
        </a:p>
      </dgm:t>
    </dgm:pt>
    <dgm:pt modelId="{9FE4728C-0E7A-420F-8882-A3BFBBCA7852}" type="parTrans" cxnId="{02AE139C-2CDD-419B-8CCD-C701C6654DED}">
      <dgm:prSet/>
      <dgm:spPr/>
      <dgm:t>
        <a:bodyPr/>
        <a:lstStyle/>
        <a:p>
          <a:endParaRPr lang="en-US" sz="3200"/>
        </a:p>
      </dgm:t>
    </dgm:pt>
    <dgm:pt modelId="{84788FFB-2DDB-4BD3-92A7-0C163A24F1A0}" type="sibTrans" cxnId="{02AE139C-2CDD-419B-8CCD-C701C6654DED}">
      <dgm:prSet/>
      <dgm:spPr/>
      <dgm:t>
        <a:bodyPr/>
        <a:lstStyle/>
        <a:p>
          <a:endParaRPr lang="en-US" sz="3200"/>
        </a:p>
      </dgm:t>
    </dgm:pt>
    <dgm:pt modelId="{9FA0617B-5DC6-4850-ADD4-861392301103}" type="pres">
      <dgm:prSet presAssocID="{11F57DFB-F507-4D9D-843E-88A59B6EC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B16AA7-7A4F-412D-84E3-3FF02DEBE1BC}" type="pres">
      <dgm:prSet presAssocID="{ADDB973B-7FFC-43F4-8B15-DBC6EDB34C3E}" presName="parentText" presStyleLbl="node1" presStyleIdx="0" presStyleCnt="3" custScaleY="88455" custLinFactY="-30378" custLinFactNeighborX="120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E17E-BF0C-48EB-80FE-BA84AAC43EF6}" type="pres">
      <dgm:prSet presAssocID="{1A4AE37F-A5C2-4403-A925-161C437DDE3E}" presName="spacer" presStyleCnt="0"/>
      <dgm:spPr/>
    </dgm:pt>
    <dgm:pt modelId="{E254AB8F-DEA2-4150-B192-31E7772B4AF9}" type="pres">
      <dgm:prSet presAssocID="{A5755ED8-6ED6-4AE9-A311-66E210923BE4}" presName="parentText" presStyleLbl="node1" presStyleIdx="1" presStyleCnt="3" custScaleY="71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64BFD-3CAD-46E8-9A78-95D51EFC9FEE}" type="pres">
      <dgm:prSet presAssocID="{B5701EDB-29A5-491D-BAD3-FDE86A2D8B49}" presName="spacer" presStyleCnt="0"/>
      <dgm:spPr/>
    </dgm:pt>
    <dgm:pt modelId="{B09D482C-B7C4-4CA8-9B7F-773997C723EC}" type="pres">
      <dgm:prSet presAssocID="{26647064-510F-4EA5-9BE6-681D549C6D89}" presName="parentText" presStyleLbl="node1" presStyleIdx="2" presStyleCnt="3" custScaleY="60787" custLinFactY="12517" custLinFactNeighborX="5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4109B-5E7E-4B73-9824-05E07F65B39B}" srcId="{11F57DFB-F507-4D9D-843E-88A59B6EC2C0}" destId="{A5755ED8-6ED6-4AE9-A311-66E210923BE4}" srcOrd="1" destOrd="0" parTransId="{79822F00-BC12-41BF-B529-B83F4E132FFA}" sibTransId="{B5701EDB-29A5-491D-BAD3-FDE86A2D8B49}"/>
    <dgm:cxn modelId="{71455EE6-BED6-41B8-B4C2-C484F68AFC63}" type="presOf" srcId="{ADDB973B-7FFC-43F4-8B15-DBC6EDB34C3E}" destId="{6FB16AA7-7A4F-412D-84E3-3FF02DEBE1BC}" srcOrd="0" destOrd="0" presId="urn:microsoft.com/office/officeart/2005/8/layout/vList2"/>
    <dgm:cxn modelId="{8A1C94D7-23F2-4297-B384-E3332539610B}" type="presOf" srcId="{11F57DFB-F507-4D9D-843E-88A59B6EC2C0}" destId="{9FA0617B-5DC6-4850-ADD4-861392301103}" srcOrd="0" destOrd="0" presId="urn:microsoft.com/office/officeart/2005/8/layout/vList2"/>
    <dgm:cxn modelId="{87C32C12-533E-4CAB-8BAB-5A64316E09A8}" type="presOf" srcId="{26647064-510F-4EA5-9BE6-681D549C6D89}" destId="{B09D482C-B7C4-4CA8-9B7F-773997C723EC}" srcOrd="0" destOrd="0" presId="urn:microsoft.com/office/officeart/2005/8/layout/vList2"/>
    <dgm:cxn modelId="{02AE139C-2CDD-419B-8CCD-C701C6654DED}" srcId="{11F57DFB-F507-4D9D-843E-88A59B6EC2C0}" destId="{26647064-510F-4EA5-9BE6-681D549C6D89}" srcOrd="2" destOrd="0" parTransId="{9FE4728C-0E7A-420F-8882-A3BFBBCA7852}" sibTransId="{84788FFB-2DDB-4BD3-92A7-0C163A24F1A0}"/>
    <dgm:cxn modelId="{F6650D20-85EB-4174-AABC-23BCF5A33217}" type="presOf" srcId="{A5755ED8-6ED6-4AE9-A311-66E210923BE4}" destId="{E254AB8F-DEA2-4150-B192-31E7772B4AF9}" srcOrd="0" destOrd="0" presId="urn:microsoft.com/office/officeart/2005/8/layout/vList2"/>
    <dgm:cxn modelId="{50273B3D-0112-40EA-8E5C-46C847D5A527}" srcId="{11F57DFB-F507-4D9D-843E-88A59B6EC2C0}" destId="{ADDB973B-7FFC-43F4-8B15-DBC6EDB34C3E}" srcOrd="0" destOrd="0" parTransId="{96C4021B-967B-485D-B996-079230F0F98F}" sibTransId="{1A4AE37F-A5C2-4403-A925-161C437DDE3E}"/>
    <dgm:cxn modelId="{0B2A2B9F-2D3A-4300-BB01-4903D196B8C8}" type="presParOf" srcId="{9FA0617B-5DC6-4850-ADD4-861392301103}" destId="{6FB16AA7-7A4F-412D-84E3-3FF02DEBE1BC}" srcOrd="0" destOrd="0" presId="urn:microsoft.com/office/officeart/2005/8/layout/vList2"/>
    <dgm:cxn modelId="{8C79FB76-0470-4366-9BA1-BA51BE3E1298}" type="presParOf" srcId="{9FA0617B-5DC6-4850-ADD4-861392301103}" destId="{07C8E17E-BF0C-48EB-80FE-BA84AAC43EF6}" srcOrd="1" destOrd="0" presId="urn:microsoft.com/office/officeart/2005/8/layout/vList2"/>
    <dgm:cxn modelId="{FB3045D9-523F-4A5E-BB89-4214578A3325}" type="presParOf" srcId="{9FA0617B-5DC6-4850-ADD4-861392301103}" destId="{E254AB8F-DEA2-4150-B192-31E7772B4AF9}" srcOrd="2" destOrd="0" presId="urn:microsoft.com/office/officeart/2005/8/layout/vList2"/>
    <dgm:cxn modelId="{D0E524A5-CF39-43E4-9D06-2B51EE2B1A62}" type="presParOf" srcId="{9FA0617B-5DC6-4850-ADD4-861392301103}" destId="{40F64BFD-3CAD-46E8-9A78-95D51EFC9FEE}" srcOrd="3" destOrd="0" presId="urn:microsoft.com/office/officeart/2005/8/layout/vList2"/>
    <dgm:cxn modelId="{A4CCD44C-D72A-4E45-8810-55BACA7F95B6}" type="presParOf" srcId="{9FA0617B-5DC6-4850-ADD4-861392301103}" destId="{B09D482C-B7C4-4CA8-9B7F-773997C723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16AA7-7A4F-412D-84E3-3FF02DEBE1BC}">
      <dsp:nvSpPr>
        <dsp:cNvPr id="0" name=""/>
        <dsp:cNvSpPr/>
      </dsp:nvSpPr>
      <dsp:spPr>
        <a:xfrm>
          <a:off x="0" y="210614"/>
          <a:ext cx="3535795" cy="161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Усунення необхідності ручного введення даних у електронні бази з польових щоденників. Як наслідок, зменшення ймовірності виникнення помилок і зменшення обсягів роботи.</a:t>
          </a:r>
          <a:endParaRPr lang="en-US" sz="1400" kern="1200" dirty="0"/>
        </a:p>
      </dsp:txBody>
      <dsp:txXfrm>
        <a:off x="78968" y="289582"/>
        <a:ext cx="3377859" cy="1459726"/>
      </dsp:txXfrm>
    </dsp:sp>
    <dsp:sp modelId="{E254AB8F-DEA2-4150-B192-31E7772B4AF9}">
      <dsp:nvSpPr>
        <dsp:cNvPr id="0" name=""/>
        <dsp:cNvSpPr/>
      </dsp:nvSpPr>
      <dsp:spPr>
        <a:xfrm>
          <a:off x="0" y="2015476"/>
          <a:ext cx="353579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Автоматична прив’язка спостережень до координат і точного часу</a:t>
          </a:r>
          <a:r>
            <a:rPr lang="ru-RU" sz="1400" kern="1200" dirty="0"/>
            <a:t>;</a:t>
          </a:r>
          <a:endParaRPr lang="en-US" sz="1400" kern="1200" dirty="0"/>
        </a:p>
      </dsp:txBody>
      <dsp:txXfrm>
        <a:off x="59399" y="2074875"/>
        <a:ext cx="3416997" cy="1098002"/>
      </dsp:txXfrm>
    </dsp:sp>
    <dsp:sp modelId="{B09D482C-B7C4-4CA8-9B7F-773997C723EC}">
      <dsp:nvSpPr>
        <dsp:cNvPr id="0" name=""/>
        <dsp:cNvSpPr/>
      </dsp:nvSpPr>
      <dsp:spPr>
        <a:xfrm>
          <a:off x="0" y="3419476"/>
          <a:ext cx="353579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Стандартизац</a:t>
          </a:r>
          <a:r>
            <a:rPr lang="uk-UA" sz="1400" kern="1200" dirty="0" err="1"/>
            <a:t>ія</a:t>
          </a:r>
          <a:r>
            <a:rPr lang="uk-UA" sz="1400" kern="1200" dirty="0"/>
            <a:t> збору інформації через наперед визначені електронні анкети;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/>
            <a:t>Фотопідтвердження</a:t>
          </a:r>
          <a:endParaRPr lang="en-US" sz="1400" kern="1200" dirty="0"/>
        </a:p>
      </dsp:txBody>
      <dsp:txXfrm>
        <a:off x="59399" y="3478875"/>
        <a:ext cx="341699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16AA7-7A4F-412D-84E3-3FF02DEBE1BC}">
      <dsp:nvSpPr>
        <dsp:cNvPr id="0" name=""/>
        <dsp:cNvSpPr/>
      </dsp:nvSpPr>
      <dsp:spPr>
        <a:xfrm>
          <a:off x="0" y="336703"/>
          <a:ext cx="1881750" cy="10763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ОПЕРАТИВНІСТЬ</a:t>
          </a:r>
          <a:endParaRPr lang="en-US" sz="1400" b="1" kern="1200" dirty="0"/>
        </a:p>
      </dsp:txBody>
      <dsp:txXfrm>
        <a:off x="52542" y="389245"/>
        <a:ext cx="1776666" cy="971236"/>
      </dsp:txXfrm>
    </dsp:sp>
    <dsp:sp modelId="{E254AB8F-DEA2-4150-B192-31E7772B4AF9}">
      <dsp:nvSpPr>
        <dsp:cNvPr id="0" name=""/>
        <dsp:cNvSpPr/>
      </dsp:nvSpPr>
      <dsp:spPr>
        <a:xfrm>
          <a:off x="0" y="2157063"/>
          <a:ext cx="1881750" cy="86942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ТОЧНІСТЬ</a:t>
          </a:r>
          <a:endParaRPr lang="en-US" sz="1400" b="1" kern="1200" dirty="0"/>
        </a:p>
      </dsp:txBody>
      <dsp:txXfrm>
        <a:off x="42442" y="2199505"/>
        <a:ext cx="1796866" cy="784543"/>
      </dsp:txXfrm>
    </dsp:sp>
    <dsp:sp modelId="{B09D482C-B7C4-4CA8-9B7F-773997C723EC}">
      <dsp:nvSpPr>
        <dsp:cNvPr id="0" name=""/>
        <dsp:cNvSpPr/>
      </dsp:nvSpPr>
      <dsp:spPr>
        <a:xfrm>
          <a:off x="0" y="3553198"/>
          <a:ext cx="1881750" cy="73965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ЯКІСТЬ</a:t>
          </a:r>
          <a:endParaRPr lang="en-US" sz="1400" b="1" kern="1200" dirty="0"/>
        </a:p>
      </dsp:txBody>
      <dsp:txXfrm>
        <a:off x="36107" y="3589305"/>
        <a:ext cx="1809536" cy="66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4-11-05T11:46:57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1513 17735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4618-C037-4E67-B48D-3FB06522105C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580E-1603-4210-913F-5AB3BF9E8B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64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90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33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84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91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25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95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25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65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580E-1603-4210-913F-5AB3BF9E8B6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3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E7260-D855-465E-A6C9-DC87E7981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915972EA-2112-4756-8051-E27EC2551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6A474C9-EEAB-4A72-B8C2-80A6CE16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FE82C59-B672-4E39-BE31-15AC83D4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A8E4596-302D-4CE8-BF1F-EB9B6A65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89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117844-F4FB-4D92-A41F-A4482048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59190232-ACE9-49C6-8AC6-3DC97BC32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6FBEE91-CA01-4363-B32C-2FDF62AC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CD41F84-97FB-466B-9600-58D55F64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12248B4-7115-469E-9A3E-527F0F3D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11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6AC76A0A-01DF-4361-8524-EC6315728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F8598DF-DC5F-4DA4-8AAD-4E47CB23D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D31BDB5-C2A4-4E73-97DE-A1305FE5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D47FD74-8A6F-4B39-B3A1-90389CF5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1D659FA-FB8B-4C3C-A73A-CC773B6B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8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21CCA-5254-4B7D-8745-B982FE65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0DF2619-54BC-4C03-9DF8-4E64E65F3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0312CF9-1669-421D-AB92-CA263644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07A775D-D3BD-44F1-A0DA-67B81917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6293024-02A4-4930-8201-2FC959F6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16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5FCC2-D7F0-472C-B182-5BB2E9C4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65A9589-C7A8-40D0-AAA9-8AEA1492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DFB4E5C-8AFA-468F-9EFC-B2184BC5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528C474-84C5-46F7-AAB7-7AD99577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FC0CF5C-E725-4342-9646-53A6868A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CE858-EE4A-46C7-B7A4-C751A0D3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3959366-1A9B-458C-A92B-507325419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EFAD712-2691-4203-B3C8-7A942254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07D46E48-C9AE-4B57-9F69-404B769B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D73D11F-6883-4D6D-9FC8-4F916529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92541D38-20DD-4874-8F7C-6A5FE7A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0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0686A-7C3D-4087-9D85-224ACB70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C790CA6-C187-4725-B17D-6B980701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77A0310-97C0-40F5-BEB9-089F4C66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48DBBF76-420B-4E98-8182-C46386B10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FF2A0D2F-8B04-4146-8DD9-5FC8670A5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A274422F-9E31-482F-96EC-30E46516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0FE335E-F054-46E0-B00D-CE12F0BB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F55C78ED-42BE-4A25-A8A3-E5D0C28B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60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BD3B8D-2DEE-4DC0-B97A-AFBF82D4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F058DFBD-0D2A-4A7E-9ED6-B0AB1936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1A935553-DF18-4DD7-843C-0E98F832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9AAEF8D3-2B96-4E36-A231-85E54337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4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80C48A14-8322-475D-9EA5-25C42E88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AF295706-7E8E-4762-99DD-3307DE2A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1F6D9901-F61F-483A-A968-F7B23A3B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53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CEFF5-AB3D-4DD7-8B7A-44D0DA84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E414C01-F898-47AE-BC08-9C8116F3D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0421C6A-E17C-4739-AE64-5FBF4F16E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81B4701-77C6-4017-BE4A-62C96947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A87215BB-E2A0-4AFA-981B-7A5DE83C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10B8652-601E-471C-BF20-3F483EF9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32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90CA5-EBC7-4F31-BB0B-1BF9E696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8A515CD7-B652-4F39-B188-941894082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BD805D3-9141-491E-9987-6877807A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B0AA04A-C9BE-4C26-8495-98B95E7B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ACB2A714-72C8-41D4-9783-E3FB4F47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8417C109-8FF7-436A-8780-9C54E5A3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79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6C3E7625-6856-41A8-8646-827E34DA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B612A3A-DD54-457B-91E5-8022CDEF6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C8B3967-2DC7-416E-9BF3-D2ADA7D3A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CE38-1055-4C10-9E12-0318365E4F45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DF8B02F-07D7-47B7-93F2-2393D9F61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B3AAA20-C8B3-4AAA-B93C-336F27314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819A-AF65-446E-8CAA-3DD7E1F012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22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0">
            <a:extLst>
              <a:ext uri="{FF2B5EF4-FFF2-40B4-BE49-F238E27FC236}">
                <a16:creationId xmlns:a16="http://schemas.microsoft.com/office/drawing/2014/main" xmlns="" id="{3B862496-5A5F-4DB9-A119-37FC349B9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64819C-98B1-477E-A8FB-61B2D6DE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BE1BD40-9A1B-4434-9A5F-FECBE77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" y="1527556"/>
            <a:ext cx="4818888" cy="845312"/>
          </a:xfrm>
        </p:spPr>
        <p:txBody>
          <a:bodyPr anchor="b">
            <a:normAutofit/>
          </a:bodyPr>
          <a:lstStyle/>
          <a:p>
            <a:r>
              <a:rPr lang="uk-UA" sz="5000" dirty="0"/>
              <a:t>Три компоненти</a:t>
            </a:r>
            <a:endParaRPr lang="en-US" sz="50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xmlns="" id="{0D4F29A6-D0AA-46E5-886F-AB772FF161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F52676B-C350-45C3-8999-060EF3B0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71" y="2941828"/>
            <a:ext cx="4459631" cy="2388616"/>
          </a:xfrm>
        </p:spPr>
        <p:txBody>
          <a:bodyPr anchor="t">
            <a:normAutofit lnSpcReduction="10000"/>
          </a:bodyPr>
          <a:lstStyle/>
          <a:p>
            <a:r>
              <a:rPr lang="en-US" sz="2200" b="1" dirty="0"/>
              <a:t>SMART Mobile</a:t>
            </a:r>
            <a:r>
              <a:rPr lang="en-US" sz="2200" dirty="0"/>
              <a:t> - </a:t>
            </a:r>
            <a:r>
              <a:rPr lang="uk-UA" sz="2200" dirty="0"/>
              <a:t>для телефона на</a:t>
            </a:r>
            <a:r>
              <a:rPr lang="en-US" sz="2200" dirty="0"/>
              <a:t> </a:t>
            </a:r>
            <a:r>
              <a:rPr lang="uk-UA" sz="2200" dirty="0"/>
              <a:t>з ОС </a:t>
            </a:r>
            <a:r>
              <a:rPr lang="en-US" sz="2200" dirty="0"/>
              <a:t>Android</a:t>
            </a:r>
            <a:endParaRPr lang="uk-UA" sz="2200" dirty="0"/>
          </a:p>
          <a:p>
            <a:r>
              <a:rPr lang="en-US" sz="2200" b="1" dirty="0"/>
              <a:t>SMART Desktop </a:t>
            </a:r>
            <a:r>
              <a:rPr lang="en-US" sz="2200" dirty="0"/>
              <a:t>- </a:t>
            </a:r>
            <a:r>
              <a:rPr lang="uk-UA" sz="2200" dirty="0"/>
              <a:t>для ПК</a:t>
            </a:r>
          </a:p>
          <a:p>
            <a:endParaRPr lang="uk-UA" sz="2200" dirty="0"/>
          </a:p>
          <a:p>
            <a:endParaRPr lang="en-US" sz="2200" dirty="0"/>
          </a:p>
          <a:p>
            <a:r>
              <a:rPr lang="en-US" sz="2200" b="1" dirty="0"/>
              <a:t>SMART Connect </a:t>
            </a:r>
            <a:r>
              <a:rPr lang="en-US" sz="2200" dirty="0"/>
              <a:t>- </a:t>
            </a:r>
            <a:r>
              <a:rPr lang="uk-UA" sz="2200" dirty="0"/>
              <a:t>для сервера</a:t>
            </a:r>
          </a:p>
        </p:txBody>
      </p:sp>
      <p:pic>
        <p:nvPicPr>
          <p:cNvPr id="8" name="Picture 2" descr="What is SMART?">
            <a:extLst>
              <a:ext uri="{FF2B5EF4-FFF2-40B4-BE49-F238E27FC236}">
                <a16:creationId xmlns:a16="http://schemas.microsoft.com/office/drawing/2014/main" xmlns="" id="{DB28509A-1FA6-447E-B4B5-E77E01A9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3938" y="1330386"/>
            <a:ext cx="5287978" cy="52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270F2AE-48BD-4556-8FC6-8CB6437C8B00}"/>
              </a:ext>
            </a:extLst>
          </p:cNvPr>
          <p:cNvSpPr/>
          <p:nvPr/>
        </p:nvSpPr>
        <p:spPr>
          <a:xfrm>
            <a:off x="359430" y="2789289"/>
            <a:ext cx="4314170" cy="1367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Рукописные данные 4">
                <a:extLst>
                  <a:ext uri="{FF2B5EF4-FFF2-40B4-BE49-F238E27FC236}">
                    <a16:creationId xmlns:a16="http://schemas.microsoft.com/office/drawing/2014/main" xmlns="" id="{9EC5A043-2409-40CF-86B0-A802751D0145}"/>
                  </a:ext>
                </a:extLst>
              </p14:cNvPr>
              <p14:cNvContentPartPr/>
              <p14:nvPr/>
            </p14:nvContentPartPr>
            <p14:xfrm>
              <a:off x="544680" y="6384600"/>
              <a:ext cx="360" cy="360"/>
            </p14:xfrm>
          </p:contentPart>
        </mc:Choice>
        <mc:Fallback xmlns="">
          <p:pic>
            <p:nvPicPr>
              <p:cNvPr id="12" name="Рукописные данные 4">
                <a:extLst>
                  <a:ext uri="{FF2B5EF4-FFF2-40B4-BE49-F238E27FC236}">
                    <a16:creationId xmlns:a16="http://schemas.microsoft.com/office/drawing/2014/main" id="{9EC5A043-2409-40CF-86B0-A802751D01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20" y="63752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0DC2441-AE94-447B-9DC0-6ABFD6142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BC7D719-B91B-4AB9-878E-15CBF2BA1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AA3E78B-A05E-4796-B792-D3C8D2892976}"/>
              </a:ext>
            </a:extLst>
          </p:cNvPr>
          <p:cNvSpPr txBox="1">
            <a:spLocks/>
          </p:cNvSpPr>
          <p:nvPr/>
        </p:nvSpPr>
        <p:spPr>
          <a:xfrm>
            <a:off x="2669600" y="286008"/>
            <a:ext cx="7822554" cy="84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patial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onitoring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eporting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ool</a:t>
            </a:r>
            <a:r>
              <a:rPr lang="uk-UA" sz="2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uk-UA" sz="2800" dirty="0"/>
              <a:t>Інструмент просторового моніторингу та звітності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2790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BB2567-E626-4353-AA4C-9F06CBC72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551439"/>
            <a:ext cx="9957091" cy="53065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9B5D79-DE3E-4FEF-99EF-D888D8C3F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1" y="1610031"/>
            <a:ext cx="9727096" cy="51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90A4EE-C219-4F79-9C82-13AE8702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96"/>
            <a:ext cx="12192000" cy="1006475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Чому доцільно використовувати</a:t>
            </a:r>
            <a:r>
              <a:rPr lang="en-US" sz="3600" dirty="0"/>
              <a:t> SMART?</a:t>
            </a:r>
          </a:p>
        </p:txBody>
      </p:sp>
      <p:graphicFrame>
        <p:nvGraphicFramePr>
          <p:cNvPr id="5" name="TextBox 7">
            <a:extLst>
              <a:ext uri="{FF2B5EF4-FFF2-40B4-BE49-F238E27FC236}">
                <a16:creationId xmlns:a16="http://schemas.microsoft.com/office/drawing/2014/main" xmlns="" id="{0435FAB8-67F0-4AE1-A084-41E8BF396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62697"/>
              </p:ext>
            </p:extLst>
          </p:nvPr>
        </p:nvGraphicFramePr>
        <p:xfrm>
          <a:off x="5575873" y="1068185"/>
          <a:ext cx="3535795" cy="484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extBox 7">
            <a:extLst>
              <a:ext uri="{FF2B5EF4-FFF2-40B4-BE49-F238E27FC236}">
                <a16:creationId xmlns:a16="http://schemas.microsoft.com/office/drawing/2014/main" xmlns="" id="{4DE4BE85-DEA5-4E5D-BD82-0111B4A8C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2135"/>
              </p:ext>
            </p:extLst>
          </p:nvPr>
        </p:nvGraphicFramePr>
        <p:xfrm>
          <a:off x="3257665" y="1137179"/>
          <a:ext cx="1881750" cy="484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73C3F0-D50A-45ED-9584-EBB4F9B3FAFD}"/>
              </a:ext>
            </a:extLst>
          </p:cNvPr>
          <p:cNvSpPr txBox="1">
            <a:spLocks/>
          </p:cNvSpPr>
          <p:nvPr/>
        </p:nvSpPr>
        <p:spPr>
          <a:xfrm>
            <a:off x="2709169" y="5794829"/>
            <a:ext cx="6773662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/>
              <a:t>Збереження, використання даних </a:t>
            </a:r>
          </a:p>
          <a:p>
            <a:pPr algn="ctr"/>
            <a:r>
              <a:rPr lang="uk-UA" sz="2400" b="1" dirty="0"/>
              <a:t>для підвищення ефективності управління ПЗТ</a:t>
            </a:r>
            <a:endParaRPr lang="en-US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506BD8-48F3-49E2-85FD-BFCA497363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94D709-368F-4EE8-BB74-0DD63EC055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C5E7BA-26F0-4330-855F-8BCAB1B626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02A71-7E14-45C0-BD4D-56B51586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7426" y="129380"/>
            <a:ext cx="6774894" cy="1655763"/>
          </a:xfrm>
        </p:spPr>
        <p:txBody>
          <a:bodyPr>
            <a:normAutofit fontScale="90000"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програмного забезпечення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uk-UA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6790DFB-562B-438D-BAD4-87005FA9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303" y="2678595"/>
            <a:ext cx="5367130" cy="315657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до всіх  </a:t>
            </a:r>
            <a:r>
              <a:rPr lang="uk-UA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слід оновлювати проект на вашому приладі коли це доступно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6EBBA5-B360-4E33-9634-56EE5F993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33" y="1785143"/>
            <a:ext cx="2638373" cy="49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02A71-7E14-45C0-BD4D-56B51586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299" y="-3703"/>
            <a:ext cx="7779026" cy="165576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дій при оновленні проекту в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uk-UA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E29680-5601-45E7-82D4-3CDA96C54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1" y="1721500"/>
            <a:ext cx="2701816" cy="50339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11C319-E411-4129-BC06-615C1B389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60" y="1684928"/>
            <a:ext cx="2701814" cy="50339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A740489-F5B1-4E7E-8C07-60AACB7F3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88" y="1684928"/>
            <a:ext cx="2701815" cy="50339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D74995D-9F53-4D44-BD03-86EC3630D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44" y="1684928"/>
            <a:ext cx="2707066" cy="50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2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02A71-7E14-45C0-BD4D-56B51586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277" y="116416"/>
            <a:ext cx="8150087" cy="1207213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вимоги використання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повсякденній роботі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C3D80581-6C4F-48FB-AC80-1072D3530E77}"/>
              </a:ext>
            </a:extLst>
          </p:cNvPr>
          <p:cNvSpPr txBox="1">
            <a:spLocks/>
          </p:cNvSpPr>
          <p:nvPr/>
        </p:nvSpPr>
        <p:spPr>
          <a:xfrm>
            <a:off x="1284010" y="2305877"/>
            <a:ext cx="4639712" cy="4015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роботи</a:t>
            </a:r>
          </a:p>
          <a:p>
            <a:pPr algn="just"/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Важливо!!! Заповніть всі поля</a:t>
            </a:r>
          </a:p>
          <a:p>
            <a:pPr marL="742950" indent="-742950" algn="l">
              <a:buAutoNum type="arabicPeriod"/>
            </a:pP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транспорту вибираємо той котрий будемо використовувати для того щоб добратись до місця проведення основних робіт</a:t>
            </a:r>
          </a:p>
          <a:p>
            <a:pPr marL="742950" indent="-742950" algn="l">
              <a:buAutoNum type="arabicPeriod"/>
            </a:pP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= структурний підрозділ працівника</a:t>
            </a:r>
          </a:p>
          <a:p>
            <a:pPr marL="742950" indent="-742950" algn="l">
              <a:buAutoNum type="arabicPeriod"/>
            </a:pP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= територія на якій працівник буде виконувати патрулювання</a:t>
            </a:r>
          </a:p>
          <a:p>
            <a:pPr marL="742950" indent="-742950" algn="l">
              <a:buAutoNum type="arabicPeriod"/>
            </a:pP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Мандат = основна ціль патруля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62843B-9E29-4543-AD23-C6C892102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92" y="1376635"/>
            <a:ext cx="2934455" cy="54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02A71-7E14-45C0-BD4D-56B51586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277" y="116416"/>
            <a:ext cx="8150087" cy="1207213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вимоги використання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повсякденній роботі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C3D80581-6C4F-48FB-AC80-1072D3530E77}"/>
              </a:ext>
            </a:extLst>
          </p:cNvPr>
          <p:cNvSpPr txBox="1">
            <a:spLocks/>
          </p:cNvSpPr>
          <p:nvPr/>
        </p:nvSpPr>
        <p:spPr>
          <a:xfrm>
            <a:off x="5433391" y="2027309"/>
            <a:ext cx="6616736" cy="39361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 повсякденній роботі вибираємо </a:t>
            </a:r>
            <a:r>
              <a:rPr lang="uk-UA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ПРИРОДИ</a:t>
            </a:r>
            <a:endParaRPr lang="uk-UA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При виходах на </a:t>
            </a:r>
            <a:r>
              <a:rPr lang="uk-UA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фенопункти</a:t>
            </a: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феномаршрути</a:t>
            </a: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вибираємо 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ДОСЛІДЖЕННЯ</a:t>
            </a:r>
          </a:p>
          <a:p>
            <a:pPr algn="l"/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Для нанесення стежок та доріг в натурі вибираємо 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КАРТУВАННЯ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2438EA-50DD-4F70-905B-6075EF575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23" y="1440045"/>
            <a:ext cx="2893634" cy="53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73446" cy="177344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02A71-7E14-45C0-BD4D-56B51586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277" y="116416"/>
            <a:ext cx="8150087" cy="1207213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вимоги використання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повсякденній роботі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C3D80581-6C4F-48FB-AC80-1072D3530E77}"/>
              </a:ext>
            </a:extLst>
          </p:cNvPr>
          <p:cNvSpPr txBox="1">
            <a:spLocks/>
          </p:cNvSpPr>
          <p:nvPr/>
        </p:nvSpPr>
        <p:spPr>
          <a:xfrm>
            <a:off x="1763685" y="1534813"/>
            <a:ext cx="9111269" cy="65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параметрів патрулювання під час роботи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600813-8DEF-475C-80B4-587F0400E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20" y="2288047"/>
            <a:ext cx="2390316" cy="44535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A9EAC3-63A0-48A3-9F4C-350B45285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03" y="2288047"/>
            <a:ext cx="2390316" cy="44535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78BCB80-0BDE-4C78-B612-D3E293D36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69" y="2193279"/>
            <a:ext cx="2390316" cy="4453537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xmlns="" id="{EAB38C5D-ACC6-4428-8A55-A16E7F444D40}"/>
              </a:ext>
            </a:extLst>
          </p:cNvPr>
          <p:cNvSpPr txBox="1">
            <a:spLocks/>
          </p:cNvSpPr>
          <p:nvPr/>
        </p:nvSpPr>
        <p:spPr>
          <a:xfrm>
            <a:off x="6409452" y="3503885"/>
            <a:ext cx="2778983" cy="2321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закінчувати патрулювання в той же день  коли його було розпочато</a:t>
            </a:r>
          </a:p>
        </p:txBody>
      </p:sp>
    </p:spTree>
    <p:extLst>
      <p:ext uri="{BB962C8B-B14F-4D97-AF65-F5344CB8AC3E}">
        <p14:creationId xmlns:p14="http://schemas.microsoft.com/office/powerpoint/2010/main" val="18587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902A71-7E14-45C0-BD4D-56B51586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578" y="224207"/>
            <a:ext cx="7412625" cy="912812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під час патрулювання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xmlns="" id="{EAB38C5D-ACC6-4428-8A55-A16E7F444D40}"/>
              </a:ext>
            </a:extLst>
          </p:cNvPr>
          <p:cNvSpPr txBox="1">
            <a:spLocks/>
          </p:cNvSpPr>
          <p:nvPr/>
        </p:nvSpPr>
        <p:spPr>
          <a:xfrm>
            <a:off x="6866072" y="3021497"/>
            <a:ext cx="2535585" cy="3246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</a:t>
            </a:r>
          </a:p>
          <a:p>
            <a:pPr algn="l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 кожне спостереження  відразу у місці де воно було зроблено і тільки після того продовжувати рух по маршруті чи робити інше спостереження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45EE34-CDEF-47C9-B4E9-B85354B5B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16" y="1501381"/>
            <a:ext cx="2797456" cy="52894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5DC7A4-AB5B-448C-A61A-56E7D24E5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58" y="1971837"/>
            <a:ext cx="2535585" cy="47942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7859CB5-6222-4CEF-B7D6-52B40392F0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57" y="1502295"/>
            <a:ext cx="2797456" cy="52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B9821-E54D-42A6-90B0-6D3BDE91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" y="0"/>
            <a:ext cx="1747630" cy="1747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94DB90A-3368-4F11-AA76-C8900F2DA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6" y="1361226"/>
            <a:ext cx="9906915" cy="52725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7821F-A6FE-41F4-B064-8B9C07668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75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D2F30-9450-42AA-B43C-C617B31338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64" y="91867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6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267</Words>
  <Application>Microsoft Office PowerPoint</Application>
  <PresentationFormat>Произвольный</PresentationFormat>
  <Paragraphs>48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Три компоненти</vt:lpstr>
      <vt:lpstr>Чому доцільно використовувати SMART?</vt:lpstr>
      <vt:lpstr>Використання програмного забезпечення  SMART</vt:lpstr>
      <vt:lpstr>Порядок дій при оновленні проекту в SMART</vt:lpstr>
      <vt:lpstr>Особливості та вимоги використання SMART у повсякденній роботі</vt:lpstr>
      <vt:lpstr>Особливості та вимоги використання SMART у повсякденній роботі</vt:lpstr>
      <vt:lpstr>Особливості та вимоги використання SMART у повсякденній роботі</vt:lpstr>
      <vt:lpstr>Спостереження під час патрулювання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Іванна Фуфалько</dc:creator>
  <cp:lastModifiedBy>Пользователь Windows</cp:lastModifiedBy>
  <cp:revision>22</cp:revision>
  <dcterms:created xsi:type="dcterms:W3CDTF">2023-11-23T13:29:12Z</dcterms:created>
  <dcterms:modified xsi:type="dcterms:W3CDTF">2024-11-08T14:33:30Z</dcterms:modified>
</cp:coreProperties>
</file>