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49.xml" ContentType="application/vnd.openxmlformats-officedocument.presentationml.notesSlide+xml"/>
  <Override PartName="/ppt/theme/themeOverride2.xml" ContentType="application/vnd.openxmlformats-officedocument.themeOverride+xml"/>
  <Override PartName="/ppt/notesSlides/notesSlide50.xml" ContentType="application/vnd.openxmlformats-officedocument.presentationml.notesSlide+xml"/>
  <Override PartName="/ppt/theme/themeOverride3.xml" ContentType="application/vnd.openxmlformats-officedocument.themeOverride+xml"/>
  <Override PartName="/ppt/notesSlides/notesSlide51.xml" ContentType="application/vnd.openxmlformats-officedocument.presentationml.notesSlide+xml"/>
  <Override PartName="/ppt/theme/themeOverride4.xml" ContentType="application/vnd.openxmlformats-officedocument.themeOverride+xml"/>
  <Override PartName="/ppt/notesSlides/notesSlide52.xml" ContentType="application/vnd.openxmlformats-officedocument.presentationml.notesSlide+xml"/>
  <Override PartName="/ppt/theme/themeOverride5.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10" r:id="rId35"/>
    <p:sldId id="290" r:id="rId36"/>
    <p:sldId id="308" r:id="rId37"/>
    <p:sldId id="309" r:id="rId38"/>
    <p:sldId id="311"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7" r:id="rId55"/>
    <p:sldId id="314" r:id="rId56"/>
    <p:sldId id="306" r:id="rId57"/>
    <p:sldId id="316" r:id="rId58"/>
    <p:sldId id="315" r:id="rId59"/>
    <p:sldId id="317" r:id="rId60"/>
    <p:sldId id="318" r:id="rId61"/>
    <p:sldId id="319" r:id="rId62"/>
    <p:sldId id="320" r:id="rId63"/>
    <p:sldId id="321" r:id="rId64"/>
    <p:sldId id="322" r:id="rId65"/>
    <p:sldId id="323" r:id="rId66"/>
    <p:sldId id="324" r:id="rId67"/>
    <p:sldId id="325" r:id="rId68"/>
    <p:sldId id="312" r:id="rId69"/>
    <p:sldId id="327" r:id="rId70"/>
    <p:sldId id="329" r:id="rId71"/>
    <p:sldId id="330" r:id="rId72"/>
    <p:sldId id="332" r:id="rId73"/>
    <p:sldId id="331" r:id="rId74"/>
    <p:sldId id="313" r:id="rId75"/>
    <p:sldId id="328" r:id="rId76"/>
    <p:sldId id="326" r:id="rId7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A2D7F-8FCF-4EC3-8392-B29697C3B63D}" type="doc">
      <dgm:prSet loTypeId="urn:microsoft.com/office/officeart/2008/layout/HorizontalMultiLevelHierarchy" loCatId="hierarchy" qsTypeId="urn:microsoft.com/office/officeart/2005/8/quickstyle/3d2" qsCatId="3D" csTypeId="urn:microsoft.com/office/officeart/2005/8/colors/accent5_1" csCatId="accent5" phldr="1"/>
      <dgm:spPr/>
      <dgm:t>
        <a:bodyPr/>
        <a:lstStyle/>
        <a:p>
          <a:endParaRPr lang="ru-RU"/>
        </a:p>
      </dgm:t>
    </dgm:pt>
    <dgm:pt modelId="{5008B387-2411-49DB-B413-B6D5A34B4CF4}">
      <dgm:prSet phldrT="[Текст]"/>
      <dgm:spPr/>
      <dgm:t>
        <a:bodyPr/>
        <a:lstStyle/>
        <a:p>
          <a:r>
            <a:rPr lang="uk-UA" dirty="0" smtClean="0">
              <a:latin typeface="Times New Roman" pitchFamily="18" charset="0"/>
              <a:cs typeface="Times New Roman" pitchFamily="18" charset="0"/>
            </a:rPr>
            <a:t>Фактори впливу на розробку робочого плану рахунків </a:t>
          </a:r>
          <a:endParaRPr lang="ru-RU" dirty="0">
            <a:latin typeface="Times New Roman" pitchFamily="18" charset="0"/>
            <a:cs typeface="Times New Roman" pitchFamily="18" charset="0"/>
          </a:endParaRPr>
        </a:p>
      </dgm:t>
    </dgm:pt>
    <dgm:pt modelId="{A2D7BE1A-7509-40FF-8994-EE38A98CA48B}" type="parTrans" cxnId="{5CB07DF5-2282-4742-B0A7-BA9028B0F043}">
      <dgm:prSet/>
      <dgm:spPr/>
      <dgm:t>
        <a:bodyPr/>
        <a:lstStyle/>
        <a:p>
          <a:endParaRPr lang="ru-RU"/>
        </a:p>
      </dgm:t>
    </dgm:pt>
    <dgm:pt modelId="{6A38D270-2F62-427F-AA86-521CC342413C}" type="sibTrans" cxnId="{5CB07DF5-2282-4742-B0A7-BA9028B0F043}">
      <dgm:prSet/>
      <dgm:spPr/>
      <dgm:t>
        <a:bodyPr/>
        <a:lstStyle/>
        <a:p>
          <a:endParaRPr lang="ru-RU"/>
        </a:p>
      </dgm:t>
    </dgm:pt>
    <dgm:pt modelId="{49B997EC-7540-4106-931D-9C13DB89111B}">
      <dgm:prSet phldrT="[Текст]"/>
      <dgm:spPr/>
      <dgm:t>
        <a:bodyPr/>
        <a:lstStyle/>
        <a:p>
          <a:r>
            <a:rPr lang="uk-UA" dirty="0" smtClean="0">
              <a:latin typeface="Times New Roman" pitchFamily="18" charset="0"/>
              <a:cs typeface="Times New Roman" pitchFamily="18" charset="0"/>
            </a:rPr>
            <a:t>Організація підприємницької діяльності </a:t>
          </a:r>
          <a:endParaRPr lang="ru-RU" dirty="0">
            <a:latin typeface="Times New Roman" pitchFamily="18" charset="0"/>
            <a:cs typeface="Times New Roman" pitchFamily="18" charset="0"/>
          </a:endParaRPr>
        </a:p>
      </dgm:t>
    </dgm:pt>
    <dgm:pt modelId="{409A06D7-F833-49AC-BBA6-80035DDC8B93}" type="parTrans" cxnId="{2882CFBD-3469-4730-82C1-7CB50CD1D86C}">
      <dgm:prSet/>
      <dgm:spPr/>
      <dgm:t>
        <a:bodyPr/>
        <a:lstStyle/>
        <a:p>
          <a:endParaRPr lang="ru-RU"/>
        </a:p>
      </dgm:t>
    </dgm:pt>
    <dgm:pt modelId="{F094CCB7-34C3-4D8D-8098-447312E7AA7B}" type="sibTrans" cxnId="{2882CFBD-3469-4730-82C1-7CB50CD1D86C}">
      <dgm:prSet/>
      <dgm:spPr/>
      <dgm:t>
        <a:bodyPr/>
        <a:lstStyle/>
        <a:p>
          <a:endParaRPr lang="ru-RU"/>
        </a:p>
      </dgm:t>
    </dgm:pt>
    <dgm:pt modelId="{93CFFFF9-5554-4DF6-BD09-36FB71D52F28}">
      <dgm:prSet phldrT="[Текст]"/>
      <dgm:spPr/>
      <dgm:t>
        <a:bodyPr/>
        <a:lstStyle/>
        <a:p>
          <a:r>
            <a:rPr lang="uk-UA" dirty="0" smtClean="0">
              <a:latin typeface="Times New Roman" pitchFamily="18" charset="0"/>
              <a:cs typeface="Times New Roman" pitchFamily="18" charset="0"/>
            </a:rPr>
            <a:t>Організація ведення бухгалтерського обліку</a:t>
          </a:r>
          <a:endParaRPr lang="ru-RU" dirty="0">
            <a:latin typeface="Times New Roman" pitchFamily="18" charset="0"/>
            <a:cs typeface="Times New Roman" pitchFamily="18" charset="0"/>
          </a:endParaRPr>
        </a:p>
      </dgm:t>
    </dgm:pt>
    <dgm:pt modelId="{0656B712-F66B-45B2-AC65-8881156CCAE7}" type="parTrans" cxnId="{7CFE16E2-0C50-437F-84D8-29B81B160F3D}">
      <dgm:prSet/>
      <dgm:spPr/>
      <dgm:t>
        <a:bodyPr/>
        <a:lstStyle/>
        <a:p>
          <a:endParaRPr lang="ru-RU"/>
        </a:p>
      </dgm:t>
    </dgm:pt>
    <dgm:pt modelId="{548F3DC5-43AC-4BCF-8F42-197BCD798895}" type="sibTrans" cxnId="{7CFE16E2-0C50-437F-84D8-29B81B160F3D}">
      <dgm:prSet/>
      <dgm:spPr/>
      <dgm:t>
        <a:bodyPr/>
        <a:lstStyle/>
        <a:p>
          <a:endParaRPr lang="ru-RU"/>
        </a:p>
      </dgm:t>
    </dgm:pt>
    <dgm:pt modelId="{A218EABF-B063-4CF8-A323-D4F3F86319F5}">
      <dgm:prSet phldrT="[Текст]"/>
      <dgm:spPr/>
      <dgm:t>
        <a:bodyPr/>
        <a:lstStyle/>
        <a:p>
          <a:r>
            <a:rPr lang="uk-UA" dirty="0" smtClean="0">
              <a:latin typeface="Times New Roman" pitchFamily="18" charset="0"/>
              <a:cs typeface="Times New Roman" pitchFamily="18" charset="0"/>
            </a:rPr>
            <a:t>Рівень автоматизації обробки даних в умовах застосування </a:t>
          </a:r>
          <a:r>
            <a:rPr lang="uk-UA" dirty="0" err="1" smtClean="0">
              <a:latin typeface="Times New Roman" pitchFamily="18" charset="0"/>
              <a:cs typeface="Times New Roman" pitchFamily="18" charset="0"/>
            </a:rPr>
            <a:t>інформаційно</a:t>
          </a:r>
          <a:r>
            <a:rPr lang="uk-UA" dirty="0" smtClean="0">
              <a:latin typeface="Times New Roman" pitchFamily="18" charset="0"/>
              <a:cs typeface="Times New Roman" pitchFamily="18" charset="0"/>
            </a:rPr>
            <a:t> – </a:t>
          </a:r>
          <a:r>
            <a:rPr lang="uk-UA" dirty="0" err="1" smtClean="0">
              <a:latin typeface="Times New Roman" pitchFamily="18" charset="0"/>
              <a:cs typeface="Times New Roman" pitchFamily="18" charset="0"/>
            </a:rPr>
            <a:t>комп</a:t>
          </a:r>
          <a:r>
            <a:rPr lang="en-US" dirty="0" smtClean="0">
              <a:latin typeface="Times New Roman" pitchFamily="18" charset="0"/>
              <a:cs typeface="Times New Roman" pitchFamily="18" charset="0"/>
            </a:rPr>
            <a:t>’</a:t>
          </a:r>
          <a:r>
            <a:rPr lang="uk-UA" dirty="0" err="1" smtClean="0">
              <a:latin typeface="Times New Roman" pitchFamily="18" charset="0"/>
              <a:cs typeface="Times New Roman" pitchFamily="18" charset="0"/>
            </a:rPr>
            <a:t>ютерних</a:t>
          </a:r>
          <a:r>
            <a:rPr lang="uk-UA" dirty="0" smtClean="0">
              <a:latin typeface="Times New Roman" pitchFamily="18" charset="0"/>
              <a:cs typeface="Times New Roman" pitchFamily="18" charset="0"/>
            </a:rPr>
            <a:t> технологій </a:t>
          </a:r>
          <a:endParaRPr lang="ru-RU" dirty="0">
            <a:latin typeface="Times New Roman" pitchFamily="18" charset="0"/>
            <a:cs typeface="Times New Roman" pitchFamily="18" charset="0"/>
          </a:endParaRPr>
        </a:p>
      </dgm:t>
    </dgm:pt>
    <dgm:pt modelId="{856AB339-8E14-496E-8F51-5648AECBC8EA}" type="parTrans" cxnId="{CDA41640-E538-4333-A064-5C90F20C1283}">
      <dgm:prSet/>
      <dgm:spPr/>
      <dgm:t>
        <a:bodyPr/>
        <a:lstStyle/>
        <a:p>
          <a:endParaRPr lang="ru-RU"/>
        </a:p>
      </dgm:t>
    </dgm:pt>
    <dgm:pt modelId="{582126A6-3E64-4221-BEAC-5D98478F3EBD}" type="sibTrans" cxnId="{CDA41640-E538-4333-A064-5C90F20C1283}">
      <dgm:prSet/>
      <dgm:spPr/>
      <dgm:t>
        <a:bodyPr/>
        <a:lstStyle/>
        <a:p>
          <a:endParaRPr lang="ru-RU"/>
        </a:p>
      </dgm:t>
    </dgm:pt>
    <dgm:pt modelId="{98663EBC-2008-4C91-B869-D7BC36681134}">
      <dgm:prSet phldrT="[Текст]"/>
      <dgm:spPr/>
      <dgm:t>
        <a:bodyPr/>
        <a:lstStyle/>
        <a:p>
          <a:r>
            <a:rPr lang="uk-UA" dirty="0" smtClean="0">
              <a:latin typeface="Times New Roman" pitchFamily="18" charset="0"/>
              <a:cs typeface="Times New Roman" pitchFamily="18" charset="0"/>
            </a:rPr>
            <a:t>Зовнішні фактори ( в т.ч. нормативне регулювання бухгалтерського обліку)</a:t>
          </a:r>
          <a:endParaRPr lang="ru-RU" dirty="0">
            <a:latin typeface="Times New Roman" pitchFamily="18" charset="0"/>
            <a:cs typeface="Times New Roman" pitchFamily="18" charset="0"/>
          </a:endParaRPr>
        </a:p>
      </dgm:t>
    </dgm:pt>
    <dgm:pt modelId="{5FDB103D-8B5E-4340-B7F4-40E9B63534CF}" type="parTrans" cxnId="{72C28F09-74E8-4A93-AC80-9E90ABDCA1D2}">
      <dgm:prSet/>
      <dgm:spPr/>
      <dgm:t>
        <a:bodyPr/>
        <a:lstStyle/>
        <a:p>
          <a:endParaRPr lang="ru-RU"/>
        </a:p>
      </dgm:t>
    </dgm:pt>
    <dgm:pt modelId="{33905ED3-E349-40A4-86D3-0073FDBD7E6A}" type="sibTrans" cxnId="{72C28F09-74E8-4A93-AC80-9E90ABDCA1D2}">
      <dgm:prSet/>
      <dgm:spPr/>
      <dgm:t>
        <a:bodyPr/>
        <a:lstStyle/>
        <a:p>
          <a:endParaRPr lang="ru-RU"/>
        </a:p>
      </dgm:t>
    </dgm:pt>
    <dgm:pt modelId="{D79D7FDC-CCE0-43FF-B7FA-A9A4687E6338}">
      <dgm:prSet phldrT="[Текст]"/>
      <dgm:spPr/>
      <dgm:t>
        <a:bodyPr/>
        <a:lstStyle/>
        <a:p>
          <a:r>
            <a:rPr lang="uk-UA" dirty="0" smtClean="0">
              <a:latin typeface="Times New Roman" pitchFamily="18" charset="0"/>
              <a:cs typeface="Times New Roman" pitchFamily="18" charset="0"/>
            </a:rPr>
            <a:t>Стан забезпечення режиму інформаційної безпеки </a:t>
          </a:r>
          <a:endParaRPr lang="ru-RU" dirty="0">
            <a:latin typeface="Times New Roman" pitchFamily="18" charset="0"/>
            <a:cs typeface="Times New Roman" pitchFamily="18" charset="0"/>
          </a:endParaRPr>
        </a:p>
      </dgm:t>
    </dgm:pt>
    <dgm:pt modelId="{4CE2ADEE-944D-4153-AFA7-B0F8AACFC874}" type="parTrans" cxnId="{BDB1F94C-6AF6-469D-87CA-A108492246D9}">
      <dgm:prSet/>
      <dgm:spPr/>
      <dgm:t>
        <a:bodyPr/>
        <a:lstStyle/>
        <a:p>
          <a:endParaRPr lang="ru-RU"/>
        </a:p>
      </dgm:t>
    </dgm:pt>
    <dgm:pt modelId="{475311DA-ABB4-4757-A9F9-80546FE45FDD}" type="sibTrans" cxnId="{BDB1F94C-6AF6-469D-87CA-A108492246D9}">
      <dgm:prSet/>
      <dgm:spPr/>
      <dgm:t>
        <a:bodyPr/>
        <a:lstStyle/>
        <a:p>
          <a:endParaRPr lang="ru-RU"/>
        </a:p>
      </dgm:t>
    </dgm:pt>
    <dgm:pt modelId="{5C015FCB-380A-4672-BB49-9748CD156283}">
      <dgm:prSet phldrT="[Текст]"/>
      <dgm:spPr/>
      <dgm:t>
        <a:bodyPr/>
        <a:lstStyle/>
        <a:p>
          <a:r>
            <a:rPr lang="uk-UA" dirty="0" smtClean="0">
              <a:latin typeface="Times New Roman" pitchFamily="18" charset="0"/>
              <a:cs typeface="Times New Roman" pitchFamily="18" charset="0"/>
            </a:rPr>
            <a:t>Рівень кваліфікації працівників </a:t>
          </a:r>
          <a:endParaRPr lang="ru-RU" dirty="0">
            <a:latin typeface="Times New Roman" pitchFamily="18" charset="0"/>
            <a:cs typeface="Times New Roman" pitchFamily="18" charset="0"/>
          </a:endParaRPr>
        </a:p>
      </dgm:t>
    </dgm:pt>
    <dgm:pt modelId="{011EDCDD-C606-41F5-A151-B93884741034}" type="parTrans" cxnId="{534E3AD1-ECCA-4846-95FF-2A240CE14AAD}">
      <dgm:prSet/>
      <dgm:spPr/>
      <dgm:t>
        <a:bodyPr/>
        <a:lstStyle/>
        <a:p>
          <a:endParaRPr lang="ru-RU"/>
        </a:p>
      </dgm:t>
    </dgm:pt>
    <dgm:pt modelId="{34305CDF-2443-440F-9ACB-9AA577E82DB3}" type="sibTrans" cxnId="{534E3AD1-ECCA-4846-95FF-2A240CE14AAD}">
      <dgm:prSet/>
      <dgm:spPr/>
      <dgm:t>
        <a:bodyPr/>
        <a:lstStyle/>
        <a:p>
          <a:endParaRPr lang="ru-RU"/>
        </a:p>
      </dgm:t>
    </dgm:pt>
    <dgm:pt modelId="{BFAEC5D5-4100-4001-AAE5-FED4944C40F1}" type="pres">
      <dgm:prSet presAssocID="{DA2A2D7F-8FCF-4EC3-8392-B29697C3B63D}" presName="Name0" presStyleCnt="0">
        <dgm:presLayoutVars>
          <dgm:chPref val="1"/>
          <dgm:dir/>
          <dgm:animOne val="branch"/>
          <dgm:animLvl val="lvl"/>
          <dgm:resizeHandles val="exact"/>
        </dgm:presLayoutVars>
      </dgm:prSet>
      <dgm:spPr/>
      <dgm:t>
        <a:bodyPr/>
        <a:lstStyle/>
        <a:p>
          <a:endParaRPr lang="ru-RU"/>
        </a:p>
      </dgm:t>
    </dgm:pt>
    <dgm:pt modelId="{ED115F96-20E1-4D73-AEAA-068D829C50FF}" type="pres">
      <dgm:prSet presAssocID="{5008B387-2411-49DB-B413-B6D5A34B4CF4}" presName="root1" presStyleCnt="0"/>
      <dgm:spPr/>
      <dgm:t>
        <a:bodyPr/>
        <a:lstStyle/>
        <a:p>
          <a:endParaRPr lang="ru-RU"/>
        </a:p>
      </dgm:t>
    </dgm:pt>
    <dgm:pt modelId="{775F08DA-7979-413D-808E-019AD181CBAC}" type="pres">
      <dgm:prSet presAssocID="{5008B387-2411-49DB-B413-B6D5A34B4CF4}" presName="LevelOneTextNode" presStyleLbl="node0" presStyleIdx="0" presStyleCnt="1" custScaleY="133320" custLinFactX="-95594" custLinFactNeighborX="-100000" custLinFactNeighborY="-2250">
        <dgm:presLayoutVars>
          <dgm:chPref val="3"/>
        </dgm:presLayoutVars>
      </dgm:prSet>
      <dgm:spPr/>
      <dgm:t>
        <a:bodyPr/>
        <a:lstStyle/>
        <a:p>
          <a:endParaRPr lang="ru-RU"/>
        </a:p>
      </dgm:t>
    </dgm:pt>
    <dgm:pt modelId="{47B0AF8D-F4DC-4C99-A863-73D786249CB9}" type="pres">
      <dgm:prSet presAssocID="{5008B387-2411-49DB-B413-B6D5A34B4CF4}" presName="level2hierChild" presStyleCnt="0"/>
      <dgm:spPr/>
      <dgm:t>
        <a:bodyPr/>
        <a:lstStyle/>
        <a:p>
          <a:endParaRPr lang="ru-RU"/>
        </a:p>
      </dgm:t>
    </dgm:pt>
    <dgm:pt modelId="{E7734408-454F-4E08-8B56-2F806A69E2DC}" type="pres">
      <dgm:prSet presAssocID="{409A06D7-F833-49AC-BBA6-80035DDC8B93}" presName="conn2-1" presStyleLbl="parChTrans1D2" presStyleIdx="0" presStyleCnt="6"/>
      <dgm:spPr/>
      <dgm:t>
        <a:bodyPr/>
        <a:lstStyle/>
        <a:p>
          <a:endParaRPr lang="ru-RU"/>
        </a:p>
      </dgm:t>
    </dgm:pt>
    <dgm:pt modelId="{056EF1F7-9E46-4014-9B05-50C85CFDCED0}" type="pres">
      <dgm:prSet presAssocID="{409A06D7-F833-49AC-BBA6-80035DDC8B93}" presName="connTx" presStyleLbl="parChTrans1D2" presStyleIdx="0" presStyleCnt="6"/>
      <dgm:spPr/>
      <dgm:t>
        <a:bodyPr/>
        <a:lstStyle/>
        <a:p>
          <a:endParaRPr lang="ru-RU"/>
        </a:p>
      </dgm:t>
    </dgm:pt>
    <dgm:pt modelId="{F892F5CF-49B9-4379-BFA1-7A8C54D16ECB}" type="pres">
      <dgm:prSet presAssocID="{49B997EC-7540-4106-931D-9C13DB89111B}" presName="root2" presStyleCnt="0"/>
      <dgm:spPr/>
      <dgm:t>
        <a:bodyPr/>
        <a:lstStyle/>
        <a:p>
          <a:endParaRPr lang="ru-RU"/>
        </a:p>
      </dgm:t>
    </dgm:pt>
    <dgm:pt modelId="{E919C352-AD28-4243-94EB-8F9FFEFFEB1D}" type="pres">
      <dgm:prSet presAssocID="{49B997EC-7540-4106-931D-9C13DB89111B}" presName="LevelTwoTextNode" presStyleLbl="node2" presStyleIdx="0" presStyleCnt="6" custScaleX="219265">
        <dgm:presLayoutVars>
          <dgm:chPref val="3"/>
        </dgm:presLayoutVars>
      </dgm:prSet>
      <dgm:spPr/>
      <dgm:t>
        <a:bodyPr/>
        <a:lstStyle/>
        <a:p>
          <a:endParaRPr lang="ru-RU"/>
        </a:p>
      </dgm:t>
    </dgm:pt>
    <dgm:pt modelId="{117C1197-0500-49DA-9168-F89BD6B1A260}" type="pres">
      <dgm:prSet presAssocID="{49B997EC-7540-4106-931D-9C13DB89111B}" presName="level3hierChild" presStyleCnt="0"/>
      <dgm:spPr/>
      <dgm:t>
        <a:bodyPr/>
        <a:lstStyle/>
        <a:p>
          <a:endParaRPr lang="ru-RU"/>
        </a:p>
      </dgm:t>
    </dgm:pt>
    <dgm:pt modelId="{9610573B-ABDD-41AE-BE7E-E1A025943D86}" type="pres">
      <dgm:prSet presAssocID="{0656B712-F66B-45B2-AC65-8881156CCAE7}" presName="conn2-1" presStyleLbl="parChTrans1D2" presStyleIdx="1" presStyleCnt="6"/>
      <dgm:spPr/>
      <dgm:t>
        <a:bodyPr/>
        <a:lstStyle/>
        <a:p>
          <a:endParaRPr lang="ru-RU"/>
        </a:p>
      </dgm:t>
    </dgm:pt>
    <dgm:pt modelId="{3238F169-DEED-47E0-9C9E-B9B1C2DADCD1}" type="pres">
      <dgm:prSet presAssocID="{0656B712-F66B-45B2-AC65-8881156CCAE7}" presName="connTx" presStyleLbl="parChTrans1D2" presStyleIdx="1" presStyleCnt="6"/>
      <dgm:spPr/>
      <dgm:t>
        <a:bodyPr/>
        <a:lstStyle/>
        <a:p>
          <a:endParaRPr lang="ru-RU"/>
        </a:p>
      </dgm:t>
    </dgm:pt>
    <dgm:pt modelId="{1188AEC7-2892-4287-91AB-58EFB89F5BED}" type="pres">
      <dgm:prSet presAssocID="{93CFFFF9-5554-4DF6-BD09-36FB71D52F28}" presName="root2" presStyleCnt="0"/>
      <dgm:spPr/>
      <dgm:t>
        <a:bodyPr/>
        <a:lstStyle/>
        <a:p>
          <a:endParaRPr lang="ru-RU"/>
        </a:p>
      </dgm:t>
    </dgm:pt>
    <dgm:pt modelId="{538EC8C4-D4A3-48CF-B945-413AB213A332}" type="pres">
      <dgm:prSet presAssocID="{93CFFFF9-5554-4DF6-BD09-36FB71D52F28}" presName="LevelTwoTextNode" presStyleLbl="node2" presStyleIdx="1" presStyleCnt="6" custScaleX="219265">
        <dgm:presLayoutVars>
          <dgm:chPref val="3"/>
        </dgm:presLayoutVars>
      </dgm:prSet>
      <dgm:spPr/>
      <dgm:t>
        <a:bodyPr/>
        <a:lstStyle/>
        <a:p>
          <a:endParaRPr lang="ru-RU"/>
        </a:p>
      </dgm:t>
    </dgm:pt>
    <dgm:pt modelId="{B073C0EF-1CC5-4131-BB55-1158D99B358E}" type="pres">
      <dgm:prSet presAssocID="{93CFFFF9-5554-4DF6-BD09-36FB71D52F28}" presName="level3hierChild" presStyleCnt="0"/>
      <dgm:spPr/>
      <dgm:t>
        <a:bodyPr/>
        <a:lstStyle/>
        <a:p>
          <a:endParaRPr lang="ru-RU"/>
        </a:p>
      </dgm:t>
    </dgm:pt>
    <dgm:pt modelId="{89E6A1F0-E43F-4BC2-A95B-F0CEC16E129A}" type="pres">
      <dgm:prSet presAssocID="{856AB339-8E14-496E-8F51-5648AECBC8EA}" presName="conn2-1" presStyleLbl="parChTrans1D2" presStyleIdx="2" presStyleCnt="6"/>
      <dgm:spPr/>
      <dgm:t>
        <a:bodyPr/>
        <a:lstStyle/>
        <a:p>
          <a:endParaRPr lang="ru-RU"/>
        </a:p>
      </dgm:t>
    </dgm:pt>
    <dgm:pt modelId="{44EE7C15-78D1-4B12-AACC-FD189F762565}" type="pres">
      <dgm:prSet presAssocID="{856AB339-8E14-496E-8F51-5648AECBC8EA}" presName="connTx" presStyleLbl="parChTrans1D2" presStyleIdx="2" presStyleCnt="6"/>
      <dgm:spPr/>
      <dgm:t>
        <a:bodyPr/>
        <a:lstStyle/>
        <a:p>
          <a:endParaRPr lang="ru-RU"/>
        </a:p>
      </dgm:t>
    </dgm:pt>
    <dgm:pt modelId="{093A5846-2BAB-416F-8B29-FA2C409ED5C3}" type="pres">
      <dgm:prSet presAssocID="{A218EABF-B063-4CF8-A323-D4F3F86319F5}" presName="root2" presStyleCnt="0"/>
      <dgm:spPr/>
      <dgm:t>
        <a:bodyPr/>
        <a:lstStyle/>
        <a:p>
          <a:endParaRPr lang="ru-RU"/>
        </a:p>
      </dgm:t>
    </dgm:pt>
    <dgm:pt modelId="{35E802F3-8C01-404C-BA33-7DCC781369FB}" type="pres">
      <dgm:prSet presAssocID="{A218EABF-B063-4CF8-A323-D4F3F86319F5}" presName="LevelTwoTextNode" presStyleLbl="node2" presStyleIdx="2" presStyleCnt="6" custScaleX="219265">
        <dgm:presLayoutVars>
          <dgm:chPref val="3"/>
        </dgm:presLayoutVars>
      </dgm:prSet>
      <dgm:spPr/>
      <dgm:t>
        <a:bodyPr/>
        <a:lstStyle/>
        <a:p>
          <a:endParaRPr lang="ru-RU"/>
        </a:p>
      </dgm:t>
    </dgm:pt>
    <dgm:pt modelId="{9B3CEBE7-3FAC-4420-96C0-0C7240C8ACC6}" type="pres">
      <dgm:prSet presAssocID="{A218EABF-B063-4CF8-A323-D4F3F86319F5}" presName="level3hierChild" presStyleCnt="0"/>
      <dgm:spPr/>
      <dgm:t>
        <a:bodyPr/>
        <a:lstStyle/>
        <a:p>
          <a:endParaRPr lang="ru-RU"/>
        </a:p>
      </dgm:t>
    </dgm:pt>
    <dgm:pt modelId="{F88815E4-35C6-4C18-AF56-2AAC6D88F176}" type="pres">
      <dgm:prSet presAssocID="{4CE2ADEE-944D-4153-AFA7-B0F8AACFC874}" presName="conn2-1" presStyleLbl="parChTrans1D2" presStyleIdx="3" presStyleCnt="6"/>
      <dgm:spPr/>
      <dgm:t>
        <a:bodyPr/>
        <a:lstStyle/>
        <a:p>
          <a:endParaRPr lang="ru-RU"/>
        </a:p>
      </dgm:t>
    </dgm:pt>
    <dgm:pt modelId="{86394851-B13D-4ADF-93F5-47F94B91DEA7}" type="pres">
      <dgm:prSet presAssocID="{4CE2ADEE-944D-4153-AFA7-B0F8AACFC874}" presName="connTx" presStyleLbl="parChTrans1D2" presStyleIdx="3" presStyleCnt="6"/>
      <dgm:spPr/>
      <dgm:t>
        <a:bodyPr/>
        <a:lstStyle/>
        <a:p>
          <a:endParaRPr lang="ru-RU"/>
        </a:p>
      </dgm:t>
    </dgm:pt>
    <dgm:pt modelId="{69740BA1-7DA1-43D7-973B-3CB692504DFC}" type="pres">
      <dgm:prSet presAssocID="{D79D7FDC-CCE0-43FF-B7FA-A9A4687E6338}" presName="root2" presStyleCnt="0"/>
      <dgm:spPr/>
      <dgm:t>
        <a:bodyPr/>
        <a:lstStyle/>
        <a:p>
          <a:endParaRPr lang="ru-RU"/>
        </a:p>
      </dgm:t>
    </dgm:pt>
    <dgm:pt modelId="{80C1188C-DCD5-4782-A40F-8F7BCF6A41EE}" type="pres">
      <dgm:prSet presAssocID="{D79D7FDC-CCE0-43FF-B7FA-A9A4687E6338}" presName="LevelTwoTextNode" presStyleLbl="node2" presStyleIdx="3" presStyleCnt="6" custScaleX="219265">
        <dgm:presLayoutVars>
          <dgm:chPref val="3"/>
        </dgm:presLayoutVars>
      </dgm:prSet>
      <dgm:spPr/>
      <dgm:t>
        <a:bodyPr/>
        <a:lstStyle/>
        <a:p>
          <a:endParaRPr lang="ru-RU"/>
        </a:p>
      </dgm:t>
    </dgm:pt>
    <dgm:pt modelId="{B4EDBE1B-B095-4799-AEA3-499A3D24A786}" type="pres">
      <dgm:prSet presAssocID="{D79D7FDC-CCE0-43FF-B7FA-A9A4687E6338}" presName="level3hierChild" presStyleCnt="0"/>
      <dgm:spPr/>
      <dgm:t>
        <a:bodyPr/>
        <a:lstStyle/>
        <a:p>
          <a:endParaRPr lang="ru-RU"/>
        </a:p>
      </dgm:t>
    </dgm:pt>
    <dgm:pt modelId="{14C42A7D-4813-46DE-ABEC-0F046D11681A}" type="pres">
      <dgm:prSet presAssocID="{011EDCDD-C606-41F5-A151-B93884741034}" presName="conn2-1" presStyleLbl="parChTrans1D2" presStyleIdx="4" presStyleCnt="6"/>
      <dgm:spPr/>
      <dgm:t>
        <a:bodyPr/>
        <a:lstStyle/>
        <a:p>
          <a:endParaRPr lang="ru-RU"/>
        </a:p>
      </dgm:t>
    </dgm:pt>
    <dgm:pt modelId="{14022D42-6AED-4505-86E1-D58638BA319A}" type="pres">
      <dgm:prSet presAssocID="{011EDCDD-C606-41F5-A151-B93884741034}" presName="connTx" presStyleLbl="parChTrans1D2" presStyleIdx="4" presStyleCnt="6"/>
      <dgm:spPr/>
      <dgm:t>
        <a:bodyPr/>
        <a:lstStyle/>
        <a:p>
          <a:endParaRPr lang="ru-RU"/>
        </a:p>
      </dgm:t>
    </dgm:pt>
    <dgm:pt modelId="{60C8870C-9917-4180-A144-D85509D12F8D}" type="pres">
      <dgm:prSet presAssocID="{5C015FCB-380A-4672-BB49-9748CD156283}" presName="root2" presStyleCnt="0"/>
      <dgm:spPr/>
      <dgm:t>
        <a:bodyPr/>
        <a:lstStyle/>
        <a:p>
          <a:endParaRPr lang="ru-RU"/>
        </a:p>
      </dgm:t>
    </dgm:pt>
    <dgm:pt modelId="{446F7B50-3ACA-4219-8AD8-44519FF67EB2}" type="pres">
      <dgm:prSet presAssocID="{5C015FCB-380A-4672-BB49-9748CD156283}" presName="LevelTwoTextNode" presStyleLbl="node2" presStyleIdx="4" presStyleCnt="6" custScaleX="219265">
        <dgm:presLayoutVars>
          <dgm:chPref val="3"/>
        </dgm:presLayoutVars>
      </dgm:prSet>
      <dgm:spPr/>
      <dgm:t>
        <a:bodyPr/>
        <a:lstStyle/>
        <a:p>
          <a:endParaRPr lang="ru-RU"/>
        </a:p>
      </dgm:t>
    </dgm:pt>
    <dgm:pt modelId="{6C139855-3D70-460A-90C7-302D796FF8EE}" type="pres">
      <dgm:prSet presAssocID="{5C015FCB-380A-4672-BB49-9748CD156283}" presName="level3hierChild" presStyleCnt="0"/>
      <dgm:spPr/>
      <dgm:t>
        <a:bodyPr/>
        <a:lstStyle/>
        <a:p>
          <a:endParaRPr lang="ru-RU"/>
        </a:p>
      </dgm:t>
    </dgm:pt>
    <dgm:pt modelId="{F8D1298A-50D5-4DBD-AC93-3FD7A21E15E3}" type="pres">
      <dgm:prSet presAssocID="{5FDB103D-8B5E-4340-B7F4-40E9B63534CF}" presName="conn2-1" presStyleLbl="parChTrans1D2" presStyleIdx="5" presStyleCnt="6"/>
      <dgm:spPr/>
      <dgm:t>
        <a:bodyPr/>
        <a:lstStyle/>
        <a:p>
          <a:endParaRPr lang="ru-RU"/>
        </a:p>
      </dgm:t>
    </dgm:pt>
    <dgm:pt modelId="{1F43B4A3-7235-4FAD-A89C-9947B9B3CB9C}" type="pres">
      <dgm:prSet presAssocID="{5FDB103D-8B5E-4340-B7F4-40E9B63534CF}" presName="connTx" presStyleLbl="parChTrans1D2" presStyleIdx="5" presStyleCnt="6"/>
      <dgm:spPr/>
      <dgm:t>
        <a:bodyPr/>
        <a:lstStyle/>
        <a:p>
          <a:endParaRPr lang="ru-RU"/>
        </a:p>
      </dgm:t>
    </dgm:pt>
    <dgm:pt modelId="{BC3A9795-CBEA-4692-840B-594008BE774F}" type="pres">
      <dgm:prSet presAssocID="{98663EBC-2008-4C91-B869-D7BC36681134}" presName="root2" presStyleCnt="0"/>
      <dgm:spPr/>
      <dgm:t>
        <a:bodyPr/>
        <a:lstStyle/>
        <a:p>
          <a:endParaRPr lang="ru-RU"/>
        </a:p>
      </dgm:t>
    </dgm:pt>
    <dgm:pt modelId="{29F3B1BE-F96C-4B36-8232-00E4D096B1F9}" type="pres">
      <dgm:prSet presAssocID="{98663EBC-2008-4C91-B869-D7BC36681134}" presName="LevelTwoTextNode" presStyleLbl="node2" presStyleIdx="5" presStyleCnt="6" custScaleX="219265">
        <dgm:presLayoutVars>
          <dgm:chPref val="3"/>
        </dgm:presLayoutVars>
      </dgm:prSet>
      <dgm:spPr/>
      <dgm:t>
        <a:bodyPr/>
        <a:lstStyle/>
        <a:p>
          <a:endParaRPr lang="ru-RU"/>
        </a:p>
      </dgm:t>
    </dgm:pt>
    <dgm:pt modelId="{13D5FD39-7E9B-49CF-992E-65BE56AF3A2F}" type="pres">
      <dgm:prSet presAssocID="{98663EBC-2008-4C91-B869-D7BC36681134}" presName="level3hierChild" presStyleCnt="0"/>
      <dgm:spPr/>
      <dgm:t>
        <a:bodyPr/>
        <a:lstStyle/>
        <a:p>
          <a:endParaRPr lang="ru-RU"/>
        </a:p>
      </dgm:t>
    </dgm:pt>
  </dgm:ptLst>
  <dgm:cxnLst>
    <dgm:cxn modelId="{841C2C62-1DCB-4391-924A-8FD89D007F32}" type="presOf" srcId="{856AB339-8E14-496E-8F51-5648AECBC8EA}" destId="{89E6A1F0-E43F-4BC2-A95B-F0CEC16E129A}" srcOrd="0" destOrd="0" presId="urn:microsoft.com/office/officeart/2008/layout/HorizontalMultiLevelHierarchy"/>
    <dgm:cxn modelId="{72C28F09-74E8-4A93-AC80-9E90ABDCA1D2}" srcId="{5008B387-2411-49DB-B413-B6D5A34B4CF4}" destId="{98663EBC-2008-4C91-B869-D7BC36681134}" srcOrd="5" destOrd="0" parTransId="{5FDB103D-8B5E-4340-B7F4-40E9B63534CF}" sibTransId="{33905ED3-E349-40A4-86D3-0073FDBD7E6A}"/>
    <dgm:cxn modelId="{05C90B3C-038C-43E6-AD32-EF8C672CF120}" type="presOf" srcId="{5FDB103D-8B5E-4340-B7F4-40E9B63534CF}" destId="{F8D1298A-50D5-4DBD-AC93-3FD7A21E15E3}" srcOrd="0" destOrd="0" presId="urn:microsoft.com/office/officeart/2008/layout/HorizontalMultiLevelHierarchy"/>
    <dgm:cxn modelId="{AF07B74A-C519-4B2D-8EB1-2865A9BA5DDD}" type="presOf" srcId="{0656B712-F66B-45B2-AC65-8881156CCAE7}" destId="{3238F169-DEED-47E0-9C9E-B9B1C2DADCD1}" srcOrd="1" destOrd="0" presId="urn:microsoft.com/office/officeart/2008/layout/HorizontalMultiLevelHierarchy"/>
    <dgm:cxn modelId="{A9BCA439-1072-4766-88C5-09A88FDD2553}" type="presOf" srcId="{5FDB103D-8B5E-4340-B7F4-40E9B63534CF}" destId="{1F43B4A3-7235-4FAD-A89C-9947B9B3CB9C}" srcOrd="1" destOrd="0" presId="urn:microsoft.com/office/officeart/2008/layout/HorizontalMultiLevelHierarchy"/>
    <dgm:cxn modelId="{534E3AD1-ECCA-4846-95FF-2A240CE14AAD}" srcId="{5008B387-2411-49DB-B413-B6D5A34B4CF4}" destId="{5C015FCB-380A-4672-BB49-9748CD156283}" srcOrd="4" destOrd="0" parTransId="{011EDCDD-C606-41F5-A151-B93884741034}" sibTransId="{34305CDF-2443-440F-9ACB-9AA577E82DB3}"/>
    <dgm:cxn modelId="{2882CFBD-3469-4730-82C1-7CB50CD1D86C}" srcId="{5008B387-2411-49DB-B413-B6D5A34B4CF4}" destId="{49B997EC-7540-4106-931D-9C13DB89111B}" srcOrd="0" destOrd="0" parTransId="{409A06D7-F833-49AC-BBA6-80035DDC8B93}" sibTransId="{F094CCB7-34C3-4D8D-8098-447312E7AA7B}"/>
    <dgm:cxn modelId="{D30ADC0F-158F-481E-B53C-CEAC0499C7FC}" type="presOf" srcId="{856AB339-8E14-496E-8F51-5648AECBC8EA}" destId="{44EE7C15-78D1-4B12-AACC-FD189F762565}" srcOrd="1" destOrd="0" presId="urn:microsoft.com/office/officeart/2008/layout/HorizontalMultiLevelHierarchy"/>
    <dgm:cxn modelId="{B158EAE6-7C04-4D6F-BC3E-1986FD8C6F13}" type="presOf" srcId="{93CFFFF9-5554-4DF6-BD09-36FB71D52F28}" destId="{538EC8C4-D4A3-48CF-B945-413AB213A332}" srcOrd="0" destOrd="0" presId="urn:microsoft.com/office/officeart/2008/layout/HorizontalMultiLevelHierarchy"/>
    <dgm:cxn modelId="{366E63FE-7EA6-45C2-B54A-25E513AD173C}" type="presOf" srcId="{DA2A2D7F-8FCF-4EC3-8392-B29697C3B63D}" destId="{BFAEC5D5-4100-4001-AAE5-FED4944C40F1}" srcOrd="0" destOrd="0" presId="urn:microsoft.com/office/officeart/2008/layout/HorizontalMultiLevelHierarchy"/>
    <dgm:cxn modelId="{747CC30F-5EB7-40B2-80D6-0B403CCA4101}" type="presOf" srcId="{98663EBC-2008-4C91-B869-D7BC36681134}" destId="{29F3B1BE-F96C-4B36-8232-00E4D096B1F9}" srcOrd="0" destOrd="0" presId="urn:microsoft.com/office/officeart/2008/layout/HorizontalMultiLevelHierarchy"/>
    <dgm:cxn modelId="{C6E41C45-EB1B-4095-B60E-B7A9AD922A02}" type="presOf" srcId="{D79D7FDC-CCE0-43FF-B7FA-A9A4687E6338}" destId="{80C1188C-DCD5-4782-A40F-8F7BCF6A41EE}" srcOrd="0" destOrd="0" presId="urn:microsoft.com/office/officeart/2008/layout/HorizontalMultiLevelHierarchy"/>
    <dgm:cxn modelId="{FB91E4E3-88F6-4B4E-A3FF-F4D7AB9BBF3E}" type="presOf" srcId="{011EDCDD-C606-41F5-A151-B93884741034}" destId="{14022D42-6AED-4505-86E1-D58638BA319A}" srcOrd="1" destOrd="0" presId="urn:microsoft.com/office/officeart/2008/layout/HorizontalMultiLevelHierarchy"/>
    <dgm:cxn modelId="{B1DB068F-E749-4F4D-A384-94E0E233F20E}" type="presOf" srcId="{5C015FCB-380A-4672-BB49-9748CD156283}" destId="{446F7B50-3ACA-4219-8AD8-44519FF67EB2}" srcOrd="0" destOrd="0" presId="urn:microsoft.com/office/officeart/2008/layout/HorizontalMultiLevelHierarchy"/>
    <dgm:cxn modelId="{7CFE16E2-0C50-437F-84D8-29B81B160F3D}" srcId="{5008B387-2411-49DB-B413-B6D5A34B4CF4}" destId="{93CFFFF9-5554-4DF6-BD09-36FB71D52F28}" srcOrd="1" destOrd="0" parTransId="{0656B712-F66B-45B2-AC65-8881156CCAE7}" sibTransId="{548F3DC5-43AC-4BCF-8F42-197BCD798895}"/>
    <dgm:cxn modelId="{207F023B-C17A-4465-B815-FF8030A3116C}" type="presOf" srcId="{409A06D7-F833-49AC-BBA6-80035DDC8B93}" destId="{E7734408-454F-4E08-8B56-2F806A69E2DC}" srcOrd="0" destOrd="0" presId="urn:microsoft.com/office/officeart/2008/layout/HorizontalMultiLevelHierarchy"/>
    <dgm:cxn modelId="{B6C5A955-0334-4EEE-BE40-043B0A63AFA7}" type="presOf" srcId="{A218EABF-B063-4CF8-A323-D4F3F86319F5}" destId="{35E802F3-8C01-404C-BA33-7DCC781369FB}" srcOrd="0" destOrd="0" presId="urn:microsoft.com/office/officeart/2008/layout/HorizontalMultiLevelHierarchy"/>
    <dgm:cxn modelId="{CDA41640-E538-4333-A064-5C90F20C1283}" srcId="{5008B387-2411-49DB-B413-B6D5A34B4CF4}" destId="{A218EABF-B063-4CF8-A323-D4F3F86319F5}" srcOrd="2" destOrd="0" parTransId="{856AB339-8E14-496E-8F51-5648AECBC8EA}" sibTransId="{582126A6-3E64-4221-BEAC-5D98478F3EBD}"/>
    <dgm:cxn modelId="{7D28069E-3CC5-48C3-8C11-552659AE81F4}" type="presOf" srcId="{5008B387-2411-49DB-B413-B6D5A34B4CF4}" destId="{775F08DA-7979-413D-808E-019AD181CBAC}" srcOrd="0" destOrd="0" presId="urn:microsoft.com/office/officeart/2008/layout/HorizontalMultiLevelHierarchy"/>
    <dgm:cxn modelId="{B68ECBDD-F7C8-4328-B1F7-B259B55880F6}" type="presOf" srcId="{0656B712-F66B-45B2-AC65-8881156CCAE7}" destId="{9610573B-ABDD-41AE-BE7E-E1A025943D86}" srcOrd="0" destOrd="0" presId="urn:microsoft.com/office/officeart/2008/layout/HorizontalMultiLevelHierarchy"/>
    <dgm:cxn modelId="{24372B45-E449-4996-AA81-5F698B2C692D}" type="presOf" srcId="{49B997EC-7540-4106-931D-9C13DB89111B}" destId="{E919C352-AD28-4243-94EB-8F9FFEFFEB1D}" srcOrd="0" destOrd="0" presId="urn:microsoft.com/office/officeart/2008/layout/HorizontalMultiLevelHierarchy"/>
    <dgm:cxn modelId="{938689D7-E898-478E-958D-03622216C503}" type="presOf" srcId="{011EDCDD-C606-41F5-A151-B93884741034}" destId="{14C42A7D-4813-46DE-ABEC-0F046D11681A}" srcOrd="0" destOrd="0" presId="urn:microsoft.com/office/officeart/2008/layout/HorizontalMultiLevelHierarchy"/>
    <dgm:cxn modelId="{8FA13BAA-8736-4638-A4C2-DBEB0C9CBF62}" type="presOf" srcId="{4CE2ADEE-944D-4153-AFA7-B0F8AACFC874}" destId="{F88815E4-35C6-4C18-AF56-2AAC6D88F176}" srcOrd="0" destOrd="0" presId="urn:microsoft.com/office/officeart/2008/layout/HorizontalMultiLevelHierarchy"/>
    <dgm:cxn modelId="{BDB1F94C-6AF6-469D-87CA-A108492246D9}" srcId="{5008B387-2411-49DB-B413-B6D5A34B4CF4}" destId="{D79D7FDC-CCE0-43FF-B7FA-A9A4687E6338}" srcOrd="3" destOrd="0" parTransId="{4CE2ADEE-944D-4153-AFA7-B0F8AACFC874}" sibTransId="{475311DA-ABB4-4757-A9F9-80546FE45FDD}"/>
    <dgm:cxn modelId="{5CB07DF5-2282-4742-B0A7-BA9028B0F043}" srcId="{DA2A2D7F-8FCF-4EC3-8392-B29697C3B63D}" destId="{5008B387-2411-49DB-B413-B6D5A34B4CF4}" srcOrd="0" destOrd="0" parTransId="{A2D7BE1A-7509-40FF-8994-EE38A98CA48B}" sibTransId="{6A38D270-2F62-427F-AA86-521CC342413C}"/>
    <dgm:cxn modelId="{57764FCE-B714-4320-AF8F-53E7698A09B6}" type="presOf" srcId="{409A06D7-F833-49AC-BBA6-80035DDC8B93}" destId="{056EF1F7-9E46-4014-9B05-50C85CFDCED0}" srcOrd="1" destOrd="0" presId="urn:microsoft.com/office/officeart/2008/layout/HorizontalMultiLevelHierarchy"/>
    <dgm:cxn modelId="{FEB686B8-B074-435C-8E20-73CBBB5162E2}" type="presOf" srcId="{4CE2ADEE-944D-4153-AFA7-B0F8AACFC874}" destId="{86394851-B13D-4ADF-93F5-47F94B91DEA7}" srcOrd="1" destOrd="0" presId="urn:microsoft.com/office/officeart/2008/layout/HorizontalMultiLevelHierarchy"/>
    <dgm:cxn modelId="{E6788B6F-1DFD-438E-97AE-D8642DB8E3E4}" type="presParOf" srcId="{BFAEC5D5-4100-4001-AAE5-FED4944C40F1}" destId="{ED115F96-20E1-4D73-AEAA-068D829C50FF}" srcOrd="0" destOrd="0" presId="urn:microsoft.com/office/officeart/2008/layout/HorizontalMultiLevelHierarchy"/>
    <dgm:cxn modelId="{CAAF9719-B8B8-4220-8F23-510CAA65B8DF}" type="presParOf" srcId="{ED115F96-20E1-4D73-AEAA-068D829C50FF}" destId="{775F08DA-7979-413D-808E-019AD181CBAC}" srcOrd="0" destOrd="0" presId="urn:microsoft.com/office/officeart/2008/layout/HorizontalMultiLevelHierarchy"/>
    <dgm:cxn modelId="{E707D4A4-6CD9-4441-9DFA-97D7E1CC4157}" type="presParOf" srcId="{ED115F96-20E1-4D73-AEAA-068D829C50FF}" destId="{47B0AF8D-F4DC-4C99-A863-73D786249CB9}" srcOrd="1" destOrd="0" presId="urn:microsoft.com/office/officeart/2008/layout/HorizontalMultiLevelHierarchy"/>
    <dgm:cxn modelId="{3D656CFB-7C4F-420A-A7DA-C6355DB1DA53}" type="presParOf" srcId="{47B0AF8D-F4DC-4C99-A863-73D786249CB9}" destId="{E7734408-454F-4E08-8B56-2F806A69E2DC}" srcOrd="0" destOrd="0" presId="urn:microsoft.com/office/officeart/2008/layout/HorizontalMultiLevelHierarchy"/>
    <dgm:cxn modelId="{743EC71F-85C4-437A-8A2F-65D7A52410B7}" type="presParOf" srcId="{E7734408-454F-4E08-8B56-2F806A69E2DC}" destId="{056EF1F7-9E46-4014-9B05-50C85CFDCED0}" srcOrd="0" destOrd="0" presId="urn:microsoft.com/office/officeart/2008/layout/HorizontalMultiLevelHierarchy"/>
    <dgm:cxn modelId="{AAE49210-9A8F-45B2-BA10-DB799A469A12}" type="presParOf" srcId="{47B0AF8D-F4DC-4C99-A863-73D786249CB9}" destId="{F892F5CF-49B9-4379-BFA1-7A8C54D16ECB}" srcOrd="1" destOrd="0" presId="urn:microsoft.com/office/officeart/2008/layout/HorizontalMultiLevelHierarchy"/>
    <dgm:cxn modelId="{EDD3784C-458C-4F0E-A048-9181FCC9B43B}" type="presParOf" srcId="{F892F5CF-49B9-4379-BFA1-7A8C54D16ECB}" destId="{E919C352-AD28-4243-94EB-8F9FFEFFEB1D}" srcOrd="0" destOrd="0" presId="urn:microsoft.com/office/officeart/2008/layout/HorizontalMultiLevelHierarchy"/>
    <dgm:cxn modelId="{A7E4322C-273C-48F4-AA26-C2DE2D539976}" type="presParOf" srcId="{F892F5CF-49B9-4379-BFA1-7A8C54D16ECB}" destId="{117C1197-0500-49DA-9168-F89BD6B1A260}" srcOrd="1" destOrd="0" presId="urn:microsoft.com/office/officeart/2008/layout/HorizontalMultiLevelHierarchy"/>
    <dgm:cxn modelId="{E2FAC252-C7DE-4874-8637-8877F3E777E9}" type="presParOf" srcId="{47B0AF8D-F4DC-4C99-A863-73D786249CB9}" destId="{9610573B-ABDD-41AE-BE7E-E1A025943D86}" srcOrd="2" destOrd="0" presId="urn:microsoft.com/office/officeart/2008/layout/HorizontalMultiLevelHierarchy"/>
    <dgm:cxn modelId="{BEE7A506-E46A-4FF0-A888-99878D62130F}" type="presParOf" srcId="{9610573B-ABDD-41AE-BE7E-E1A025943D86}" destId="{3238F169-DEED-47E0-9C9E-B9B1C2DADCD1}" srcOrd="0" destOrd="0" presId="urn:microsoft.com/office/officeart/2008/layout/HorizontalMultiLevelHierarchy"/>
    <dgm:cxn modelId="{00785F55-83F7-4FF4-9206-FF7FF3370B48}" type="presParOf" srcId="{47B0AF8D-F4DC-4C99-A863-73D786249CB9}" destId="{1188AEC7-2892-4287-91AB-58EFB89F5BED}" srcOrd="3" destOrd="0" presId="urn:microsoft.com/office/officeart/2008/layout/HorizontalMultiLevelHierarchy"/>
    <dgm:cxn modelId="{A8A8D4A4-1408-458B-BC17-CEF61A26B10B}" type="presParOf" srcId="{1188AEC7-2892-4287-91AB-58EFB89F5BED}" destId="{538EC8C4-D4A3-48CF-B945-413AB213A332}" srcOrd="0" destOrd="0" presId="urn:microsoft.com/office/officeart/2008/layout/HorizontalMultiLevelHierarchy"/>
    <dgm:cxn modelId="{E45D221A-829B-410F-B113-58154A71698E}" type="presParOf" srcId="{1188AEC7-2892-4287-91AB-58EFB89F5BED}" destId="{B073C0EF-1CC5-4131-BB55-1158D99B358E}" srcOrd="1" destOrd="0" presId="urn:microsoft.com/office/officeart/2008/layout/HorizontalMultiLevelHierarchy"/>
    <dgm:cxn modelId="{E9AA95FA-8F4D-4CA3-A584-70CDCF58B14D}" type="presParOf" srcId="{47B0AF8D-F4DC-4C99-A863-73D786249CB9}" destId="{89E6A1F0-E43F-4BC2-A95B-F0CEC16E129A}" srcOrd="4" destOrd="0" presId="urn:microsoft.com/office/officeart/2008/layout/HorizontalMultiLevelHierarchy"/>
    <dgm:cxn modelId="{4FF128AC-B084-4C23-BF04-B8B0E70640E2}" type="presParOf" srcId="{89E6A1F0-E43F-4BC2-A95B-F0CEC16E129A}" destId="{44EE7C15-78D1-4B12-AACC-FD189F762565}" srcOrd="0" destOrd="0" presId="urn:microsoft.com/office/officeart/2008/layout/HorizontalMultiLevelHierarchy"/>
    <dgm:cxn modelId="{1C392FEE-98B2-46CE-9283-E47FB2F8F416}" type="presParOf" srcId="{47B0AF8D-F4DC-4C99-A863-73D786249CB9}" destId="{093A5846-2BAB-416F-8B29-FA2C409ED5C3}" srcOrd="5" destOrd="0" presId="urn:microsoft.com/office/officeart/2008/layout/HorizontalMultiLevelHierarchy"/>
    <dgm:cxn modelId="{54E100EB-6199-4639-B4A9-E9D1C9E67004}" type="presParOf" srcId="{093A5846-2BAB-416F-8B29-FA2C409ED5C3}" destId="{35E802F3-8C01-404C-BA33-7DCC781369FB}" srcOrd="0" destOrd="0" presId="urn:microsoft.com/office/officeart/2008/layout/HorizontalMultiLevelHierarchy"/>
    <dgm:cxn modelId="{09DF80C4-A228-4433-A740-0E106DCF787F}" type="presParOf" srcId="{093A5846-2BAB-416F-8B29-FA2C409ED5C3}" destId="{9B3CEBE7-3FAC-4420-96C0-0C7240C8ACC6}" srcOrd="1" destOrd="0" presId="urn:microsoft.com/office/officeart/2008/layout/HorizontalMultiLevelHierarchy"/>
    <dgm:cxn modelId="{FFD595C4-0C9D-40C4-9A10-DF7DDAEFD513}" type="presParOf" srcId="{47B0AF8D-F4DC-4C99-A863-73D786249CB9}" destId="{F88815E4-35C6-4C18-AF56-2AAC6D88F176}" srcOrd="6" destOrd="0" presId="urn:microsoft.com/office/officeart/2008/layout/HorizontalMultiLevelHierarchy"/>
    <dgm:cxn modelId="{DE757471-98C3-4A24-9AA9-F18EA43FEA22}" type="presParOf" srcId="{F88815E4-35C6-4C18-AF56-2AAC6D88F176}" destId="{86394851-B13D-4ADF-93F5-47F94B91DEA7}" srcOrd="0" destOrd="0" presId="urn:microsoft.com/office/officeart/2008/layout/HorizontalMultiLevelHierarchy"/>
    <dgm:cxn modelId="{43DF0371-6357-42B1-89B0-22358A4E2333}" type="presParOf" srcId="{47B0AF8D-F4DC-4C99-A863-73D786249CB9}" destId="{69740BA1-7DA1-43D7-973B-3CB692504DFC}" srcOrd="7" destOrd="0" presId="urn:microsoft.com/office/officeart/2008/layout/HorizontalMultiLevelHierarchy"/>
    <dgm:cxn modelId="{E3668F92-8337-404F-961E-986C5399A99A}" type="presParOf" srcId="{69740BA1-7DA1-43D7-973B-3CB692504DFC}" destId="{80C1188C-DCD5-4782-A40F-8F7BCF6A41EE}" srcOrd="0" destOrd="0" presId="urn:microsoft.com/office/officeart/2008/layout/HorizontalMultiLevelHierarchy"/>
    <dgm:cxn modelId="{36F501E0-3A3C-47C7-ABA2-F9CB84191FCA}" type="presParOf" srcId="{69740BA1-7DA1-43D7-973B-3CB692504DFC}" destId="{B4EDBE1B-B095-4799-AEA3-499A3D24A786}" srcOrd="1" destOrd="0" presId="urn:microsoft.com/office/officeart/2008/layout/HorizontalMultiLevelHierarchy"/>
    <dgm:cxn modelId="{430B55F2-2091-49CA-9772-C1DE301FCE9C}" type="presParOf" srcId="{47B0AF8D-F4DC-4C99-A863-73D786249CB9}" destId="{14C42A7D-4813-46DE-ABEC-0F046D11681A}" srcOrd="8" destOrd="0" presId="urn:microsoft.com/office/officeart/2008/layout/HorizontalMultiLevelHierarchy"/>
    <dgm:cxn modelId="{CCF94E0C-2B1D-472F-8562-F7526A2F5697}" type="presParOf" srcId="{14C42A7D-4813-46DE-ABEC-0F046D11681A}" destId="{14022D42-6AED-4505-86E1-D58638BA319A}" srcOrd="0" destOrd="0" presId="urn:microsoft.com/office/officeart/2008/layout/HorizontalMultiLevelHierarchy"/>
    <dgm:cxn modelId="{55110FF7-755A-4FA1-B232-EE42537976A7}" type="presParOf" srcId="{47B0AF8D-F4DC-4C99-A863-73D786249CB9}" destId="{60C8870C-9917-4180-A144-D85509D12F8D}" srcOrd="9" destOrd="0" presId="urn:microsoft.com/office/officeart/2008/layout/HorizontalMultiLevelHierarchy"/>
    <dgm:cxn modelId="{2E502484-EADD-4C1B-B0B2-8F1E50587437}" type="presParOf" srcId="{60C8870C-9917-4180-A144-D85509D12F8D}" destId="{446F7B50-3ACA-4219-8AD8-44519FF67EB2}" srcOrd="0" destOrd="0" presId="urn:microsoft.com/office/officeart/2008/layout/HorizontalMultiLevelHierarchy"/>
    <dgm:cxn modelId="{396E0C9F-D608-4B61-A7FE-31AC8E90E8F7}" type="presParOf" srcId="{60C8870C-9917-4180-A144-D85509D12F8D}" destId="{6C139855-3D70-460A-90C7-302D796FF8EE}" srcOrd="1" destOrd="0" presId="urn:microsoft.com/office/officeart/2008/layout/HorizontalMultiLevelHierarchy"/>
    <dgm:cxn modelId="{0B2E5E09-257E-49B2-983D-2F37001F2292}" type="presParOf" srcId="{47B0AF8D-F4DC-4C99-A863-73D786249CB9}" destId="{F8D1298A-50D5-4DBD-AC93-3FD7A21E15E3}" srcOrd="10" destOrd="0" presId="urn:microsoft.com/office/officeart/2008/layout/HorizontalMultiLevelHierarchy"/>
    <dgm:cxn modelId="{4F8442C2-43C0-4282-9B14-3683BD3B2672}" type="presParOf" srcId="{F8D1298A-50D5-4DBD-AC93-3FD7A21E15E3}" destId="{1F43B4A3-7235-4FAD-A89C-9947B9B3CB9C}" srcOrd="0" destOrd="0" presId="urn:microsoft.com/office/officeart/2008/layout/HorizontalMultiLevelHierarchy"/>
    <dgm:cxn modelId="{B600ADAD-E07E-48D7-A746-C84DA454436F}" type="presParOf" srcId="{47B0AF8D-F4DC-4C99-A863-73D786249CB9}" destId="{BC3A9795-CBEA-4692-840B-594008BE774F}" srcOrd="11" destOrd="0" presId="urn:microsoft.com/office/officeart/2008/layout/HorizontalMultiLevelHierarchy"/>
    <dgm:cxn modelId="{7702AB21-2D59-4051-A307-8A3F948F288D}" type="presParOf" srcId="{BC3A9795-CBEA-4692-840B-594008BE774F}" destId="{29F3B1BE-F96C-4B36-8232-00E4D096B1F9}" srcOrd="0" destOrd="0" presId="urn:microsoft.com/office/officeart/2008/layout/HorizontalMultiLevelHierarchy"/>
    <dgm:cxn modelId="{F0FED8A9-FC2E-4C22-AC6D-975BB1C60AF5}" type="presParOf" srcId="{BC3A9795-CBEA-4692-840B-594008BE774F}" destId="{13D5FD39-7E9B-49CF-992E-65BE56AF3A2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BCFF1-E139-4364-9310-021FB80340A8}" type="doc">
      <dgm:prSet loTypeId="urn:microsoft.com/office/officeart/2005/8/layout/vProcess5" loCatId="process" qsTypeId="urn:microsoft.com/office/officeart/2005/8/quickstyle/3d7" qsCatId="3D" csTypeId="urn:microsoft.com/office/officeart/2005/8/colors/accent1_2" csCatId="accent1" phldr="1"/>
      <dgm:spPr/>
      <dgm:t>
        <a:bodyPr/>
        <a:lstStyle/>
        <a:p>
          <a:endParaRPr lang="ru-RU"/>
        </a:p>
      </dgm:t>
    </dgm:pt>
    <dgm:pt modelId="{B61E8625-31F5-462B-88F0-22C3AE269C53}">
      <dgm:prSet phldrT="[Текст]"/>
      <dgm:spPr/>
      <dgm:t>
        <a:bodyPr/>
        <a:lstStyle/>
        <a:p>
          <a:r>
            <a:rPr lang="uk-UA" dirty="0" smtClean="0">
              <a:latin typeface="Times New Roman" pitchFamily="18" charset="0"/>
              <a:cs typeface="Times New Roman" pitchFamily="18" charset="0"/>
            </a:rPr>
            <a:t>1. Підготовчий етап</a:t>
          </a:r>
          <a:endParaRPr lang="ru-RU" dirty="0">
            <a:latin typeface="Times New Roman" pitchFamily="18" charset="0"/>
            <a:cs typeface="Times New Roman" pitchFamily="18" charset="0"/>
          </a:endParaRPr>
        </a:p>
      </dgm:t>
    </dgm:pt>
    <dgm:pt modelId="{EA7578B2-E044-491E-80AD-97153FACA8F8}" type="parTrans" cxnId="{072DD6A8-792D-447B-A898-D1BAF9AF492E}">
      <dgm:prSet/>
      <dgm:spPr/>
      <dgm:t>
        <a:bodyPr/>
        <a:lstStyle/>
        <a:p>
          <a:endParaRPr lang="ru-RU"/>
        </a:p>
      </dgm:t>
    </dgm:pt>
    <dgm:pt modelId="{750B11FF-9D92-44C4-A18A-7BCF99C083E8}" type="sibTrans" cxnId="{072DD6A8-792D-447B-A898-D1BAF9AF492E}">
      <dgm:prSet/>
      <dgm:spPr/>
      <dgm:t>
        <a:bodyPr/>
        <a:lstStyle/>
        <a:p>
          <a:endParaRPr lang="ru-RU"/>
        </a:p>
      </dgm:t>
    </dgm:pt>
    <dgm:pt modelId="{478532DE-0C28-4ED8-A635-8D41AF036EA0}">
      <dgm:prSet phldrT="[Текст]"/>
      <dgm:spPr/>
      <dgm:t>
        <a:bodyPr/>
        <a:lstStyle/>
        <a:p>
          <a:r>
            <a:rPr lang="uk-UA" dirty="0" smtClean="0">
              <a:latin typeface="Times New Roman" pitchFamily="18" charset="0"/>
              <a:cs typeface="Times New Roman" pitchFamily="18" charset="0"/>
            </a:rPr>
            <a:t>2. Організаційний етап</a:t>
          </a:r>
          <a:endParaRPr lang="ru-RU" dirty="0">
            <a:latin typeface="Times New Roman" pitchFamily="18" charset="0"/>
            <a:cs typeface="Times New Roman" pitchFamily="18" charset="0"/>
          </a:endParaRPr>
        </a:p>
      </dgm:t>
    </dgm:pt>
    <dgm:pt modelId="{39210EEF-7B62-4FE7-AAEF-59A46DD802D4}" type="parTrans" cxnId="{1117809E-834C-44F1-AC2F-86B36AAFD989}">
      <dgm:prSet/>
      <dgm:spPr/>
      <dgm:t>
        <a:bodyPr/>
        <a:lstStyle/>
        <a:p>
          <a:endParaRPr lang="ru-RU"/>
        </a:p>
      </dgm:t>
    </dgm:pt>
    <dgm:pt modelId="{C88FFFE2-E599-499E-B84F-4D28027E87A3}" type="sibTrans" cxnId="{1117809E-834C-44F1-AC2F-86B36AAFD989}">
      <dgm:prSet/>
      <dgm:spPr/>
      <dgm:t>
        <a:bodyPr/>
        <a:lstStyle/>
        <a:p>
          <a:endParaRPr lang="ru-RU"/>
        </a:p>
      </dgm:t>
    </dgm:pt>
    <dgm:pt modelId="{35FC5FB8-BC19-4D7F-8EBE-999098CE3D19}">
      <dgm:prSet phldrT="[Текст]"/>
      <dgm:spPr/>
      <dgm:t>
        <a:bodyPr/>
        <a:lstStyle/>
        <a:p>
          <a:r>
            <a:rPr lang="uk-UA" dirty="0" smtClean="0">
              <a:latin typeface="Times New Roman" pitchFamily="18" charset="0"/>
              <a:cs typeface="Times New Roman" pitchFamily="18" charset="0"/>
            </a:rPr>
            <a:t>3. Технологічний етап </a:t>
          </a:r>
          <a:endParaRPr lang="ru-RU" dirty="0">
            <a:latin typeface="Times New Roman" pitchFamily="18" charset="0"/>
            <a:cs typeface="Times New Roman" pitchFamily="18" charset="0"/>
          </a:endParaRPr>
        </a:p>
      </dgm:t>
    </dgm:pt>
    <dgm:pt modelId="{156D0B1B-A423-405F-B15C-4C06D8011107}" type="parTrans" cxnId="{176DFDD1-394A-4AEF-B8F2-7F21FDEDEF2E}">
      <dgm:prSet/>
      <dgm:spPr/>
      <dgm:t>
        <a:bodyPr/>
        <a:lstStyle/>
        <a:p>
          <a:endParaRPr lang="ru-RU"/>
        </a:p>
      </dgm:t>
    </dgm:pt>
    <dgm:pt modelId="{C32B5615-9624-4F91-9041-F81A86DF91AB}" type="sibTrans" cxnId="{176DFDD1-394A-4AEF-B8F2-7F21FDEDEF2E}">
      <dgm:prSet/>
      <dgm:spPr/>
      <dgm:t>
        <a:bodyPr/>
        <a:lstStyle/>
        <a:p>
          <a:endParaRPr lang="ru-RU"/>
        </a:p>
      </dgm:t>
    </dgm:pt>
    <dgm:pt modelId="{5CE418A1-8C45-4962-856A-DAD6D1932ED5}">
      <dgm:prSet phldrT="[Текст]"/>
      <dgm:spPr/>
      <dgm:t>
        <a:bodyPr/>
        <a:lstStyle/>
        <a:p>
          <a:r>
            <a:rPr lang="uk-UA" dirty="0" smtClean="0">
              <a:latin typeface="Times New Roman" pitchFamily="18" charset="0"/>
              <a:cs typeface="Times New Roman" pitchFamily="18" charset="0"/>
            </a:rPr>
            <a:t>4. Заключний етап </a:t>
          </a:r>
          <a:endParaRPr lang="ru-RU" dirty="0">
            <a:latin typeface="Times New Roman" pitchFamily="18" charset="0"/>
            <a:cs typeface="Times New Roman" pitchFamily="18" charset="0"/>
          </a:endParaRPr>
        </a:p>
      </dgm:t>
    </dgm:pt>
    <dgm:pt modelId="{7FA3FAFA-6A3B-4984-AC59-3F000D4CDEC7}" type="parTrans" cxnId="{C73C6ED8-8D32-45EA-86C0-977C3B50084D}">
      <dgm:prSet/>
      <dgm:spPr/>
      <dgm:t>
        <a:bodyPr/>
        <a:lstStyle/>
        <a:p>
          <a:endParaRPr lang="ru-RU"/>
        </a:p>
      </dgm:t>
    </dgm:pt>
    <dgm:pt modelId="{B736B062-F791-4B54-B4CB-298D741935A8}" type="sibTrans" cxnId="{C73C6ED8-8D32-45EA-86C0-977C3B50084D}">
      <dgm:prSet/>
      <dgm:spPr/>
      <dgm:t>
        <a:bodyPr/>
        <a:lstStyle/>
        <a:p>
          <a:endParaRPr lang="ru-RU"/>
        </a:p>
      </dgm:t>
    </dgm:pt>
    <dgm:pt modelId="{14AA8AF5-D8F1-45A4-AD60-5B2B53B00D0A}" type="pres">
      <dgm:prSet presAssocID="{E3EBCFF1-E139-4364-9310-021FB80340A8}" presName="outerComposite" presStyleCnt="0">
        <dgm:presLayoutVars>
          <dgm:chMax val="5"/>
          <dgm:dir/>
          <dgm:resizeHandles val="exact"/>
        </dgm:presLayoutVars>
      </dgm:prSet>
      <dgm:spPr/>
      <dgm:t>
        <a:bodyPr/>
        <a:lstStyle/>
        <a:p>
          <a:endParaRPr lang="ru-RU"/>
        </a:p>
      </dgm:t>
    </dgm:pt>
    <dgm:pt modelId="{C8574FAB-9AFE-4814-92D5-98A1BB9E938E}" type="pres">
      <dgm:prSet presAssocID="{E3EBCFF1-E139-4364-9310-021FB80340A8}" presName="dummyMaxCanvas" presStyleCnt="0">
        <dgm:presLayoutVars/>
      </dgm:prSet>
      <dgm:spPr/>
    </dgm:pt>
    <dgm:pt modelId="{8D60714E-3E39-4BB4-9556-615C95C2D12D}" type="pres">
      <dgm:prSet presAssocID="{E3EBCFF1-E139-4364-9310-021FB80340A8}" presName="FourNodes_1" presStyleLbl="node1" presStyleIdx="0" presStyleCnt="4">
        <dgm:presLayoutVars>
          <dgm:bulletEnabled val="1"/>
        </dgm:presLayoutVars>
      </dgm:prSet>
      <dgm:spPr/>
      <dgm:t>
        <a:bodyPr/>
        <a:lstStyle/>
        <a:p>
          <a:endParaRPr lang="ru-RU"/>
        </a:p>
      </dgm:t>
    </dgm:pt>
    <dgm:pt modelId="{F1B6C6A1-B164-4FA2-9FDB-51EC044C2AFF}" type="pres">
      <dgm:prSet presAssocID="{E3EBCFF1-E139-4364-9310-021FB80340A8}" presName="FourNodes_2" presStyleLbl="node1" presStyleIdx="1" presStyleCnt="4">
        <dgm:presLayoutVars>
          <dgm:bulletEnabled val="1"/>
        </dgm:presLayoutVars>
      </dgm:prSet>
      <dgm:spPr/>
      <dgm:t>
        <a:bodyPr/>
        <a:lstStyle/>
        <a:p>
          <a:endParaRPr lang="ru-RU"/>
        </a:p>
      </dgm:t>
    </dgm:pt>
    <dgm:pt modelId="{F23D0C17-84C4-411F-8F91-ED7DCE23BCD7}" type="pres">
      <dgm:prSet presAssocID="{E3EBCFF1-E139-4364-9310-021FB80340A8}" presName="FourNodes_3" presStyleLbl="node1" presStyleIdx="2" presStyleCnt="4">
        <dgm:presLayoutVars>
          <dgm:bulletEnabled val="1"/>
        </dgm:presLayoutVars>
      </dgm:prSet>
      <dgm:spPr/>
      <dgm:t>
        <a:bodyPr/>
        <a:lstStyle/>
        <a:p>
          <a:endParaRPr lang="ru-RU"/>
        </a:p>
      </dgm:t>
    </dgm:pt>
    <dgm:pt modelId="{6BF271FD-18C1-4306-990C-08474B869886}" type="pres">
      <dgm:prSet presAssocID="{E3EBCFF1-E139-4364-9310-021FB80340A8}" presName="FourNodes_4" presStyleLbl="node1" presStyleIdx="3" presStyleCnt="4">
        <dgm:presLayoutVars>
          <dgm:bulletEnabled val="1"/>
        </dgm:presLayoutVars>
      </dgm:prSet>
      <dgm:spPr/>
      <dgm:t>
        <a:bodyPr/>
        <a:lstStyle/>
        <a:p>
          <a:endParaRPr lang="ru-RU"/>
        </a:p>
      </dgm:t>
    </dgm:pt>
    <dgm:pt modelId="{8E79C92D-35CF-4389-AEBB-A1AC89CA6BC6}" type="pres">
      <dgm:prSet presAssocID="{E3EBCFF1-E139-4364-9310-021FB80340A8}" presName="FourConn_1-2" presStyleLbl="fgAccFollowNode1" presStyleIdx="0" presStyleCnt="3">
        <dgm:presLayoutVars>
          <dgm:bulletEnabled val="1"/>
        </dgm:presLayoutVars>
      </dgm:prSet>
      <dgm:spPr/>
      <dgm:t>
        <a:bodyPr/>
        <a:lstStyle/>
        <a:p>
          <a:endParaRPr lang="ru-RU"/>
        </a:p>
      </dgm:t>
    </dgm:pt>
    <dgm:pt modelId="{0F473075-5872-463D-AA59-9B58BA052FC0}" type="pres">
      <dgm:prSet presAssocID="{E3EBCFF1-E139-4364-9310-021FB80340A8}" presName="FourConn_2-3" presStyleLbl="fgAccFollowNode1" presStyleIdx="1" presStyleCnt="3">
        <dgm:presLayoutVars>
          <dgm:bulletEnabled val="1"/>
        </dgm:presLayoutVars>
      </dgm:prSet>
      <dgm:spPr/>
      <dgm:t>
        <a:bodyPr/>
        <a:lstStyle/>
        <a:p>
          <a:endParaRPr lang="ru-RU"/>
        </a:p>
      </dgm:t>
    </dgm:pt>
    <dgm:pt modelId="{A65E2E93-7E70-4F26-987B-E6482A80D945}" type="pres">
      <dgm:prSet presAssocID="{E3EBCFF1-E139-4364-9310-021FB80340A8}" presName="FourConn_3-4" presStyleLbl="fgAccFollowNode1" presStyleIdx="2" presStyleCnt="3">
        <dgm:presLayoutVars>
          <dgm:bulletEnabled val="1"/>
        </dgm:presLayoutVars>
      </dgm:prSet>
      <dgm:spPr/>
      <dgm:t>
        <a:bodyPr/>
        <a:lstStyle/>
        <a:p>
          <a:endParaRPr lang="ru-RU"/>
        </a:p>
      </dgm:t>
    </dgm:pt>
    <dgm:pt modelId="{876C114E-F8A4-4803-BE7F-8D0F16023C87}" type="pres">
      <dgm:prSet presAssocID="{E3EBCFF1-E139-4364-9310-021FB80340A8}" presName="FourNodes_1_text" presStyleLbl="node1" presStyleIdx="3" presStyleCnt="4">
        <dgm:presLayoutVars>
          <dgm:bulletEnabled val="1"/>
        </dgm:presLayoutVars>
      </dgm:prSet>
      <dgm:spPr/>
      <dgm:t>
        <a:bodyPr/>
        <a:lstStyle/>
        <a:p>
          <a:endParaRPr lang="ru-RU"/>
        </a:p>
      </dgm:t>
    </dgm:pt>
    <dgm:pt modelId="{A5D40A08-614B-4BCE-9CCC-1BBE077A4B02}" type="pres">
      <dgm:prSet presAssocID="{E3EBCFF1-E139-4364-9310-021FB80340A8}" presName="FourNodes_2_text" presStyleLbl="node1" presStyleIdx="3" presStyleCnt="4">
        <dgm:presLayoutVars>
          <dgm:bulletEnabled val="1"/>
        </dgm:presLayoutVars>
      </dgm:prSet>
      <dgm:spPr/>
      <dgm:t>
        <a:bodyPr/>
        <a:lstStyle/>
        <a:p>
          <a:endParaRPr lang="ru-RU"/>
        </a:p>
      </dgm:t>
    </dgm:pt>
    <dgm:pt modelId="{4C22AB9D-3204-444F-B278-3D910EDB9F3B}" type="pres">
      <dgm:prSet presAssocID="{E3EBCFF1-E139-4364-9310-021FB80340A8}" presName="FourNodes_3_text" presStyleLbl="node1" presStyleIdx="3" presStyleCnt="4">
        <dgm:presLayoutVars>
          <dgm:bulletEnabled val="1"/>
        </dgm:presLayoutVars>
      </dgm:prSet>
      <dgm:spPr/>
      <dgm:t>
        <a:bodyPr/>
        <a:lstStyle/>
        <a:p>
          <a:endParaRPr lang="ru-RU"/>
        </a:p>
      </dgm:t>
    </dgm:pt>
    <dgm:pt modelId="{0DC76FC7-8275-45AB-B4B8-A00CAD90A525}" type="pres">
      <dgm:prSet presAssocID="{E3EBCFF1-E139-4364-9310-021FB80340A8}" presName="FourNodes_4_text" presStyleLbl="node1" presStyleIdx="3" presStyleCnt="4">
        <dgm:presLayoutVars>
          <dgm:bulletEnabled val="1"/>
        </dgm:presLayoutVars>
      </dgm:prSet>
      <dgm:spPr/>
      <dgm:t>
        <a:bodyPr/>
        <a:lstStyle/>
        <a:p>
          <a:endParaRPr lang="ru-RU"/>
        </a:p>
      </dgm:t>
    </dgm:pt>
  </dgm:ptLst>
  <dgm:cxnLst>
    <dgm:cxn modelId="{B66ED2EA-50D7-4DC1-B923-99C459BC2A53}" type="presOf" srcId="{B61E8625-31F5-462B-88F0-22C3AE269C53}" destId="{8D60714E-3E39-4BB4-9556-615C95C2D12D}" srcOrd="0" destOrd="0" presId="urn:microsoft.com/office/officeart/2005/8/layout/vProcess5"/>
    <dgm:cxn modelId="{42BBE922-9F63-4438-A7D9-1A40C10B6AB1}" type="presOf" srcId="{E3EBCFF1-E139-4364-9310-021FB80340A8}" destId="{14AA8AF5-D8F1-45A4-AD60-5B2B53B00D0A}" srcOrd="0" destOrd="0" presId="urn:microsoft.com/office/officeart/2005/8/layout/vProcess5"/>
    <dgm:cxn modelId="{1E9557FD-96DB-433C-91A9-F19E064FEF42}" type="presOf" srcId="{5CE418A1-8C45-4962-856A-DAD6D1932ED5}" destId="{6BF271FD-18C1-4306-990C-08474B869886}" srcOrd="0" destOrd="0" presId="urn:microsoft.com/office/officeart/2005/8/layout/vProcess5"/>
    <dgm:cxn modelId="{ECABE0C6-0938-42F4-92E7-617869980775}" type="presOf" srcId="{35FC5FB8-BC19-4D7F-8EBE-999098CE3D19}" destId="{F23D0C17-84C4-411F-8F91-ED7DCE23BCD7}" srcOrd="0" destOrd="0" presId="urn:microsoft.com/office/officeart/2005/8/layout/vProcess5"/>
    <dgm:cxn modelId="{39A8BEB3-FE18-46E1-A952-B413429845EE}" type="presOf" srcId="{750B11FF-9D92-44C4-A18A-7BCF99C083E8}" destId="{8E79C92D-35CF-4389-AEBB-A1AC89CA6BC6}" srcOrd="0" destOrd="0" presId="urn:microsoft.com/office/officeart/2005/8/layout/vProcess5"/>
    <dgm:cxn modelId="{62B51EB4-09AF-4364-86FC-CA661E5225C3}" type="presOf" srcId="{478532DE-0C28-4ED8-A635-8D41AF036EA0}" destId="{A5D40A08-614B-4BCE-9CCC-1BBE077A4B02}" srcOrd="1" destOrd="0" presId="urn:microsoft.com/office/officeart/2005/8/layout/vProcess5"/>
    <dgm:cxn modelId="{598C9479-DD10-4DE2-9D58-0FC434FAD9B4}" type="presOf" srcId="{478532DE-0C28-4ED8-A635-8D41AF036EA0}" destId="{F1B6C6A1-B164-4FA2-9FDB-51EC044C2AFF}" srcOrd="0" destOrd="0" presId="urn:microsoft.com/office/officeart/2005/8/layout/vProcess5"/>
    <dgm:cxn modelId="{DA58ECA2-E0F3-48B3-B86F-9B8335A5F5FB}" type="presOf" srcId="{35FC5FB8-BC19-4D7F-8EBE-999098CE3D19}" destId="{4C22AB9D-3204-444F-B278-3D910EDB9F3B}" srcOrd="1" destOrd="0" presId="urn:microsoft.com/office/officeart/2005/8/layout/vProcess5"/>
    <dgm:cxn modelId="{0A17E2C9-94C7-4C6F-A8CE-049EB6238016}" type="presOf" srcId="{C88FFFE2-E599-499E-B84F-4D28027E87A3}" destId="{0F473075-5872-463D-AA59-9B58BA052FC0}" srcOrd="0" destOrd="0" presId="urn:microsoft.com/office/officeart/2005/8/layout/vProcess5"/>
    <dgm:cxn modelId="{C73C6ED8-8D32-45EA-86C0-977C3B50084D}" srcId="{E3EBCFF1-E139-4364-9310-021FB80340A8}" destId="{5CE418A1-8C45-4962-856A-DAD6D1932ED5}" srcOrd="3" destOrd="0" parTransId="{7FA3FAFA-6A3B-4984-AC59-3F000D4CDEC7}" sibTransId="{B736B062-F791-4B54-B4CB-298D741935A8}"/>
    <dgm:cxn modelId="{56F42BA8-6030-4151-A0A8-35FBC4DDAB50}" type="presOf" srcId="{B61E8625-31F5-462B-88F0-22C3AE269C53}" destId="{876C114E-F8A4-4803-BE7F-8D0F16023C87}" srcOrd="1" destOrd="0" presId="urn:microsoft.com/office/officeart/2005/8/layout/vProcess5"/>
    <dgm:cxn modelId="{1117809E-834C-44F1-AC2F-86B36AAFD989}" srcId="{E3EBCFF1-E139-4364-9310-021FB80340A8}" destId="{478532DE-0C28-4ED8-A635-8D41AF036EA0}" srcOrd="1" destOrd="0" parTransId="{39210EEF-7B62-4FE7-AAEF-59A46DD802D4}" sibTransId="{C88FFFE2-E599-499E-B84F-4D28027E87A3}"/>
    <dgm:cxn modelId="{072DD6A8-792D-447B-A898-D1BAF9AF492E}" srcId="{E3EBCFF1-E139-4364-9310-021FB80340A8}" destId="{B61E8625-31F5-462B-88F0-22C3AE269C53}" srcOrd="0" destOrd="0" parTransId="{EA7578B2-E044-491E-80AD-97153FACA8F8}" sibTransId="{750B11FF-9D92-44C4-A18A-7BCF99C083E8}"/>
    <dgm:cxn modelId="{10115A98-811F-476D-AB1A-E5C25D67FEBD}" type="presOf" srcId="{C32B5615-9624-4F91-9041-F81A86DF91AB}" destId="{A65E2E93-7E70-4F26-987B-E6482A80D945}" srcOrd="0" destOrd="0" presId="urn:microsoft.com/office/officeart/2005/8/layout/vProcess5"/>
    <dgm:cxn modelId="{176DFDD1-394A-4AEF-B8F2-7F21FDEDEF2E}" srcId="{E3EBCFF1-E139-4364-9310-021FB80340A8}" destId="{35FC5FB8-BC19-4D7F-8EBE-999098CE3D19}" srcOrd="2" destOrd="0" parTransId="{156D0B1B-A423-405F-B15C-4C06D8011107}" sibTransId="{C32B5615-9624-4F91-9041-F81A86DF91AB}"/>
    <dgm:cxn modelId="{778F1099-9AD9-43B3-8F3E-768AABEBAF61}" type="presOf" srcId="{5CE418A1-8C45-4962-856A-DAD6D1932ED5}" destId="{0DC76FC7-8275-45AB-B4B8-A00CAD90A525}" srcOrd="1" destOrd="0" presId="urn:microsoft.com/office/officeart/2005/8/layout/vProcess5"/>
    <dgm:cxn modelId="{9596A106-FBC1-4DE7-9550-D796F685606D}" type="presParOf" srcId="{14AA8AF5-D8F1-45A4-AD60-5B2B53B00D0A}" destId="{C8574FAB-9AFE-4814-92D5-98A1BB9E938E}" srcOrd="0" destOrd="0" presId="urn:microsoft.com/office/officeart/2005/8/layout/vProcess5"/>
    <dgm:cxn modelId="{B6F9F806-69FD-4128-AFD9-7A0364B8AD9D}" type="presParOf" srcId="{14AA8AF5-D8F1-45A4-AD60-5B2B53B00D0A}" destId="{8D60714E-3E39-4BB4-9556-615C95C2D12D}" srcOrd="1" destOrd="0" presId="urn:microsoft.com/office/officeart/2005/8/layout/vProcess5"/>
    <dgm:cxn modelId="{719E3A09-D7C4-46AA-B33B-999F8E52E3D8}" type="presParOf" srcId="{14AA8AF5-D8F1-45A4-AD60-5B2B53B00D0A}" destId="{F1B6C6A1-B164-4FA2-9FDB-51EC044C2AFF}" srcOrd="2" destOrd="0" presId="urn:microsoft.com/office/officeart/2005/8/layout/vProcess5"/>
    <dgm:cxn modelId="{69A0277E-80DC-47BD-B6AA-76E76E51B527}" type="presParOf" srcId="{14AA8AF5-D8F1-45A4-AD60-5B2B53B00D0A}" destId="{F23D0C17-84C4-411F-8F91-ED7DCE23BCD7}" srcOrd="3" destOrd="0" presId="urn:microsoft.com/office/officeart/2005/8/layout/vProcess5"/>
    <dgm:cxn modelId="{E62C27FA-15A1-470B-BC8D-B278D21E1B68}" type="presParOf" srcId="{14AA8AF5-D8F1-45A4-AD60-5B2B53B00D0A}" destId="{6BF271FD-18C1-4306-990C-08474B869886}" srcOrd="4" destOrd="0" presId="urn:microsoft.com/office/officeart/2005/8/layout/vProcess5"/>
    <dgm:cxn modelId="{4426A7C1-8D9D-4960-A720-AE49DEF4C7DD}" type="presParOf" srcId="{14AA8AF5-D8F1-45A4-AD60-5B2B53B00D0A}" destId="{8E79C92D-35CF-4389-AEBB-A1AC89CA6BC6}" srcOrd="5" destOrd="0" presId="urn:microsoft.com/office/officeart/2005/8/layout/vProcess5"/>
    <dgm:cxn modelId="{9CCB8591-D405-4F1C-BB1A-152A694EB4F9}" type="presParOf" srcId="{14AA8AF5-D8F1-45A4-AD60-5B2B53B00D0A}" destId="{0F473075-5872-463D-AA59-9B58BA052FC0}" srcOrd="6" destOrd="0" presId="urn:microsoft.com/office/officeart/2005/8/layout/vProcess5"/>
    <dgm:cxn modelId="{582087F7-3FBA-4BE3-8FF1-F9B15DCB611A}" type="presParOf" srcId="{14AA8AF5-D8F1-45A4-AD60-5B2B53B00D0A}" destId="{A65E2E93-7E70-4F26-987B-E6482A80D945}" srcOrd="7" destOrd="0" presId="urn:microsoft.com/office/officeart/2005/8/layout/vProcess5"/>
    <dgm:cxn modelId="{29FA27F9-F3E5-4AE1-9E3B-257675BEB4FF}" type="presParOf" srcId="{14AA8AF5-D8F1-45A4-AD60-5B2B53B00D0A}" destId="{876C114E-F8A4-4803-BE7F-8D0F16023C87}" srcOrd="8" destOrd="0" presId="urn:microsoft.com/office/officeart/2005/8/layout/vProcess5"/>
    <dgm:cxn modelId="{F2873745-67E1-4794-BE3A-A3012E675EF1}" type="presParOf" srcId="{14AA8AF5-D8F1-45A4-AD60-5B2B53B00D0A}" destId="{A5D40A08-614B-4BCE-9CCC-1BBE077A4B02}" srcOrd="9" destOrd="0" presId="urn:microsoft.com/office/officeart/2005/8/layout/vProcess5"/>
    <dgm:cxn modelId="{C6859997-369D-47EE-B4D8-93F7ED56C7FD}" type="presParOf" srcId="{14AA8AF5-D8F1-45A4-AD60-5B2B53B00D0A}" destId="{4C22AB9D-3204-444F-B278-3D910EDB9F3B}" srcOrd="10" destOrd="0" presId="urn:microsoft.com/office/officeart/2005/8/layout/vProcess5"/>
    <dgm:cxn modelId="{D756B7B3-8C90-4E30-831E-39BE2253AA9B}" type="presParOf" srcId="{14AA8AF5-D8F1-45A4-AD60-5B2B53B00D0A}" destId="{0DC76FC7-8275-45AB-B4B8-A00CAD90A52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298A-50D5-4DBD-AC93-3FD7A21E15E3}">
      <dsp:nvSpPr>
        <dsp:cNvPr id="0" name=""/>
        <dsp:cNvSpPr/>
      </dsp:nvSpPr>
      <dsp:spPr>
        <a:xfrm>
          <a:off x="903367" y="3169394"/>
          <a:ext cx="1024650" cy="2929993"/>
        </a:xfrm>
        <a:custGeom>
          <a:avLst/>
          <a:gdLst/>
          <a:ahLst/>
          <a:cxnLst/>
          <a:rect l="0" t="0" r="0" b="0"/>
          <a:pathLst>
            <a:path>
              <a:moveTo>
                <a:pt x="0" y="0"/>
              </a:moveTo>
              <a:lnTo>
                <a:pt x="512325" y="0"/>
              </a:lnTo>
              <a:lnTo>
                <a:pt x="512325" y="2929993"/>
              </a:lnTo>
              <a:lnTo>
                <a:pt x="1024650" y="2929993"/>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p>
      </dsp:txBody>
      <dsp:txXfrm>
        <a:off x="1338093" y="4556791"/>
        <a:ext cx="155199" cy="155199"/>
      </dsp:txXfrm>
    </dsp:sp>
    <dsp:sp modelId="{14C42A7D-4813-46DE-ABEC-0F046D11681A}">
      <dsp:nvSpPr>
        <dsp:cNvPr id="0" name=""/>
        <dsp:cNvSpPr/>
      </dsp:nvSpPr>
      <dsp:spPr>
        <a:xfrm>
          <a:off x="903367" y="3169394"/>
          <a:ext cx="1024650" cy="1800784"/>
        </a:xfrm>
        <a:custGeom>
          <a:avLst/>
          <a:gdLst/>
          <a:ahLst/>
          <a:cxnLst/>
          <a:rect l="0" t="0" r="0" b="0"/>
          <a:pathLst>
            <a:path>
              <a:moveTo>
                <a:pt x="0" y="0"/>
              </a:moveTo>
              <a:lnTo>
                <a:pt x="512325" y="0"/>
              </a:lnTo>
              <a:lnTo>
                <a:pt x="512325" y="1800784"/>
              </a:lnTo>
              <a:lnTo>
                <a:pt x="1024650" y="1800784"/>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1363895" y="4017989"/>
        <a:ext cx="103594" cy="103594"/>
      </dsp:txXfrm>
    </dsp:sp>
    <dsp:sp modelId="{F88815E4-35C6-4C18-AF56-2AAC6D88F176}">
      <dsp:nvSpPr>
        <dsp:cNvPr id="0" name=""/>
        <dsp:cNvSpPr/>
      </dsp:nvSpPr>
      <dsp:spPr>
        <a:xfrm>
          <a:off x="903367" y="3169394"/>
          <a:ext cx="1024650" cy="671574"/>
        </a:xfrm>
        <a:custGeom>
          <a:avLst/>
          <a:gdLst/>
          <a:ahLst/>
          <a:cxnLst/>
          <a:rect l="0" t="0" r="0" b="0"/>
          <a:pathLst>
            <a:path>
              <a:moveTo>
                <a:pt x="0" y="0"/>
              </a:moveTo>
              <a:lnTo>
                <a:pt x="512325" y="0"/>
              </a:lnTo>
              <a:lnTo>
                <a:pt x="512325" y="671574"/>
              </a:lnTo>
              <a:lnTo>
                <a:pt x="1024650" y="671574"/>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385065" y="3474553"/>
        <a:ext cx="61256" cy="61256"/>
      </dsp:txXfrm>
    </dsp:sp>
    <dsp:sp modelId="{89E6A1F0-E43F-4BC2-A95B-F0CEC16E129A}">
      <dsp:nvSpPr>
        <dsp:cNvPr id="0" name=""/>
        <dsp:cNvSpPr/>
      </dsp:nvSpPr>
      <dsp:spPr>
        <a:xfrm>
          <a:off x="903367" y="2711759"/>
          <a:ext cx="1024650" cy="457635"/>
        </a:xfrm>
        <a:custGeom>
          <a:avLst/>
          <a:gdLst/>
          <a:ahLst/>
          <a:cxnLst/>
          <a:rect l="0" t="0" r="0" b="0"/>
          <a:pathLst>
            <a:path>
              <a:moveTo>
                <a:pt x="0" y="457635"/>
              </a:moveTo>
              <a:lnTo>
                <a:pt x="512325" y="457635"/>
              </a:lnTo>
              <a:lnTo>
                <a:pt x="512325" y="0"/>
              </a:lnTo>
              <a:lnTo>
                <a:pt x="1024650" y="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387638" y="2912521"/>
        <a:ext cx="56110" cy="56110"/>
      </dsp:txXfrm>
    </dsp:sp>
    <dsp:sp modelId="{9610573B-ABDD-41AE-BE7E-E1A025943D86}">
      <dsp:nvSpPr>
        <dsp:cNvPr id="0" name=""/>
        <dsp:cNvSpPr/>
      </dsp:nvSpPr>
      <dsp:spPr>
        <a:xfrm>
          <a:off x="903367" y="1582549"/>
          <a:ext cx="1024650" cy="1586845"/>
        </a:xfrm>
        <a:custGeom>
          <a:avLst/>
          <a:gdLst/>
          <a:ahLst/>
          <a:cxnLst/>
          <a:rect l="0" t="0" r="0" b="0"/>
          <a:pathLst>
            <a:path>
              <a:moveTo>
                <a:pt x="0" y="1586845"/>
              </a:moveTo>
              <a:lnTo>
                <a:pt x="512325" y="1586845"/>
              </a:lnTo>
              <a:lnTo>
                <a:pt x="512325" y="0"/>
              </a:lnTo>
              <a:lnTo>
                <a:pt x="1024650" y="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368470" y="2328749"/>
        <a:ext cx="94445" cy="94445"/>
      </dsp:txXfrm>
    </dsp:sp>
    <dsp:sp modelId="{E7734408-454F-4E08-8B56-2F806A69E2DC}">
      <dsp:nvSpPr>
        <dsp:cNvPr id="0" name=""/>
        <dsp:cNvSpPr/>
      </dsp:nvSpPr>
      <dsp:spPr>
        <a:xfrm>
          <a:off x="903367" y="453339"/>
          <a:ext cx="1024650" cy="2716054"/>
        </a:xfrm>
        <a:custGeom>
          <a:avLst/>
          <a:gdLst/>
          <a:ahLst/>
          <a:cxnLst/>
          <a:rect l="0" t="0" r="0" b="0"/>
          <a:pathLst>
            <a:path>
              <a:moveTo>
                <a:pt x="0" y="2716054"/>
              </a:moveTo>
              <a:lnTo>
                <a:pt x="512325" y="2716054"/>
              </a:lnTo>
              <a:lnTo>
                <a:pt x="512325" y="0"/>
              </a:lnTo>
              <a:lnTo>
                <a:pt x="1024650" y="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1343120" y="1738794"/>
        <a:ext cx="145145" cy="145145"/>
      </dsp:txXfrm>
    </dsp:sp>
    <dsp:sp modelId="{775F08DA-7979-413D-808E-019AD181CBAC}">
      <dsp:nvSpPr>
        <dsp:cNvPr id="0" name=""/>
        <dsp:cNvSpPr/>
      </dsp:nvSpPr>
      <dsp:spPr>
        <a:xfrm rot="16200000">
          <a:off x="-2717710" y="2717710"/>
          <a:ext cx="6338789" cy="90336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uk-UA" sz="3100" kern="1200" dirty="0" smtClean="0">
              <a:latin typeface="Times New Roman" pitchFamily="18" charset="0"/>
              <a:cs typeface="Times New Roman" pitchFamily="18" charset="0"/>
            </a:rPr>
            <a:t>Фактори впливу на розробку робочого плану рахунків </a:t>
          </a:r>
          <a:endParaRPr lang="ru-RU" sz="3100" kern="1200" dirty="0">
            <a:latin typeface="Times New Roman" pitchFamily="18" charset="0"/>
            <a:cs typeface="Times New Roman" pitchFamily="18" charset="0"/>
          </a:endParaRPr>
        </a:p>
      </dsp:txBody>
      <dsp:txXfrm>
        <a:off x="-2717710" y="2717710"/>
        <a:ext cx="6338789" cy="903367"/>
      </dsp:txXfrm>
    </dsp:sp>
    <dsp:sp modelId="{E919C352-AD28-4243-94EB-8F9FFEFFEB1D}">
      <dsp:nvSpPr>
        <dsp:cNvPr id="0" name=""/>
        <dsp:cNvSpPr/>
      </dsp:nvSpPr>
      <dsp:spPr>
        <a:xfrm>
          <a:off x="1928018" y="1655"/>
          <a:ext cx="6496923" cy="90336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dirty="0" smtClean="0">
              <a:latin typeface="Times New Roman" pitchFamily="18" charset="0"/>
              <a:cs typeface="Times New Roman" pitchFamily="18" charset="0"/>
            </a:rPr>
            <a:t>Організація підприємницької діяльності </a:t>
          </a:r>
          <a:endParaRPr lang="ru-RU" sz="2100" kern="1200" dirty="0">
            <a:latin typeface="Times New Roman" pitchFamily="18" charset="0"/>
            <a:cs typeface="Times New Roman" pitchFamily="18" charset="0"/>
          </a:endParaRPr>
        </a:p>
      </dsp:txBody>
      <dsp:txXfrm>
        <a:off x="1928018" y="1655"/>
        <a:ext cx="6496923" cy="903367"/>
      </dsp:txXfrm>
    </dsp:sp>
    <dsp:sp modelId="{538EC8C4-D4A3-48CF-B945-413AB213A332}">
      <dsp:nvSpPr>
        <dsp:cNvPr id="0" name=""/>
        <dsp:cNvSpPr/>
      </dsp:nvSpPr>
      <dsp:spPr>
        <a:xfrm>
          <a:off x="1928018" y="1130865"/>
          <a:ext cx="6496923" cy="90336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dirty="0" smtClean="0">
              <a:latin typeface="Times New Roman" pitchFamily="18" charset="0"/>
              <a:cs typeface="Times New Roman" pitchFamily="18" charset="0"/>
            </a:rPr>
            <a:t>Організація ведення бухгалтерського обліку</a:t>
          </a:r>
          <a:endParaRPr lang="ru-RU" sz="2100" kern="1200" dirty="0">
            <a:latin typeface="Times New Roman" pitchFamily="18" charset="0"/>
            <a:cs typeface="Times New Roman" pitchFamily="18" charset="0"/>
          </a:endParaRPr>
        </a:p>
      </dsp:txBody>
      <dsp:txXfrm>
        <a:off x="1928018" y="1130865"/>
        <a:ext cx="6496923" cy="903367"/>
      </dsp:txXfrm>
    </dsp:sp>
    <dsp:sp modelId="{35E802F3-8C01-404C-BA33-7DCC781369FB}">
      <dsp:nvSpPr>
        <dsp:cNvPr id="0" name=""/>
        <dsp:cNvSpPr/>
      </dsp:nvSpPr>
      <dsp:spPr>
        <a:xfrm>
          <a:off x="1928018" y="2260075"/>
          <a:ext cx="6496923" cy="90336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dirty="0" smtClean="0">
              <a:latin typeface="Times New Roman" pitchFamily="18" charset="0"/>
              <a:cs typeface="Times New Roman" pitchFamily="18" charset="0"/>
            </a:rPr>
            <a:t>Рівень автоматизації обробки даних в умовах застосування </a:t>
          </a:r>
          <a:r>
            <a:rPr lang="uk-UA" sz="2100" kern="1200" dirty="0" err="1" smtClean="0">
              <a:latin typeface="Times New Roman" pitchFamily="18" charset="0"/>
              <a:cs typeface="Times New Roman" pitchFamily="18" charset="0"/>
            </a:rPr>
            <a:t>інформаційно</a:t>
          </a:r>
          <a:r>
            <a:rPr lang="uk-UA" sz="2100" kern="1200" dirty="0" smtClean="0">
              <a:latin typeface="Times New Roman" pitchFamily="18" charset="0"/>
              <a:cs typeface="Times New Roman" pitchFamily="18" charset="0"/>
            </a:rPr>
            <a:t> – </a:t>
          </a:r>
          <a:r>
            <a:rPr lang="uk-UA" sz="2100" kern="1200" dirty="0" err="1" smtClean="0">
              <a:latin typeface="Times New Roman" pitchFamily="18" charset="0"/>
              <a:cs typeface="Times New Roman" pitchFamily="18" charset="0"/>
            </a:rPr>
            <a:t>комп</a:t>
          </a:r>
          <a:r>
            <a:rPr lang="en-US" sz="2100" kern="1200" dirty="0" smtClean="0">
              <a:latin typeface="Times New Roman" pitchFamily="18" charset="0"/>
              <a:cs typeface="Times New Roman" pitchFamily="18" charset="0"/>
            </a:rPr>
            <a:t>’</a:t>
          </a:r>
          <a:r>
            <a:rPr lang="uk-UA" sz="2100" kern="1200" dirty="0" err="1" smtClean="0">
              <a:latin typeface="Times New Roman" pitchFamily="18" charset="0"/>
              <a:cs typeface="Times New Roman" pitchFamily="18" charset="0"/>
            </a:rPr>
            <a:t>ютерних</a:t>
          </a:r>
          <a:r>
            <a:rPr lang="uk-UA" sz="2100" kern="1200" dirty="0" smtClean="0">
              <a:latin typeface="Times New Roman" pitchFamily="18" charset="0"/>
              <a:cs typeface="Times New Roman" pitchFamily="18" charset="0"/>
            </a:rPr>
            <a:t> технологій </a:t>
          </a:r>
          <a:endParaRPr lang="ru-RU" sz="2100" kern="1200" dirty="0">
            <a:latin typeface="Times New Roman" pitchFamily="18" charset="0"/>
            <a:cs typeface="Times New Roman" pitchFamily="18" charset="0"/>
          </a:endParaRPr>
        </a:p>
      </dsp:txBody>
      <dsp:txXfrm>
        <a:off x="1928018" y="2260075"/>
        <a:ext cx="6496923" cy="903367"/>
      </dsp:txXfrm>
    </dsp:sp>
    <dsp:sp modelId="{80C1188C-DCD5-4782-A40F-8F7BCF6A41EE}">
      <dsp:nvSpPr>
        <dsp:cNvPr id="0" name=""/>
        <dsp:cNvSpPr/>
      </dsp:nvSpPr>
      <dsp:spPr>
        <a:xfrm>
          <a:off x="1928018" y="3389284"/>
          <a:ext cx="6496923" cy="90336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dirty="0" smtClean="0">
              <a:latin typeface="Times New Roman" pitchFamily="18" charset="0"/>
              <a:cs typeface="Times New Roman" pitchFamily="18" charset="0"/>
            </a:rPr>
            <a:t>Стан забезпечення режиму інформаційної безпеки </a:t>
          </a:r>
          <a:endParaRPr lang="ru-RU" sz="2100" kern="1200" dirty="0">
            <a:latin typeface="Times New Roman" pitchFamily="18" charset="0"/>
            <a:cs typeface="Times New Roman" pitchFamily="18" charset="0"/>
          </a:endParaRPr>
        </a:p>
      </dsp:txBody>
      <dsp:txXfrm>
        <a:off x="1928018" y="3389284"/>
        <a:ext cx="6496923" cy="903367"/>
      </dsp:txXfrm>
    </dsp:sp>
    <dsp:sp modelId="{446F7B50-3ACA-4219-8AD8-44519FF67EB2}">
      <dsp:nvSpPr>
        <dsp:cNvPr id="0" name=""/>
        <dsp:cNvSpPr/>
      </dsp:nvSpPr>
      <dsp:spPr>
        <a:xfrm>
          <a:off x="1928018" y="4518494"/>
          <a:ext cx="6496923" cy="90336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dirty="0" smtClean="0">
              <a:latin typeface="Times New Roman" pitchFamily="18" charset="0"/>
              <a:cs typeface="Times New Roman" pitchFamily="18" charset="0"/>
            </a:rPr>
            <a:t>Рівень кваліфікації працівників </a:t>
          </a:r>
          <a:endParaRPr lang="ru-RU" sz="2100" kern="1200" dirty="0">
            <a:latin typeface="Times New Roman" pitchFamily="18" charset="0"/>
            <a:cs typeface="Times New Roman" pitchFamily="18" charset="0"/>
          </a:endParaRPr>
        </a:p>
      </dsp:txBody>
      <dsp:txXfrm>
        <a:off x="1928018" y="4518494"/>
        <a:ext cx="6496923" cy="903367"/>
      </dsp:txXfrm>
    </dsp:sp>
    <dsp:sp modelId="{29F3B1BE-F96C-4B36-8232-00E4D096B1F9}">
      <dsp:nvSpPr>
        <dsp:cNvPr id="0" name=""/>
        <dsp:cNvSpPr/>
      </dsp:nvSpPr>
      <dsp:spPr>
        <a:xfrm>
          <a:off x="1928018" y="5647704"/>
          <a:ext cx="6496923" cy="90336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dirty="0" smtClean="0">
              <a:latin typeface="Times New Roman" pitchFamily="18" charset="0"/>
              <a:cs typeface="Times New Roman" pitchFamily="18" charset="0"/>
            </a:rPr>
            <a:t>Зовнішні фактори ( в т.ч. нормативне регулювання бухгалтерського обліку)</a:t>
          </a:r>
          <a:endParaRPr lang="ru-RU" sz="2100" kern="1200" dirty="0">
            <a:latin typeface="Times New Roman" pitchFamily="18" charset="0"/>
            <a:cs typeface="Times New Roman" pitchFamily="18" charset="0"/>
          </a:endParaRPr>
        </a:p>
      </dsp:txBody>
      <dsp:txXfrm>
        <a:off x="1928018" y="5647704"/>
        <a:ext cx="6496923" cy="903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0714E-3E39-4BB4-9556-615C95C2D12D}">
      <dsp:nvSpPr>
        <dsp:cNvPr id="0" name=""/>
        <dsp:cNvSpPr/>
      </dsp:nvSpPr>
      <dsp:spPr>
        <a:xfrm>
          <a:off x="0" y="0"/>
          <a:ext cx="6583680" cy="995711"/>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latin typeface="Times New Roman" pitchFamily="18" charset="0"/>
              <a:cs typeface="Times New Roman" pitchFamily="18" charset="0"/>
            </a:rPr>
            <a:t>1. Підготовчий етап</a:t>
          </a:r>
          <a:endParaRPr lang="ru-RU" sz="4000" kern="1200" dirty="0">
            <a:latin typeface="Times New Roman" pitchFamily="18" charset="0"/>
            <a:cs typeface="Times New Roman" pitchFamily="18" charset="0"/>
          </a:endParaRPr>
        </a:p>
      </dsp:txBody>
      <dsp:txXfrm>
        <a:off x="29163" y="29163"/>
        <a:ext cx="5425092" cy="937385"/>
      </dsp:txXfrm>
    </dsp:sp>
    <dsp:sp modelId="{F1B6C6A1-B164-4FA2-9FDB-51EC044C2AFF}">
      <dsp:nvSpPr>
        <dsp:cNvPr id="0" name=""/>
        <dsp:cNvSpPr/>
      </dsp:nvSpPr>
      <dsp:spPr>
        <a:xfrm>
          <a:off x="551383" y="1176750"/>
          <a:ext cx="6583680" cy="995711"/>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latin typeface="Times New Roman" pitchFamily="18" charset="0"/>
              <a:cs typeface="Times New Roman" pitchFamily="18" charset="0"/>
            </a:rPr>
            <a:t>2. Організаційний етап</a:t>
          </a:r>
          <a:endParaRPr lang="ru-RU" sz="4000" kern="1200" dirty="0">
            <a:latin typeface="Times New Roman" pitchFamily="18" charset="0"/>
            <a:cs typeface="Times New Roman" pitchFamily="18" charset="0"/>
          </a:endParaRPr>
        </a:p>
      </dsp:txBody>
      <dsp:txXfrm>
        <a:off x="580546" y="1205913"/>
        <a:ext cx="5326758" cy="937385"/>
      </dsp:txXfrm>
    </dsp:sp>
    <dsp:sp modelId="{F23D0C17-84C4-411F-8F91-ED7DCE23BCD7}">
      <dsp:nvSpPr>
        <dsp:cNvPr id="0" name=""/>
        <dsp:cNvSpPr/>
      </dsp:nvSpPr>
      <dsp:spPr>
        <a:xfrm>
          <a:off x="1094536" y="2353500"/>
          <a:ext cx="6583680" cy="995711"/>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latin typeface="Times New Roman" pitchFamily="18" charset="0"/>
              <a:cs typeface="Times New Roman" pitchFamily="18" charset="0"/>
            </a:rPr>
            <a:t>3. Технологічний етап </a:t>
          </a:r>
          <a:endParaRPr lang="ru-RU" sz="4000" kern="1200" dirty="0">
            <a:latin typeface="Times New Roman" pitchFamily="18" charset="0"/>
            <a:cs typeface="Times New Roman" pitchFamily="18" charset="0"/>
          </a:endParaRPr>
        </a:p>
      </dsp:txBody>
      <dsp:txXfrm>
        <a:off x="1123699" y="2382663"/>
        <a:ext cx="5334987" cy="937385"/>
      </dsp:txXfrm>
    </dsp:sp>
    <dsp:sp modelId="{6BF271FD-18C1-4306-990C-08474B869886}">
      <dsp:nvSpPr>
        <dsp:cNvPr id="0" name=""/>
        <dsp:cNvSpPr/>
      </dsp:nvSpPr>
      <dsp:spPr>
        <a:xfrm>
          <a:off x="1645920" y="3530251"/>
          <a:ext cx="6583680" cy="995711"/>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latin typeface="Times New Roman" pitchFamily="18" charset="0"/>
              <a:cs typeface="Times New Roman" pitchFamily="18" charset="0"/>
            </a:rPr>
            <a:t>4. Заключний етап </a:t>
          </a:r>
          <a:endParaRPr lang="ru-RU" sz="4000" kern="1200" dirty="0">
            <a:latin typeface="Times New Roman" pitchFamily="18" charset="0"/>
            <a:cs typeface="Times New Roman" pitchFamily="18" charset="0"/>
          </a:endParaRPr>
        </a:p>
      </dsp:txBody>
      <dsp:txXfrm>
        <a:off x="1675083" y="3559414"/>
        <a:ext cx="5326758" cy="937385"/>
      </dsp:txXfrm>
    </dsp:sp>
    <dsp:sp modelId="{8E79C92D-35CF-4389-AEBB-A1AC89CA6BC6}">
      <dsp:nvSpPr>
        <dsp:cNvPr id="0" name=""/>
        <dsp:cNvSpPr/>
      </dsp:nvSpPr>
      <dsp:spPr>
        <a:xfrm>
          <a:off x="5936467"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6082090" y="762624"/>
        <a:ext cx="355966" cy="487027"/>
      </dsp:txXfrm>
    </dsp:sp>
    <dsp:sp modelId="{0F473075-5872-463D-AA59-9B58BA052FC0}">
      <dsp:nvSpPr>
        <dsp:cNvPr id="0" name=""/>
        <dsp:cNvSpPr/>
      </dsp:nvSpPr>
      <dsp:spPr>
        <a:xfrm>
          <a:off x="6487850" y="1939375"/>
          <a:ext cx="647212" cy="647212"/>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6633473" y="1939375"/>
        <a:ext cx="355966" cy="487027"/>
      </dsp:txXfrm>
    </dsp:sp>
    <dsp:sp modelId="{A65E2E93-7E70-4F26-987B-E6482A80D945}">
      <dsp:nvSpPr>
        <dsp:cNvPr id="0" name=""/>
        <dsp:cNvSpPr/>
      </dsp:nvSpPr>
      <dsp:spPr>
        <a:xfrm>
          <a:off x="7031004" y="3116125"/>
          <a:ext cx="647212" cy="647212"/>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7176627" y="3116125"/>
        <a:ext cx="355966" cy="48702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C8BCC-46B4-4F0E-9587-5A7022226FE3}" type="datetimeFigureOut">
              <a:rPr lang="ru-RU" smtClean="0"/>
              <a:pPr/>
              <a:t>04.10.2021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A91F6-B285-430D-95A6-3A9E25B8F874}" type="slidenum">
              <a:rPr lang="ru-RU" smtClean="0"/>
              <a:pPr/>
              <a:t>‹#›</a:t>
            </a:fld>
            <a:endParaRPr lang="ru-RU"/>
          </a:p>
        </p:txBody>
      </p:sp>
    </p:spTree>
    <p:extLst>
      <p:ext uri="{BB962C8B-B14F-4D97-AF65-F5344CB8AC3E}">
        <p14:creationId xmlns:p14="http://schemas.microsoft.com/office/powerpoint/2010/main" val="3782037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679591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05493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428943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89106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87888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82581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858017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633639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4544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8467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7254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59210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390059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537495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740126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323523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607400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547306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493476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736527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34100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99629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285023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181639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611452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294373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877678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829012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761551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177404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815518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413252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87505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085739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145414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003870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8691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688760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182439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347986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208274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135373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266975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863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705223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091786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84811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7091323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2773459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2950802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4088768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22623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69206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67222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181596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uk-UA" smtClean="0"/>
          </a:p>
        </p:txBody>
      </p:sp>
    </p:spTree>
    <p:extLst>
      <p:ext uri="{BB962C8B-B14F-4D97-AF65-F5344CB8AC3E}">
        <p14:creationId xmlns:p14="http://schemas.microsoft.com/office/powerpoint/2010/main" val="300274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0B7E8F-A6D2-469A-A753-5BB703CFC834}" type="datetimeFigureOut">
              <a:rPr lang="ru-RU" smtClean="0"/>
              <a:pPr/>
              <a:t>04.10.2021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5A86F7-3040-4221-96F9-1F8FDF3FA87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B7E8F-A6D2-469A-A753-5BB703CFC834}" type="datetimeFigureOut">
              <a:rPr lang="ru-RU" smtClean="0"/>
              <a:pPr/>
              <a:t>04.10.2021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A86F7-3040-4221-96F9-1F8FDF3FA87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profiwins.com.ua/uk/legislation/kodeks/1349.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95288" y="2282825"/>
            <a:ext cx="8497887" cy="769441"/>
          </a:xfrm>
          <a:prstGeom prst="rect">
            <a:avLst/>
          </a:prstGeom>
          <a:solidFill>
            <a:srgbClr val="FFFF66"/>
          </a:solidFill>
          <a:ln w="50800">
            <a:solidFill>
              <a:schemeClr val="tx2">
                <a:lumMod val="75000"/>
              </a:schemeClr>
            </a:solidFill>
          </a:ln>
        </p:spPr>
        <p:txBody>
          <a:bodyPr>
            <a:spAutoFit/>
          </a:bodyPr>
          <a:lstStyle/>
          <a:p>
            <a:pPr algn="ctr" fontAlgn="auto">
              <a:spcBef>
                <a:spcPts val="0"/>
              </a:spcBef>
              <a:spcAft>
                <a:spcPts val="0"/>
              </a:spcAft>
              <a:defRPr/>
            </a:pPr>
            <a:r>
              <a:rPr lang="uk-UA" sz="4400" i="1" dirty="0">
                <a:effectLst>
                  <a:outerShdw blurRad="50800" dist="38100" algn="tr" rotWithShape="0">
                    <a:prstClr val="black">
                      <a:alpha val="40000"/>
                    </a:prstClr>
                  </a:outerShdw>
                </a:effectLst>
                <a:cs typeface="+mn-cs"/>
              </a:rPr>
              <a:t>Організація облікового </a:t>
            </a:r>
            <a:r>
              <a:rPr lang="uk-UA" sz="4400" i="1" dirty="0" smtClean="0">
                <a:effectLst>
                  <a:outerShdw blurRad="50800" dist="38100" algn="tr" rotWithShape="0">
                    <a:prstClr val="black">
                      <a:alpha val="40000"/>
                    </a:prstClr>
                  </a:outerShdw>
                </a:effectLst>
                <a:cs typeface="+mn-cs"/>
              </a:rPr>
              <a:t>процесу</a:t>
            </a:r>
            <a:endParaRPr lang="uk-UA" sz="4400" b="1" dirty="0">
              <a:latin typeface="Bookman Old Style" pitchFamily="18"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6001643"/>
          </a:xfrm>
          <a:prstGeom prst="rect">
            <a:avLst/>
          </a:prstGeom>
          <a:solidFill>
            <a:srgbClr val="FFFF99"/>
          </a:solidFill>
          <a:ln w="9525">
            <a:noFill/>
            <a:miter lim="800000"/>
            <a:headEnd/>
            <a:tailEnd/>
          </a:ln>
        </p:spPr>
        <p:txBody>
          <a:bodyPr wrap="square">
            <a:spAutoFit/>
          </a:bodyPr>
          <a:lstStyle/>
          <a:p>
            <a:pPr algn="ctr"/>
            <a:r>
              <a:rPr lang="ru-RU" sz="3200" b="1" dirty="0" err="1">
                <a:latin typeface="Bookman Old Style" pitchFamily="18" charset="0"/>
              </a:rPr>
              <a:t>Меморіальний</a:t>
            </a:r>
            <a:r>
              <a:rPr lang="ru-RU" sz="3200" b="1" dirty="0">
                <a:latin typeface="Bookman Old Style" pitchFamily="18" charset="0"/>
              </a:rPr>
              <a:t> ордер </a:t>
            </a:r>
            <a:r>
              <a:rPr lang="en-US" sz="3200" b="1" dirty="0">
                <a:latin typeface="Bookman Old Style" pitchFamily="18" charset="0"/>
              </a:rPr>
              <a:t>N 1 </a:t>
            </a:r>
            <a:br>
              <a:rPr lang="en-US"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за </a:t>
            </a:r>
            <a:r>
              <a:rPr lang="ru-RU" sz="3200" b="1" dirty="0" err="1">
                <a:latin typeface="Bookman Old Style" pitchFamily="18" charset="0"/>
              </a:rPr>
              <a:t>касовими</a:t>
            </a:r>
            <a:r>
              <a:rPr lang="ru-RU" sz="3200" b="1" dirty="0">
                <a:latin typeface="Bookman Old Style" pitchFamily="18" charset="0"/>
              </a:rPr>
              <a:t> </a:t>
            </a:r>
            <a:r>
              <a:rPr lang="ru-RU" sz="3200" b="1" dirty="0" err="1">
                <a:latin typeface="Bookman Old Style" pitchFamily="18" charset="0"/>
              </a:rPr>
              <a:t>операціями</a:t>
            </a:r>
            <a:r>
              <a:rPr lang="ru-RU" sz="3200" b="1" dirty="0">
                <a:latin typeface="Bookman Old Style" pitchFamily="18" charset="0"/>
              </a:rPr>
              <a:t> </a:t>
            </a:r>
            <a:r>
              <a:rPr lang="ru-RU" sz="3200" dirty="0">
                <a:latin typeface="Bookman Old Style" pitchFamily="18" charset="0"/>
              </a:rPr>
              <a:t/>
            </a:r>
            <a:br>
              <a:rPr lang="ru-RU" sz="3200" dirty="0">
                <a:latin typeface="Bookman Old Style" pitchFamily="18" charset="0"/>
              </a:rPr>
            </a:br>
            <a:r>
              <a:rPr lang="ru-RU" sz="3200" dirty="0" err="1">
                <a:latin typeface="Bookman Old Style" pitchFamily="18" charset="0"/>
              </a:rPr>
              <a:t>Застосовується</a:t>
            </a:r>
            <a:r>
              <a:rPr lang="ru-RU" sz="3200" dirty="0">
                <a:latin typeface="Bookman Old Style" pitchFamily="18" charset="0"/>
              </a:rPr>
              <a:t> при </a:t>
            </a:r>
            <a:r>
              <a:rPr lang="ru-RU" sz="3200" dirty="0" err="1">
                <a:latin typeface="Bookman Old Style" pitchFamily="18" charset="0"/>
              </a:rPr>
              <a:t>обробці</a:t>
            </a:r>
            <a:r>
              <a:rPr lang="ru-RU" sz="3200" dirty="0">
                <a:latin typeface="Bookman Old Style" pitchFamily="18" charset="0"/>
              </a:rPr>
              <a:t> </a:t>
            </a:r>
            <a:r>
              <a:rPr lang="ru-RU" sz="3200" dirty="0" err="1">
                <a:latin typeface="Bookman Old Style" pitchFamily="18" charset="0"/>
              </a:rPr>
              <a:t>звітів</a:t>
            </a:r>
            <a:r>
              <a:rPr lang="ru-RU" sz="3200" dirty="0">
                <a:latin typeface="Bookman Old Style" pitchFamily="18" charset="0"/>
              </a:rPr>
              <a:t> </a:t>
            </a:r>
            <a:r>
              <a:rPr lang="ru-RU" sz="3200" dirty="0" err="1">
                <a:latin typeface="Bookman Old Style" pitchFamily="18" charset="0"/>
              </a:rPr>
              <a:t>касирів</a:t>
            </a:r>
            <a:r>
              <a:rPr lang="ru-RU" sz="3200" dirty="0">
                <a:latin typeface="Bookman Old Style" pitchFamily="18" charset="0"/>
              </a:rPr>
              <a:t> </a:t>
            </a:r>
            <a:r>
              <a:rPr lang="ru-RU" sz="3200" dirty="0" err="1">
                <a:latin typeface="Bookman Old Style" pitchFamily="18" charset="0"/>
              </a:rPr>
              <a:t>з</a:t>
            </a:r>
            <a:r>
              <a:rPr lang="ru-RU" sz="3200" dirty="0">
                <a:latin typeface="Bookman Old Style" pitchFamily="18" charset="0"/>
              </a:rPr>
              <a:t> метою </a:t>
            </a:r>
            <a:r>
              <a:rPr lang="ru-RU" sz="3200" dirty="0" err="1">
                <a:latin typeface="Bookman Old Style" pitchFamily="18" charset="0"/>
              </a:rPr>
              <a:t>систематизації</a:t>
            </a:r>
            <a:r>
              <a:rPr lang="ru-RU" sz="3200" dirty="0">
                <a:latin typeface="Bookman Old Style" pitchFamily="18" charset="0"/>
              </a:rPr>
              <a:t> </a:t>
            </a:r>
            <a:r>
              <a:rPr lang="ru-RU" sz="3200" dirty="0" err="1">
                <a:latin typeface="Bookman Old Style" pitchFamily="18" charset="0"/>
              </a:rPr>
              <a:t>оборотів</a:t>
            </a:r>
            <a:r>
              <a:rPr lang="ru-RU" sz="3200" dirty="0">
                <a:latin typeface="Bookman Old Style" pitchFamily="18" charset="0"/>
              </a:rPr>
              <a:t> у </a:t>
            </a:r>
            <a:r>
              <a:rPr lang="ru-RU" sz="3200" dirty="0" err="1">
                <a:latin typeface="Bookman Old Style" pitchFamily="18" charset="0"/>
              </a:rPr>
              <a:t>касі</a:t>
            </a:r>
            <a:r>
              <a:rPr lang="ru-RU" sz="3200" dirty="0">
                <a:latin typeface="Bookman Old Style" pitchFamily="18" charset="0"/>
              </a:rPr>
              <a:t> за </a:t>
            </a:r>
            <a:r>
              <a:rPr lang="ru-RU" sz="3200" dirty="0" err="1">
                <a:latin typeface="Bookman Old Style" pitchFamily="18" charset="0"/>
              </a:rPr>
              <a:t>поточний</a:t>
            </a:r>
            <a:r>
              <a:rPr lang="ru-RU" sz="3200" dirty="0">
                <a:latin typeface="Bookman Old Style" pitchFamily="18" charset="0"/>
              </a:rPr>
              <a:t> </a:t>
            </a:r>
            <a:r>
              <a:rPr lang="ru-RU" sz="3200" dirty="0" err="1">
                <a:latin typeface="Bookman Old Style" pitchFamily="18" charset="0"/>
              </a:rPr>
              <a:t>місяць</a:t>
            </a:r>
            <a:r>
              <a:rPr lang="ru-RU" sz="3200" dirty="0">
                <a:latin typeface="Bookman Old Style" pitchFamily="18" charset="0"/>
              </a:rPr>
              <a:t>. </a:t>
            </a:r>
            <a:endParaRPr lang="ru-RU" sz="3200" dirty="0" smtClean="0">
              <a:latin typeface="Bookman Old Style" pitchFamily="18" charset="0"/>
            </a:endParaRPr>
          </a:p>
          <a:p>
            <a:pPr algn="ctr"/>
            <a:endParaRPr lang="ru-RU" sz="3200" dirty="0">
              <a:latin typeface="Bookman Old Style" pitchFamily="18" charset="0"/>
            </a:endParaRPr>
          </a:p>
          <a:p>
            <a:pPr algn="ctr"/>
            <a:r>
              <a:rPr lang="ru-RU" sz="3200" dirty="0" err="1" smtClean="0">
                <a:latin typeface="Bookman Old Style" pitchFamily="18" charset="0"/>
              </a:rPr>
              <a:t>Кожен</a:t>
            </a:r>
            <a:r>
              <a:rPr lang="ru-RU" sz="3200" dirty="0" smtClean="0">
                <a:latin typeface="Bookman Old Style" pitchFamily="18" charset="0"/>
              </a:rPr>
              <a:t> </a:t>
            </a:r>
            <a:r>
              <a:rPr lang="ru-RU" sz="3200" dirty="0" err="1">
                <a:latin typeface="Bookman Old Style" pitchFamily="18" charset="0"/>
              </a:rPr>
              <a:t>звіт</a:t>
            </a:r>
            <a:r>
              <a:rPr lang="ru-RU" sz="3200" dirty="0">
                <a:latin typeface="Bookman Old Style" pitchFamily="18" charset="0"/>
              </a:rPr>
              <a:t> </a:t>
            </a:r>
            <a:r>
              <a:rPr lang="ru-RU" sz="3200" dirty="0" err="1" smtClean="0">
                <a:latin typeface="Bookman Old Style" pitchFamily="18" charset="0"/>
              </a:rPr>
              <a:t>касира</a:t>
            </a:r>
            <a:r>
              <a:rPr lang="ru-RU" sz="3200" dirty="0" smtClean="0">
                <a:latin typeface="Bookman Old Style" pitchFamily="18" charset="0"/>
              </a:rPr>
              <a:t> </a:t>
            </a:r>
            <a:r>
              <a:rPr lang="ru-RU" sz="3200" dirty="0">
                <a:latin typeface="Bookman Old Style" pitchFamily="18" charset="0"/>
              </a:rPr>
              <a:t>заноситься до </a:t>
            </a:r>
            <a:r>
              <a:rPr lang="ru-RU" sz="3200" dirty="0" err="1">
                <a:latin typeface="Bookman Old Style" pitchFamily="18" charset="0"/>
              </a:rPr>
              <a:t>накопичувальної</a:t>
            </a:r>
            <a:r>
              <a:rPr lang="ru-RU" sz="3200" dirty="0">
                <a:latin typeface="Bookman Old Style" pitchFamily="18" charset="0"/>
              </a:rPr>
              <a:t> </a:t>
            </a:r>
            <a:r>
              <a:rPr lang="ru-RU" sz="3200" dirty="0" err="1">
                <a:latin typeface="Bookman Old Style" pitchFamily="18" charset="0"/>
              </a:rPr>
              <a:t>відомості</a:t>
            </a:r>
            <a:r>
              <a:rPr lang="ru-RU" sz="3200" dirty="0">
                <a:latin typeface="Bookman Old Style" pitchFamily="18" charset="0"/>
              </a:rPr>
              <a:t> за </a:t>
            </a:r>
            <a:r>
              <a:rPr lang="ru-RU" sz="3200" dirty="0" err="1">
                <a:latin typeface="Bookman Old Style" pitchFamily="18" charset="0"/>
              </a:rPr>
              <a:t>відповідними</a:t>
            </a:r>
            <a:r>
              <a:rPr lang="ru-RU" sz="3200" dirty="0">
                <a:latin typeface="Bookman Old Style" pitchFamily="18" charset="0"/>
              </a:rPr>
              <a:t> </a:t>
            </a:r>
            <a:r>
              <a:rPr lang="ru-RU" sz="3200" dirty="0" err="1" smtClean="0">
                <a:latin typeface="Bookman Old Style" pitchFamily="18" charset="0"/>
              </a:rPr>
              <a:t>кореспондентськими</a:t>
            </a:r>
            <a:r>
              <a:rPr lang="ru-RU" sz="3200" dirty="0" smtClean="0">
                <a:latin typeface="Bookman Old Style" pitchFamily="18" charset="0"/>
              </a:rPr>
              <a:t> </a:t>
            </a:r>
            <a:r>
              <a:rPr lang="ru-RU" sz="3200" dirty="0" err="1">
                <a:latin typeface="Bookman Old Style" pitchFamily="18" charset="0"/>
              </a:rPr>
              <a:t>субрахунками</a:t>
            </a:r>
            <a:r>
              <a:rPr lang="ru-RU" sz="3200" dirty="0">
                <a:latin typeface="Bookman Old Style" pitchFamily="18" charset="0"/>
              </a:rPr>
              <a:t> одним </a:t>
            </a:r>
            <a:r>
              <a:rPr lang="ru-RU" sz="3200" dirty="0" smtClean="0">
                <a:latin typeface="Bookman Old Style" pitchFamily="18" charset="0"/>
              </a:rPr>
              <a:t>рядком</a:t>
            </a:r>
            <a:r>
              <a:rPr lang="ru-RU" sz="3200" dirty="0">
                <a:latin typeface="Bookman Old Style" pitchFamily="18" charset="0"/>
              </a:rPr>
              <a:t>.</a:t>
            </a:r>
          </a:p>
          <a:p>
            <a:pPr algn="just"/>
            <a:endParaRPr lang="ru-RU" sz="3200"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6494085"/>
          </a:xfrm>
          <a:prstGeom prst="rect">
            <a:avLst/>
          </a:prstGeom>
          <a:solidFill>
            <a:srgbClr val="FFFF99"/>
          </a:solidFill>
          <a:ln w="9525">
            <a:noFill/>
            <a:miter lim="800000"/>
            <a:headEnd/>
            <a:tailEnd/>
          </a:ln>
        </p:spPr>
        <p:txBody>
          <a:bodyPr wrap="square">
            <a:spAutoFit/>
          </a:bodyPr>
          <a:lstStyle/>
          <a:p>
            <a:pPr algn="ctr"/>
            <a:r>
              <a:rPr lang="ru-RU" sz="3200" dirty="0" err="1" smtClean="0">
                <a:latin typeface="Bookman Old Style" pitchFamily="18" charset="0"/>
              </a:rPr>
              <a:t>Якщо</a:t>
            </a:r>
            <a:r>
              <a:rPr lang="ru-RU" sz="3200" dirty="0" smtClean="0">
                <a:latin typeface="Bookman Old Style" pitchFamily="18" charset="0"/>
              </a:rPr>
              <a:t> </a:t>
            </a:r>
            <a:r>
              <a:rPr lang="ru-RU" sz="3200" dirty="0" err="1" smtClean="0">
                <a:latin typeface="Bookman Old Style" pitchFamily="18" charset="0"/>
              </a:rPr>
              <a:t>бюджетна</a:t>
            </a:r>
            <a:r>
              <a:rPr lang="ru-RU" sz="3200" dirty="0" smtClean="0">
                <a:latin typeface="Bookman Old Style" pitchFamily="18" charset="0"/>
              </a:rPr>
              <a:t> </a:t>
            </a:r>
            <a:r>
              <a:rPr lang="ru-RU" sz="3200" dirty="0" err="1" smtClean="0">
                <a:latin typeface="Bookman Old Style" pitchFamily="18" charset="0"/>
              </a:rPr>
              <a:t>установа</a:t>
            </a:r>
            <a:r>
              <a:rPr lang="ru-RU" sz="3200" dirty="0" smtClean="0">
                <a:latin typeface="Bookman Old Style" pitchFamily="18" charset="0"/>
              </a:rPr>
              <a:t> </a:t>
            </a:r>
            <a:r>
              <a:rPr lang="ru-RU" sz="3200" dirty="0" err="1" smtClean="0">
                <a:latin typeface="Bookman Old Style" pitchFamily="18" charset="0"/>
              </a:rPr>
              <a:t>здійснює</a:t>
            </a:r>
            <a:r>
              <a:rPr lang="ru-RU" sz="3200" dirty="0" smtClean="0">
                <a:latin typeface="Bookman Old Style" pitchFamily="18" charset="0"/>
              </a:rPr>
              <a:t> </a:t>
            </a:r>
            <a:r>
              <a:rPr lang="ru-RU" sz="3200" dirty="0" err="1" smtClean="0">
                <a:latin typeface="Bookman Old Style" pitchFamily="18" charset="0"/>
              </a:rPr>
              <a:t>касові</a:t>
            </a:r>
            <a:r>
              <a:rPr lang="ru-RU" sz="3200" dirty="0" smtClean="0">
                <a:latin typeface="Bookman Old Style" pitchFamily="18" charset="0"/>
              </a:rPr>
              <a:t> </a:t>
            </a:r>
            <a:r>
              <a:rPr lang="ru-RU" sz="3200" dirty="0" err="1" smtClean="0">
                <a:latin typeface="Bookman Old Style" pitchFamily="18" charset="0"/>
              </a:rPr>
              <a:t>операції</a:t>
            </a:r>
            <a:r>
              <a:rPr lang="ru-RU" sz="3200" dirty="0" smtClean="0">
                <a:latin typeface="Bookman Old Style" pitchFamily="18" charset="0"/>
              </a:rPr>
              <a:t> в </a:t>
            </a:r>
            <a:r>
              <a:rPr lang="ru-RU" sz="3200" dirty="0" err="1" smtClean="0">
                <a:latin typeface="Bookman Old Style" pitchFamily="18" charset="0"/>
              </a:rPr>
              <a:t>національній</a:t>
            </a:r>
            <a:r>
              <a:rPr lang="ru-RU" sz="3200" dirty="0" smtClean="0">
                <a:latin typeface="Bookman Old Style" pitchFamily="18" charset="0"/>
              </a:rPr>
              <a:t> та </a:t>
            </a:r>
            <a:r>
              <a:rPr lang="ru-RU" sz="3200" dirty="0" err="1" smtClean="0">
                <a:latin typeface="Bookman Old Style" pitchFamily="18" charset="0"/>
              </a:rPr>
              <a:t>іноземній</a:t>
            </a:r>
            <a:r>
              <a:rPr lang="ru-RU" sz="3200" dirty="0" smtClean="0">
                <a:latin typeface="Bookman Old Style" pitchFamily="18" charset="0"/>
              </a:rPr>
              <a:t> </a:t>
            </a:r>
            <a:r>
              <a:rPr lang="ru-RU" sz="3200" dirty="0" err="1" smtClean="0">
                <a:latin typeface="Bookman Old Style" pitchFamily="18" charset="0"/>
              </a:rPr>
              <a:t>валюті</a:t>
            </a:r>
            <a:r>
              <a:rPr lang="ru-RU" sz="3200" dirty="0" smtClean="0">
                <a:latin typeface="Bookman Old Style" pitchFamily="18" charset="0"/>
              </a:rPr>
              <a:t>, то </a:t>
            </a:r>
            <a:r>
              <a:rPr lang="ru-RU" sz="3200" dirty="0" err="1" smtClean="0">
                <a:latin typeface="Bookman Old Style" pitchFamily="18" charset="0"/>
              </a:rPr>
              <a:t>меморіальні</a:t>
            </a:r>
            <a:r>
              <a:rPr lang="ru-RU" sz="3200" dirty="0" smtClean="0">
                <a:latin typeface="Bookman Old Style" pitchFamily="18" charset="0"/>
              </a:rPr>
              <a:t> </a:t>
            </a:r>
            <a:r>
              <a:rPr lang="ru-RU" sz="3200" dirty="0" err="1" smtClean="0">
                <a:latin typeface="Bookman Old Style" pitchFamily="18" charset="0"/>
              </a:rPr>
              <a:t>ордери</a:t>
            </a:r>
            <a:r>
              <a:rPr lang="ru-RU" sz="3200" dirty="0" smtClean="0">
                <a:latin typeface="Bookman Old Style" pitchFamily="18" charset="0"/>
              </a:rPr>
              <a:t> - </a:t>
            </a:r>
            <a:r>
              <a:rPr lang="ru-RU" sz="3200" dirty="0" err="1" smtClean="0">
                <a:latin typeface="Bookman Old Style" pitchFamily="18" charset="0"/>
              </a:rPr>
              <a:t>накопичувальні</a:t>
            </a:r>
            <a:r>
              <a:rPr lang="ru-RU" sz="3200" dirty="0" smtClean="0">
                <a:latin typeface="Bookman Old Style" pitchFamily="18" charset="0"/>
              </a:rPr>
              <a:t> </a:t>
            </a:r>
            <a:r>
              <a:rPr lang="ru-RU" sz="3200" dirty="0" err="1" smtClean="0">
                <a:latin typeface="Bookman Old Style" pitchFamily="18" charset="0"/>
              </a:rPr>
              <a:t>відомості</a:t>
            </a:r>
            <a:r>
              <a:rPr lang="ru-RU" sz="3200" dirty="0" smtClean="0">
                <a:latin typeface="Bookman Old Style" pitchFamily="18" charset="0"/>
              </a:rPr>
              <a:t> за </a:t>
            </a:r>
            <a:r>
              <a:rPr lang="ru-RU" sz="3200" dirty="0" err="1" smtClean="0">
                <a:latin typeface="Bookman Old Style" pitchFamily="18" charset="0"/>
              </a:rPr>
              <a:t>касовими</a:t>
            </a:r>
            <a:r>
              <a:rPr lang="ru-RU" sz="3200" dirty="0" smtClean="0">
                <a:latin typeface="Bookman Old Style" pitchFamily="18" charset="0"/>
              </a:rPr>
              <a:t> </a:t>
            </a:r>
            <a:r>
              <a:rPr lang="ru-RU" sz="3200" dirty="0" err="1" smtClean="0">
                <a:latin typeface="Bookman Old Style" pitchFamily="18" charset="0"/>
              </a:rPr>
              <a:t>операціями</a:t>
            </a:r>
            <a:r>
              <a:rPr lang="ru-RU" sz="3200" dirty="0" smtClean="0">
                <a:latin typeface="Bookman Old Style" pitchFamily="18" charset="0"/>
              </a:rPr>
              <a:t> </a:t>
            </a:r>
            <a:r>
              <a:rPr lang="ru-RU" sz="3200" dirty="0" err="1" smtClean="0">
                <a:latin typeface="Bookman Old Style" pitchFamily="18" charset="0"/>
              </a:rPr>
              <a:t>складаються</a:t>
            </a:r>
            <a:r>
              <a:rPr lang="ru-RU" sz="3200" dirty="0" smtClean="0">
                <a:latin typeface="Bookman Old Style" pitchFamily="18" charset="0"/>
              </a:rPr>
              <a:t> </a:t>
            </a:r>
            <a:r>
              <a:rPr lang="ru-RU" sz="3200" dirty="0" err="1" smtClean="0">
                <a:latin typeface="Bookman Old Style" pitchFamily="18" charset="0"/>
              </a:rPr>
              <a:t>окремо</a:t>
            </a:r>
            <a:r>
              <a:rPr lang="ru-RU" sz="3200" dirty="0" smtClean="0">
                <a:latin typeface="Bookman Old Style" pitchFamily="18" charset="0"/>
              </a:rPr>
              <a:t> </a:t>
            </a:r>
            <a:br>
              <a:rPr lang="ru-RU" sz="3200" dirty="0" smtClean="0">
                <a:latin typeface="Bookman Old Style" pitchFamily="18" charset="0"/>
              </a:rPr>
            </a:br>
            <a:r>
              <a:rPr lang="ru-RU" sz="3200" dirty="0" smtClean="0">
                <a:latin typeface="Bookman Old Style" pitchFamily="18" charset="0"/>
              </a:rPr>
              <a:t>для кожного виду </a:t>
            </a:r>
            <a:r>
              <a:rPr lang="ru-RU" sz="3200" dirty="0" err="1" smtClean="0">
                <a:latin typeface="Bookman Old Style" pitchFamily="18" charset="0"/>
              </a:rPr>
              <a:t>валюти</a:t>
            </a:r>
            <a:r>
              <a:rPr lang="ru-RU" sz="3200" dirty="0" smtClean="0">
                <a:latin typeface="Bookman Old Style" pitchFamily="18" charset="0"/>
              </a:rPr>
              <a:t> та </a:t>
            </a:r>
            <a:r>
              <a:rPr lang="ru-RU" sz="3200" dirty="0" err="1" smtClean="0">
                <a:latin typeface="Bookman Old Style" pitchFamily="18" charset="0"/>
              </a:rPr>
              <a:t>нумеруються</a:t>
            </a:r>
            <a:r>
              <a:rPr lang="ru-RU" sz="3200" dirty="0" smtClean="0">
                <a:latin typeface="Bookman Old Style" pitchFamily="18" charset="0"/>
              </a:rPr>
              <a:t> </a:t>
            </a:r>
            <a:r>
              <a:rPr lang="ru-RU" sz="3200" dirty="0" err="1" smtClean="0">
                <a:latin typeface="Bookman Old Style" pitchFamily="18" charset="0"/>
              </a:rPr>
              <a:t>відповідно</a:t>
            </a:r>
            <a:r>
              <a:rPr lang="ru-RU" sz="3200" dirty="0" smtClean="0">
                <a:latin typeface="Bookman Old Style" pitchFamily="18" charset="0"/>
              </a:rPr>
              <a:t> </a:t>
            </a:r>
            <a:r>
              <a:rPr lang="en-US" sz="3200" dirty="0" smtClean="0">
                <a:latin typeface="Bookman Old Style" pitchFamily="18" charset="0"/>
              </a:rPr>
              <a:t>N 1-1, 1-2 </a:t>
            </a:r>
            <a:r>
              <a:rPr lang="ru-RU" sz="3200" dirty="0" smtClean="0">
                <a:latin typeface="Bookman Old Style" pitchFamily="18" charset="0"/>
              </a:rPr>
              <a:t>та </a:t>
            </a:r>
            <a:br>
              <a:rPr lang="ru-RU" sz="3200" dirty="0" smtClean="0">
                <a:latin typeface="Bookman Old Style" pitchFamily="18" charset="0"/>
              </a:rPr>
            </a:br>
            <a:r>
              <a:rPr lang="ru-RU" sz="3200" dirty="0" err="1" smtClean="0">
                <a:latin typeface="Bookman Old Style" pitchFamily="18" charset="0"/>
              </a:rPr>
              <a:t>ін</a:t>
            </a:r>
            <a:r>
              <a:rPr lang="ru-RU" sz="3200" dirty="0" smtClean="0">
                <a:latin typeface="Bookman Old Style" pitchFamily="18" charset="0"/>
              </a:rPr>
              <a:t>.</a:t>
            </a:r>
          </a:p>
          <a:p>
            <a:pPr algn="ctr"/>
            <a:r>
              <a:rPr lang="ru-RU" sz="3200" b="1" dirty="0" err="1" smtClean="0"/>
              <a:t>Меморіальний</a:t>
            </a:r>
            <a:r>
              <a:rPr lang="ru-RU" sz="3200" b="1" dirty="0" smtClean="0"/>
              <a:t> ордер N 2 </a:t>
            </a:r>
            <a:br>
              <a:rPr lang="ru-RU" sz="3200" b="1" dirty="0" smtClean="0"/>
            </a:br>
            <a:r>
              <a:rPr lang="ru-RU" sz="3200" b="1" dirty="0" err="1" smtClean="0"/>
              <a:t>Накопичувальна</a:t>
            </a:r>
            <a:r>
              <a:rPr lang="ru-RU" sz="3200" b="1" dirty="0" smtClean="0"/>
              <a:t> </a:t>
            </a:r>
            <a:r>
              <a:rPr lang="ru-RU" sz="3200" b="1" dirty="0" err="1" smtClean="0"/>
              <a:t>відомість</a:t>
            </a:r>
            <a:r>
              <a:rPr lang="ru-RU" sz="3200" b="1" dirty="0" smtClean="0"/>
              <a:t> </a:t>
            </a:r>
            <a:r>
              <a:rPr lang="ru-RU" sz="3200" b="1" dirty="0" err="1" smtClean="0"/>
              <a:t>руху</a:t>
            </a:r>
            <a:r>
              <a:rPr lang="ru-RU" sz="3200" b="1" dirty="0" smtClean="0"/>
              <a:t> </a:t>
            </a:r>
            <a:r>
              <a:rPr lang="ru-RU" sz="3200" b="1" dirty="0" err="1" smtClean="0"/>
              <a:t>грошових</a:t>
            </a:r>
            <a:r>
              <a:rPr lang="ru-RU" sz="3200" b="1" dirty="0" smtClean="0"/>
              <a:t> </a:t>
            </a:r>
            <a:r>
              <a:rPr lang="ru-RU" sz="3200" b="1" dirty="0" err="1" smtClean="0"/>
              <a:t>коштів</a:t>
            </a:r>
            <a:r>
              <a:rPr lang="ru-RU" sz="3200" b="1" dirty="0" smtClean="0"/>
              <a:t> </a:t>
            </a:r>
            <a:r>
              <a:rPr lang="ru-RU" sz="3200" b="1" dirty="0" err="1" smtClean="0"/>
              <a:t>загального</a:t>
            </a:r>
            <a:r>
              <a:rPr lang="ru-RU" sz="3200" b="1" dirty="0" smtClean="0"/>
              <a:t>  фонду в органах Державного казначейства </a:t>
            </a:r>
            <a:r>
              <a:rPr lang="ru-RU" sz="3200" b="1" dirty="0" err="1" smtClean="0"/>
              <a:t>України</a:t>
            </a:r>
            <a:r>
              <a:rPr lang="ru-RU" sz="3200" b="1" dirty="0" smtClean="0"/>
              <a:t> (</a:t>
            </a:r>
            <a:r>
              <a:rPr lang="ru-RU" sz="3200" b="1" dirty="0" err="1" smtClean="0"/>
              <a:t>установах</a:t>
            </a:r>
            <a:r>
              <a:rPr lang="ru-RU" sz="3200" b="1" dirty="0" smtClean="0"/>
              <a:t> </a:t>
            </a:r>
            <a:r>
              <a:rPr lang="ru-RU" sz="3200" b="1" dirty="0" err="1" smtClean="0"/>
              <a:t>банків</a:t>
            </a:r>
            <a:r>
              <a:rPr lang="ru-RU" sz="3200" b="1" dirty="0" smtClean="0"/>
              <a:t>)</a:t>
            </a:r>
            <a:endParaRPr lang="ru-RU" sz="3200"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6512" y="247283"/>
            <a:ext cx="9144000" cy="6494085"/>
          </a:xfrm>
          <a:prstGeom prst="rect">
            <a:avLst/>
          </a:prstGeom>
          <a:solidFill>
            <a:srgbClr val="FFFF99"/>
          </a:solidFill>
          <a:ln w="9525">
            <a:noFill/>
            <a:miter lim="800000"/>
            <a:headEnd/>
            <a:tailEnd/>
          </a:ln>
        </p:spPr>
        <p:txBody>
          <a:bodyPr wrap="square">
            <a:spAutoFit/>
          </a:bodyPr>
          <a:lstStyle/>
          <a:p>
            <a:pPr algn="ctr"/>
            <a:r>
              <a:rPr lang="ru-RU" sz="3200" b="1" dirty="0" err="1">
                <a:latin typeface="Bookman Old Style" pitchFamily="18" charset="0"/>
              </a:rPr>
              <a:t>Меморіальний</a:t>
            </a:r>
            <a:r>
              <a:rPr lang="ru-RU" sz="3200" b="1" dirty="0">
                <a:latin typeface="Bookman Old Style" pitchFamily="18" charset="0"/>
              </a:rPr>
              <a:t> ордер N 3 </a:t>
            </a:r>
            <a:br>
              <a:rPr lang="ru-RU"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a:t>
            </a:r>
            <a:r>
              <a:rPr lang="ru-RU" sz="3200" b="1" dirty="0" err="1">
                <a:latin typeface="Bookman Old Style" pitchFamily="18" charset="0"/>
              </a:rPr>
              <a:t>руху</a:t>
            </a:r>
            <a:r>
              <a:rPr lang="ru-RU" sz="3200" b="1" dirty="0">
                <a:latin typeface="Bookman Old Style" pitchFamily="18" charset="0"/>
              </a:rPr>
              <a:t> </a:t>
            </a:r>
            <a:r>
              <a:rPr lang="ru-RU" sz="3200" b="1" dirty="0" err="1">
                <a:latin typeface="Bookman Old Style" pitchFamily="18" charset="0"/>
              </a:rPr>
              <a:t>грошових</a:t>
            </a:r>
            <a:r>
              <a:rPr lang="ru-RU" sz="3200" b="1" dirty="0">
                <a:latin typeface="Bookman Old Style" pitchFamily="18" charset="0"/>
              </a:rPr>
              <a:t> </a:t>
            </a:r>
            <a:r>
              <a:rPr lang="ru-RU" sz="3200" b="1" dirty="0" err="1">
                <a:latin typeface="Bookman Old Style" pitchFamily="18" charset="0"/>
              </a:rPr>
              <a:t>коштів</a:t>
            </a:r>
            <a:r>
              <a:rPr lang="ru-RU" sz="3200" b="1" dirty="0">
                <a:latin typeface="Bookman Old Style" pitchFamily="18" charset="0"/>
              </a:rPr>
              <a:t> </a:t>
            </a:r>
            <a:r>
              <a:rPr lang="ru-RU" sz="3200" b="1" dirty="0" err="1">
                <a:latin typeface="Bookman Old Style" pitchFamily="18" charset="0"/>
              </a:rPr>
              <a:t>спеціального</a:t>
            </a:r>
            <a:r>
              <a:rPr lang="ru-RU" sz="3200" b="1" dirty="0">
                <a:latin typeface="Bookman Old Style" pitchFamily="18" charset="0"/>
              </a:rPr>
              <a:t> фонду в органах Державного казначейства </a:t>
            </a:r>
            <a:r>
              <a:rPr lang="ru-RU" sz="3200" b="1" dirty="0" err="1">
                <a:latin typeface="Bookman Old Style" pitchFamily="18" charset="0"/>
              </a:rPr>
              <a:t>України</a:t>
            </a:r>
            <a:r>
              <a:rPr lang="ru-RU" sz="3200" b="1" dirty="0">
                <a:latin typeface="Bookman Old Style" pitchFamily="18" charset="0"/>
              </a:rPr>
              <a:t> (</a:t>
            </a:r>
            <a:r>
              <a:rPr lang="ru-RU" sz="3200" b="1" dirty="0" err="1">
                <a:latin typeface="Bookman Old Style" pitchFamily="18" charset="0"/>
              </a:rPr>
              <a:t>установах</a:t>
            </a:r>
            <a:r>
              <a:rPr lang="ru-RU" sz="3200" b="1" dirty="0">
                <a:latin typeface="Bookman Old Style" pitchFamily="18" charset="0"/>
              </a:rPr>
              <a:t> </a:t>
            </a:r>
            <a:r>
              <a:rPr lang="ru-RU" sz="3200" b="1" dirty="0" err="1">
                <a:latin typeface="Bookman Old Style" pitchFamily="18" charset="0"/>
              </a:rPr>
              <a:t>банків</a:t>
            </a:r>
            <a:r>
              <a:rPr lang="ru-RU" sz="3200" b="1" dirty="0">
                <a:latin typeface="Bookman Old Style" pitchFamily="18" charset="0"/>
              </a:rPr>
              <a:t>) </a:t>
            </a:r>
            <a:r>
              <a:rPr lang="ru-RU" sz="3200" dirty="0">
                <a:latin typeface="Bookman Old Style" pitchFamily="18" charset="0"/>
              </a:rPr>
              <a:t/>
            </a:r>
            <a:br>
              <a:rPr lang="ru-RU" sz="3200" dirty="0">
                <a:latin typeface="Bookman Old Style" pitchFamily="18" charset="0"/>
              </a:rPr>
            </a:br>
            <a:r>
              <a:rPr lang="ru-RU" sz="3200" dirty="0" err="1">
                <a:latin typeface="Bookman Old Style" pitchFamily="18" charset="0"/>
              </a:rPr>
              <a:t>Використовується</a:t>
            </a:r>
            <a:r>
              <a:rPr lang="ru-RU" sz="3200" dirty="0">
                <a:latin typeface="Bookman Old Style" pitchFamily="18" charset="0"/>
              </a:rPr>
              <a:t> для </a:t>
            </a:r>
            <a:r>
              <a:rPr lang="ru-RU" sz="3200" dirty="0" err="1">
                <a:latin typeface="Bookman Old Style" pitchFamily="18" charset="0"/>
              </a:rPr>
              <a:t>відображення</a:t>
            </a:r>
            <a:r>
              <a:rPr lang="ru-RU" sz="3200" dirty="0">
                <a:latin typeface="Bookman Old Style" pitchFamily="18" charset="0"/>
              </a:rPr>
              <a:t> в </a:t>
            </a:r>
            <a:r>
              <a:rPr lang="ru-RU" sz="3200" dirty="0" err="1">
                <a:latin typeface="Bookman Old Style" pitchFamily="18" charset="0"/>
              </a:rPr>
              <a:t>обліку</a:t>
            </a:r>
            <a:r>
              <a:rPr lang="ru-RU" sz="3200" dirty="0">
                <a:latin typeface="Bookman Old Style" pitchFamily="18" charset="0"/>
              </a:rPr>
              <a:t> </a:t>
            </a:r>
            <a:r>
              <a:rPr lang="ru-RU" sz="3200" dirty="0" err="1">
                <a:latin typeface="Bookman Old Style" pitchFamily="18" charset="0"/>
              </a:rPr>
              <a:t>операцій</a:t>
            </a:r>
            <a:r>
              <a:rPr lang="ru-RU" sz="3200" dirty="0">
                <a:latin typeface="Bookman Old Style" pitchFamily="18" charset="0"/>
              </a:rPr>
              <a:t> </a:t>
            </a:r>
            <a:r>
              <a:rPr lang="ru-RU" sz="3200" dirty="0" err="1">
                <a:latin typeface="Bookman Old Style" pitchFamily="18" charset="0"/>
              </a:rPr>
              <a:t>з</a:t>
            </a:r>
            <a:r>
              <a:rPr lang="ru-RU" sz="3200" dirty="0">
                <a:latin typeface="Bookman Old Style" pitchFamily="18" charset="0"/>
              </a:rPr>
              <a:t> </a:t>
            </a:r>
            <a:r>
              <a:rPr lang="ru-RU" sz="3200" dirty="0" err="1">
                <a:latin typeface="Bookman Old Style" pitchFamily="18" charset="0"/>
              </a:rPr>
              <a:t>надходження</a:t>
            </a:r>
            <a:r>
              <a:rPr lang="ru-RU" sz="3200" dirty="0">
                <a:latin typeface="Bookman Old Style" pitchFamily="18" charset="0"/>
              </a:rPr>
              <a:t> на </a:t>
            </a:r>
            <a:r>
              <a:rPr lang="ru-RU" sz="3200" dirty="0" err="1">
                <a:latin typeface="Bookman Old Style" pitchFamily="18" charset="0"/>
              </a:rPr>
              <a:t>рахунок</a:t>
            </a:r>
            <a:r>
              <a:rPr lang="ru-RU" sz="3200" dirty="0">
                <a:latin typeface="Bookman Old Style" pitchFamily="18" charset="0"/>
              </a:rPr>
              <a:t> установи </a:t>
            </a:r>
            <a:r>
              <a:rPr lang="ru-RU" sz="3200" dirty="0" err="1">
                <a:latin typeface="Bookman Old Style" pitchFamily="18" charset="0"/>
              </a:rPr>
              <a:t>доходів</a:t>
            </a:r>
            <a:r>
              <a:rPr lang="ru-RU" sz="3200" dirty="0">
                <a:latin typeface="Bookman Old Style" pitchFamily="18" charset="0"/>
              </a:rPr>
              <a:t> та </a:t>
            </a:r>
            <a:r>
              <a:rPr lang="ru-RU" sz="3200" dirty="0" err="1">
                <a:latin typeface="Bookman Old Style" pitchFamily="18" charset="0"/>
              </a:rPr>
              <a:t>здійснення</a:t>
            </a:r>
            <a:r>
              <a:rPr lang="ru-RU" sz="3200" dirty="0">
                <a:latin typeface="Bookman Old Style" pitchFamily="18" charset="0"/>
              </a:rPr>
              <a:t> </a:t>
            </a:r>
            <a:r>
              <a:rPr lang="ru-RU" sz="3200" dirty="0" err="1">
                <a:latin typeface="Bookman Old Style" pitchFamily="18" charset="0"/>
              </a:rPr>
              <a:t>касових</a:t>
            </a:r>
            <a:r>
              <a:rPr lang="ru-RU" sz="3200" dirty="0">
                <a:latin typeface="Bookman Old Style" pitchFamily="18" charset="0"/>
              </a:rPr>
              <a:t> </a:t>
            </a:r>
            <a:r>
              <a:rPr lang="ru-RU" sz="3200" dirty="0" smtClean="0">
                <a:latin typeface="Bookman Old Style" pitchFamily="18" charset="0"/>
              </a:rPr>
              <a:t> </a:t>
            </a:r>
            <a:r>
              <a:rPr lang="ru-RU" sz="3200" dirty="0" err="1" smtClean="0">
                <a:latin typeface="Bookman Old Style" pitchFamily="18" charset="0"/>
              </a:rPr>
              <a:t>видатків</a:t>
            </a:r>
            <a:r>
              <a:rPr lang="ru-RU" sz="3200" dirty="0" smtClean="0">
                <a:latin typeface="Bookman Old Style" pitchFamily="18" charset="0"/>
              </a:rPr>
              <a:t> </a:t>
            </a:r>
            <a:r>
              <a:rPr lang="ru-RU" sz="3200" dirty="0" err="1">
                <a:latin typeface="Bookman Old Style" pitchFamily="18" charset="0"/>
              </a:rPr>
              <a:t>спеціального</a:t>
            </a:r>
            <a:r>
              <a:rPr lang="ru-RU" sz="3200" dirty="0">
                <a:latin typeface="Bookman Old Style" pitchFamily="18" charset="0"/>
              </a:rPr>
              <a:t> фонду, </a:t>
            </a:r>
            <a:r>
              <a:rPr lang="ru-RU" sz="3200" dirty="0" err="1">
                <a:latin typeface="Bookman Old Style" pitchFamily="18" charset="0"/>
              </a:rPr>
              <a:t>тобто</a:t>
            </a:r>
            <a:r>
              <a:rPr lang="ru-RU" sz="3200" dirty="0">
                <a:latin typeface="Bookman Old Style" pitchFamily="18" charset="0"/>
              </a:rPr>
              <a:t> </a:t>
            </a:r>
            <a:r>
              <a:rPr lang="ru-RU" sz="3200" dirty="0" err="1">
                <a:latin typeface="Bookman Old Style" pitchFamily="18" charset="0"/>
              </a:rPr>
              <a:t>вибірки</a:t>
            </a:r>
            <a:r>
              <a:rPr lang="ru-RU" sz="3200" dirty="0">
                <a:latin typeface="Bookman Old Style" pitchFamily="18" charset="0"/>
              </a:rPr>
              <a:t> </a:t>
            </a:r>
            <a:r>
              <a:rPr lang="ru-RU" sz="3200" dirty="0" err="1">
                <a:latin typeface="Bookman Old Style" pitchFamily="18" charset="0"/>
              </a:rPr>
              <a:t>з</a:t>
            </a:r>
            <a:r>
              <a:rPr lang="ru-RU" sz="3200" dirty="0">
                <a:latin typeface="Bookman Old Style" pitchFamily="18" charset="0"/>
              </a:rPr>
              <a:t> </a:t>
            </a:r>
            <a:r>
              <a:rPr lang="ru-RU" sz="3200" dirty="0" err="1">
                <a:latin typeface="Bookman Old Style" pitchFamily="18" charset="0"/>
              </a:rPr>
              <a:t>надходження</a:t>
            </a:r>
            <a:r>
              <a:rPr lang="ru-RU" sz="3200" dirty="0">
                <a:latin typeface="Bookman Old Style" pitchFamily="18" charset="0"/>
              </a:rPr>
              <a:t> та </a:t>
            </a:r>
            <a:r>
              <a:rPr lang="ru-RU" sz="3200" dirty="0" err="1">
                <a:latin typeface="Bookman Old Style" pitchFamily="18" charset="0"/>
              </a:rPr>
              <a:t>витрачання</a:t>
            </a:r>
            <a:r>
              <a:rPr lang="ru-RU" sz="3200" dirty="0">
                <a:latin typeface="Bookman Old Style" pitchFamily="18" charset="0"/>
              </a:rPr>
              <a:t> </a:t>
            </a:r>
            <a:r>
              <a:rPr lang="ru-RU" sz="3200" dirty="0" err="1">
                <a:latin typeface="Bookman Old Style" pitchFamily="18" charset="0"/>
              </a:rPr>
              <a:t>коштів</a:t>
            </a:r>
            <a:r>
              <a:rPr lang="ru-RU" sz="3200" dirty="0">
                <a:latin typeface="Bookman Old Style" pitchFamily="18" charset="0"/>
              </a:rPr>
              <a:t> </a:t>
            </a:r>
            <a:r>
              <a:rPr lang="ru-RU" sz="3200" dirty="0" err="1">
                <a:latin typeface="Bookman Old Style" pitchFamily="18" charset="0"/>
              </a:rPr>
              <a:t>зі</a:t>
            </a:r>
            <a:r>
              <a:rPr lang="ru-RU" sz="3200" dirty="0">
                <a:latin typeface="Bookman Old Style" pitchFamily="18" charset="0"/>
              </a:rPr>
              <a:t> </a:t>
            </a:r>
            <a:r>
              <a:rPr lang="ru-RU" sz="3200" dirty="0" err="1">
                <a:latin typeface="Bookman Old Style" pitchFamily="18" charset="0"/>
              </a:rPr>
              <a:t>спеціальних</a:t>
            </a:r>
            <a:r>
              <a:rPr lang="ru-RU" sz="3200" dirty="0">
                <a:latin typeface="Bookman Old Style" pitchFamily="18" charset="0"/>
              </a:rPr>
              <a:t> </a:t>
            </a:r>
            <a:r>
              <a:rPr lang="ru-RU" sz="3200" dirty="0" err="1">
                <a:latin typeface="Bookman Old Style" pitchFamily="18" charset="0"/>
              </a:rPr>
              <a:t>реєстраційних</a:t>
            </a:r>
            <a:r>
              <a:rPr lang="ru-RU" sz="3200" dirty="0">
                <a:latin typeface="Bookman Old Style" pitchFamily="18" charset="0"/>
              </a:rPr>
              <a:t> (</a:t>
            </a:r>
            <a:r>
              <a:rPr lang="ru-RU" sz="3200" dirty="0" err="1">
                <a:latin typeface="Bookman Old Style" pitchFamily="18" charset="0"/>
              </a:rPr>
              <a:t>поточних</a:t>
            </a:r>
            <a:r>
              <a:rPr lang="ru-RU" sz="3200" dirty="0">
                <a:latin typeface="Bookman Old Style" pitchFamily="18" charset="0"/>
              </a:rPr>
              <a:t>) </a:t>
            </a:r>
            <a:r>
              <a:rPr lang="ru-RU" sz="3200" dirty="0" err="1">
                <a:latin typeface="Bookman Old Style" pitchFamily="18" charset="0"/>
              </a:rPr>
              <a:t>рахунків</a:t>
            </a:r>
            <a:r>
              <a:rPr lang="ru-RU" sz="3200" dirty="0">
                <a:latin typeface="Bookman Old Style" pitchFamily="18" charset="0"/>
              </a:rPr>
              <a:t> в органах Державного казначейства </a:t>
            </a:r>
            <a:r>
              <a:rPr lang="ru-RU" sz="3200" dirty="0" err="1" smtClean="0">
                <a:latin typeface="Bookman Old Style" pitchFamily="18" charset="0"/>
              </a:rPr>
              <a:t>України</a:t>
            </a:r>
            <a:r>
              <a:rPr lang="ru-RU" sz="3200" dirty="0" smtClean="0">
                <a:latin typeface="Bookman Old Style" pitchFamily="18" charset="0"/>
              </a:rPr>
              <a:t> </a:t>
            </a:r>
            <a:r>
              <a:rPr lang="ru-RU" sz="3200" dirty="0">
                <a:latin typeface="Bookman Old Style" pitchFamily="18" charset="0"/>
              </a:rPr>
              <a:t>(</a:t>
            </a:r>
            <a:r>
              <a:rPr lang="ru-RU" sz="3200" dirty="0" err="1">
                <a:latin typeface="Bookman Old Style" pitchFamily="18" charset="0"/>
              </a:rPr>
              <a:t>установах</a:t>
            </a:r>
            <a:r>
              <a:rPr lang="ru-RU" sz="3200" dirty="0">
                <a:latin typeface="Bookman Old Style" pitchFamily="18" charset="0"/>
              </a:rPr>
              <a:t> </a:t>
            </a:r>
            <a:r>
              <a:rPr lang="ru-RU" sz="3200" dirty="0" err="1">
                <a:latin typeface="Bookman Old Style" pitchFamily="18" charset="0"/>
              </a:rPr>
              <a:t>банків</a:t>
            </a:r>
            <a:r>
              <a:rPr lang="ru-RU" sz="3200" dirty="0">
                <a:latin typeface="Bookman Old Style"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5016758"/>
          </a:xfrm>
          <a:prstGeom prst="rect">
            <a:avLst/>
          </a:prstGeom>
          <a:solidFill>
            <a:srgbClr val="FFFF99"/>
          </a:solidFill>
          <a:ln w="9525">
            <a:noFill/>
            <a:miter lim="800000"/>
            <a:headEnd/>
            <a:tailEnd/>
          </a:ln>
        </p:spPr>
        <p:txBody>
          <a:bodyPr wrap="square">
            <a:spAutoFit/>
          </a:bodyPr>
          <a:lstStyle/>
          <a:p>
            <a:pPr algn="ctr"/>
            <a:r>
              <a:rPr lang="ru-RU" sz="3200" dirty="0" err="1">
                <a:latin typeface="Bookman Old Style" pitchFamily="18" charset="0"/>
              </a:rPr>
              <a:t>Використовується</a:t>
            </a:r>
            <a:r>
              <a:rPr lang="ru-RU" sz="3200" dirty="0">
                <a:latin typeface="Bookman Old Style" pitchFamily="18" charset="0"/>
              </a:rPr>
              <a:t> для </a:t>
            </a:r>
            <a:r>
              <a:rPr lang="ru-RU" sz="3200" dirty="0" err="1">
                <a:latin typeface="Bookman Old Style" pitchFamily="18" charset="0"/>
              </a:rPr>
              <a:t>відображення</a:t>
            </a:r>
            <a:r>
              <a:rPr lang="ru-RU" sz="3200" dirty="0">
                <a:latin typeface="Bookman Old Style" pitchFamily="18" charset="0"/>
              </a:rPr>
              <a:t> в </a:t>
            </a:r>
            <a:r>
              <a:rPr lang="ru-RU" sz="3200" dirty="0" err="1">
                <a:latin typeface="Bookman Old Style" pitchFamily="18" charset="0"/>
              </a:rPr>
              <a:t>обліку</a:t>
            </a:r>
            <a:r>
              <a:rPr lang="ru-RU" sz="3200" dirty="0">
                <a:latin typeface="Bookman Old Style" pitchFamily="18" charset="0"/>
              </a:rPr>
              <a:t> </a:t>
            </a:r>
            <a:r>
              <a:rPr lang="ru-RU" sz="3200" dirty="0" err="1">
                <a:latin typeface="Bookman Old Style" pitchFamily="18" charset="0"/>
              </a:rPr>
              <a:t>операцій</a:t>
            </a:r>
            <a:r>
              <a:rPr lang="ru-RU" sz="3200" dirty="0">
                <a:latin typeface="Bookman Old Style" pitchFamily="18" charset="0"/>
              </a:rPr>
              <a:t> </a:t>
            </a:r>
            <a:r>
              <a:rPr lang="ru-RU" sz="3200" dirty="0" err="1">
                <a:latin typeface="Bookman Old Style" pitchFamily="18" charset="0"/>
              </a:rPr>
              <a:t>з</a:t>
            </a:r>
            <a:r>
              <a:rPr lang="ru-RU" sz="3200" dirty="0">
                <a:latin typeface="Bookman Old Style" pitchFamily="18" charset="0"/>
              </a:rPr>
              <a:t> </a:t>
            </a:r>
            <a:r>
              <a:rPr lang="ru-RU" sz="3200" dirty="0" err="1" smtClean="0">
                <a:latin typeface="Bookman Old Style" pitchFamily="18" charset="0"/>
              </a:rPr>
              <a:t>надходження</a:t>
            </a:r>
            <a:r>
              <a:rPr lang="ru-RU" sz="3200" dirty="0" smtClean="0">
                <a:latin typeface="Bookman Old Style" pitchFamily="18" charset="0"/>
              </a:rPr>
              <a:t> </a:t>
            </a:r>
            <a:r>
              <a:rPr lang="ru-RU" sz="3200" dirty="0">
                <a:latin typeface="Bookman Old Style" pitchFamily="18" charset="0"/>
              </a:rPr>
              <a:t>на </a:t>
            </a:r>
            <a:r>
              <a:rPr lang="ru-RU" sz="3200" dirty="0" err="1">
                <a:latin typeface="Bookman Old Style" pitchFamily="18" charset="0"/>
              </a:rPr>
              <a:t>рахунок</a:t>
            </a:r>
            <a:r>
              <a:rPr lang="ru-RU" sz="3200" dirty="0">
                <a:latin typeface="Bookman Old Style" pitchFamily="18" charset="0"/>
              </a:rPr>
              <a:t> установи </a:t>
            </a:r>
            <a:r>
              <a:rPr lang="ru-RU" sz="3200" dirty="0" err="1">
                <a:latin typeface="Bookman Old Style" pitchFamily="18" charset="0"/>
              </a:rPr>
              <a:t>асигнувань</a:t>
            </a:r>
            <a:r>
              <a:rPr lang="ru-RU" sz="3200" dirty="0">
                <a:latin typeface="Bookman Old Style" pitchFamily="18" charset="0"/>
              </a:rPr>
              <a:t> та </a:t>
            </a:r>
            <a:r>
              <a:rPr lang="ru-RU" sz="3200" dirty="0" err="1">
                <a:latin typeface="Bookman Old Style" pitchFamily="18" charset="0"/>
              </a:rPr>
              <a:t>здійснення</a:t>
            </a:r>
            <a:r>
              <a:rPr lang="ru-RU" sz="3200" dirty="0">
                <a:latin typeface="Bookman Old Style" pitchFamily="18" charset="0"/>
              </a:rPr>
              <a:t> </a:t>
            </a:r>
            <a:r>
              <a:rPr lang="ru-RU" sz="3200" dirty="0" err="1">
                <a:latin typeface="Bookman Old Style" pitchFamily="18" charset="0"/>
              </a:rPr>
              <a:t>касових</a:t>
            </a:r>
            <a:r>
              <a:rPr lang="ru-RU" sz="3200" dirty="0">
                <a:latin typeface="Bookman Old Style" pitchFamily="18" charset="0"/>
              </a:rPr>
              <a:t> </a:t>
            </a:r>
            <a:r>
              <a:rPr lang="ru-RU" sz="3200" dirty="0" err="1" smtClean="0">
                <a:latin typeface="Bookman Old Style" pitchFamily="18" charset="0"/>
              </a:rPr>
              <a:t>видатків</a:t>
            </a:r>
            <a:r>
              <a:rPr lang="ru-RU" sz="3200" dirty="0" smtClean="0">
                <a:latin typeface="Bookman Old Style" pitchFamily="18" charset="0"/>
              </a:rPr>
              <a:t> </a:t>
            </a:r>
            <a:r>
              <a:rPr lang="ru-RU" sz="3200" dirty="0" err="1">
                <a:latin typeface="Bookman Old Style" pitchFamily="18" charset="0"/>
              </a:rPr>
              <a:t>загального</a:t>
            </a:r>
            <a:r>
              <a:rPr lang="ru-RU" sz="3200" dirty="0">
                <a:latin typeface="Bookman Old Style" pitchFamily="18" charset="0"/>
              </a:rPr>
              <a:t> фонду, </a:t>
            </a:r>
            <a:r>
              <a:rPr lang="ru-RU" sz="3200" dirty="0" err="1">
                <a:latin typeface="Bookman Old Style" pitchFamily="18" charset="0"/>
              </a:rPr>
              <a:t>тобто</a:t>
            </a:r>
            <a:r>
              <a:rPr lang="ru-RU" sz="3200" dirty="0">
                <a:latin typeface="Bookman Old Style" pitchFamily="18" charset="0"/>
              </a:rPr>
              <a:t> </a:t>
            </a:r>
            <a:r>
              <a:rPr lang="ru-RU" sz="3200" dirty="0" err="1">
                <a:latin typeface="Bookman Old Style" pitchFamily="18" charset="0"/>
              </a:rPr>
              <a:t>вибірки</a:t>
            </a:r>
            <a:r>
              <a:rPr lang="ru-RU" sz="3200" dirty="0">
                <a:latin typeface="Bookman Old Style" pitchFamily="18" charset="0"/>
              </a:rPr>
              <a:t> </a:t>
            </a:r>
            <a:r>
              <a:rPr lang="ru-RU" sz="3200" dirty="0" err="1">
                <a:latin typeface="Bookman Old Style" pitchFamily="18" charset="0"/>
              </a:rPr>
              <a:t>з</a:t>
            </a:r>
            <a:r>
              <a:rPr lang="ru-RU" sz="3200" dirty="0">
                <a:latin typeface="Bookman Old Style" pitchFamily="18" charset="0"/>
              </a:rPr>
              <a:t> </a:t>
            </a:r>
            <a:r>
              <a:rPr lang="ru-RU" sz="3200" dirty="0" err="1">
                <a:latin typeface="Bookman Old Style" pitchFamily="18" charset="0"/>
              </a:rPr>
              <a:t>надходження</a:t>
            </a:r>
            <a:r>
              <a:rPr lang="ru-RU" sz="3200" dirty="0">
                <a:latin typeface="Bookman Old Style" pitchFamily="18" charset="0"/>
              </a:rPr>
              <a:t> та </a:t>
            </a:r>
            <a:br>
              <a:rPr lang="ru-RU" sz="3200" dirty="0">
                <a:latin typeface="Bookman Old Style" pitchFamily="18" charset="0"/>
              </a:rPr>
            </a:br>
            <a:r>
              <a:rPr lang="ru-RU" sz="3200" dirty="0" err="1">
                <a:latin typeface="Bookman Old Style" pitchFamily="18" charset="0"/>
              </a:rPr>
              <a:t>витрачання</a:t>
            </a:r>
            <a:r>
              <a:rPr lang="ru-RU" sz="3200" dirty="0">
                <a:latin typeface="Bookman Old Style" pitchFamily="18" charset="0"/>
              </a:rPr>
              <a:t> </a:t>
            </a:r>
            <a:r>
              <a:rPr lang="ru-RU" sz="3200" dirty="0" err="1">
                <a:latin typeface="Bookman Old Style" pitchFamily="18" charset="0"/>
              </a:rPr>
              <a:t>коштів</a:t>
            </a:r>
            <a:r>
              <a:rPr lang="ru-RU" sz="3200" dirty="0">
                <a:latin typeface="Bookman Old Style" pitchFamily="18" charset="0"/>
              </a:rPr>
              <a:t> </a:t>
            </a:r>
            <a:r>
              <a:rPr lang="ru-RU" sz="3200" dirty="0" err="1">
                <a:latin typeface="Bookman Old Style" pitchFamily="18" charset="0"/>
              </a:rPr>
              <a:t>з</a:t>
            </a:r>
            <a:r>
              <a:rPr lang="ru-RU" sz="3200" dirty="0">
                <a:latin typeface="Bookman Old Style" pitchFamily="18" charset="0"/>
              </a:rPr>
              <a:t> </a:t>
            </a:r>
            <a:r>
              <a:rPr lang="ru-RU" sz="3200" dirty="0" err="1">
                <a:latin typeface="Bookman Old Style" pitchFamily="18" charset="0"/>
              </a:rPr>
              <a:t>реєстраційних</a:t>
            </a:r>
            <a:r>
              <a:rPr lang="ru-RU" sz="3200" dirty="0">
                <a:latin typeface="Bookman Old Style" pitchFamily="18" charset="0"/>
              </a:rPr>
              <a:t> (</a:t>
            </a:r>
            <a:r>
              <a:rPr lang="ru-RU" sz="3200" dirty="0" err="1">
                <a:latin typeface="Bookman Old Style" pitchFamily="18" charset="0"/>
              </a:rPr>
              <a:t>особових</a:t>
            </a:r>
            <a:r>
              <a:rPr lang="ru-RU" sz="3200" dirty="0">
                <a:latin typeface="Bookman Old Style" pitchFamily="18" charset="0"/>
              </a:rPr>
              <a:t>) </a:t>
            </a:r>
            <a:r>
              <a:rPr lang="ru-RU" sz="3200" dirty="0" err="1">
                <a:latin typeface="Bookman Old Style" pitchFamily="18" charset="0"/>
              </a:rPr>
              <a:t>рахунків</a:t>
            </a:r>
            <a:r>
              <a:rPr lang="ru-RU" sz="3200" dirty="0">
                <a:latin typeface="Bookman Old Style" pitchFamily="18" charset="0"/>
              </a:rPr>
              <a:t> в органах </a:t>
            </a:r>
            <a:br>
              <a:rPr lang="ru-RU" sz="3200" dirty="0">
                <a:latin typeface="Bookman Old Style" pitchFamily="18" charset="0"/>
              </a:rPr>
            </a:br>
            <a:r>
              <a:rPr lang="ru-RU" sz="3200" dirty="0">
                <a:latin typeface="Bookman Old Style" pitchFamily="18" charset="0"/>
              </a:rPr>
              <a:t>Державного казначейства </a:t>
            </a:r>
            <a:r>
              <a:rPr lang="ru-RU" sz="3200" dirty="0" err="1">
                <a:latin typeface="Bookman Old Style" pitchFamily="18" charset="0"/>
              </a:rPr>
              <a:t>України</a:t>
            </a:r>
            <a:r>
              <a:rPr lang="ru-RU" sz="3200" dirty="0">
                <a:latin typeface="Bookman Old Style" pitchFamily="18" charset="0"/>
              </a:rPr>
              <a:t> (</a:t>
            </a:r>
            <a:r>
              <a:rPr lang="ru-RU" sz="3200" dirty="0" err="1">
                <a:latin typeface="Bookman Old Style" pitchFamily="18" charset="0"/>
              </a:rPr>
              <a:t>поточних</a:t>
            </a:r>
            <a:r>
              <a:rPr lang="ru-RU" sz="3200" dirty="0">
                <a:latin typeface="Bookman Old Style" pitchFamily="18" charset="0"/>
              </a:rPr>
              <a:t> </a:t>
            </a:r>
            <a:r>
              <a:rPr lang="ru-RU" sz="3200" dirty="0" err="1">
                <a:latin typeface="Bookman Old Style" pitchFamily="18" charset="0"/>
              </a:rPr>
              <a:t>рахунків</a:t>
            </a:r>
            <a:r>
              <a:rPr lang="ru-RU" sz="3200" dirty="0">
                <a:latin typeface="Bookman Old Style" pitchFamily="18" charset="0"/>
              </a:rPr>
              <a:t> - в </a:t>
            </a:r>
            <a:r>
              <a:rPr lang="ru-RU" sz="3200" dirty="0" err="1">
                <a:latin typeface="Bookman Old Style" pitchFamily="18" charset="0"/>
              </a:rPr>
              <a:t>установах</a:t>
            </a:r>
            <a:r>
              <a:rPr lang="ru-RU" sz="3200" dirty="0">
                <a:latin typeface="Bookman Old Style" pitchFamily="18" charset="0"/>
              </a:rPr>
              <a:t> </a:t>
            </a:r>
            <a:br>
              <a:rPr lang="ru-RU" sz="3200" dirty="0">
                <a:latin typeface="Bookman Old Style" pitchFamily="18" charset="0"/>
              </a:rPr>
            </a:br>
            <a:r>
              <a:rPr lang="ru-RU" sz="3200" dirty="0" err="1">
                <a:latin typeface="Bookman Old Style" pitchFamily="18" charset="0"/>
              </a:rPr>
              <a:t>банків</a:t>
            </a:r>
            <a:r>
              <a:rPr lang="ru-RU" sz="3200" dirty="0">
                <a:latin typeface="Bookman Old Style"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4524315"/>
          </a:xfrm>
          <a:prstGeom prst="rect">
            <a:avLst/>
          </a:prstGeom>
          <a:solidFill>
            <a:srgbClr val="FFFF99"/>
          </a:solidFill>
          <a:ln w="9525">
            <a:noFill/>
            <a:miter lim="800000"/>
            <a:headEnd/>
            <a:tailEnd/>
          </a:ln>
        </p:spPr>
        <p:txBody>
          <a:bodyPr wrap="square">
            <a:spAutoFit/>
          </a:bodyPr>
          <a:lstStyle/>
          <a:p>
            <a:pPr algn="ctr"/>
            <a:r>
              <a:rPr lang="ru-RU" sz="3200" b="1" dirty="0" err="1">
                <a:latin typeface="Bookman Old Style" pitchFamily="18" charset="0"/>
              </a:rPr>
              <a:t>Меморіальний</a:t>
            </a:r>
            <a:r>
              <a:rPr lang="ru-RU" sz="3200" b="1" dirty="0">
                <a:latin typeface="Bookman Old Style" pitchFamily="18" charset="0"/>
              </a:rPr>
              <a:t> ордер </a:t>
            </a:r>
            <a:r>
              <a:rPr lang="en-US" sz="3200" b="1" dirty="0">
                <a:latin typeface="Bookman Old Style" pitchFamily="18" charset="0"/>
              </a:rPr>
              <a:t>N 4 </a:t>
            </a:r>
            <a:br>
              <a:rPr lang="en-US"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за </a:t>
            </a:r>
            <a:r>
              <a:rPr lang="ru-RU" sz="3200" b="1" dirty="0" err="1">
                <a:latin typeface="Bookman Old Style" pitchFamily="18" charset="0"/>
              </a:rPr>
              <a:t>розрахунками</a:t>
            </a:r>
            <a:r>
              <a:rPr lang="ru-RU" sz="3200" b="1" dirty="0">
                <a:latin typeface="Bookman Old Style" pitchFamily="18" charset="0"/>
              </a:rPr>
              <a:t> </a:t>
            </a:r>
            <a:r>
              <a:rPr lang="ru-RU" sz="3200" b="1" dirty="0" err="1" smtClean="0">
                <a:latin typeface="Bookman Old Style" pitchFamily="18" charset="0"/>
              </a:rPr>
              <a:t>з</a:t>
            </a:r>
            <a:r>
              <a:rPr lang="ru-RU" sz="3200" b="1" dirty="0" smtClean="0">
                <a:latin typeface="Bookman Old Style" pitchFamily="18" charset="0"/>
              </a:rPr>
              <a:t> </a:t>
            </a:r>
            <a:r>
              <a:rPr lang="ru-RU" sz="3200" b="1" dirty="0" err="1">
                <a:latin typeface="Bookman Old Style" pitchFamily="18" charset="0"/>
              </a:rPr>
              <a:t>іншими</a:t>
            </a:r>
            <a:r>
              <a:rPr lang="ru-RU" sz="3200" b="1" dirty="0">
                <a:latin typeface="Bookman Old Style" pitchFamily="18" charset="0"/>
              </a:rPr>
              <a:t> </a:t>
            </a:r>
            <a:r>
              <a:rPr lang="ru-RU" sz="3200" b="1" dirty="0" err="1">
                <a:latin typeface="Bookman Old Style" pitchFamily="18" charset="0"/>
              </a:rPr>
              <a:t>дебіторами</a:t>
            </a:r>
            <a:r>
              <a:rPr lang="ru-RU" sz="3200" b="1" dirty="0">
                <a:latin typeface="Bookman Old Style" pitchFamily="18" charset="0"/>
              </a:rPr>
              <a:t> </a:t>
            </a:r>
            <a:br>
              <a:rPr lang="ru-RU" sz="3200" b="1" dirty="0">
                <a:latin typeface="Bookman Old Style" pitchFamily="18" charset="0"/>
              </a:rPr>
            </a:br>
            <a:r>
              <a:rPr lang="ru-RU" sz="3200" b="1" dirty="0">
                <a:latin typeface="Bookman Old Style" pitchFamily="18" charset="0"/>
              </a:rPr>
              <a:t/>
            </a:r>
            <a:br>
              <a:rPr lang="ru-RU" sz="3200" b="1" dirty="0">
                <a:latin typeface="Bookman Old Style" pitchFamily="18" charset="0"/>
              </a:rPr>
            </a:br>
            <a:r>
              <a:rPr lang="ru-RU" sz="3200" dirty="0">
                <a:latin typeface="Bookman Old Style" pitchFamily="18" charset="0"/>
              </a:rPr>
              <a:t>У </a:t>
            </a:r>
            <a:r>
              <a:rPr lang="ru-RU" sz="3200" dirty="0" err="1">
                <a:latin typeface="Bookman Old Style" pitchFamily="18" charset="0"/>
              </a:rPr>
              <a:t>накопичувальній</a:t>
            </a:r>
            <a:r>
              <a:rPr lang="ru-RU" sz="3200" dirty="0">
                <a:latin typeface="Bookman Old Style" pitchFamily="18" charset="0"/>
              </a:rPr>
              <a:t> </a:t>
            </a:r>
            <a:r>
              <a:rPr lang="ru-RU" sz="3200" dirty="0" err="1">
                <a:latin typeface="Bookman Old Style" pitchFamily="18" charset="0"/>
              </a:rPr>
              <a:t>відомості</a:t>
            </a:r>
            <a:r>
              <a:rPr lang="ru-RU" sz="3200" dirty="0">
                <a:latin typeface="Bookman Old Style" pitchFamily="18" charset="0"/>
              </a:rPr>
              <a:t> </a:t>
            </a:r>
            <a:r>
              <a:rPr lang="ru-RU" sz="3200" dirty="0" err="1">
                <a:latin typeface="Bookman Old Style" pitchFamily="18" charset="0"/>
              </a:rPr>
              <a:t>ведеться</a:t>
            </a:r>
            <a:r>
              <a:rPr lang="ru-RU" sz="3200" dirty="0">
                <a:latin typeface="Bookman Old Style" pitchFamily="18" charset="0"/>
              </a:rPr>
              <a:t> </a:t>
            </a:r>
            <a:r>
              <a:rPr lang="ru-RU" sz="3200" dirty="0" err="1">
                <a:latin typeface="Bookman Old Style" pitchFamily="18" charset="0"/>
              </a:rPr>
              <a:t>облік</a:t>
            </a:r>
            <a:r>
              <a:rPr lang="ru-RU" sz="3200" dirty="0">
                <a:latin typeface="Bookman Old Style" pitchFamily="18" charset="0"/>
              </a:rPr>
              <a:t> </a:t>
            </a:r>
            <a:r>
              <a:rPr lang="ru-RU" sz="3200" dirty="0" err="1">
                <a:latin typeface="Bookman Old Style" pitchFamily="18" charset="0"/>
              </a:rPr>
              <a:t>розрахунків</a:t>
            </a:r>
            <a:r>
              <a:rPr lang="ru-RU" sz="3200" dirty="0">
                <a:latin typeface="Bookman Old Style" pitchFamily="18" charset="0"/>
              </a:rPr>
              <a:t> </a:t>
            </a:r>
            <a:r>
              <a:rPr lang="ru-RU" sz="3200" dirty="0" err="1">
                <a:latin typeface="Bookman Old Style" pitchFamily="18" charset="0"/>
              </a:rPr>
              <a:t>з</a:t>
            </a:r>
            <a:r>
              <a:rPr lang="ru-RU" sz="3200" dirty="0">
                <a:latin typeface="Bookman Old Style" pitchFamily="18" charset="0"/>
              </a:rPr>
              <a:t> </a:t>
            </a:r>
            <a:r>
              <a:rPr lang="ru-RU" sz="3200" dirty="0" err="1">
                <a:latin typeface="Bookman Old Style" pitchFamily="18" charset="0"/>
              </a:rPr>
              <a:t>різними</a:t>
            </a:r>
            <a:r>
              <a:rPr lang="ru-RU" sz="3200" dirty="0">
                <a:latin typeface="Bookman Old Style" pitchFamily="18" charset="0"/>
              </a:rPr>
              <a:t> </a:t>
            </a:r>
            <a:r>
              <a:rPr lang="ru-RU" sz="3200" dirty="0" err="1">
                <a:latin typeface="Bookman Old Style" pitchFamily="18" charset="0"/>
              </a:rPr>
              <a:t>підприємствами</a:t>
            </a:r>
            <a:r>
              <a:rPr lang="ru-RU" sz="3200" dirty="0">
                <a:latin typeface="Bookman Old Style" pitchFamily="18" charset="0"/>
              </a:rPr>
              <a:t>, </a:t>
            </a:r>
            <a:r>
              <a:rPr lang="ru-RU" sz="3200" dirty="0" err="1">
                <a:latin typeface="Bookman Old Style" pitchFamily="18" charset="0"/>
              </a:rPr>
              <a:t>установами</a:t>
            </a:r>
            <a:r>
              <a:rPr lang="ru-RU" sz="3200" dirty="0">
                <a:latin typeface="Bookman Old Style" pitchFamily="18" charset="0"/>
              </a:rPr>
              <a:t> та </a:t>
            </a:r>
            <a:r>
              <a:rPr lang="ru-RU" sz="3200" dirty="0" err="1">
                <a:latin typeface="Bookman Old Style" pitchFamily="18" charset="0"/>
              </a:rPr>
              <a:t>організаціями</a:t>
            </a:r>
            <a:r>
              <a:rPr lang="ru-RU" sz="3200" dirty="0">
                <a:latin typeface="Bookman Old Style" pitchFamily="18" charset="0"/>
              </a:rPr>
              <a:t>, </a:t>
            </a:r>
            <a:r>
              <a:rPr lang="ru-RU" sz="3200" dirty="0" err="1">
                <a:latin typeface="Bookman Old Style" pitchFamily="18" charset="0"/>
              </a:rPr>
              <a:t>які</a:t>
            </a:r>
            <a:r>
              <a:rPr lang="ru-RU" sz="3200" dirty="0">
                <a:latin typeface="Bookman Old Style" pitchFamily="18" charset="0"/>
              </a:rPr>
              <a:t> </a:t>
            </a:r>
            <a:r>
              <a:rPr lang="ru-RU" sz="3200" dirty="0" err="1">
                <a:latin typeface="Bookman Old Style" pitchFamily="18" charset="0"/>
              </a:rPr>
              <a:t>є</a:t>
            </a:r>
            <a:r>
              <a:rPr lang="ru-RU" sz="3200" dirty="0">
                <a:latin typeface="Bookman Old Style" pitchFamily="18" charset="0"/>
              </a:rPr>
              <a:t> </a:t>
            </a:r>
            <a:br>
              <a:rPr lang="ru-RU" sz="3200" dirty="0">
                <a:latin typeface="Bookman Old Style" pitchFamily="18" charset="0"/>
              </a:rPr>
            </a:br>
            <a:r>
              <a:rPr lang="ru-RU" sz="3200" dirty="0" err="1">
                <a:latin typeface="Bookman Old Style" pitchFamily="18" charset="0"/>
              </a:rPr>
              <a:t>дебіторами</a:t>
            </a:r>
            <a:r>
              <a:rPr lang="ru-RU" sz="3200" dirty="0">
                <a:latin typeface="Bookman Old Style" pitchFamily="18" charset="0"/>
              </a:rPr>
              <a:t> </a:t>
            </a:r>
            <a:r>
              <a:rPr lang="ru-RU" sz="3200" dirty="0" err="1">
                <a:latin typeface="Bookman Old Style" pitchFamily="18" charset="0"/>
              </a:rPr>
              <a:t>бюджетної</a:t>
            </a:r>
            <a:r>
              <a:rPr lang="ru-RU" sz="3200" dirty="0">
                <a:latin typeface="Bookman Old Style" pitchFamily="18" charset="0"/>
              </a:rPr>
              <a:t> установи.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5016758"/>
          </a:xfrm>
          <a:prstGeom prst="rect">
            <a:avLst/>
          </a:prstGeom>
          <a:solidFill>
            <a:srgbClr val="FFFF99"/>
          </a:solidFill>
          <a:ln w="9525">
            <a:noFill/>
            <a:miter lim="800000"/>
            <a:headEnd/>
            <a:tailEnd/>
          </a:ln>
        </p:spPr>
        <p:txBody>
          <a:bodyPr wrap="square">
            <a:spAutoFit/>
          </a:bodyPr>
          <a:lstStyle/>
          <a:p>
            <a:pPr algn="ctr"/>
            <a:r>
              <a:rPr lang="ru-RU" sz="3200" b="1" dirty="0" err="1">
                <a:latin typeface="Bookman Old Style" pitchFamily="18" charset="0"/>
              </a:rPr>
              <a:t>Меморіальний</a:t>
            </a:r>
            <a:r>
              <a:rPr lang="ru-RU" sz="3200" b="1" dirty="0">
                <a:latin typeface="Bookman Old Style" pitchFamily="18" charset="0"/>
              </a:rPr>
              <a:t> ордер </a:t>
            </a:r>
            <a:r>
              <a:rPr lang="en-US" sz="3200" b="1" dirty="0">
                <a:latin typeface="Bookman Old Style" pitchFamily="18" charset="0"/>
              </a:rPr>
              <a:t>N 5 </a:t>
            </a:r>
            <a:br>
              <a:rPr lang="en-US" sz="3200" b="1" dirty="0">
                <a:latin typeface="Bookman Old Style" pitchFamily="18" charset="0"/>
              </a:rPr>
            </a:br>
            <a:r>
              <a:rPr lang="ru-RU" sz="3200" b="1" dirty="0" err="1">
                <a:latin typeface="Bookman Old Style" pitchFamily="18" charset="0"/>
              </a:rPr>
              <a:t>Зведення</a:t>
            </a:r>
            <a:r>
              <a:rPr lang="ru-RU" sz="3200" b="1" dirty="0">
                <a:latin typeface="Bookman Old Style" pitchFamily="18" charset="0"/>
              </a:rPr>
              <a:t> </a:t>
            </a:r>
            <a:r>
              <a:rPr lang="ru-RU" sz="3200" b="1" dirty="0" err="1">
                <a:latin typeface="Bookman Old Style" pitchFamily="18" charset="0"/>
              </a:rPr>
              <a:t>розрахункових</a:t>
            </a:r>
            <a:r>
              <a:rPr lang="ru-RU" sz="3200" b="1" dirty="0">
                <a:latin typeface="Bookman Old Style" pitchFamily="18" charset="0"/>
              </a:rPr>
              <a:t> </a:t>
            </a:r>
            <a:r>
              <a:rPr lang="ru-RU" sz="3200" b="1" dirty="0" err="1">
                <a:latin typeface="Bookman Old Style" pitchFamily="18" charset="0"/>
              </a:rPr>
              <a:t>відомостей</a:t>
            </a:r>
            <a:r>
              <a:rPr lang="ru-RU" sz="3200" b="1" dirty="0">
                <a:latin typeface="Bookman Old Style" pitchFamily="18" charset="0"/>
              </a:rPr>
              <a:t> </a:t>
            </a:r>
            <a:br>
              <a:rPr lang="ru-RU" sz="3200" b="1" dirty="0">
                <a:latin typeface="Bookman Old Style" pitchFamily="18" charset="0"/>
              </a:rPr>
            </a:br>
            <a:r>
              <a:rPr lang="ru-RU" sz="3200" b="1" dirty="0" err="1">
                <a:latin typeface="Bookman Old Style" pitchFamily="18" charset="0"/>
              </a:rPr>
              <a:t>із</a:t>
            </a:r>
            <a:r>
              <a:rPr lang="ru-RU" sz="3200" b="1" dirty="0">
                <a:latin typeface="Bookman Old Style" pitchFamily="18" charset="0"/>
              </a:rPr>
              <a:t> </a:t>
            </a:r>
            <a:r>
              <a:rPr lang="ru-RU" sz="3200" b="1" dirty="0" err="1">
                <a:latin typeface="Bookman Old Style" pitchFamily="18" charset="0"/>
              </a:rPr>
              <a:t>заробітної</a:t>
            </a:r>
            <a:r>
              <a:rPr lang="ru-RU" sz="3200" b="1" dirty="0">
                <a:latin typeface="Bookman Old Style" pitchFamily="18" charset="0"/>
              </a:rPr>
              <a:t> плати та </a:t>
            </a:r>
            <a:r>
              <a:rPr lang="ru-RU" sz="3200" b="1" dirty="0" err="1">
                <a:latin typeface="Bookman Old Style" pitchFamily="18" charset="0"/>
              </a:rPr>
              <a:t>стипендій</a:t>
            </a:r>
            <a:r>
              <a:rPr lang="ru-RU" sz="3200" b="1" dirty="0">
                <a:latin typeface="Bookman Old Style" pitchFamily="18" charset="0"/>
              </a:rPr>
              <a:t> </a:t>
            </a:r>
            <a:r>
              <a:rPr lang="ru-RU" sz="3200" dirty="0">
                <a:latin typeface="Bookman Old Style" pitchFamily="18" charset="0"/>
              </a:rPr>
              <a:t/>
            </a:r>
            <a:br>
              <a:rPr lang="ru-RU" sz="3200" dirty="0">
                <a:latin typeface="Bookman Old Style" pitchFamily="18" charset="0"/>
              </a:rPr>
            </a:br>
            <a:r>
              <a:rPr lang="ru-RU" sz="3200" dirty="0">
                <a:latin typeface="Bookman Old Style" pitchFamily="18" charset="0"/>
              </a:rPr>
              <a:t/>
            </a:r>
            <a:br>
              <a:rPr lang="ru-RU" sz="3200" dirty="0">
                <a:latin typeface="Bookman Old Style" pitchFamily="18" charset="0"/>
              </a:rPr>
            </a:br>
            <a:r>
              <a:rPr lang="ru-RU" sz="3200" dirty="0">
                <a:latin typeface="Bookman Old Style" pitchFamily="18" charset="0"/>
              </a:rPr>
              <a:t>В </a:t>
            </a:r>
            <a:r>
              <a:rPr lang="ru-RU" sz="3200" dirty="0" err="1">
                <a:latin typeface="Bookman Old Style" pitchFamily="18" charset="0"/>
              </a:rPr>
              <a:t>установах</a:t>
            </a:r>
            <a:r>
              <a:rPr lang="ru-RU" sz="3200" dirty="0">
                <a:latin typeface="Bookman Old Style" pitchFamily="18" charset="0"/>
              </a:rPr>
              <a:t>, де </a:t>
            </a:r>
            <a:r>
              <a:rPr lang="ru-RU" sz="3200" dirty="0" err="1">
                <a:latin typeface="Bookman Old Style" pitchFamily="18" charset="0"/>
              </a:rPr>
              <a:t>виписується</a:t>
            </a:r>
            <a:r>
              <a:rPr lang="ru-RU" sz="3200" dirty="0">
                <a:latin typeface="Bookman Old Style" pitchFamily="18" charset="0"/>
              </a:rPr>
              <a:t> </a:t>
            </a:r>
            <a:r>
              <a:rPr lang="ru-RU" sz="3200" dirty="0" err="1">
                <a:latin typeface="Bookman Old Style" pitchFamily="18" charset="0"/>
              </a:rPr>
              <a:t>декілька</a:t>
            </a:r>
            <a:r>
              <a:rPr lang="ru-RU" sz="3200" dirty="0">
                <a:latin typeface="Bookman Old Style" pitchFamily="18" charset="0"/>
              </a:rPr>
              <a:t> </a:t>
            </a:r>
            <a:r>
              <a:rPr lang="ru-RU" sz="3200" dirty="0" err="1">
                <a:latin typeface="Bookman Old Style" pitchFamily="18" charset="0"/>
              </a:rPr>
              <a:t>розрахунково-платіжних</a:t>
            </a:r>
            <a:r>
              <a:rPr lang="ru-RU" sz="3200" dirty="0">
                <a:latin typeface="Bookman Old Style" pitchFamily="18" charset="0"/>
              </a:rPr>
              <a:t> </a:t>
            </a:r>
            <a:br>
              <a:rPr lang="ru-RU" sz="3200" dirty="0">
                <a:latin typeface="Bookman Old Style" pitchFamily="18" charset="0"/>
              </a:rPr>
            </a:br>
            <a:r>
              <a:rPr lang="ru-RU" sz="3200" dirty="0" err="1">
                <a:latin typeface="Bookman Old Style" pitchFamily="18" charset="0"/>
              </a:rPr>
              <a:t>відомостей</a:t>
            </a:r>
            <a:r>
              <a:rPr lang="ru-RU" sz="3200" dirty="0">
                <a:latin typeface="Bookman Old Style" pitchFamily="18" charset="0"/>
              </a:rPr>
              <a:t>, за </a:t>
            </a:r>
            <a:r>
              <a:rPr lang="ru-RU" sz="3200" dirty="0" err="1">
                <a:latin typeface="Bookman Old Style" pitchFamily="18" charset="0"/>
              </a:rPr>
              <a:t>підсумками</a:t>
            </a:r>
            <a:r>
              <a:rPr lang="ru-RU" sz="3200" dirty="0">
                <a:latin typeface="Bookman Old Style" pitchFamily="18" charset="0"/>
              </a:rPr>
              <a:t> </a:t>
            </a:r>
            <a:r>
              <a:rPr lang="ru-RU" sz="3200" dirty="0" err="1">
                <a:latin typeface="Bookman Old Style" pitchFamily="18" charset="0"/>
              </a:rPr>
              <a:t>цих</a:t>
            </a:r>
            <a:r>
              <a:rPr lang="ru-RU" sz="3200" dirty="0">
                <a:latin typeface="Bookman Old Style" pitchFamily="18" charset="0"/>
              </a:rPr>
              <a:t> </a:t>
            </a:r>
            <a:r>
              <a:rPr lang="ru-RU" sz="3200" dirty="0" err="1">
                <a:latin typeface="Bookman Old Style" pitchFamily="18" charset="0"/>
              </a:rPr>
              <a:t>відомостей</a:t>
            </a:r>
            <a:r>
              <a:rPr lang="ru-RU" sz="3200" dirty="0">
                <a:latin typeface="Bookman Old Style" pitchFamily="18" charset="0"/>
              </a:rPr>
              <a:t> </a:t>
            </a:r>
            <a:r>
              <a:rPr lang="ru-RU" sz="3200" dirty="0" err="1">
                <a:latin typeface="Bookman Old Style" pitchFamily="18" charset="0"/>
              </a:rPr>
              <a:t>складається</a:t>
            </a:r>
            <a:r>
              <a:rPr lang="ru-RU" sz="3200" dirty="0">
                <a:latin typeface="Bookman Old Style" pitchFamily="18" charset="0"/>
              </a:rPr>
              <a:t> </a:t>
            </a:r>
            <a:r>
              <a:rPr lang="ru-RU" sz="3200" dirty="0" err="1">
                <a:latin typeface="Bookman Old Style" pitchFamily="18" charset="0"/>
              </a:rPr>
              <a:t>зведення</a:t>
            </a:r>
            <a:r>
              <a:rPr lang="ru-RU" sz="3200" dirty="0">
                <a:latin typeface="Bookman Old Style" pitchFamily="18" charset="0"/>
              </a:rPr>
              <a:t>, яке </a:t>
            </a:r>
            <a:br>
              <a:rPr lang="ru-RU" sz="3200" dirty="0">
                <a:latin typeface="Bookman Old Style" pitchFamily="18" charset="0"/>
              </a:rPr>
            </a:br>
            <a:r>
              <a:rPr lang="ru-RU" sz="3200" dirty="0" err="1">
                <a:latin typeface="Bookman Old Style" pitchFamily="18" charset="0"/>
              </a:rPr>
              <a:t>і</a:t>
            </a:r>
            <a:r>
              <a:rPr lang="ru-RU" sz="3200" dirty="0">
                <a:latin typeface="Bookman Old Style" pitchFamily="18" charset="0"/>
              </a:rPr>
              <a:t> </a:t>
            </a:r>
            <a:r>
              <a:rPr lang="ru-RU" sz="3200" dirty="0" err="1">
                <a:latin typeface="Bookman Old Style" pitchFamily="18" charset="0"/>
              </a:rPr>
              <a:t>є</a:t>
            </a:r>
            <a:r>
              <a:rPr lang="ru-RU" sz="3200" dirty="0">
                <a:latin typeface="Bookman Old Style" pitchFamily="18" charset="0"/>
              </a:rPr>
              <a:t> </a:t>
            </a:r>
            <a:r>
              <a:rPr lang="ru-RU" sz="3200" dirty="0" err="1">
                <a:latin typeface="Bookman Old Style" pitchFamily="18" charset="0"/>
              </a:rPr>
              <a:t>меморіальним</a:t>
            </a:r>
            <a:r>
              <a:rPr lang="ru-RU" sz="3200" dirty="0">
                <a:latin typeface="Bookman Old Style" pitchFamily="18" charset="0"/>
              </a:rPr>
              <a:t> ордером </a:t>
            </a:r>
            <a:r>
              <a:rPr lang="ru-RU" sz="3200" dirty="0" err="1">
                <a:latin typeface="Bookman Old Style" pitchFamily="18" charset="0"/>
              </a:rPr>
              <a:t>із</a:t>
            </a:r>
            <a:r>
              <a:rPr lang="ru-RU" sz="3200" dirty="0">
                <a:latin typeface="Bookman Old Style" pitchFamily="18" charset="0"/>
              </a:rPr>
              <a:t> </a:t>
            </a:r>
            <a:r>
              <a:rPr lang="ru-RU" sz="3200" dirty="0" err="1">
                <a:latin typeface="Bookman Old Style" pitchFamily="18" charset="0"/>
              </a:rPr>
              <a:t>заробітної</a:t>
            </a:r>
            <a:r>
              <a:rPr lang="ru-RU" sz="3200" dirty="0">
                <a:latin typeface="Bookman Old Style" pitchFamily="18" charset="0"/>
              </a:rPr>
              <a:t> плати та </a:t>
            </a:r>
            <a:r>
              <a:rPr lang="ru-RU" sz="3200" dirty="0" err="1">
                <a:latin typeface="Bookman Old Style" pitchFamily="18" charset="0"/>
              </a:rPr>
              <a:t>стипендій</a:t>
            </a:r>
            <a:r>
              <a:rPr lang="ru-RU" sz="3200" dirty="0">
                <a:latin typeface="Bookman Old Style"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5016758"/>
          </a:xfrm>
          <a:prstGeom prst="rect">
            <a:avLst/>
          </a:prstGeom>
          <a:solidFill>
            <a:srgbClr val="FFFF99"/>
          </a:solidFill>
          <a:ln w="9525">
            <a:noFill/>
            <a:miter lim="800000"/>
            <a:headEnd/>
            <a:tailEnd/>
          </a:ln>
        </p:spPr>
        <p:txBody>
          <a:bodyPr wrap="square">
            <a:spAutoFit/>
          </a:bodyPr>
          <a:lstStyle/>
          <a:p>
            <a:pPr algn="ctr"/>
            <a:r>
              <a:rPr lang="ru-RU" sz="3200" b="1" dirty="0" err="1">
                <a:latin typeface="Bookman Old Style" pitchFamily="18" charset="0"/>
              </a:rPr>
              <a:t>Меморіальний</a:t>
            </a:r>
            <a:r>
              <a:rPr lang="ru-RU" sz="3200" b="1" dirty="0">
                <a:latin typeface="Bookman Old Style" pitchFamily="18" charset="0"/>
              </a:rPr>
              <a:t> ордер </a:t>
            </a:r>
            <a:r>
              <a:rPr lang="en-US" sz="3200" b="1" dirty="0">
                <a:latin typeface="Bookman Old Style" pitchFamily="18" charset="0"/>
              </a:rPr>
              <a:t>N 6 </a:t>
            </a:r>
            <a:br>
              <a:rPr lang="en-US"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за </a:t>
            </a:r>
            <a:r>
              <a:rPr lang="ru-RU" sz="3200" b="1" dirty="0" err="1">
                <a:latin typeface="Bookman Old Style" pitchFamily="18" charset="0"/>
              </a:rPr>
              <a:t>розрахунками</a:t>
            </a:r>
            <a:r>
              <a:rPr lang="ru-RU" sz="3200" b="1" dirty="0">
                <a:latin typeface="Bookman Old Style" pitchFamily="18" charset="0"/>
              </a:rPr>
              <a:t> </a:t>
            </a:r>
            <a:r>
              <a:rPr lang="ru-RU" sz="3200" b="1" dirty="0" err="1" smtClean="0">
                <a:latin typeface="Bookman Old Style" pitchFamily="18" charset="0"/>
              </a:rPr>
              <a:t>з</a:t>
            </a:r>
            <a:r>
              <a:rPr lang="ru-RU" sz="3200" b="1" dirty="0" smtClean="0">
                <a:latin typeface="Bookman Old Style" pitchFamily="18" charset="0"/>
              </a:rPr>
              <a:t> </a:t>
            </a:r>
            <a:r>
              <a:rPr lang="ru-RU" sz="3200" b="1" dirty="0" err="1">
                <a:latin typeface="Bookman Old Style" pitchFamily="18" charset="0"/>
              </a:rPr>
              <a:t>іншими</a:t>
            </a:r>
            <a:r>
              <a:rPr lang="ru-RU" sz="3200" b="1" dirty="0">
                <a:latin typeface="Bookman Old Style" pitchFamily="18" charset="0"/>
              </a:rPr>
              <a:t> кредиторами </a:t>
            </a:r>
            <a:r>
              <a:rPr lang="ru-RU" sz="3200" dirty="0">
                <a:latin typeface="Bookman Old Style" pitchFamily="18" charset="0"/>
              </a:rPr>
              <a:t/>
            </a:r>
            <a:br>
              <a:rPr lang="ru-RU" sz="3200" dirty="0">
                <a:latin typeface="Bookman Old Style" pitchFamily="18" charset="0"/>
              </a:rPr>
            </a:br>
            <a:r>
              <a:rPr lang="ru-RU" sz="3200" dirty="0">
                <a:latin typeface="Bookman Old Style" pitchFamily="18" charset="0"/>
              </a:rPr>
              <a:t> </a:t>
            </a:r>
            <a:br>
              <a:rPr lang="ru-RU" sz="3200" dirty="0">
                <a:latin typeface="Bookman Old Style" pitchFamily="18" charset="0"/>
              </a:rPr>
            </a:br>
            <a:r>
              <a:rPr lang="ru-RU" sz="3200" dirty="0">
                <a:latin typeface="Bookman Old Style" pitchFamily="18" charset="0"/>
              </a:rPr>
              <a:t>У </a:t>
            </a:r>
            <a:r>
              <a:rPr lang="ru-RU" sz="3200" dirty="0" err="1">
                <a:latin typeface="Bookman Old Style" pitchFamily="18" charset="0"/>
              </a:rPr>
              <a:t>накопичувальній</a:t>
            </a:r>
            <a:r>
              <a:rPr lang="ru-RU" sz="3200" dirty="0">
                <a:latin typeface="Bookman Old Style" pitchFamily="18" charset="0"/>
              </a:rPr>
              <a:t> </a:t>
            </a:r>
            <a:r>
              <a:rPr lang="ru-RU" sz="3200" dirty="0" err="1">
                <a:latin typeface="Bookman Old Style" pitchFamily="18" charset="0"/>
              </a:rPr>
              <a:t>відомості</a:t>
            </a:r>
            <a:r>
              <a:rPr lang="ru-RU" sz="3200" dirty="0">
                <a:latin typeface="Bookman Old Style" pitchFamily="18" charset="0"/>
              </a:rPr>
              <a:t> </a:t>
            </a:r>
            <a:r>
              <a:rPr lang="ru-RU" sz="3200" dirty="0" err="1">
                <a:latin typeface="Bookman Old Style" pitchFamily="18" charset="0"/>
              </a:rPr>
              <a:t>ведеться</a:t>
            </a:r>
            <a:r>
              <a:rPr lang="ru-RU" sz="3200" dirty="0">
                <a:latin typeface="Bookman Old Style" pitchFamily="18" charset="0"/>
              </a:rPr>
              <a:t> </a:t>
            </a:r>
            <a:r>
              <a:rPr lang="ru-RU" sz="3200" dirty="0" err="1">
                <a:latin typeface="Bookman Old Style" pitchFamily="18" charset="0"/>
              </a:rPr>
              <a:t>облік</a:t>
            </a:r>
            <a:r>
              <a:rPr lang="ru-RU" sz="3200" dirty="0">
                <a:latin typeface="Bookman Old Style" pitchFamily="18" charset="0"/>
              </a:rPr>
              <a:t> </a:t>
            </a:r>
            <a:r>
              <a:rPr lang="ru-RU" sz="3200" dirty="0" err="1">
                <a:latin typeface="Bookman Old Style" pitchFamily="18" charset="0"/>
              </a:rPr>
              <a:t>розрахунків</a:t>
            </a:r>
            <a:r>
              <a:rPr lang="ru-RU" sz="3200" dirty="0">
                <a:latin typeface="Bookman Old Style" pitchFamily="18" charset="0"/>
              </a:rPr>
              <a:t> </a:t>
            </a:r>
            <a:r>
              <a:rPr lang="ru-RU" sz="3200" dirty="0" err="1">
                <a:latin typeface="Bookman Old Style" pitchFamily="18" charset="0"/>
              </a:rPr>
              <a:t>з</a:t>
            </a:r>
            <a:r>
              <a:rPr lang="ru-RU" sz="3200" dirty="0">
                <a:latin typeface="Bookman Old Style" pitchFamily="18" charset="0"/>
              </a:rPr>
              <a:t> </a:t>
            </a:r>
            <a:r>
              <a:rPr lang="ru-RU" sz="3200" dirty="0" err="1">
                <a:latin typeface="Bookman Old Style" pitchFamily="18" charset="0"/>
              </a:rPr>
              <a:t>різними</a:t>
            </a:r>
            <a:r>
              <a:rPr lang="ru-RU" sz="3200" dirty="0">
                <a:latin typeface="Bookman Old Style" pitchFamily="18" charset="0"/>
              </a:rPr>
              <a:t> </a:t>
            </a:r>
            <a:r>
              <a:rPr lang="ru-RU" sz="3200" dirty="0" err="1">
                <a:latin typeface="Bookman Old Style" pitchFamily="18" charset="0"/>
              </a:rPr>
              <a:t>підприємствами</a:t>
            </a:r>
            <a:r>
              <a:rPr lang="ru-RU" sz="3200" dirty="0">
                <a:latin typeface="Bookman Old Style" pitchFamily="18" charset="0"/>
              </a:rPr>
              <a:t>, </a:t>
            </a:r>
            <a:r>
              <a:rPr lang="ru-RU" sz="3200" dirty="0" err="1">
                <a:latin typeface="Bookman Old Style" pitchFamily="18" charset="0"/>
              </a:rPr>
              <a:t>установами</a:t>
            </a:r>
            <a:r>
              <a:rPr lang="ru-RU" sz="3200" dirty="0">
                <a:latin typeface="Bookman Old Style" pitchFamily="18" charset="0"/>
              </a:rPr>
              <a:t> та </a:t>
            </a:r>
            <a:r>
              <a:rPr lang="ru-RU" sz="3200" dirty="0" err="1">
                <a:latin typeface="Bookman Old Style" pitchFamily="18" charset="0"/>
              </a:rPr>
              <a:t>організаціями</a:t>
            </a:r>
            <a:r>
              <a:rPr lang="ru-RU" sz="3200" dirty="0">
                <a:latin typeface="Bookman Old Style" pitchFamily="18" charset="0"/>
              </a:rPr>
              <a:t>, </a:t>
            </a:r>
            <a:r>
              <a:rPr lang="ru-RU" sz="3200" dirty="0" err="1">
                <a:latin typeface="Bookman Old Style" pitchFamily="18" charset="0"/>
              </a:rPr>
              <a:t>які</a:t>
            </a:r>
            <a:r>
              <a:rPr lang="ru-RU" sz="3200" dirty="0">
                <a:latin typeface="Bookman Old Style" pitchFamily="18" charset="0"/>
              </a:rPr>
              <a:t> </a:t>
            </a:r>
            <a:r>
              <a:rPr lang="ru-RU" sz="3200" dirty="0" err="1">
                <a:latin typeface="Bookman Old Style" pitchFamily="18" charset="0"/>
              </a:rPr>
              <a:t>є</a:t>
            </a:r>
            <a:r>
              <a:rPr lang="ru-RU" sz="3200" dirty="0">
                <a:latin typeface="Bookman Old Style" pitchFamily="18" charset="0"/>
              </a:rPr>
              <a:t> </a:t>
            </a:r>
            <a:br>
              <a:rPr lang="ru-RU" sz="3200" dirty="0">
                <a:latin typeface="Bookman Old Style" pitchFamily="18" charset="0"/>
              </a:rPr>
            </a:br>
            <a:r>
              <a:rPr lang="ru-RU" sz="3200" dirty="0">
                <a:latin typeface="Bookman Old Style" pitchFamily="18" charset="0"/>
              </a:rPr>
              <a:t>кредиторами </a:t>
            </a:r>
            <a:r>
              <a:rPr lang="ru-RU" sz="3200" dirty="0" err="1">
                <a:latin typeface="Bookman Old Style" pitchFamily="18" charset="0"/>
              </a:rPr>
              <a:t>бюджетної</a:t>
            </a:r>
            <a:r>
              <a:rPr lang="ru-RU" sz="3200" dirty="0">
                <a:latin typeface="Bookman Old Style" pitchFamily="18" charset="0"/>
              </a:rPr>
              <a:t> установи.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5509200"/>
          </a:xfrm>
          <a:prstGeom prst="rect">
            <a:avLst/>
          </a:prstGeom>
          <a:solidFill>
            <a:srgbClr val="FFFF99"/>
          </a:solidFill>
          <a:ln w="9525">
            <a:noFill/>
            <a:miter lim="800000"/>
            <a:headEnd/>
            <a:tailEnd/>
          </a:ln>
        </p:spPr>
        <p:txBody>
          <a:bodyPr wrap="square">
            <a:spAutoFit/>
          </a:bodyPr>
          <a:lstStyle/>
          <a:p>
            <a:pPr algn="ctr"/>
            <a:r>
              <a:rPr lang="ru-RU" sz="3200" b="1" dirty="0" err="1">
                <a:latin typeface="Bookman Old Style" pitchFamily="18" charset="0"/>
              </a:rPr>
              <a:t>Меморіальний</a:t>
            </a:r>
            <a:r>
              <a:rPr lang="ru-RU" sz="3200" b="1" dirty="0">
                <a:latin typeface="Bookman Old Style" pitchFamily="18" charset="0"/>
              </a:rPr>
              <a:t> ордер </a:t>
            </a:r>
            <a:r>
              <a:rPr lang="en-US" sz="3200" b="1" dirty="0">
                <a:latin typeface="Bookman Old Style" pitchFamily="18" charset="0"/>
              </a:rPr>
              <a:t>N 7 </a:t>
            </a:r>
            <a:br>
              <a:rPr lang="en-US"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a:t>
            </a:r>
            <a:br>
              <a:rPr lang="ru-RU" sz="3200" b="1" dirty="0">
                <a:latin typeface="Bookman Old Style" pitchFamily="18" charset="0"/>
              </a:rPr>
            </a:br>
            <a:r>
              <a:rPr lang="ru-RU" sz="3200" b="1" dirty="0">
                <a:latin typeface="Bookman Old Style" pitchFamily="18" charset="0"/>
              </a:rPr>
              <a:t>за </a:t>
            </a:r>
            <a:r>
              <a:rPr lang="ru-RU" sz="3200" b="1" dirty="0" err="1">
                <a:latin typeface="Bookman Old Style" pitchFamily="18" charset="0"/>
              </a:rPr>
              <a:t>розрахунками</a:t>
            </a:r>
            <a:r>
              <a:rPr lang="ru-RU" sz="3200" b="1" dirty="0">
                <a:latin typeface="Bookman Old Style" pitchFamily="18" charset="0"/>
              </a:rPr>
              <a:t> в порядку </a:t>
            </a:r>
            <a:r>
              <a:rPr lang="ru-RU" sz="3200" b="1" dirty="0" err="1">
                <a:latin typeface="Bookman Old Style" pitchFamily="18" charset="0"/>
              </a:rPr>
              <a:t>планових</a:t>
            </a:r>
            <a:r>
              <a:rPr lang="ru-RU" sz="3200" b="1" dirty="0">
                <a:latin typeface="Bookman Old Style" pitchFamily="18" charset="0"/>
              </a:rPr>
              <a:t> </a:t>
            </a:r>
            <a:r>
              <a:rPr lang="ru-RU" sz="3200" b="1" dirty="0" err="1">
                <a:latin typeface="Bookman Old Style" pitchFamily="18" charset="0"/>
              </a:rPr>
              <a:t>платежів</a:t>
            </a:r>
            <a:r>
              <a:rPr lang="ru-RU" sz="3200" b="1" dirty="0">
                <a:latin typeface="Bookman Old Style" pitchFamily="18" charset="0"/>
              </a:rPr>
              <a:t> </a:t>
            </a:r>
            <a:r>
              <a:rPr lang="ru-RU" sz="3200" dirty="0">
                <a:latin typeface="Bookman Old Style" pitchFamily="18" charset="0"/>
              </a:rPr>
              <a:t/>
            </a:r>
            <a:br>
              <a:rPr lang="ru-RU" sz="3200" dirty="0">
                <a:latin typeface="Bookman Old Style" pitchFamily="18" charset="0"/>
              </a:rPr>
            </a:br>
            <a:r>
              <a:rPr lang="ru-RU" sz="3200" dirty="0">
                <a:latin typeface="Bookman Old Style" pitchFamily="18" charset="0"/>
              </a:rPr>
              <a:t/>
            </a:r>
            <a:br>
              <a:rPr lang="ru-RU" sz="3200" dirty="0">
                <a:latin typeface="Bookman Old Style" pitchFamily="18" charset="0"/>
              </a:rPr>
            </a:br>
            <a:r>
              <a:rPr lang="ru-RU" sz="3200" dirty="0">
                <a:latin typeface="Bookman Old Style" pitchFamily="18" charset="0"/>
              </a:rPr>
              <a:t>У </a:t>
            </a:r>
            <a:r>
              <a:rPr lang="ru-RU" sz="3200" dirty="0" err="1">
                <a:latin typeface="Bookman Old Style" pitchFamily="18" charset="0"/>
              </a:rPr>
              <a:t>накопичувальній</a:t>
            </a:r>
            <a:r>
              <a:rPr lang="ru-RU" sz="3200" dirty="0">
                <a:latin typeface="Bookman Old Style" pitchFamily="18" charset="0"/>
              </a:rPr>
              <a:t> </a:t>
            </a:r>
            <a:r>
              <a:rPr lang="ru-RU" sz="3200" dirty="0" err="1">
                <a:latin typeface="Bookman Old Style" pitchFamily="18" charset="0"/>
              </a:rPr>
              <a:t>відомості</a:t>
            </a:r>
            <a:r>
              <a:rPr lang="ru-RU" sz="3200" dirty="0">
                <a:latin typeface="Bookman Old Style" pitchFamily="18" charset="0"/>
              </a:rPr>
              <a:t> </a:t>
            </a:r>
            <a:r>
              <a:rPr lang="ru-RU" sz="3200" dirty="0" err="1">
                <a:latin typeface="Bookman Old Style" pitchFamily="18" charset="0"/>
              </a:rPr>
              <a:t>ведеться</a:t>
            </a:r>
            <a:r>
              <a:rPr lang="ru-RU" sz="3200" dirty="0">
                <a:latin typeface="Bookman Old Style" pitchFamily="18" charset="0"/>
              </a:rPr>
              <a:t> </a:t>
            </a:r>
            <a:r>
              <a:rPr lang="ru-RU" sz="3200" dirty="0" err="1">
                <a:latin typeface="Bookman Old Style" pitchFamily="18" charset="0"/>
              </a:rPr>
              <a:t>облік</a:t>
            </a:r>
            <a:r>
              <a:rPr lang="ru-RU" sz="3200" dirty="0">
                <a:latin typeface="Bookman Old Style" pitchFamily="18" charset="0"/>
              </a:rPr>
              <a:t> </a:t>
            </a:r>
            <a:r>
              <a:rPr lang="ru-RU" sz="3200" dirty="0" err="1">
                <a:latin typeface="Bookman Old Style" pitchFamily="18" charset="0"/>
              </a:rPr>
              <a:t>розрахунків</a:t>
            </a:r>
            <a:r>
              <a:rPr lang="ru-RU" sz="3200" dirty="0">
                <a:latin typeface="Bookman Old Style" pitchFamily="18" charset="0"/>
              </a:rPr>
              <a:t> за </a:t>
            </a:r>
            <a:r>
              <a:rPr lang="ru-RU" sz="3200" dirty="0" err="1" smtClean="0">
                <a:latin typeface="Bookman Old Style" pitchFamily="18" charset="0"/>
              </a:rPr>
              <a:t>продукти</a:t>
            </a:r>
            <a:r>
              <a:rPr lang="ru-RU" sz="3200" dirty="0" smtClean="0">
                <a:latin typeface="Bookman Old Style" pitchFamily="18" charset="0"/>
              </a:rPr>
              <a:t> </a:t>
            </a:r>
            <a:r>
              <a:rPr lang="ru-RU" sz="3200" dirty="0" err="1">
                <a:latin typeface="Bookman Old Style" pitchFamily="18" charset="0"/>
              </a:rPr>
              <a:t>харчування</a:t>
            </a:r>
            <a:r>
              <a:rPr lang="ru-RU" sz="3200" dirty="0">
                <a:latin typeface="Bookman Old Style" pitchFamily="18" charset="0"/>
              </a:rPr>
              <a:t>, </a:t>
            </a:r>
            <a:r>
              <a:rPr lang="ru-RU" sz="3200" dirty="0" err="1">
                <a:latin typeface="Bookman Old Style" pitchFamily="18" charset="0"/>
              </a:rPr>
              <a:t>медикаменти</a:t>
            </a:r>
            <a:r>
              <a:rPr lang="ru-RU" sz="3200" dirty="0">
                <a:latin typeface="Bookman Old Style" pitchFamily="18" charset="0"/>
              </a:rPr>
              <a:t> та </a:t>
            </a:r>
            <a:r>
              <a:rPr lang="ru-RU" sz="3200" dirty="0" err="1">
                <a:latin typeface="Bookman Old Style" pitchFamily="18" charset="0"/>
              </a:rPr>
              <a:t>перев'язувальні</a:t>
            </a:r>
            <a:r>
              <a:rPr lang="ru-RU" sz="3200" dirty="0">
                <a:latin typeface="Bookman Old Style" pitchFamily="18" charset="0"/>
              </a:rPr>
              <a:t> </a:t>
            </a:r>
            <a:r>
              <a:rPr lang="ru-RU" sz="3200" dirty="0" err="1">
                <a:latin typeface="Bookman Old Style" pitchFamily="18" charset="0"/>
              </a:rPr>
              <a:t>засоби</a:t>
            </a:r>
            <a:r>
              <a:rPr lang="ru-RU" sz="3200" dirty="0">
                <a:latin typeface="Bookman Old Style" pitchFamily="18" charset="0"/>
              </a:rPr>
              <a:t>, </a:t>
            </a:r>
            <a:r>
              <a:rPr lang="ru-RU" sz="3200" dirty="0" err="1">
                <a:latin typeface="Bookman Old Style" pitchFamily="18" charset="0"/>
              </a:rPr>
              <a:t>що</a:t>
            </a:r>
            <a:r>
              <a:rPr lang="ru-RU" sz="3200" dirty="0">
                <a:latin typeface="Bookman Old Style" pitchFamily="18" charset="0"/>
              </a:rPr>
              <a:t> </a:t>
            </a:r>
            <a:br>
              <a:rPr lang="ru-RU" sz="3200" dirty="0">
                <a:latin typeface="Bookman Old Style" pitchFamily="18" charset="0"/>
              </a:rPr>
            </a:br>
            <a:r>
              <a:rPr lang="ru-RU" sz="3200" dirty="0" err="1">
                <a:latin typeface="Bookman Old Style" pitchFamily="18" charset="0"/>
              </a:rPr>
              <a:t>здійснюються</a:t>
            </a:r>
            <a:r>
              <a:rPr lang="ru-RU" sz="3200" dirty="0">
                <a:latin typeface="Bookman Old Style" pitchFamily="18" charset="0"/>
              </a:rPr>
              <a:t> в порядку </a:t>
            </a:r>
            <a:r>
              <a:rPr lang="ru-RU" sz="3200" dirty="0" err="1">
                <a:latin typeface="Bookman Old Style" pitchFamily="18" charset="0"/>
              </a:rPr>
              <a:t>планових</a:t>
            </a:r>
            <a:r>
              <a:rPr lang="ru-RU" sz="3200" dirty="0">
                <a:latin typeface="Bookman Old Style" pitchFamily="18" charset="0"/>
              </a:rPr>
              <a:t> </a:t>
            </a:r>
            <a:r>
              <a:rPr lang="ru-RU" sz="3200" dirty="0" err="1">
                <a:latin typeface="Bookman Old Style" pitchFamily="18" charset="0"/>
              </a:rPr>
              <a:t>платежів</a:t>
            </a:r>
            <a:r>
              <a:rPr lang="ru-RU" sz="3200" dirty="0">
                <a:latin typeface="Bookman Old Style"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5016758"/>
          </a:xfrm>
          <a:prstGeom prst="rect">
            <a:avLst/>
          </a:prstGeom>
          <a:solidFill>
            <a:srgbClr val="FFFF99"/>
          </a:solidFill>
          <a:ln w="9525">
            <a:noFill/>
            <a:miter lim="800000"/>
            <a:headEnd/>
            <a:tailEnd/>
          </a:ln>
        </p:spPr>
        <p:txBody>
          <a:bodyPr wrap="square">
            <a:spAutoFit/>
          </a:bodyPr>
          <a:lstStyle/>
          <a:p>
            <a:pPr algn="ctr"/>
            <a:r>
              <a:rPr lang="ru-RU" sz="3200" b="1" dirty="0" err="1">
                <a:latin typeface="Bookman Old Style" pitchFamily="18" charset="0"/>
              </a:rPr>
              <a:t>Меморіальний</a:t>
            </a:r>
            <a:r>
              <a:rPr lang="ru-RU" sz="3200" b="1" dirty="0">
                <a:latin typeface="Bookman Old Style" pitchFamily="18" charset="0"/>
              </a:rPr>
              <a:t> ордер </a:t>
            </a:r>
            <a:r>
              <a:rPr lang="en-US" sz="3200" b="1" dirty="0">
                <a:latin typeface="Bookman Old Style" pitchFamily="18" charset="0"/>
              </a:rPr>
              <a:t>N 8 </a:t>
            </a:r>
            <a:br>
              <a:rPr lang="en-US"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a:t>
            </a:r>
            <a:br>
              <a:rPr lang="ru-RU" sz="3200" b="1" dirty="0">
                <a:latin typeface="Bookman Old Style" pitchFamily="18" charset="0"/>
              </a:rPr>
            </a:br>
            <a:r>
              <a:rPr lang="ru-RU" sz="3200" b="1" dirty="0">
                <a:latin typeface="Bookman Old Style" pitchFamily="18" charset="0"/>
              </a:rPr>
              <a:t>за </a:t>
            </a:r>
            <a:r>
              <a:rPr lang="ru-RU" sz="3200" b="1" dirty="0" err="1">
                <a:latin typeface="Bookman Old Style" pitchFamily="18" charset="0"/>
              </a:rPr>
              <a:t>розрахунками</a:t>
            </a:r>
            <a:r>
              <a:rPr lang="ru-RU" sz="3200" b="1" dirty="0">
                <a:latin typeface="Bookman Old Style" pitchFamily="18" charset="0"/>
              </a:rPr>
              <a:t> </a:t>
            </a:r>
            <a:r>
              <a:rPr lang="ru-RU" sz="3200" b="1" dirty="0" err="1">
                <a:latin typeface="Bookman Old Style" pitchFamily="18" charset="0"/>
              </a:rPr>
              <a:t>з</a:t>
            </a:r>
            <a:r>
              <a:rPr lang="ru-RU" sz="3200" b="1" dirty="0">
                <a:latin typeface="Bookman Old Style" pitchFamily="18" charset="0"/>
              </a:rPr>
              <a:t> </a:t>
            </a:r>
            <a:r>
              <a:rPr lang="ru-RU" sz="3200" b="1" dirty="0" err="1">
                <a:latin typeface="Bookman Old Style" pitchFamily="18" charset="0"/>
              </a:rPr>
              <a:t>підзвітними</a:t>
            </a:r>
            <a:r>
              <a:rPr lang="ru-RU" sz="3200" b="1" dirty="0">
                <a:latin typeface="Bookman Old Style" pitchFamily="18" charset="0"/>
              </a:rPr>
              <a:t> особами </a:t>
            </a:r>
            <a:br>
              <a:rPr lang="ru-RU" sz="3200" b="1" dirty="0">
                <a:latin typeface="Bookman Old Style" pitchFamily="18" charset="0"/>
              </a:rPr>
            </a:br>
            <a:r>
              <a:rPr lang="ru-RU" sz="3200" dirty="0">
                <a:latin typeface="Bookman Old Style" pitchFamily="18" charset="0"/>
              </a:rPr>
              <a:t/>
            </a:r>
            <a:br>
              <a:rPr lang="ru-RU" sz="3200" dirty="0">
                <a:latin typeface="Bookman Old Style" pitchFamily="18" charset="0"/>
              </a:rPr>
            </a:br>
            <a:r>
              <a:rPr lang="ru-RU" sz="3200" dirty="0">
                <a:latin typeface="Bookman Old Style" pitchFamily="18" charset="0"/>
              </a:rPr>
              <a:t>У </a:t>
            </a:r>
            <a:r>
              <a:rPr lang="ru-RU" sz="3200" dirty="0" err="1">
                <a:latin typeface="Bookman Old Style" pitchFamily="18" charset="0"/>
              </a:rPr>
              <a:t>накопичувальній</a:t>
            </a:r>
            <a:r>
              <a:rPr lang="ru-RU" sz="3200" dirty="0">
                <a:latin typeface="Bookman Old Style" pitchFamily="18" charset="0"/>
              </a:rPr>
              <a:t> </a:t>
            </a:r>
            <a:r>
              <a:rPr lang="ru-RU" sz="3200" dirty="0" err="1">
                <a:latin typeface="Bookman Old Style" pitchFamily="18" charset="0"/>
              </a:rPr>
              <a:t>відомості</a:t>
            </a:r>
            <a:r>
              <a:rPr lang="ru-RU" sz="3200" dirty="0">
                <a:latin typeface="Bookman Old Style" pitchFamily="18" charset="0"/>
              </a:rPr>
              <a:t> </a:t>
            </a:r>
            <a:r>
              <a:rPr lang="ru-RU" sz="3200" dirty="0" err="1">
                <a:latin typeface="Bookman Old Style" pitchFamily="18" charset="0"/>
              </a:rPr>
              <a:t>ведеться</a:t>
            </a:r>
            <a:r>
              <a:rPr lang="ru-RU" sz="3200" dirty="0">
                <a:latin typeface="Bookman Old Style" pitchFamily="18" charset="0"/>
              </a:rPr>
              <a:t> </a:t>
            </a:r>
            <a:r>
              <a:rPr lang="ru-RU" sz="3200" dirty="0" err="1">
                <a:latin typeface="Bookman Old Style" pitchFamily="18" charset="0"/>
              </a:rPr>
              <a:t>облік</a:t>
            </a:r>
            <a:r>
              <a:rPr lang="ru-RU" sz="3200" dirty="0">
                <a:latin typeface="Bookman Old Style" pitchFamily="18" charset="0"/>
              </a:rPr>
              <a:t> </a:t>
            </a:r>
            <a:r>
              <a:rPr lang="ru-RU" sz="3200" dirty="0" err="1">
                <a:latin typeface="Bookman Old Style" pitchFamily="18" charset="0"/>
              </a:rPr>
              <a:t>розрахунків</a:t>
            </a:r>
            <a:r>
              <a:rPr lang="ru-RU" sz="3200" dirty="0">
                <a:latin typeface="Bookman Old Style" pitchFamily="18" charset="0"/>
              </a:rPr>
              <a:t> </a:t>
            </a:r>
            <a:r>
              <a:rPr lang="ru-RU" sz="3200" dirty="0" err="1">
                <a:latin typeface="Bookman Old Style" pitchFamily="18" charset="0"/>
              </a:rPr>
              <a:t>з</a:t>
            </a:r>
            <a:r>
              <a:rPr lang="ru-RU" sz="3200" dirty="0">
                <a:latin typeface="Bookman Old Style" pitchFamily="18" charset="0"/>
              </a:rPr>
              <a:t> </a:t>
            </a:r>
            <a:r>
              <a:rPr lang="ru-RU" sz="3200" dirty="0" err="1" smtClean="0">
                <a:latin typeface="Bookman Old Style" pitchFamily="18" charset="0"/>
              </a:rPr>
              <a:t>підзвітними</a:t>
            </a:r>
            <a:r>
              <a:rPr lang="ru-RU" sz="3200" dirty="0" smtClean="0">
                <a:latin typeface="Bookman Old Style" pitchFamily="18" charset="0"/>
              </a:rPr>
              <a:t> </a:t>
            </a:r>
            <a:r>
              <a:rPr lang="ru-RU" sz="3200" dirty="0">
                <a:latin typeface="Bookman Old Style" pitchFamily="18" charset="0"/>
              </a:rPr>
              <a:t>особами в </a:t>
            </a:r>
            <a:r>
              <a:rPr lang="ru-RU" sz="3200" dirty="0" err="1">
                <a:latin typeface="Bookman Old Style" pitchFamily="18" charset="0"/>
              </a:rPr>
              <a:t>розрізі</a:t>
            </a:r>
            <a:r>
              <a:rPr lang="ru-RU" sz="3200" dirty="0">
                <a:latin typeface="Bookman Old Style" pitchFamily="18" charset="0"/>
              </a:rPr>
              <a:t> </a:t>
            </a:r>
            <a:r>
              <a:rPr lang="ru-RU" sz="3200" dirty="0" err="1">
                <a:latin typeface="Bookman Old Style" pitchFamily="18" charset="0"/>
              </a:rPr>
              <a:t>кодів</a:t>
            </a:r>
            <a:r>
              <a:rPr lang="ru-RU" sz="3200" dirty="0">
                <a:latin typeface="Bookman Old Style" pitchFamily="18" charset="0"/>
              </a:rPr>
              <a:t> </a:t>
            </a:r>
            <a:r>
              <a:rPr lang="ru-RU" sz="3200" dirty="0" err="1">
                <a:latin typeface="Bookman Old Style" pitchFamily="18" charset="0"/>
              </a:rPr>
              <a:t>економічної</a:t>
            </a:r>
            <a:r>
              <a:rPr lang="ru-RU" sz="3200" dirty="0">
                <a:latin typeface="Bookman Old Style" pitchFamily="18" charset="0"/>
              </a:rPr>
              <a:t> </a:t>
            </a:r>
            <a:r>
              <a:rPr lang="ru-RU" sz="3200" dirty="0" err="1">
                <a:latin typeface="Bookman Old Style" pitchFamily="18" charset="0"/>
              </a:rPr>
              <a:t>класифікації</a:t>
            </a:r>
            <a:r>
              <a:rPr lang="ru-RU" sz="3200" dirty="0">
                <a:latin typeface="Bookman Old Style" pitchFamily="18" charset="0"/>
              </a:rPr>
              <a:t> </a:t>
            </a:r>
            <a:br>
              <a:rPr lang="ru-RU" sz="3200" dirty="0">
                <a:latin typeface="Bookman Old Style" pitchFamily="18" charset="0"/>
              </a:rPr>
            </a:br>
            <a:r>
              <a:rPr lang="ru-RU" sz="3200" dirty="0" err="1">
                <a:latin typeface="Bookman Old Style" pitchFamily="18" charset="0"/>
              </a:rPr>
              <a:t>видатків</a:t>
            </a:r>
            <a:r>
              <a:rPr lang="ru-RU" sz="3200" dirty="0">
                <a:latin typeface="Bookman Old Style"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5509200"/>
          </a:xfrm>
          <a:prstGeom prst="rect">
            <a:avLst/>
          </a:prstGeom>
          <a:solidFill>
            <a:srgbClr val="FFFF99"/>
          </a:solidFill>
          <a:ln w="9525">
            <a:noFill/>
            <a:miter lim="800000"/>
            <a:headEnd/>
            <a:tailEnd/>
          </a:ln>
        </p:spPr>
        <p:txBody>
          <a:bodyPr wrap="square">
            <a:spAutoFit/>
          </a:bodyPr>
          <a:lstStyle/>
          <a:p>
            <a:pPr algn="ctr"/>
            <a:r>
              <a:rPr lang="ru-RU" sz="3200" b="1" dirty="0" err="1">
                <a:latin typeface="Bookman Old Style" pitchFamily="18" charset="0"/>
              </a:rPr>
              <a:t>Меморіальний</a:t>
            </a:r>
            <a:r>
              <a:rPr lang="ru-RU" sz="3200" b="1" dirty="0">
                <a:latin typeface="Bookman Old Style" pitchFamily="18" charset="0"/>
              </a:rPr>
              <a:t> ордер </a:t>
            </a:r>
            <a:r>
              <a:rPr lang="en-US" sz="3200" b="1" dirty="0">
                <a:latin typeface="Bookman Old Style" pitchFamily="18" charset="0"/>
              </a:rPr>
              <a:t>N 9 </a:t>
            </a:r>
            <a:br>
              <a:rPr lang="en-US"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a:t>
            </a:r>
            <a:br>
              <a:rPr lang="ru-RU" sz="3200" b="1" dirty="0">
                <a:latin typeface="Bookman Old Style" pitchFamily="18" charset="0"/>
              </a:rPr>
            </a:br>
            <a:r>
              <a:rPr lang="ru-RU" sz="3200" b="1" dirty="0">
                <a:latin typeface="Bookman Old Style" pitchFamily="18" charset="0"/>
              </a:rPr>
              <a:t>про </a:t>
            </a:r>
            <a:r>
              <a:rPr lang="ru-RU" sz="3200" b="1" dirty="0" err="1">
                <a:latin typeface="Bookman Old Style" pitchFamily="18" charset="0"/>
              </a:rPr>
              <a:t>вибуття</a:t>
            </a:r>
            <a:r>
              <a:rPr lang="ru-RU" sz="3200" b="1" dirty="0">
                <a:latin typeface="Bookman Old Style" pitchFamily="18" charset="0"/>
              </a:rPr>
              <a:t> та </a:t>
            </a:r>
            <a:r>
              <a:rPr lang="ru-RU" sz="3200" b="1" dirty="0" err="1">
                <a:latin typeface="Bookman Old Style" pitchFamily="18" charset="0"/>
              </a:rPr>
              <a:t>переміщення</a:t>
            </a:r>
            <a:r>
              <a:rPr lang="ru-RU" sz="3200" b="1" dirty="0">
                <a:latin typeface="Bookman Old Style" pitchFamily="18" charset="0"/>
              </a:rPr>
              <a:t> </a:t>
            </a:r>
            <a:r>
              <a:rPr lang="ru-RU" sz="3200" b="1" dirty="0" err="1">
                <a:latin typeface="Bookman Old Style" pitchFamily="18" charset="0"/>
              </a:rPr>
              <a:t>необоротних</a:t>
            </a:r>
            <a:r>
              <a:rPr lang="ru-RU" sz="3200" b="1" dirty="0">
                <a:latin typeface="Bookman Old Style" pitchFamily="18" charset="0"/>
              </a:rPr>
              <a:t> </a:t>
            </a:r>
            <a:r>
              <a:rPr lang="ru-RU" sz="3200" b="1" dirty="0" err="1">
                <a:latin typeface="Bookman Old Style" pitchFamily="18" charset="0"/>
              </a:rPr>
              <a:t>активів</a:t>
            </a:r>
            <a:r>
              <a:rPr lang="ru-RU" sz="3200" b="1" dirty="0">
                <a:latin typeface="Bookman Old Style" pitchFamily="18" charset="0"/>
              </a:rPr>
              <a:t> </a:t>
            </a:r>
            <a:r>
              <a:rPr lang="ru-RU" sz="3200" dirty="0">
                <a:latin typeface="Bookman Old Style" pitchFamily="18" charset="0"/>
              </a:rPr>
              <a:t/>
            </a:r>
            <a:br>
              <a:rPr lang="ru-RU" sz="3200" dirty="0">
                <a:latin typeface="Bookman Old Style" pitchFamily="18" charset="0"/>
              </a:rPr>
            </a:br>
            <a:r>
              <a:rPr lang="ru-RU" sz="3200" dirty="0">
                <a:latin typeface="Bookman Old Style" pitchFamily="18" charset="0"/>
              </a:rPr>
              <a:t/>
            </a:r>
            <a:br>
              <a:rPr lang="ru-RU" sz="3200" dirty="0">
                <a:latin typeface="Bookman Old Style" pitchFamily="18" charset="0"/>
              </a:rPr>
            </a:br>
            <a:r>
              <a:rPr lang="ru-RU" sz="3200" dirty="0" err="1">
                <a:latin typeface="Bookman Old Style" pitchFamily="18" charset="0"/>
              </a:rPr>
              <a:t>Використовується</a:t>
            </a:r>
            <a:r>
              <a:rPr lang="ru-RU" sz="3200" dirty="0">
                <a:latin typeface="Bookman Old Style" pitchFamily="18" charset="0"/>
              </a:rPr>
              <a:t> для </a:t>
            </a:r>
            <a:r>
              <a:rPr lang="ru-RU" sz="3200" dirty="0" err="1">
                <a:latin typeface="Bookman Old Style" pitchFamily="18" charset="0"/>
              </a:rPr>
              <a:t>обліку</a:t>
            </a:r>
            <a:r>
              <a:rPr lang="ru-RU" sz="3200" dirty="0">
                <a:latin typeface="Bookman Old Style" pitchFamily="18" charset="0"/>
              </a:rPr>
              <a:t> </a:t>
            </a:r>
            <a:r>
              <a:rPr lang="ru-RU" sz="3200" dirty="0" err="1">
                <a:latin typeface="Bookman Old Style" pitchFamily="18" charset="0"/>
              </a:rPr>
              <a:t>вибуття</a:t>
            </a:r>
            <a:r>
              <a:rPr lang="ru-RU" sz="3200" dirty="0">
                <a:latin typeface="Bookman Old Style" pitchFamily="18" charset="0"/>
              </a:rPr>
              <a:t> та </a:t>
            </a:r>
            <a:r>
              <a:rPr lang="ru-RU" sz="3200" dirty="0" err="1">
                <a:latin typeface="Bookman Old Style" pitchFamily="18" charset="0"/>
              </a:rPr>
              <a:t>переміщення</a:t>
            </a:r>
            <a:r>
              <a:rPr lang="ru-RU" sz="3200" dirty="0">
                <a:latin typeface="Bookman Old Style" pitchFamily="18" charset="0"/>
              </a:rPr>
              <a:t> до </a:t>
            </a:r>
            <a:r>
              <a:rPr lang="ru-RU" sz="3200" dirty="0" err="1">
                <a:latin typeface="Bookman Old Style" pitchFamily="18" charset="0"/>
              </a:rPr>
              <a:t>інших</a:t>
            </a:r>
            <a:r>
              <a:rPr lang="ru-RU" sz="3200" dirty="0">
                <a:latin typeface="Bookman Old Style" pitchFamily="18" charset="0"/>
              </a:rPr>
              <a:t> </a:t>
            </a:r>
            <a:br>
              <a:rPr lang="ru-RU" sz="3200" dirty="0">
                <a:latin typeface="Bookman Old Style" pitchFamily="18" charset="0"/>
              </a:rPr>
            </a:br>
            <a:r>
              <a:rPr lang="ru-RU" sz="3200" dirty="0" err="1">
                <a:latin typeface="Bookman Old Style" pitchFamily="18" charset="0"/>
              </a:rPr>
              <a:t>установ</a:t>
            </a:r>
            <a:r>
              <a:rPr lang="ru-RU" sz="3200" dirty="0">
                <a:latin typeface="Bookman Old Style" pitchFamily="18" charset="0"/>
              </a:rPr>
              <a:t>, </a:t>
            </a:r>
            <a:r>
              <a:rPr lang="ru-RU" sz="3200" dirty="0" err="1">
                <a:latin typeface="Bookman Old Style" pitchFamily="18" charset="0"/>
              </a:rPr>
              <a:t>організацій</a:t>
            </a:r>
            <a:r>
              <a:rPr lang="ru-RU" sz="3200" dirty="0">
                <a:latin typeface="Bookman Old Style" pitchFamily="18" charset="0"/>
              </a:rPr>
              <a:t> та </a:t>
            </a:r>
            <a:r>
              <a:rPr lang="ru-RU" sz="3200" dirty="0" err="1">
                <a:latin typeface="Bookman Old Style" pitchFamily="18" charset="0"/>
              </a:rPr>
              <a:t>матеріально</a:t>
            </a:r>
            <a:r>
              <a:rPr lang="ru-RU" sz="3200" dirty="0">
                <a:latin typeface="Bookman Old Style" pitchFamily="18" charset="0"/>
              </a:rPr>
              <a:t> </a:t>
            </a:r>
            <a:r>
              <a:rPr lang="ru-RU" sz="3200" dirty="0" err="1">
                <a:latin typeface="Bookman Old Style" pitchFamily="18" charset="0"/>
              </a:rPr>
              <a:t>відповідальних</a:t>
            </a:r>
            <a:r>
              <a:rPr lang="ru-RU" sz="3200" dirty="0">
                <a:latin typeface="Bookman Old Style" pitchFamily="18" charset="0"/>
              </a:rPr>
              <a:t> </a:t>
            </a:r>
            <a:r>
              <a:rPr lang="ru-RU" sz="3200" dirty="0" err="1">
                <a:latin typeface="Bookman Old Style" pitchFamily="18" charset="0"/>
              </a:rPr>
              <a:t>осіб</a:t>
            </a:r>
            <a:r>
              <a:rPr lang="ru-RU" sz="3200" dirty="0">
                <a:latin typeface="Bookman Old Style" pitchFamily="18" charset="0"/>
              </a:rPr>
              <a:t> </a:t>
            </a:r>
            <a:br>
              <a:rPr lang="ru-RU" sz="3200" dirty="0">
                <a:latin typeface="Bookman Old Style" pitchFamily="18" charset="0"/>
              </a:rPr>
            </a:br>
            <a:r>
              <a:rPr lang="ru-RU" sz="3200" dirty="0" err="1">
                <a:latin typeface="Bookman Old Style" pitchFamily="18" charset="0"/>
              </a:rPr>
              <a:t>матеріальних</a:t>
            </a:r>
            <a:r>
              <a:rPr lang="ru-RU" sz="3200" dirty="0">
                <a:latin typeface="Bookman Old Style" pitchFamily="18" charset="0"/>
              </a:rPr>
              <a:t> </a:t>
            </a:r>
            <a:r>
              <a:rPr lang="ru-RU" sz="3200" dirty="0" err="1">
                <a:latin typeface="Bookman Old Style" pitchFamily="18" charset="0"/>
              </a:rPr>
              <a:t>цінностей</a:t>
            </a:r>
            <a:r>
              <a:rPr lang="ru-RU" sz="3200" dirty="0">
                <a:latin typeface="Bookman Old Style" pitchFamily="18" charset="0"/>
              </a:rPr>
              <a:t>, </a:t>
            </a:r>
            <a:r>
              <a:rPr lang="ru-RU" sz="3200" dirty="0" err="1">
                <a:latin typeface="Bookman Old Style" pitchFamily="18" charset="0"/>
              </a:rPr>
              <a:t>що</a:t>
            </a:r>
            <a:r>
              <a:rPr lang="ru-RU" sz="3200" dirty="0">
                <a:latin typeface="Bookman Old Style" pitchFamily="18" charset="0"/>
              </a:rPr>
              <a:t> </a:t>
            </a:r>
            <a:r>
              <a:rPr lang="ru-RU" sz="3200" dirty="0" err="1">
                <a:latin typeface="Bookman Old Style" pitchFamily="18" charset="0"/>
              </a:rPr>
              <a:t>відносяться</a:t>
            </a:r>
            <a:r>
              <a:rPr lang="ru-RU" sz="3200" dirty="0">
                <a:latin typeface="Bookman Old Style" pitchFamily="18" charset="0"/>
              </a:rPr>
              <a:t> до </a:t>
            </a:r>
            <a:r>
              <a:rPr lang="ru-RU" sz="3200" dirty="0" err="1">
                <a:latin typeface="Bookman Old Style" pitchFamily="18" charset="0"/>
              </a:rPr>
              <a:t>необоротних</a:t>
            </a:r>
            <a:r>
              <a:rPr lang="ru-RU" sz="3200" dirty="0">
                <a:latin typeface="Bookman Old Style" pitchFamily="18" charset="0"/>
              </a:rPr>
              <a:t> </a:t>
            </a:r>
            <a:r>
              <a:rPr lang="ru-RU" sz="3200" dirty="0" err="1">
                <a:latin typeface="Bookman Old Style" pitchFamily="18" charset="0"/>
              </a:rPr>
              <a:t>активів</a:t>
            </a:r>
            <a:r>
              <a:rPr lang="ru-RU" sz="3200" dirty="0">
                <a:latin typeface="Bookman Old Style"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39750" y="458788"/>
            <a:ext cx="7920038" cy="954087"/>
          </a:xfrm>
          <a:prstGeom prst="rect">
            <a:avLst/>
          </a:prstGeom>
          <a:solidFill>
            <a:schemeClr val="bg1"/>
          </a:solidFill>
          <a:ln w="79375" cmpd="tri">
            <a:solidFill>
              <a:schemeClr val="tx2">
                <a:lumMod val="75000"/>
              </a:schemeClr>
            </a:solidFill>
          </a:ln>
        </p:spPr>
        <p:txBody>
          <a:bodyPr>
            <a:spAutoFit/>
          </a:bodyPr>
          <a:lstStyle/>
          <a:p>
            <a:pPr algn="ctr">
              <a:defRPr/>
            </a:pPr>
            <a:r>
              <a:rPr lang="uk-UA" sz="2800" b="1" i="1" dirty="0">
                <a:latin typeface="Bookman Old Style" pitchFamily="18" charset="0"/>
                <a:cs typeface="+mn-cs"/>
              </a:rPr>
              <a:t>В лекції 3 будуть розглянуті наступні питання: </a:t>
            </a:r>
          </a:p>
        </p:txBody>
      </p:sp>
      <p:sp>
        <p:nvSpPr>
          <p:cNvPr id="10" name="TextBox 9"/>
          <p:cNvSpPr txBox="1"/>
          <p:nvPr/>
        </p:nvSpPr>
        <p:spPr>
          <a:xfrm>
            <a:off x="1514475" y="1714500"/>
            <a:ext cx="7272338" cy="830263"/>
          </a:xfrm>
          <a:prstGeom prst="rect">
            <a:avLst/>
          </a:prstGeom>
          <a:solidFill>
            <a:srgbClr val="FFFF99"/>
          </a:solidFill>
          <a:ln w="50800" cmpd="thickThin">
            <a:solidFill>
              <a:schemeClr val="tx2">
                <a:lumMod val="75000"/>
              </a:schemeClr>
            </a:solidFill>
          </a:ln>
        </p:spPr>
        <p:txBody>
          <a:bodyPr>
            <a:spAutoFit/>
          </a:bodyPr>
          <a:lstStyle/>
          <a:p>
            <a:pPr>
              <a:defRPr/>
            </a:pPr>
            <a:r>
              <a:rPr lang="uk-UA" sz="2400" i="1" dirty="0">
                <a:latin typeface="Bookman Old Style" pitchFamily="18" charset="0"/>
              </a:rPr>
              <a:t>1. Вибір форми ведення бухгалтерського обліку</a:t>
            </a:r>
            <a:endParaRPr lang="ru-RU" sz="2400" i="1" dirty="0">
              <a:latin typeface="Bookman Old Style" pitchFamily="18" charset="0"/>
            </a:endParaRPr>
          </a:p>
        </p:txBody>
      </p:sp>
      <p:sp>
        <p:nvSpPr>
          <p:cNvPr id="14" name="Стрелка вправо 13"/>
          <p:cNvSpPr/>
          <p:nvPr/>
        </p:nvSpPr>
        <p:spPr>
          <a:xfrm>
            <a:off x="395288" y="1785938"/>
            <a:ext cx="936625" cy="576262"/>
          </a:xfrm>
          <a:prstGeom prst="rightArrow">
            <a:avLst/>
          </a:prstGeom>
          <a:solidFill>
            <a:schemeClr val="accent5">
              <a:lumMod val="40000"/>
              <a:lumOff val="60000"/>
            </a:schemeClr>
          </a:solidFill>
          <a:ln w="22225">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a:p>
        </p:txBody>
      </p:sp>
      <p:sp>
        <p:nvSpPr>
          <p:cNvPr id="16" name="Стрелка вправо 15"/>
          <p:cNvSpPr/>
          <p:nvPr/>
        </p:nvSpPr>
        <p:spPr>
          <a:xfrm>
            <a:off x="467544" y="2996952"/>
            <a:ext cx="936625" cy="576262"/>
          </a:xfrm>
          <a:prstGeom prst="rightArrow">
            <a:avLst/>
          </a:prstGeom>
          <a:solidFill>
            <a:schemeClr val="accent5">
              <a:lumMod val="40000"/>
              <a:lumOff val="60000"/>
            </a:schemeClr>
          </a:solidFill>
          <a:ln w="22225">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a:p>
        </p:txBody>
      </p:sp>
      <p:sp>
        <p:nvSpPr>
          <p:cNvPr id="17" name="TextBox 16"/>
          <p:cNvSpPr txBox="1"/>
          <p:nvPr/>
        </p:nvSpPr>
        <p:spPr>
          <a:xfrm>
            <a:off x="1403648" y="2996952"/>
            <a:ext cx="7272337" cy="461665"/>
          </a:xfrm>
          <a:prstGeom prst="rect">
            <a:avLst/>
          </a:prstGeom>
          <a:solidFill>
            <a:srgbClr val="FFFF99"/>
          </a:solidFill>
          <a:ln w="50800" cmpd="thickThin">
            <a:solidFill>
              <a:schemeClr val="tx2">
                <a:lumMod val="75000"/>
              </a:schemeClr>
            </a:solidFill>
          </a:ln>
        </p:spPr>
        <p:txBody>
          <a:bodyPr wrap="square">
            <a:spAutoFit/>
          </a:bodyPr>
          <a:lstStyle/>
          <a:p>
            <a:pPr>
              <a:defRPr/>
            </a:pPr>
            <a:r>
              <a:rPr lang="uk-UA" sz="2400" i="1" dirty="0" smtClean="0">
                <a:latin typeface="Bookman Old Style" pitchFamily="18" charset="0"/>
              </a:rPr>
              <a:t>2. </a:t>
            </a:r>
            <a:r>
              <a:rPr lang="uk-UA" sz="2400" i="1" dirty="0">
                <a:latin typeface="Bookman Old Style" pitchFamily="18" charset="0"/>
              </a:rPr>
              <a:t>Порядок</a:t>
            </a:r>
            <a:r>
              <a:rPr lang="uk-UA" sz="2400" dirty="0"/>
              <a:t> </a:t>
            </a:r>
            <a:r>
              <a:rPr lang="uk-UA" sz="2400" i="1" dirty="0">
                <a:latin typeface="Bookman Old Style" pitchFamily="18" charset="0"/>
              </a:rPr>
              <a:t>розробки</a:t>
            </a:r>
            <a:r>
              <a:rPr lang="uk-UA" sz="2400" dirty="0"/>
              <a:t> </a:t>
            </a:r>
            <a:r>
              <a:rPr lang="uk-UA" sz="2400" i="1" dirty="0">
                <a:latin typeface="Bookman Old Style" pitchFamily="18" charset="0"/>
              </a:rPr>
              <a:t>робочого</a:t>
            </a:r>
            <a:r>
              <a:rPr lang="uk-UA" sz="2400" dirty="0"/>
              <a:t> </a:t>
            </a:r>
            <a:r>
              <a:rPr lang="uk-UA" sz="2400" i="1" dirty="0">
                <a:latin typeface="Bookman Old Style" pitchFamily="18" charset="0"/>
              </a:rPr>
              <a:t>плану</a:t>
            </a:r>
            <a:r>
              <a:rPr lang="uk-UA" sz="2400" dirty="0"/>
              <a:t> </a:t>
            </a:r>
            <a:r>
              <a:rPr lang="uk-UA" sz="2400" i="1" dirty="0">
                <a:latin typeface="Bookman Old Style" pitchFamily="18" charset="0"/>
              </a:rPr>
              <a:t>рахунків</a:t>
            </a:r>
            <a:r>
              <a:rPr lang="uk-UA" sz="2400" dirty="0"/>
              <a:t>.</a:t>
            </a:r>
            <a:endParaRPr lang="ru-RU" sz="2400" i="1" dirty="0">
              <a:latin typeface="Bookman Old Style" pitchFamily="18"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5509200"/>
          </a:xfrm>
          <a:prstGeom prst="rect">
            <a:avLst/>
          </a:prstGeom>
          <a:solidFill>
            <a:srgbClr val="FFFF99"/>
          </a:solidFill>
          <a:ln w="9525">
            <a:noFill/>
            <a:miter lim="800000"/>
            <a:headEnd/>
            <a:tailEnd/>
          </a:ln>
        </p:spPr>
        <p:txBody>
          <a:bodyPr wrap="square">
            <a:spAutoFit/>
          </a:bodyPr>
          <a:lstStyle/>
          <a:p>
            <a:pPr algn="ctr"/>
            <a:r>
              <a:rPr lang="ru-RU" sz="3200" b="1" dirty="0" err="1">
                <a:latin typeface="Bookman Old Style" pitchFamily="18" charset="0"/>
              </a:rPr>
              <a:t>Меморіальний</a:t>
            </a:r>
            <a:r>
              <a:rPr lang="ru-RU" sz="3200" b="1" dirty="0">
                <a:latin typeface="Bookman Old Style" pitchFamily="18" charset="0"/>
              </a:rPr>
              <a:t> ордер </a:t>
            </a:r>
            <a:r>
              <a:rPr lang="en-US" sz="3200" b="1" dirty="0">
                <a:latin typeface="Bookman Old Style" pitchFamily="18" charset="0"/>
              </a:rPr>
              <a:t>N 10 </a:t>
            </a:r>
            <a:br>
              <a:rPr lang="en-US"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про </a:t>
            </a:r>
            <a:r>
              <a:rPr lang="ru-RU" sz="3200" b="1" dirty="0" err="1">
                <a:latin typeface="Bookman Old Style" pitchFamily="18" charset="0"/>
              </a:rPr>
              <a:t>вибуття</a:t>
            </a:r>
            <a:r>
              <a:rPr lang="ru-RU" sz="3200" b="1" dirty="0">
                <a:latin typeface="Bookman Old Style" pitchFamily="18" charset="0"/>
              </a:rPr>
              <a:t> та </a:t>
            </a:r>
            <a:r>
              <a:rPr lang="ru-RU" sz="3200" b="1" dirty="0" err="1">
                <a:latin typeface="Bookman Old Style" pitchFamily="18" charset="0"/>
              </a:rPr>
              <a:t>переміщення</a:t>
            </a:r>
            <a:r>
              <a:rPr lang="ru-RU" sz="3200" b="1" dirty="0">
                <a:latin typeface="Bookman Old Style" pitchFamily="18" charset="0"/>
              </a:rPr>
              <a:t> </a:t>
            </a:r>
            <a:br>
              <a:rPr lang="ru-RU" sz="3200" b="1" dirty="0">
                <a:latin typeface="Bookman Old Style" pitchFamily="18" charset="0"/>
              </a:rPr>
            </a:br>
            <a:r>
              <a:rPr lang="ru-RU" sz="3200" b="1" dirty="0" err="1">
                <a:latin typeface="Bookman Old Style" pitchFamily="18" charset="0"/>
              </a:rPr>
              <a:t>малоцінних</a:t>
            </a:r>
            <a:r>
              <a:rPr lang="ru-RU" sz="3200" b="1" dirty="0">
                <a:latin typeface="Bookman Old Style" pitchFamily="18" charset="0"/>
              </a:rPr>
              <a:t> </a:t>
            </a:r>
            <a:r>
              <a:rPr lang="ru-RU" sz="3200" b="1" dirty="0" err="1">
                <a:latin typeface="Bookman Old Style" pitchFamily="18" charset="0"/>
              </a:rPr>
              <a:t>та</a:t>
            </a:r>
            <a:r>
              <a:rPr lang="ru-RU" sz="3200" b="1" dirty="0">
                <a:latin typeface="Bookman Old Style" pitchFamily="18" charset="0"/>
              </a:rPr>
              <a:t> </a:t>
            </a:r>
            <a:r>
              <a:rPr lang="ru-RU" sz="3200" b="1" dirty="0" err="1">
                <a:latin typeface="Bookman Old Style" pitchFamily="18" charset="0"/>
              </a:rPr>
              <a:t>швидкозношуваних</a:t>
            </a:r>
            <a:r>
              <a:rPr lang="ru-RU" sz="3200" b="1" dirty="0">
                <a:latin typeface="Bookman Old Style" pitchFamily="18" charset="0"/>
              </a:rPr>
              <a:t> </a:t>
            </a:r>
            <a:r>
              <a:rPr lang="ru-RU" sz="3200" b="1" dirty="0" err="1">
                <a:latin typeface="Bookman Old Style" pitchFamily="18" charset="0"/>
              </a:rPr>
              <a:t>предметів</a:t>
            </a:r>
            <a:r>
              <a:rPr lang="ru-RU" sz="3200" b="1" dirty="0">
                <a:latin typeface="Bookman Old Style" pitchFamily="18" charset="0"/>
              </a:rPr>
              <a:t> </a:t>
            </a:r>
            <a:r>
              <a:rPr lang="ru-RU" sz="3200" dirty="0">
                <a:latin typeface="Bookman Old Style" pitchFamily="18" charset="0"/>
              </a:rPr>
              <a:t/>
            </a:r>
            <a:br>
              <a:rPr lang="ru-RU" sz="3200" dirty="0">
                <a:latin typeface="Bookman Old Style" pitchFamily="18" charset="0"/>
              </a:rPr>
            </a:br>
            <a:r>
              <a:rPr lang="ru-RU" sz="3200" dirty="0">
                <a:latin typeface="Bookman Old Style" pitchFamily="18" charset="0"/>
              </a:rPr>
              <a:t/>
            </a:r>
            <a:br>
              <a:rPr lang="ru-RU" sz="3200" dirty="0">
                <a:latin typeface="Bookman Old Style" pitchFamily="18" charset="0"/>
              </a:rPr>
            </a:br>
            <a:r>
              <a:rPr lang="ru-RU" sz="3200" dirty="0" err="1">
                <a:latin typeface="Bookman Old Style" pitchFamily="18" charset="0"/>
              </a:rPr>
              <a:t>Використовується</a:t>
            </a:r>
            <a:r>
              <a:rPr lang="ru-RU" sz="3200" dirty="0">
                <a:latin typeface="Bookman Old Style" pitchFamily="18" charset="0"/>
              </a:rPr>
              <a:t> для </a:t>
            </a:r>
            <a:r>
              <a:rPr lang="ru-RU" sz="3200" dirty="0" err="1">
                <a:latin typeface="Bookman Old Style" pitchFamily="18" charset="0"/>
              </a:rPr>
              <a:t>обліку</a:t>
            </a:r>
            <a:r>
              <a:rPr lang="ru-RU" sz="3200" dirty="0">
                <a:latin typeface="Bookman Old Style" pitchFamily="18" charset="0"/>
              </a:rPr>
              <a:t> </a:t>
            </a:r>
            <a:r>
              <a:rPr lang="ru-RU" sz="3200" dirty="0" err="1">
                <a:latin typeface="Bookman Old Style" pitchFamily="18" charset="0"/>
              </a:rPr>
              <a:t>вибуття</a:t>
            </a:r>
            <a:r>
              <a:rPr lang="ru-RU" sz="3200" dirty="0">
                <a:latin typeface="Bookman Old Style" pitchFamily="18" charset="0"/>
              </a:rPr>
              <a:t> та </a:t>
            </a:r>
            <a:r>
              <a:rPr lang="ru-RU" sz="3200" dirty="0" err="1">
                <a:latin typeface="Bookman Old Style" pitchFamily="18" charset="0"/>
              </a:rPr>
              <a:t>переміщення</a:t>
            </a:r>
            <a:r>
              <a:rPr lang="ru-RU" sz="3200" dirty="0">
                <a:latin typeface="Bookman Old Style" pitchFamily="18" charset="0"/>
              </a:rPr>
              <a:t> до </a:t>
            </a:r>
            <a:r>
              <a:rPr lang="ru-RU" sz="3200" dirty="0" err="1">
                <a:latin typeface="Bookman Old Style" pitchFamily="18" charset="0"/>
              </a:rPr>
              <a:t>інших</a:t>
            </a:r>
            <a:r>
              <a:rPr lang="ru-RU" sz="3200" dirty="0">
                <a:latin typeface="Bookman Old Style" pitchFamily="18" charset="0"/>
              </a:rPr>
              <a:t> </a:t>
            </a:r>
            <a:r>
              <a:rPr lang="ru-RU" sz="3200" dirty="0" err="1" smtClean="0">
                <a:latin typeface="Bookman Old Style" pitchFamily="18" charset="0"/>
              </a:rPr>
              <a:t>установ</a:t>
            </a:r>
            <a:r>
              <a:rPr lang="ru-RU" sz="3200" dirty="0">
                <a:latin typeface="Bookman Old Style" pitchFamily="18" charset="0"/>
              </a:rPr>
              <a:t>, </a:t>
            </a:r>
            <a:r>
              <a:rPr lang="ru-RU" sz="3200" dirty="0" err="1">
                <a:latin typeface="Bookman Old Style" pitchFamily="18" charset="0"/>
              </a:rPr>
              <a:t>організацій</a:t>
            </a:r>
            <a:r>
              <a:rPr lang="ru-RU" sz="3200" dirty="0">
                <a:latin typeface="Bookman Old Style" pitchFamily="18" charset="0"/>
              </a:rPr>
              <a:t> та </a:t>
            </a:r>
            <a:r>
              <a:rPr lang="ru-RU" sz="3200" dirty="0" err="1">
                <a:latin typeface="Bookman Old Style" pitchFamily="18" charset="0"/>
              </a:rPr>
              <a:t>матеріально</a:t>
            </a:r>
            <a:r>
              <a:rPr lang="ru-RU" sz="3200" dirty="0">
                <a:latin typeface="Bookman Old Style" pitchFamily="18" charset="0"/>
              </a:rPr>
              <a:t> </a:t>
            </a:r>
            <a:r>
              <a:rPr lang="ru-RU" sz="3200" dirty="0" err="1">
                <a:latin typeface="Bookman Old Style" pitchFamily="18" charset="0"/>
              </a:rPr>
              <a:t>відповідальних</a:t>
            </a:r>
            <a:r>
              <a:rPr lang="ru-RU" sz="3200" dirty="0">
                <a:latin typeface="Bookman Old Style" pitchFamily="18" charset="0"/>
              </a:rPr>
              <a:t> </a:t>
            </a:r>
            <a:r>
              <a:rPr lang="ru-RU" sz="3200" dirty="0" err="1">
                <a:latin typeface="Bookman Old Style" pitchFamily="18" charset="0"/>
              </a:rPr>
              <a:t>осіб</a:t>
            </a:r>
            <a:r>
              <a:rPr lang="ru-RU" sz="3200" dirty="0">
                <a:latin typeface="Bookman Old Style" pitchFamily="18" charset="0"/>
              </a:rPr>
              <a:t> </a:t>
            </a:r>
            <a:r>
              <a:rPr lang="ru-RU" sz="3200" dirty="0" err="1">
                <a:latin typeface="Bookman Old Style" pitchFamily="18" charset="0"/>
              </a:rPr>
              <a:t>малоцінних</a:t>
            </a:r>
            <a:r>
              <a:rPr lang="ru-RU" sz="3200" dirty="0">
                <a:latin typeface="Bookman Old Style" pitchFamily="18" charset="0"/>
              </a:rPr>
              <a:t> </a:t>
            </a:r>
            <a:br>
              <a:rPr lang="ru-RU" sz="3200" dirty="0">
                <a:latin typeface="Bookman Old Style" pitchFamily="18" charset="0"/>
              </a:rPr>
            </a:br>
            <a:r>
              <a:rPr lang="ru-RU" sz="3200" dirty="0" err="1">
                <a:latin typeface="Bookman Old Style" pitchFamily="18" charset="0"/>
              </a:rPr>
              <a:t>та</a:t>
            </a:r>
            <a:r>
              <a:rPr lang="ru-RU" sz="3200" dirty="0">
                <a:latin typeface="Bookman Old Style" pitchFamily="18" charset="0"/>
              </a:rPr>
              <a:t> </a:t>
            </a:r>
            <a:r>
              <a:rPr lang="ru-RU" sz="3200" dirty="0" err="1">
                <a:latin typeface="Bookman Old Style" pitchFamily="18" charset="0"/>
              </a:rPr>
              <a:t>швидкозношуваних</a:t>
            </a:r>
            <a:r>
              <a:rPr lang="ru-RU" sz="3200" dirty="0">
                <a:latin typeface="Bookman Old Style" pitchFamily="18" charset="0"/>
              </a:rPr>
              <a:t> </a:t>
            </a:r>
            <a:r>
              <a:rPr lang="ru-RU" sz="3200" dirty="0" err="1">
                <a:latin typeface="Bookman Old Style" pitchFamily="18" charset="0"/>
              </a:rPr>
              <a:t>предметів</a:t>
            </a:r>
            <a:r>
              <a:rPr lang="ru-RU" sz="3200" dirty="0">
                <a:latin typeface="Bookman Old Style"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6494085"/>
          </a:xfrm>
          <a:prstGeom prst="rect">
            <a:avLst/>
          </a:prstGeom>
          <a:solidFill>
            <a:srgbClr val="FFFF99"/>
          </a:solidFill>
          <a:ln w="9525">
            <a:noFill/>
            <a:miter lim="800000"/>
            <a:headEnd/>
            <a:tailEnd/>
          </a:ln>
        </p:spPr>
        <p:txBody>
          <a:bodyPr wrap="square">
            <a:spAutoFit/>
          </a:bodyPr>
          <a:lstStyle/>
          <a:p>
            <a:pPr algn="ctr"/>
            <a:r>
              <a:rPr lang="ru-RU" sz="3200" b="1" dirty="0" smtClean="0"/>
              <a:t> </a:t>
            </a:r>
            <a:r>
              <a:rPr lang="ru-RU" sz="3200" b="1" dirty="0" err="1">
                <a:latin typeface="Bookman Old Style" pitchFamily="18" charset="0"/>
              </a:rPr>
              <a:t>Меморіальний</a:t>
            </a:r>
            <a:r>
              <a:rPr lang="ru-RU" sz="3200" b="1" dirty="0">
                <a:latin typeface="Bookman Old Style" pitchFamily="18" charset="0"/>
              </a:rPr>
              <a:t> ордер N 11 </a:t>
            </a:r>
            <a:br>
              <a:rPr lang="ru-RU" sz="3200" b="1" dirty="0">
                <a:latin typeface="Bookman Old Style" pitchFamily="18" charset="0"/>
              </a:rPr>
            </a:br>
            <a:r>
              <a:rPr lang="ru-RU" sz="3200" b="1" dirty="0" err="1">
                <a:latin typeface="Bookman Old Style" pitchFamily="18" charset="0"/>
              </a:rPr>
              <a:t>Зведення</a:t>
            </a:r>
            <a:r>
              <a:rPr lang="ru-RU" sz="3200" b="1" dirty="0">
                <a:latin typeface="Bookman Old Style" pitchFamily="18" charset="0"/>
              </a:rPr>
              <a:t> </a:t>
            </a:r>
            <a:r>
              <a:rPr lang="ru-RU" sz="3200" b="1" dirty="0" err="1">
                <a:latin typeface="Bookman Old Style" pitchFamily="18" charset="0"/>
              </a:rPr>
              <a:t>накопичувальних</a:t>
            </a:r>
            <a:r>
              <a:rPr lang="ru-RU" sz="3200" b="1" dirty="0">
                <a:latin typeface="Bookman Old Style" pitchFamily="18" charset="0"/>
              </a:rPr>
              <a:t> </a:t>
            </a:r>
            <a:r>
              <a:rPr lang="ru-RU" sz="3200" b="1" dirty="0" err="1">
                <a:latin typeface="Bookman Old Style" pitchFamily="18" charset="0"/>
              </a:rPr>
              <a:t>відомостей</a:t>
            </a:r>
            <a:r>
              <a:rPr lang="ru-RU" sz="3200" b="1" dirty="0">
                <a:latin typeface="Bookman Old Style" pitchFamily="18" charset="0"/>
              </a:rPr>
              <a:t> про </a:t>
            </a:r>
            <a:r>
              <a:rPr lang="ru-RU" sz="3200" b="1" dirty="0" err="1">
                <a:latin typeface="Bookman Old Style" pitchFamily="18" charset="0"/>
              </a:rPr>
              <a:t>надходження</a:t>
            </a:r>
            <a:r>
              <a:rPr lang="ru-RU" sz="3200" b="1" dirty="0">
                <a:latin typeface="Bookman Old Style" pitchFamily="18" charset="0"/>
              </a:rPr>
              <a:t> </a:t>
            </a:r>
            <a:br>
              <a:rPr lang="ru-RU" sz="3200" b="1" dirty="0">
                <a:latin typeface="Bookman Old Style" pitchFamily="18" charset="0"/>
              </a:rPr>
            </a:br>
            <a:r>
              <a:rPr lang="ru-RU" sz="3200" b="1" dirty="0" err="1">
                <a:latin typeface="Bookman Old Style" pitchFamily="18" charset="0"/>
              </a:rPr>
              <a:t>продуктів</a:t>
            </a:r>
            <a:r>
              <a:rPr lang="ru-RU" sz="3200" b="1" dirty="0">
                <a:latin typeface="Bookman Old Style" pitchFamily="18" charset="0"/>
              </a:rPr>
              <a:t> </a:t>
            </a:r>
            <a:r>
              <a:rPr lang="ru-RU" sz="3200" b="1" dirty="0" err="1">
                <a:latin typeface="Bookman Old Style" pitchFamily="18" charset="0"/>
              </a:rPr>
              <a:t>харчування</a:t>
            </a:r>
            <a:r>
              <a:rPr lang="ru-RU" sz="3200" b="1" dirty="0">
                <a:latin typeface="Bookman Old Style" pitchFamily="18" charset="0"/>
              </a:rPr>
              <a:t> </a:t>
            </a:r>
            <a:endParaRPr lang="ru-RU" sz="3200" b="1" dirty="0" smtClean="0">
              <a:latin typeface="Bookman Old Style" pitchFamily="18" charset="0"/>
            </a:endParaRPr>
          </a:p>
          <a:p>
            <a:pPr algn="ctr"/>
            <a:endParaRPr lang="ru-RU" sz="3200" b="1" dirty="0" smtClean="0">
              <a:latin typeface="Bookman Old Style" pitchFamily="18" charset="0"/>
            </a:endParaRPr>
          </a:p>
          <a:p>
            <a:pPr algn="ctr"/>
            <a:r>
              <a:rPr lang="ru-RU" sz="3200" b="1" dirty="0" err="1" smtClean="0">
                <a:latin typeface="Bookman Old Style" pitchFamily="18" charset="0"/>
              </a:rPr>
              <a:t>Меморіальний</a:t>
            </a:r>
            <a:r>
              <a:rPr lang="ru-RU" sz="3200" b="1" dirty="0" smtClean="0">
                <a:latin typeface="Bookman Old Style" pitchFamily="18" charset="0"/>
              </a:rPr>
              <a:t> </a:t>
            </a:r>
            <a:r>
              <a:rPr lang="ru-RU" sz="3200" b="1" dirty="0">
                <a:latin typeface="Bookman Old Style" pitchFamily="18" charset="0"/>
              </a:rPr>
              <a:t>ордер N 12 </a:t>
            </a:r>
            <a:br>
              <a:rPr lang="ru-RU" sz="3200" b="1" dirty="0">
                <a:latin typeface="Bookman Old Style" pitchFamily="18" charset="0"/>
              </a:rPr>
            </a:br>
            <a:r>
              <a:rPr lang="ru-RU" sz="3200" b="1" dirty="0" err="1">
                <a:latin typeface="Bookman Old Style" pitchFamily="18" charset="0"/>
              </a:rPr>
              <a:t>Зведення</a:t>
            </a:r>
            <a:r>
              <a:rPr lang="ru-RU" sz="3200" b="1" dirty="0">
                <a:latin typeface="Bookman Old Style" pitchFamily="18" charset="0"/>
              </a:rPr>
              <a:t> </a:t>
            </a:r>
            <a:r>
              <a:rPr lang="ru-RU" sz="3200" b="1" dirty="0" err="1">
                <a:latin typeface="Bookman Old Style" pitchFamily="18" charset="0"/>
              </a:rPr>
              <a:t>накопичувальних</a:t>
            </a:r>
            <a:r>
              <a:rPr lang="ru-RU" sz="3200" b="1" dirty="0">
                <a:latin typeface="Bookman Old Style" pitchFamily="18" charset="0"/>
              </a:rPr>
              <a:t> </a:t>
            </a:r>
            <a:r>
              <a:rPr lang="ru-RU" sz="3200" b="1" dirty="0" err="1">
                <a:latin typeface="Bookman Old Style" pitchFamily="18" charset="0"/>
              </a:rPr>
              <a:t>відомостей</a:t>
            </a:r>
            <a:r>
              <a:rPr lang="ru-RU" sz="3200" b="1" dirty="0">
                <a:latin typeface="Bookman Old Style" pitchFamily="18" charset="0"/>
              </a:rPr>
              <a:t> про </a:t>
            </a:r>
            <a:r>
              <a:rPr lang="ru-RU" sz="3200" b="1" dirty="0" err="1">
                <a:latin typeface="Bookman Old Style" pitchFamily="18" charset="0"/>
              </a:rPr>
              <a:t>витрачання</a:t>
            </a:r>
            <a:r>
              <a:rPr lang="ru-RU" sz="3200" b="1" dirty="0">
                <a:latin typeface="Bookman Old Style" pitchFamily="18" charset="0"/>
              </a:rPr>
              <a:t> </a:t>
            </a:r>
            <a:br>
              <a:rPr lang="ru-RU" sz="3200" b="1" dirty="0">
                <a:latin typeface="Bookman Old Style" pitchFamily="18" charset="0"/>
              </a:rPr>
            </a:br>
            <a:r>
              <a:rPr lang="ru-RU" sz="3200" b="1" dirty="0" err="1">
                <a:latin typeface="Bookman Old Style" pitchFamily="18" charset="0"/>
              </a:rPr>
              <a:t>продуктів</a:t>
            </a:r>
            <a:r>
              <a:rPr lang="ru-RU" sz="3200" b="1" dirty="0">
                <a:latin typeface="Bookman Old Style" pitchFamily="18" charset="0"/>
              </a:rPr>
              <a:t> </a:t>
            </a:r>
            <a:r>
              <a:rPr lang="ru-RU" sz="3200" b="1" dirty="0" err="1" smtClean="0">
                <a:latin typeface="Bookman Old Style" pitchFamily="18" charset="0"/>
              </a:rPr>
              <a:t>харчування</a:t>
            </a:r>
            <a:endParaRPr lang="ru-RU" sz="3200" b="1" dirty="0" smtClean="0">
              <a:latin typeface="Bookman Old Style" pitchFamily="18" charset="0"/>
            </a:endParaRPr>
          </a:p>
          <a:p>
            <a:pPr algn="ctr"/>
            <a:endParaRPr lang="ru-RU" sz="3200" b="1" dirty="0" smtClean="0"/>
          </a:p>
          <a:p>
            <a:pPr algn="ctr"/>
            <a:r>
              <a:rPr lang="ru-RU" sz="3200" b="1" dirty="0" err="1">
                <a:latin typeface="Bookman Old Style" pitchFamily="18" charset="0"/>
              </a:rPr>
              <a:t>Меморіальний</a:t>
            </a:r>
            <a:r>
              <a:rPr lang="ru-RU" sz="3200" b="1" dirty="0">
                <a:latin typeface="Bookman Old Style" pitchFamily="18" charset="0"/>
              </a:rPr>
              <a:t> ордер N 13 </a:t>
            </a:r>
            <a:br>
              <a:rPr lang="ru-RU"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a:t>
            </a:r>
            <a:r>
              <a:rPr lang="ru-RU" sz="3200" b="1" dirty="0" err="1">
                <a:latin typeface="Bookman Old Style" pitchFamily="18" charset="0"/>
              </a:rPr>
              <a:t>витрачання</a:t>
            </a:r>
            <a:r>
              <a:rPr lang="ru-RU" sz="3200" b="1" dirty="0">
                <a:latin typeface="Bookman Old Style" pitchFamily="18" charset="0"/>
              </a:rPr>
              <a:t> </a:t>
            </a:r>
            <a:r>
              <a:rPr lang="ru-RU" sz="3200" b="1" dirty="0" err="1">
                <a:latin typeface="Bookman Old Style" pitchFamily="18" charset="0"/>
              </a:rPr>
              <a:t>матеріалів</a:t>
            </a:r>
            <a:endParaRPr lang="ru-RU" sz="3200" b="1" dirty="0">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6494085"/>
          </a:xfrm>
          <a:prstGeom prst="rect">
            <a:avLst/>
          </a:prstGeom>
          <a:solidFill>
            <a:srgbClr val="FFFF99"/>
          </a:solidFill>
          <a:ln w="9525">
            <a:noFill/>
            <a:miter lim="800000"/>
            <a:headEnd/>
            <a:tailEnd/>
          </a:ln>
        </p:spPr>
        <p:txBody>
          <a:bodyPr wrap="square">
            <a:spAutoFit/>
          </a:bodyPr>
          <a:lstStyle/>
          <a:p>
            <a:pPr algn="ctr"/>
            <a:r>
              <a:rPr lang="ru-RU" sz="3200" b="1" dirty="0" err="1" smtClean="0">
                <a:latin typeface="Bookman Old Style" pitchFamily="18" charset="0"/>
              </a:rPr>
              <a:t>Меморіальний</a:t>
            </a:r>
            <a:r>
              <a:rPr lang="ru-RU" sz="3200" b="1" dirty="0" smtClean="0">
                <a:latin typeface="Bookman Old Style" pitchFamily="18" charset="0"/>
              </a:rPr>
              <a:t> </a:t>
            </a:r>
            <a:r>
              <a:rPr lang="ru-RU" sz="3200" b="1" dirty="0">
                <a:latin typeface="Bookman Old Style" pitchFamily="18" charset="0"/>
              </a:rPr>
              <a:t>ордер N 14 </a:t>
            </a:r>
            <a:br>
              <a:rPr lang="ru-RU"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a:t>
            </a:r>
            <a:r>
              <a:rPr lang="ru-RU" sz="3200" b="1" dirty="0" err="1">
                <a:latin typeface="Bookman Old Style" pitchFamily="18" charset="0"/>
              </a:rPr>
              <a:t>нарахування</a:t>
            </a:r>
            <a:r>
              <a:rPr lang="ru-RU" sz="3200" b="1" dirty="0">
                <a:latin typeface="Bookman Old Style" pitchFamily="18" charset="0"/>
              </a:rPr>
              <a:t> </a:t>
            </a:r>
            <a:r>
              <a:rPr lang="ru-RU" sz="3200" b="1" dirty="0" err="1">
                <a:latin typeface="Bookman Old Style" pitchFamily="18" charset="0"/>
              </a:rPr>
              <a:t>доходів</a:t>
            </a:r>
            <a:r>
              <a:rPr lang="ru-RU" sz="3200" b="1" dirty="0">
                <a:latin typeface="Bookman Old Style" pitchFamily="18" charset="0"/>
              </a:rPr>
              <a:t> </a:t>
            </a:r>
            <a:r>
              <a:rPr lang="ru-RU" sz="3200" b="1" dirty="0" err="1" smtClean="0">
                <a:latin typeface="Bookman Old Style" pitchFamily="18" charset="0"/>
              </a:rPr>
              <a:t>спеціального</a:t>
            </a:r>
            <a:r>
              <a:rPr lang="ru-RU" sz="3200" b="1" dirty="0" smtClean="0">
                <a:latin typeface="Bookman Old Style" pitchFamily="18" charset="0"/>
              </a:rPr>
              <a:t> </a:t>
            </a:r>
            <a:r>
              <a:rPr lang="ru-RU" sz="3200" b="1" dirty="0">
                <a:latin typeface="Bookman Old Style" pitchFamily="18" charset="0"/>
              </a:rPr>
              <a:t>фонду </a:t>
            </a:r>
            <a:r>
              <a:rPr lang="ru-RU" sz="3200" b="1" dirty="0" err="1">
                <a:latin typeface="Bookman Old Style" pitchFamily="18" charset="0"/>
              </a:rPr>
              <a:t>бюджетних</a:t>
            </a:r>
            <a:r>
              <a:rPr lang="ru-RU" sz="3200" b="1" dirty="0">
                <a:latin typeface="Bookman Old Style" pitchFamily="18" charset="0"/>
              </a:rPr>
              <a:t> </a:t>
            </a:r>
            <a:r>
              <a:rPr lang="ru-RU" sz="3200" b="1" dirty="0" err="1" smtClean="0">
                <a:latin typeface="Bookman Old Style" pitchFamily="18" charset="0"/>
              </a:rPr>
              <a:t>установ</a:t>
            </a:r>
            <a:endParaRPr lang="ru-RU" sz="3200" b="1" dirty="0" smtClean="0">
              <a:latin typeface="Bookman Old Style" pitchFamily="18" charset="0"/>
            </a:endParaRPr>
          </a:p>
          <a:p>
            <a:pPr algn="ctr"/>
            <a:endParaRPr lang="uk-UA" sz="3200" b="1" dirty="0">
              <a:latin typeface="Bookman Old Style" pitchFamily="18" charset="0"/>
            </a:endParaRPr>
          </a:p>
          <a:p>
            <a:pPr algn="ctr"/>
            <a:r>
              <a:rPr lang="ru-RU" sz="3200" b="1" dirty="0" err="1">
                <a:latin typeface="Bookman Old Style" pitchFamily="18" charset="0"/>
              </a:rPr>
              <a:t>Меморіальний</a:t>
            </a:r>
            <a:r>
              <a:rPr lang="ru-RU" sz="3200" b="1" dirty="0">
                <a:latin typeface="Bookman Old Style" pitchFamily="18" charset="0"/>
              </a:rPr>
              <a:t> ордер N 15 </a:t>
            </a:r>
            <a:br>
              <a:rPr lang="ru-RU" sz="3200" b="1" dirty="0">
                <a:latin typeface="Bookman Old Style" pitchFamily="18" charset="0"/>
              </a:rPr>
            </a:br>
            <a:r>
              <a:rPr lang="ru-RU" sz="3200" b="1" dirty="0" err="1">
                <a:latin typeface="Bookman Old Style" pitchFamily="18" charset="0"/>
              </a:rPr>
              <a:t>Зведення</a:t>
            </a:r>
            <a:r>
              <a:rPr lang="ru-RU" sz="3200" b="1" dirty="0">
                <a:latin typeface="Bookman Old Style" pitchFamily="18" charset="0"/>
              </a:rPr>
              <a:t> </a:t>
            </a:r>
            <a:r>
              <a:rPr lang="ru-RU" sz="3200" b="1" dirty="0" err="1">
                <a:latin typeface="Bookman Old Style" pitchFamily="18" charset="0"/>
              </a:rPr>
              <a:t>відомостей</a:t>
            </a:r>
            <a:r>
              <a:rPr lang="ru-RU" sz="3200" b="1" dirty="0">
                <a:latin typeface="Bookman Old Style" pitchFamily="18" charset="0"/>
              </a:rPr>
              <a:t> за </a:t>
            </a:r>
            <a:r>
              <a:rPr lang="ru-RU" sz="3200" b="1" dirty="0" err="1">
                <a:latin typeface="Bookman Old Style" pitchFamily="18" charset="0"/>
              </a:rPr>
              <a:t>розрахунками</a:t>
            </a:r>
            <a:r>
              <a:rPr lang="ru-RU" sz="3200" b="1" dirty="0">
                <a:latin typeface="Bookman Old Style" pitchFamily="18" charset="0"/>
              </a:rPr>
              <a:t> </a:t>
            </a:r>
            <a:r>
              <a:rPr lang="ru-RU" sz="3200" b="1" dirty="0" err="1" smtClean="0">
                <a:latin typeface="Bookman Old Style" pitchFamily="18" charset="0"/>
              </a:rPr>
              <a:t>з</a:t>
            </a:r>
            <a:r>
              <a:rPr lang="ru-RU" sz="3200" b="1" dirty="0" smtClean="0">
                <a:latin typeface="Bookman Old Style" pitchFamily="18" charset="0"/>
              </a:rPr>
              <a:t> </a:t>
            </a:r>
            <a:r>
              <a:rPr lang="ru-RU" sz="3200" b="1" dirty="0">
                <a:latin typeface="Bookman Old Style" pitchFamily="18" charset="0"/>
              </a:rPr>
              <a:t>батьками на </a:t>
            </a:r>
            <a:r>
              <a:rPr lang="ru-RU" sz="3200" b="1" dirty="0" err="1">
                <a:latin typeface="Bookman Old Style" pitchFamily="18" charset="0"/>
              </a:rPr>
              <a:t>утримання</a:t>
            </a:r>
            <a:r>
              <a:rPr lang="ru-RU" sz="3200" b="1" dirty="0">
                <a:latin typeface="Bookman Old Style" pitchFamily="18" charset="0"/>
              </a:rPr>
              <a:t> </a:t>
            </a:r>
            <a:r>
              <a:rPr lang="ru-RU" sz="3200" b="1" dirty="0" err="1" smtClean="0">
                <a:latin typeface="Bookman Old Style" pitchFamily="18" charset="0"/>
              </a:rPr>
              <a:t>дітей</a:t>
            </a:r>
            <a:endParaRPr lang="ru-RU" sz="3200" b="1" dirty="0" smtClean="0">
              <a:latin typeface="Bookman Old Style" pitchFamily="18" charset="0"/>
            </a:endParaRPr>
          </a:p>
          <a:p>
            <a:pPr algn="ctr"/>
            <a:endParaRPr lang="ru-RU" sz="3200" b="1" dirty="0" smtClean="0"/>
          </a:p>
          <a:p>
            <a:pPr algn="ctr"/>
            <a:r>
              <a:rPr lang="ru-RU" sz="3200" b="1" dirty="0">
                <a:latin typeface="Bookman Old Style" pitchFamily="18" charset="0"/>
              </a:rPr>
              <a:t>МЕМОРІАЛЬНИЙ ОРДЕР N 16 </a:t>
            </a:r>
            <a:br>
              <a:rPr lang="ru-RU" sz="3200" b="1" dirty="0">
                <a:latin typeface="Bookman Old Style" pitchFamily="18" charset="0"/>
              </a:rPr>
            </a:br>
            <a:r>
              <a:rPr lang="ru-RU" sz="3200" b="1" dirty="0" err="1">
                <a:latin typeface="Bookman Old Style" pitchFamily="18" charset="0"/>
              </a:rPr>
              <a:t>Накопичувальна</a:t>
            </a:r>
            <a:r>
              <a:rPr lang="ru-RU" sz="3200" b="1" dirty="0">
                <a:latin typeface="Bookman Old Style" pitchFamily="18" charset="0"/>
              </a:rPr>
              <a:t> </a:t>
            </a:r>
            <a:r>
              <a:rPr lang="ru-RU" sz="3200" b="1" dirty="0" err="1">
                <a:latin typeface="Bookman Old Style" pitchFamily="18" charset="0"/>
              </a:rPr>
              <a:t>відомість</a:t>
            </a:r>
            <a:r>
              <a:rPr lang="ru-RU" sz="3200" b="1" dirty="0">
                <a:latin typeface="Bookman Old Style" pitchFamily="18" charset="0"/>
              </a:rPr>
              <a:t> </a:t>
            </a:r>
            <a:r>
              <a:rPr lang="ru-RU" sz="3200" b="1" dirty="0" err="1">
                <a:latin typeface="Bookman Old Style" pitchFamily="18" charset="0"/>
              </a:rPr>
              <a:t>позабалансового</a:t>
            </a:r>
            <a:r>
              <a:rPr lang="ru-RU" sz="3200" b="1" dirty="0">
                <a:latin typeface="Bookman Old Style" pitchFamily="18" charset="0"/>
              </a:rPr>
              <a:t> </a:t>
            </a:r>
            <a:r>
              <a:rPr lang="ru-RU" sz="3200" b="1" dirty="0" err="1">
                <a:latin typeface="Bookman Old Style" pitchFamily="18" charset="0"/>
              </a:rPr>
              <a:t>обліку</a:t>
            </a:r>
            <a:r>
              <a:rPr lang="ru-RU" sz="3200" b="1" dirty="0">
                <a:latin typeface="Bookman Old Style"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6001643"/>
          </a:xfrm>
          <a:prstGeom prst="rect">
            <a:avLst/>
          </a:prstGeom>
          <a:solidFill>
            <a:srgbClr val="FFFF99"/>
          </a:solidFill>
          <a:ln w="9525">
            <a:noFill/>
            <a:miter lim="800000"/>
            <a:headEnd/>
            <a:tailEnd/>
          </a:ln>
        </p:spPr>
        <p:txBody>
          <a:bodyPr wrap="square">
            <a:spAutoFit/>
          </a:bodyPr>
          <a:lstStyle/>
          <a:p>
            <a:pPr algn="ctr"/>
            <a:r>
              <a:rPr lang="ru-RU" sz="3200" b="1" dirty="0" smtClean="0"/>
              <a:t>Книга "</a:t>
            </a:r>
            <a:r>
              <a:rPr lang="ru-RU" sz="3200" b="1" dirty="0" err="1" smtClean="0"/>
              <a:t>Журнал-головна</a:t>
            </a:r>
            <a:r>
              <a:rPr lang="ru-RU" sz="3200" b="1" dirty="0" smtClean="0"/>
              <a:t>"</a:t>
            </a:r>
            <a:r>
              <a:rPr lang="ru-RU" sz="3200" dirty="0" smtClean="0"/>
              <a:t> </a:t>
            </a:r>
            <a:br>
              <a:rPr lang="ru-RU" sz="3200" dirty="0" smtClean="0"/>
            </a:br>
            <a:r>
              <a:rPr lang="ru-RU" sz="3200" dirty="0" err="1" smtClean="0"/>
              <a:t>призначена</a:t>
            </a:r>
            <a:r>
              <a:rPr lang="ru-RU" sz="3200" dirty="0" smtClean="0"/>
              <a:t> для </a:t>
            </a:r>
            <a:r>
              <a:rPr lang="ru-RU" sz="3200" dirty="0" err="1" smtClean="0"/>
              <a:t>реєстрації</a:t>
            </a:r>
            <a:r>
              <a:rPr lang="ru-RU" sz="3200" dirty="0" smtClean="0"/>
              <a:t> </a:t>
            </a:r>
            <a:r>
              <a:rPr lang="ru-RU" sz="3200" dirty="0" err="1" smtClean="0"/>
              <a:t>всіх</a:t>
            </a:r>
            <a:r>
              <a:rPr lang="ru-RU" sz="3200" dirty="0" smtClean="0"/>
              <a:t> </a:t>
            </a:r>
            <a:r>
              <a:rPr lang="ru-RU" sz="3200" dirty="0" err="1" smtClean="0"/>
              <a:t>меморіальних</a:t>
            </a:r>
            <a:r>
              <a:rPr lang="ru-RU" sz="3200" dirty="0" smtClean="0"/>
              <a:t> </a:t>
            </a:r>
            <a:r>
              <a:rPr lang="ru-RU" sz="3200" dirty="0" err="1" smtClean="0"/>
              <a:t>ордерів</a:t>
            </a:r>
            <a:r>
              <a:rPr lang="ru-RU" sz="3200" dirty="0" smtClean="0"/>
              <a:t> установи. </a:t>
            </a:r>
          </a:p>
          <a:p>
            <a:pPr algn="ctr"/>
            <a:r>
              <a:rPr lang="ru-RU" sz="3200" dirty="0" err="1" smtClean="0"/>
              <a:t>Облік</a:t>
            </a:r>
            <a:r>
              <a:rPr lang="ru-RU" sz="3200" dirty="0" smtClean="0"/>
              <a:t> у </a:t>
            </a:r>
            <a:r>
              <a:rPr lang="ru-RU" sz="3200" dirty="0" err="1" smtClean="0"/>
              <a:t>книзі</a:t>
            </a:r>
            <a:r>
              <a:rPr lang="ru-RU" sz="3200" dirty="0" smtClean="0"/>
              <a:t> "</a:t>
            </a:r>
            <a:r>
              <a:rPr lang="ru-RU" sz="3200" dirty="0" err="1" smtClean="0"/>
              <a:t>Журнал-головна</a:t>
            </a:r>
            <a:r>
              <a:rPr lang="ru-RU" sz="3200" dirty="0" smtClean="0"/>
              <a:t>", як правило, </a:t>
            </a:r>
            <a:r>
              <a:rPr lang="ru-RU" sz="3200" dirty="0" err="1" smtClean="0"/>
              <a:t>ведеться</a:t>
            </a:r>
            <a:r>
              <a:rPr lang="ru-RU" sz="3200" dirty="0" smtClean="0"/>
              <a:t> за </a:t>
            </a:r>
            <a:r>
              <a:rPr lang="ru-RU" sz="3200" dirty="0" err="1" smtClean="0"/>
              <a:t>субрахунками</a:t>
            </a:r>
            <a:r>
              <a:rPr lang="ru-RU" sz="3200" dirty="0" smtClean="0"/>
              <a:t> (</a:t>
            </a:r>
            <a:r>
              <a:rPr lang="ru-RU" sz="3200" dirty="0" err="1" smtClean="0"/>
              <a:t>тобто</a:t>
            </a:r>
            <a:r>
              <a:rPr lang="ru-RU" sz="3200" dirty="0" smtClean="0"/>
              <a:t> </a:t>
            </a:r>
            <a:r>
              <a:rPr lang="ru-RU" sz="3200" dirty="0" err="1" smtClean="0"/>
              <a:t>рахунками</a:t>
            </a:r>
            <a:r>
              <a:rPr lang="ru-RU" sz="3200" dirty="0" smtClean="0"/>
              <a:t> другого порядку). </a:t>
            </a:r>
          </a:p>
          <a:p>
            <a:pPr algn="ctr"/>
            <a:endParaRPr lang="ru-RU" sz="3200" dirty="0" smtClean="0"/>
          </a:p>
          <a:p>
            <a:pPr algn="ctr"/>
            <a:r>
              <a:rPr lang="ru-RU" sz="3200" dirty="0" smtClean="0"/>
              <a:t>В </a:t>
            </a:r>
            <a:r>
              <a:rPr lang="ru-RU" sz="3200" dirty="0" err="1" smtClean="0"/>
              <a:t>окремих</a:t>
            </a:r>
            <a:r>
              <a:rPr lang="ru-RU" sz="3200" dirty="0" smtClean="0"/>
              <a:t> </a:t>
            </a:r>
            <a:r>
              <a:rPr lang="ru-RU" sz="3200" dirty="0" err="1" smtClean="0"/>
              <a:t>бюджетних</a:t>
            </a:r>
            <a:r>
              <a:rPr lang="ru-RU" sz="3200" dirty="0" smtClean="0"/>
              <a:t> </a:t>
            </a:r>
            <a:r>
              <a:rPr lang="ru-RU" sz="3200" dirty="0" err="1" smtClean="0"/>
              <a:t>установах</a:t>
            </a:r>
            <a:r>
              <a:rPr lang="ru-RU" sz="3200" dirty="0" smtClean="0"/>
              <a:t> та </a:t>
            </a:r>
            <a:r>
              <a:rPr lang="ru-RU" sz="3200" dirty="0" err="1" smtClean="0"/>
              <a:t>централізованих</a:t>
            </a:r>
            <a:r>
              <a:rPr lang="ru-RU" sz="3200" dirty="0" smtClean="0"/>
              <a:t> </a:t>
            </a:r>
            <a:r>
              <a:rPr lang="ru-RU" sz="3200" dirty="0" err="1" smtClean="0"/>
              <a:t>бухгалтеріях</a:t>
            </a:r>
            <a:r>
              <a:rPr lang="ru-RU" sz="3200" dirty="0" smtClean="0"/>
              <a:t> за </a:t>
            </a:r>
            <a:r>
              <a:rPr lang="ru-RU" sz="3200" dirty="0" err="1" smtClean="0"/>
              <a:t>рішенням</a:t>
            </a:r>
            <a:r>
              <a:rPr lang="ru-RU" sz="3200" dirty="0" smtClean="0"/>
              <a:t> головного бухгалтера </a:t>
            </a:r>
            <a:r>
              <a:rPr lang="ru-RU" sz="3200" dirty="0" err="1" smtClean="0"/>
              <a:t>облік</a:t>
            </a:r>
            <a:r>
              <a:rPr lang="ru-RU" sz="3200" dirty="0" smtClean="0"/>
              <a:t> </a:t>
            </a:r>
            <a:r>
              <a:rPr lang="ru-RU" sz="3200" dirty="0" err="1" smtClean="0"/>
              <a:t>може</a:t>
            </a:r>
            <a:r>
              <a:rPr lang="ru-RU" sz="3200" dirty="0" smtClean="0"/>
              <a:t> вестись за </a:t>
            </a:r>
            <a:r>
              <a:rPr lang="ru-RU" sz="3200" dirty="0" err="1" smtClean="0"/>
              <a:t>рахунками</a:t>
            </a:r>
            <a:r>
              <a:rPr lang="ru-RU" sz="3200" dirty="0" smtClean="0"/>
              <a:t> </a:t>
            </a:r>
            <a:r>
              <a:rPr lang="ru-RU" sz="3200" dirty="0" err="1" smtClean="0"/>
              <a:t>третього</a:t>
            </a:r>
            <a:r>
              <a:rPr lang="ru-RU" sz="3200" dirty="0" smtClean="0"/>
              <a:t>, четвертого та </a:t>
            </a:r>
            <a:r>
              <a:rPr lang="ru-RU" sz="3200" dirty="0" err="1" smtClean="0"/>
              <a:t>ін</a:t>
            </a:r>
            <a:r>
              <a:rPr lang="ru-RU" sz="3200" dirty="0" smtClean="0"/>
              <a:t>. порядку.</a:t>
            </a:r>
            <a:endParaRPr lang="ru-RU" sz="3200" b="1" dirty="0">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0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6" name="Заголовок 5"/>
          <p:cNvSpPr>
            <a:spLocks noGrp="1"/>
          </p:cNvSpPr>
          <p:nvPr>
            <p:ph type="title"/>
          </p:nvPr>
        </p:nvSpPr>
        <p:spPr/>
        <p:txBody>
          <a:bodyPr/>
          <a:lstStyle/>
          <a:p>
            <a:endParaRPr lang="ru-RU"/>
          </a:p>
        </p:txBody>
      </p:sp>
      <p:pic>
        <p:nvPicPr>
          <p:cNvPr id="102404" name="Picture 4" descr="Картинки по запросу меморіальний ордер 1"/>
          <p:cNvPicPr>
            <a:picLocks noChangeAspect="1" noChangeArrowheads="1"/>
          </p:cNvPicPr>
          <p:nvPr/>
        </p:nvPicPr>
        <p:blipFill>
          <a:blip r:embed="rId2" cstate="print"/>
          <a:srcRect/>
          <a:stretch>
            <a:fillRect/>
          </a:stretch>
        </p:blipFill>
        <p:spPr bwMode="auto">
          <a:xfrm>
            <a:off x="275192" y="476672"/>
            <a:ext cx="8473272" cy="565475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457200" y="274638"/>
            <a:ext cx="8115300" cy="2368550"/>
          </a:xfrm>
        </p:spPr>
        <p:txBody>
          <a:bodyPr>
            <a:normAutofit fontScale="90000"/>
          </a:bodyPr>
          <a:lstStyle/>
          <a:p>
            <a:r>
              <a:rPr lang="uk-UA" i="1" smtClean="0"/>
              <a:t/>
            </a:r>
            <a:br>
              <a:rPr lang="uk-UA" i="1" smtClean="0"/>
            </a:br>
            <a:r>
              <a:rPr lang="uk-UA" i="1" smtClean="0"/>
              <a:t>Схема меморіально-ордерної форми ведення </a:t>
            </a:r>
            <a:r>
              <a:rPr lang="ru-RU" b="1" smtClean="0"/>
              <a:t/>
            </a:r>
            <a:br>
              <a:rPr lang="ru-RU" b="1" smtClean="0"/>
            </a:br>
            <a:r>
              <a:rPr lang="uk-UA" i="1" smtClean="0"/>
              <a:t>бухгалтерського обліку</a:t>
            </a:r>
            <a:r>
              <a:rPr lang="ru-RU" b="1" smtClean="0"/>
              <a:t/>
            </a:r>
            <a:br>
              <a:rPr lang="ru-RU" b="1" smtClean="0"/>
            </a:br>
            <a:endParaRPr lang="ru-RU" smtClean="0"/>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0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26" name="Object 3"/>
          <p:cNvGraphicFramePr>
            <a:graphicFrameLocks noChangeAspect="1"/>
          </p:cNvGraphicFramePr>
          <p:nvPr/>
        </p:nvGraphicFramePr>
        <p:xfrm>
          <a:off x="280988" y="2786063"/>
          <a:ext cx="8650287" cy="3714750"/>
        </p:xfrm>
        <a:graphic>
          <a:graphicData uri="http://schemas.openxmlformats.org/presentationml/2006/ole">
            <mc:AlternateContent xmlns:mc="http://schemas.openxmlformats.org/markup-compatibility/2006">
              <mc:Choice xmlns:v="urn:schemas-microsoft-com:vml" Requires="v">
                <p:oleObj spid="_x0000_s1050" name="Picture" r:id="rId3" imgW="4791456" imgH="2057400" progId="Word.Picture.8">
                  <p:embed/>
                </p:oleObj>
              </mc:Choice>
              <mc:Fallback>
                <p:oleObj name="Picture" r:id="rId3" imgW="4791456" imgH="20574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2786063"/>
                        <a:ext cx="8650287" cy="371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6617196"/>
          </a:xfrm>
          <a:prstGeom prst="rect">
            <a:avLst/>
          </a:prstGeom>
          <a:solidFill>
            <a:srgbClr val="FFFF99"/>
          </a:solidFill>
          <a:ln w="9525">
            <a:noFill/>
            <a:miter lim="800000"/>
            <a:headEnd/>
            <a:tailEnd/>
          </a:ln>
        </p:spPr>
        <p:txBody>
          <a:bodyPr wrap="square">
            <a:spAutoFit/>
          </a:bodyPr>
          <a:lstStyle/>
          <a:p>
            <a:pPr algn="ctr"/>
            <a:r>
              <a:rPr lang="uk-UA" sz="3200" b="1" u="sng" dirty="0" smtClean="0"/>
              <a:t>ЖУРНАЛЬНА ФОРМА ВЕДЕННЯ ОБЛІКУ</a:t>
            </a:r>
            <a:endParaRPr lang="ru-RU" sz="3200" b="1" u="sng" dirty="0" smtClean="0"/>
          </a:p>
          <a:p>
            <a:pPr algn="ctr"/>
            <a:r>
              <a:rPr lang="ru-RU" sz="3000" b="1" dirty="0" smtClean="0"/>
              <a:t>Журнал 1. </a:t>
            </a:r>
            <a:r>
              <a:rPr lang="ru-RU" sz="3000" dirty="0" err="1" smtClean="0"/>
              <a:t>Облік</a:t>
            </a:r>
            <a:r>
              <a:rPr lang="ru-RU" sz="3000" dirty="0" smtClean="0"/>
              <a:t> </a:t>
            </a:r>
            <a:r>
              <a:rPr lang="ru-RU" sz="3000" dirty="0" err="1" smtClean="0"/>
              <a:t>грошових</a:t>
            </a:r>
            <a:r>
              <a:rPr lang="ru-RU" sz="3000" dirty="0" smtClean="0"/>
              <a:t> </a:t>
            </a:r>
            <a:r>
              <a:rPr lang="ru-RU" sz="3000" dirty="0" err="1" smtClean="0"/>
              <a:t>коштів</a:t>
            </a:r>
            <a:r>
              <a:rPr lang="ru-RU" sz="3000" dirty="0" smtClean="0"/>
              <a:t> та </a:t>
            </a:r>
            <a:r>
              <a:rPr lang="ru-RU" sz="3000" dirty="0" err="1" smtClean="0"/>
              <a:t>грошових</a:t>
            </a:r>
            <a:r>
              <a:rPr lang="ru-RU" sz="3000" dirty="0" smtClean="0"/>
              <a:t> </a:t>
            </a:r>
            <a:r>
              <a:rPr lang="ru-RU" sz="3000" dirty="0" err="1" smtClean="0"/>
              <a:t>документів</a:t>
            </a:r>
            <a:r>
              <a:rPr lang="ru-RU" sz="3000" dirty="0" smtClean="0"/>
              <a:t> </a:t>
            </a:r>
          </a:p>
          <a:p>
            <a:pPr algn="ctr"/>
            <a:r>
              <a:rPr lang="uk-UA" sz="3000" b="1" dirty="0" smtClean="0">
                <a:latin typeface="Bookman Old Style" pitchFamily="18" charset="0"/>
              </a:rPr>
              <a:t>Журнал 2. </a:t>
            </a:r>
            <a:r>
              <a:rPr lang="ru-RU" sz="3000" dirty="0" err="1" smtClean="0"/>
              <a:t>Облік</a:t>
            </a:r>
            <a:r>
              <a:rPr lang="ru-RU" sz="3000" dirty="0" smtClean="0"/>
              <a:t> </a:t>
            </a:r>
            <a:r>
              <a:rPr lang="ru-RU" sz="3000" dirty="0" err="1" smtClean="0"/>
              <a:t>довгострокових</a:t>
            </a:r>
            <a:r>
              <a:rPr lang="ru-RU" sz="3000" dirty="0" smtClean="0"/>
              <a:t> та </a:t>
            </a:r>
            <a:r>
              <a:rPr lang="ru-RU" sz="3000" dirty="0" err="1" smtClean="0"/>
              <a:t>короткострокових</a:t>
            </a:r>
            <a:r>
              <a:rPr lang="ru-RU" sz="3000" dirty="0" smtClean="0"/>
              <a:t> </a:t>
            </a:r>
            <a:r>
              <a:rPr lang="ru-RU" sz="3000" dirty="0" err="1" smtClean="0"/>
              <a:t>позик</a:t>
            </a:r>
            <a:r>
              <a:rPr lang="ru-RU" sz="3000" dirty="0" smtClean="0"/>
              <a:t> </a:t>
            </a:r>
          </a:p>
          <a:p>
            <a:pPr algn="ctr"/>
            <a:r>
              <a:rPr lang="uk-UA" sz="3000" b="1" dirty="0" smtClean="0">
                <a:latin typeface="Bookman Old Style" pitchFamily="18" charset="0"/>
              </a:rPr>
              <a:t>Журнал 3. </a:t>
            </a:r>
            <a:r>
              <a:rPr lang="ru-RU" sz="3000" dirty="0" err="1" smtClean="0"/>
              <a:t>Облік</a:t>
            </a:r>
            <a:r>
              <a:rPr lang="ru-RU" sz="3000" dirty="0" smtClean="0"/>
              <a:t> </a:t>
            </a:r>
            <a:r>
              <a:rPr lang="ru-RU" sz="3000" dirty="0" err="1" smtClean="0"/>
              <a:t>розрахунків</a:t>
            </a:r>
            <a:r>
              <a:rPr lang="ru-RU" sz="3000" dirty="0" smtClean="0"/>
              <a:t>, </a:t>
            </a:r>
            <a:r>
              <a:rPr lang="ru-RU" sz="3000" dirty="0" err="1" smtClean="0"/>
              <a:t>довгострокових</a:t>
            </a:r>
            <a:r>
              <a:rPr lang="ru-RU" sz="3000" dirty="0" smtClean="0"/>
              <a:t> та </a:t>
            </a:r>
            <a:r>
              <a:rPr lang="ru-RU" sz="3000" dirty="0" err="1" smtClean="0"/>
              <a:t>поточних</a:t>
            </a:r>
            <a:r>
              <a:rPr lang="ru-RU" sz="3000" dirty="0" smtClean="0"/>
              <a:t> </a:t>
            </a:r>
            <a:r>
              <a:rPr lang="ru-RU" sz="3000" dirty="0" err="1" smtClean="0"/>
              <a:t>зобов'язань</a:t>
            </a:r>
            <a:r>
              <a:rPr lang="ru-RU" sz="3000" dirty="0" smtClean="0"/>
              <a:t> </a:t>
            </a:r>
          </a:p>
          <a:p>
            <a:pPr algn="ctr"/>
            <a:r>
              <a:rPr lang="uk-UA" sz="3000" b="1" dirty="0">
                <a:latin typeface="Bookman Old Style" pitchFamily="18" charset="0"/>
              </a:rPr>
              <a:t>Журнал 4. </a:t>
            </a:r>
            <a:r>
              <a:rPr lang="ru-RU" sz="3000" dirty="0" err="1" smtClean="0"/>
              <a:t>Облік</a:t>
            </a:r>
            <a:r>
              <a:rPr lang="ru-RU" sz="3000" dirty="0" smtClean="0"/>
              <a:t> </a:t>
            </a:r>
            <a:r>
              <a:rPr lang="ru-RU" sz="3000" dirty="0" err="1" smtClean="0"/>
              <a:t>необоротних</a:t>
            </a:r>
            <a:r>
              <a:rPr lang="ru-RU" sz="3000" dirty="0" smtClean="0"/>
              <a:t> </a:t>
            </a:r>
            <a:r>
              <a:rPr lang="ru-RU" sz="3000" dirty="0" err="1" smtClean="0"/>
              <a:t>активів</a:t>
            </a:r>
            <a:r>
              <a:rPr lang="ru-RU" sz="3000" dirty="0" smtClean="0"/>
              <a:t> та </a:t>
            </a:r>
            <a:r>
              <a:rPr lang="ru-RU" sz="3000" dirty="0" err="1" smtClean="0"/>
              <a:t>фінансових</a:t>
            </a:r>
            <a:r>
              <a:rPr lang="ru-RU" sz="3000" dirty="0" smtClean="0"/>
              <a:t> </a:t>
            </a:r>
            <a:r>
              <a:rPr lang="ru-RU" sz="3000" dirty="0" err="1" smtClean="0"/>
              <a:t>інвестицій</a:t>
            </a:r>
            <a:r>
              <a:rPr lang="ru-RU" sz="3000" dirty="0" smtClean="0"/>
              <a:t> </a:t>
            </a:r>
          </a:p>
          <a:p>
            <a:pPr algn="ctr"/>
            <a:r>
              <a:rPr lang="uk-UA" sz="3000" b="1" dirty="0">
                <a:latin typeface="Bookman Old Style" pitchFamily="18" charset="0"/>
              </a:rPr>
              <a:t>Журнал 5. </a:t>
            </a:r>
            <a:r>
              <a:rPr lang="ru-RU" sz="3000" dirty="0" err="1" smtClean="0"/>
              <a:t>Облік</a:t>
            </a:r>
            <a:r>
              <a:rPr lang="ru-RU" sz="3000" dirty="0" smtClean="0"/>
              <a:t> </a:t>
            </a:r>
            <a:r>
              <a:rPr lang="ru-RU" sz="3000" dirty="0" err="1" smtClean="0"/>
              <a:t>витрат</a:t>
            </a:r>
            <a:r>
              <a:rPr lang="ru-RU" sz="3000" dirty="0" smtClean="0"/>
              <a:t> </a:t>
            </a:r>
          </a:p>
          <a:p>
            <a:pPr algn="ctr"/>
            <a:r>
              <a:rPr lang="uk-UA" sz="3000" b="1" dirty="0">
                <a:latin typeface="Bookman Old Style" pitchFamily="18" charset="0"/>
              </a:rPr>
              <a:t>Журнал 6</a:t>
            </a:r>
            <a:r>
              <a:rPr lang="uk-UA" sz="3000" dirty="0" smtClean="0"/>
              <a:t>. </a:t>
            </a:r>
            <a:r>
              <a:rPr lang="ru-RU" sz="3000" dirty="0" err="1" smtClean="0"/>
              <a:t>Облік</a:t>
            </a:r>
            <a:r>
              <a:rPr lang="ru-RU" sz="3000" dirty="0" smtClean="0"/>
              <a:t> </a:t>
            </a:r>
            <a:r>
              <a:rPr lang="ru-RU" sz="3000" dirty="0" err="1" smtClean="0"/>
              <a:t>доходів</a:t>
            </a:r>
            <a:r>
              <a:rPr lang="ru-RU" sz="3000" dirty="0" smtClean="0"/>
              <a:t> </a:t>
            </a:r>
            <a:r>
              <a:rPr lang="ru-RU" sz="3000" dirty="0" err="1" smtClean="0"/>
              <a:t>і</a:t>
            </a:r>
            <a:r>
              <a:rPr lang="ru-RU" sz="3000" dirty="0" smtClean="0"/>
              <a:t> </a:t>
            </a:r>
            <a:r>
              <a:rPr lang="ru-RU" sz="3000" dirty="0" err="1" smtClean="0"/>
              <a:t>результатів</a:t>
            </a:r>
            <a:r>
              <a:rPr lang="ru-RU" sz="3000" dirty="0" smtClean="0"/>
              <a:t> </a:t>
            </a:r>
            <a:r>
              <a:rPr lang="ru-RU" sz="3000" dirty="0" err="1" smtClean="0"/>
              <a:t>діяльності</a:t>
            </a:r>
            <a:r>
              <a:rPr lang="ru-RU" sz="3000" dirty="0" smtClean="0"/>
              <a:t> </a:t>
            </a:r>
          </a:p>
          <a:p>
            <a:pPr algn="ctr"/>
            <a:r>
              <a:rPr lang="uk-UA" sz="3000" b="1" dirty="0" smtClean="0">
                <a:latin typeface="Bookman Old Style" pitchFamily="18" charset="0"/>
              </a:rPr>
              <a:t>Журнал 7. </a:t>
            </a:r>
            <a:r>
              <a:rPr lang="ru-RU" sz="3000" dirty="0" err="1"/>
              <a:t>Облік</a:t>
            </a:r>
            <a:r>
              <a:rPr lang="ru-RU" sz="3000" dirty="0"/>
              <a:t> </a:t>
            </a:r>
            <a:r>
              <a:rPr lang="ru-RU" sz="3000" dirty="0" err="1"/>
              <a:t>власного</a:t>
            </a:r>
            <a:r>
              <a:rPr lang="ru-RU" sz="3000" dirty="0"/>
              <a:t> </a:t>
            </a:r>
            <a:r>
              <a:rPr lang="ru-RU" sz="3000" dirty="0" err="1"/>
              <a:t>капіталу</a:t>
            </a:r>
            <a:r>
              <a:rPr lang="ru-RU" sz="3000" dirty="0"/>
              <a:t> та </a:t>
            </a:r>
            <a:r>
              <a:rPr lang="ru-RU" sz="3000" dirty="0" err="1"/>
              <a:t>забезпечення</a:t>
            </a:r>
            <a:r>
              <a:rPr lang="ru-RU" sz="3000" dirty="0"/>
              <a:t> </a:t>
            </a:r>
            <a:r>
              <a:rPr lang="ru-RU" sz="3000" dirty="0" err="1"/>
              <a:t>зобов'язань</a:t>
            </a:r>
            <a:r>
              <a:rPr lang="ru-RU" sz="3200" dirty="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Заголовок 1"/>
          <p:cNvSpPr>
            <a:spLocks noGrp="1"/>
          </p:cNvSpPr>
          <p:nvPr>
            <p:ph type="title"/>
          </p:nvPr>
        </p:nvSpPr>
        <p:spPr/>
        <p:txBody>
          <a:bodyPr>
            <a:normAutofit fontScale="90000"/>
          </a:bodyPr>
          <a:lstStyle/>
          <a:p>
            <a:r>
              <a:rPr lang="uk-UA" i="1" smtClean="0"/>
              <a:t>Журнальна форма ведення бухгалтерського обліку</a:t>
            </a:r>
            <a:endParaRPr lang="ru-RU" smtClean="0"/>
          </a:p>
        </p:txBody>
      </p:sp>
      <p:sp>
        <p:nvSpPr>
          <p:cNvPr id="30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3074" name="Object 1"/>
          <p:cNvGraphicFramePr>
            <a:graphicFrameLocks noChangeAspect="1"/>
          </p:cNvGraphicFramePr>
          <p:nvPr/>
        </p:nvGraphicFramePr>
        <p:xfrm>
          <a:off x="471488" y="1857375"/>
          <a:ext cx="8226425" cy="2714625"/>
        </p:xfrm>
        <a:graphic>
          <a:graphicData uri="http://schemas.openxmlformats.org/presentationml/2006/ole">
            <mc:AlternateContent xmlns:mc="http://schemas.openxmlformats.org/markup-compatibility/2006">
              <mc:Choice xmlns:v="urn:schemas-microsoft-com:vml" Requires="v">
                <p:oleObj spid="_x0000_s2074" name="Picture" r:id="rId3" imgW="4885944" imgH="1400556" progId="Word.Picture.8">
                  <p:embed/>
                </p:oleObj>
              </mc:Choice>
              <mc:Fallback>
                <p:oleObj name="Picture" r:id="rId3" imgW="4885944" imgH="1400556"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1857375"/>
                        <a:ext cx="8226425" cy="271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6494085"/>
          </a:xfrm>
          <a:prstGeom prst="rect">
            <a:avLst/>
          </a:prstGeom>
          <a:solidFill>
            <a:srgbClr val="FFFF99"/>
          </a:solidFill>
          <a:ln w="9525">
            <a:noFill/>
            <a:miter lim="800000"/>
            <a:headEnd/>
            <a:tailEnd/>
          </a:ln>
        </p:spPr>
        <p:txBody>
          <a:bodyPr wrap="square">
            <a:spAutoFit/>
          </a:bodyPr>
          <a:lstStyle/>
          <a:p>
            <a:pPr algn="ctr"/>
            <a:r>
              <a:rPr lang="uk-UA" sz="3200" b="1" u="sng" dirty="0" smtClean="0"/>
              <a:t>ЖУРНАЛЬНО-ОРДЕРНА ФОРМА ВЕДЕННЯ ОБЛІКУ</a:t>
            </a:r>
            <a:endParaRPr lang="ru-RU" sz="3200" b="1" u="sng" dirty="0" smtClean="0"/>
          </a:p>
          <a:p>
            <a:pPr algn="ctr"/>
            <a:r>
              <a:rPr lang="uk-UA" sz="3000" dirty="0"/>
              <a:t>р</a:t>
            </a:r>
            <a:r>
              <a:rPr lang="uk-UA" sz="3000" dirty="0" smtClean="0"/>
              <a:t>егістри</a:t>
            </a:r>
            <a:r>
              <a:rPr lang="uk-UA" sz="3000" b="1" dirty="0" smtClean="0"/>
              <a:t> </a:t>
            </a:r>
            <a:r>
              <a:rPr lang="uk-UA" sz="3200" dirty="0" smtClean="0"/>
              <a:t>обліку для сільськогосподарських підприємств.</a:t>
            </a:r>
          </a:p>
          <a:p>
            <a:pPr algn="ctr"/>
            <a:r>
              <a:rPr lang="ru-RU" sz="3200" dirty="0" err="1" smtClean="0"/>
              <a:t>Основними</a:t>
            </a:r>
            <a:r>
              <a:rPr lang="ru-RU" sz="3200" dirty="0" smtClean="0"/>
              <a:t> </a:t>
            </a:r>
            <a:r>
              <a:rPr lang="ru-RU" sz="3200" dirty="0" err="1" smtClean="0"/>
              <a:t>регістрами</a:t>
            </a:r>
            <a:r>
              <a:rPr lang="ru-RU" sz="3200" dirty="0" smtClean="0"/>
              <a:t> </a:t>
            </a:r>
            <a:r>
              <a:rPr lang="ru-RU" sz="3200" dirty="0" err="1" smtClean="0"/>
              <a:t>бухгалтерського</a:t>
            </a:r>
            <a:r>
              <a:rPr lang="ru-RU" sz="3200" dirty="0" smtClean="0"/>
              <a:t> </a:t>
            </a:r>
            <a:r>
              <a:rPr lang="ru-RU" sz="3200" dirty="0" err="1" smtClean="0"/>
              <a:t>обліку</a:t>
            </a:r>
            <a:r>
              <a:rPr lang="ru-RU" sz="3200" dirty="0" smtClean="0"/>
              <a:t> </a:t>
            </a:r>
            <a:r>
              <a:rPr lang="ru-RU" sz="3200" dirty="0" err="1" smtClean="0"/>
              <a:t>є</a:t>
            </a:r>
            <a:r>
              <a:rPr lang="ru-RU" sz="3200" dirty="0" smtClean="0"/>
              <a:t> </a:t>
            </a:r>
            <a:r>
              <a:rPr lang="ru-RU" sz="3200" dirty="0" err="1" smtClean="0"/>
              <a:t>журнали-ордери</a:t>
            </a:r>
            <a:r>
              <a:rPr lang="ru-RU" sz="3200" dirty="0" smtClean="0"/>
              <a:t>, </a:t>
            </a:r>
            <a:r>
              <a:rPr lang="ru-RU" sz="3200" dirty="0" err="1" smtClean="0"/>
              <a:t>які</a:t>
            </a:r>
            <a:r>
              <a:rPr lang="ru-RU" sz="3200" dirty="0" smtClean="0"/>
              <a:t> </a:t>
            </a:r>
            <a:r>
              <a:rPr lang="ru-RU" sz="3200" dirty="0" err="1" smtClean="0"/>
              <a:t>побудовані</a:t>
            </a:r>
            <a:r>
              <a:rPr lang="ru-RU" sz="3200" dirty="0" smtClean="0"/>
              <a:t> за кредитовою </a:t>
            </a:r>
            <a:r>
              <a:rPr lang="ru-RU" sz="3200" dirty="0" err="1" smtClean="0"/>
              <a:t>ознакою</a:t>
            </a:r>
            <a:r>
              <a:rPr lang="ru-RU" sz="3200" dirty="0" smtClean="0"/>
              <a:t>, та </a:t>
            </a:r>
            <a:r>
              <a:rPr lang="ru-RU" sz="3200" dirty="0" err="1" smtClean="0"/>
              <a:t>відомості</a:t>
            </a:r>
            <a:r>
              <a:rPr lang="ru-RU" sz="3200" dirty="0" smtClean="0"/>
              <a:t>, де </a:t>
            </a:r>
            <a:r>
              <a:rPr lang="ru-RU" sz="3200" dirty="0" err="1" smtClean="0"/>
              <a:t>відображають</a:t>
            </a:r>
            <a:r>
              <a:rPr lang="ru-RU" sz="3200" dirty="0" smtClean="0"/>
              <a:t> </a:t>
            </a:r>
            <a:r>
              <a:rPr lang="ru-RU" sz="3200" dirty="0" err="1" smtClean="0"/>
              <a:t>дебетові</a:t>
            </a:r>
            <a:r>
              <a:rPr lang="ru-RU" sz="3200" dirty="0" smtClean="0"/>
              <a:t> обороти. Записи в </a:t>
            </a:r>
            <a:r>
              <a:rPr lang="ru-RU" sz="3200" dirty="0" err="1" smtClean="0"/>
              <a:t>цих</a:t>
            </a:r>
            <a:r>
              <a:rPr lang="ru-RU" sz="3200" dirty="0" smtClean="0"/>
              <a:t> </a:t>
            </a:r>
            <a:r>
              <a:rPr lang="ru-RU" sz="3200" dirty="0" err="1" smtClean="0"/>
              <a:t>регістрах</a:t>
            </a:r>
            <a:r>
              <a:rPr lang="ru-RU" sz="3200" dirty="0" smtClean="0"/>
              <a:t> </a:t>
            </a:r>
            <a:r>
              <a:rPr lang="ru-RU" sz="3200" dirty="0" err="1" smtClean="0"/>
              <a:t>здійснюють</a:t>
            </a:r>
            <a:r>
              <a:rPr lang="ru-RU" sz="3200" dirty="0" smtClean="0"/>
              <a:t> на </a:t>
            </a:r>
            <a:r>
              <a:rPr lang="ru-RU" sz="3200" dirty="0" err="1" smtClean="0"/>
              <a:t>підставі</a:t>
            </a:r>
            <a:r>
              <a:rPr lang="ru-RU" sz="3200" dirty="0" smtClean="0"/>
              <a:t> </a:t>
            </a:r>
            <a:r>
              <a:rPr lang="ru-RU" sz="3200" dirty="0" err="1" smtClean="0"/>
              <a:t>первинних</a:t>
            </a:r>
            <a:r>
              <a:rPr lang="ru-RU" sz="3200" dirty="0" smtClean="0"/>
              <a:t> </a:t>
            </a:r>
            <a:r>
              <a:rPr lang="ru-RU" sz="3200" dirty="0" err="1" smtClean="0"/>
              <a:t>документів</a:t>
            </a:r>
            <a:r>
              <a:rPr lang="ru-RU" sz="3200" dirty="0" smtClean="0"/>
              <a:t> </a:t>
            </a:r>
            <a:r>
              <a:rPr lang="ru-RU" sz="3200" dirty="0" err="1" smtClean="0"/>
              <a:t>із</a:t>
            </a:r>
            <a:r>
              <a:rPr lang="ru-RU" sz="3200" dirty="0" smtClean="0"/>
              <a:t> </a:t>
            </a:r>
            <a:r>
              <a:rPr lang="ru-RU" sz="3200" dirty="0" err="1" smtClean="0"/>
              <a:t>зазначенням</a:t>
            </a:r>
            <a:r>
              <a:rPr lang="ru-RU" sz="3200" dirty="0" smtClean="0"/>
              <a:t> </a:t>
            </a:r>
            <a:r>
              <a:rPr lang="ru-RU" sz="3200" dirty="0" err="1" smtClean="0"/>
              <a:t>кореспондуючих</a:t>
            </a:r>
            <a:r>
              <a:rPr lang="ru-RU" sz="3200" dirty="0" smtClean="0"/>
              <a:t> </a:t>
            </a:r>
            <a:r>
              <a:rPr lang="ru-RU" sz="3200" dirty="0" err="1" smtClean="0"/>
              <a:t>рахунків</a:t>
            </a:r>
            <a:r>
              <a:rPr lang="ru-RU" sz="3200" dirty="0" smtClean="0"/>
              <a:t>. </a:t>
            </a:r>
            <a:r>
              <a:rPr lang="ru-RU" sz="3200" dirty="0" err="1" smtClean="0"/>
              <a:t>Синтетичний</a:t>
            </a:r>
            <a:r>
              <a:rPr lang="ru-RU" sz="3200" dirty="0" smtClean="0"/>
              <a:t> та </a:t>
            </a:r>
            <a:r>
              <a:rPr lang="ru-RU" sz="3200" dirty="0" err="1" smtClean="0"/>
              <a:t>аналітичний</a:t>
            </a:r>
            <a:r>
              <a:rPr lang="ru-RU" sz="3200" dirty="0" smtClean="0"/>
              <a:t> </a:t>
            </a:r>
            <a:r>
              <a:rPr lang="ru-RU" sz="3200" dirty="0" err="1" smtClean="0"/>
              <a:t>облік</a:t>
            </a:r>
            <a:r>
              <a:rPr lang="ru-RU" sz="3200" dirty="0" smtClean="0"/>
              <a:t> </a:t>
            </a:r>
            <a:r>
              <a:rPr lang="ru-RU" sz="3200" dirty="0" err="1" smtClean="0"/>
              <a:t>здійснюється</a:t>
            </a:r>
            <a:r>
              <a:rPr lang="ru-RU" sz="3200" dirty="0" smtClean="0"/>
              <a:t> в журналах-ордерах </a:t>
            </a:r>
            <a:r>
              <a:rPr lang="ru-RU" sz="3200" dirty="0" err="1" smtClean="0"/>
              <a:t>і</a:t>
            </a:r>
            <a:r>
              <a:rPr lang="ru-RU" sz="3200" dirty="0" smtClean="0"/>
              <a:t> </a:t>
            </a:r>
            <a:r>
              <a:rPr lang="ru-RU" sz="3200" dirty="0" err="1" smtClean="0"/>
              <a:t>відомостях</a:t>
            </a:r>
            <a:r>
              <a:rPr lang="ru-RU" sz="3200" dirty="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568952" cy="4031873"/>
          </a:xfrm>
          <a:prstGeom prst="rect">
            <a:avLst/>
          </a:prstGeom>
          <a:solidFill>
            <a:srgbClr val="FFFF99"/>
          </a:solidFill>
          <a:ln w="9525">
            <a:noFill/>
            <a:miter lim="800000"/>
            <a:headEnd/>
            <a:tailEnd/>
          </a:ln>
        </p:spPr>
        <p:txBody>
          <a:bodyPr wrap="square">
            <a:spAutoFit/>
          </a:bodyPr>
          <a:lstStyle/>
          <a:p>
            <a:pPr algn="ctr"/>
            <a:r>
              <a:rPr lang="ru-RU" sz="3200" dirty="0" smtClean="0"/>
              <a:t>В </a:t>
            </a:r>
            <a:r>
              <a:rPr lang="ru-RU" sz="3200" dirty="0" err="1" smtClean="0"/>
              <a:t>кінці</a:t>
            </a:r>
            <a:r>
              <a:rPr lang="ru-RU" sz="3200" dirty="0" smtClean="0"/>
              <a:t> </a:t>
            </a:r>
            <a:r>
              <a:rPr lang="ru-RU" sz="3200" dirty="0" err="1" smtClean="0"/>
              <a:t>місяця</a:t>
            </a:r>
            <a:r>
              <a:rPr lang="ru-RU" sz="3200" dirty="0" smtClean="0"/>
              <a:t> </a:t>
            </a:r>
            <a:r>
              <a:rPr lang="ru-RU" sz="3200" dirty="0" err="1" smtClean="0"/>
              <a:t>підсумкові</a:t>
            </a:r>
            <a:r>
              <a:rPr lang="ru-RU" sz="3200" dirty="0" smtClean="0"/>
              <a:t> </a:t>
            </a:r>
            <a:r>
              <a:rPr lang="ru-RU" sz="3200" dirty="0" err="1" smtClean="0"/>
              <a:t>дані</a:t>
            </a:r>
            <a:r>
              <a:rPr lang="ru-RU" sz="3200" dirty="0" smtClean="0"/>
              <a:t> </a:t>
            </a:r>
            <a:r>
              <a:rPr lang="ru-RU" sz="3200" dirty="0" err="1" smtClean="0"/>
              <a:t>кредитових</a:t>
            </a:r>
            <a:r>
              <a:rPr lang="ru-RU" sz="3200" dirty="0" smtClean="0"/>
              <a:t> </a:t>
            </a:r>
            <a:r>
              <a:rPr lang="ru-RU" sz="3200" dirty="0" err="1" smtClean="0"/>
              <a:t>оборотів</a:t>
            </a:r>
            <a:r>
              <a:rPr lang="ru-RU" sz="3200" dirty="0" smtClean="0"/>
              <a:t> </a:t>
            </a:r>
            <a:r>
              <a:rPr lang="ru-RU" sz="3200" dirty="0" err="1" smtClean="0"/>
              <a:t>сільськогосподарського</a:t>
            </a:r>
            <a:r>
              <a:rPr lang="ru-RU" sz="3200" dirty="0" smtClean="0"/>
              <a:t> </a:t>
            </a:r>
            <a:r>
              <a:rPr lang="ru-RU" sz="3200" dirty="0" err="1" smtClean="0"/>
              <a:t>підприємства</a:t>
            </a:r>
            <a:r>
              <a:rPr lang="ru-RU" sz="3200" dirty="0" smtClean="0"/>
              <a:t> </a:t>
            </a:r>
            <a:r>
              <a:rPr lang="ru-RU" sz="3200" dirty="0" err="1" smtClean="0"/>
              <a:t>з</a:t>
            </a:r>
            <a:r>
              <a:rPr lang="ru-RU" sz="3200" dirty="0" smtClean="0"/>
              <a:t> </a:t>
            </a:r>
            <a:r>
              <a:rPr lang="ru-RU" sz="3200" dirty="0" err="1" smtClean="0"/>
              <a:t>журналів-ордерів</a:t>
            </a:r>
            <a:r>
              <a:rPr lang="ru-RU" sz="3200" dirty="0" smtClean="0"/>
              <a:t> </a:t>
            </a:r>
            <a:r>
              <a:rPr lang="ru-RU" sz="3200" dirty="0" err="1" smtClean="0"/>
              <a:t>переносять</a:t>
            </a:r>
            <a:r>
              <a:rPr lang="ru-RU" sz="3200" dirty="0" smtClean="0"/>
              <a:t> </a:t>
            </a:r>
            <a:r>
              <a:rPr lang="ru-RU" sz="3200" dirty="0" err="1" smtClean="0"/>
              <a:t>в</a:t>
            </a:r>
            <a:r>
              <a:rPr lang="ru-RU" sz="3200" dirty="0" smtClean="0"/>
              <a:t> Головну книгу.</a:t>
            </a:r>
          </a:p>
          <a:p>
            <a:pPr algn="ctr"/>
            <a:endParaRPr lang="ru-RU" sz="3200" dirty="0" smtClean="0"/>
          </a:p>
          <a:p>
            <a:pPr algn="ctr"/>
            <a:r>
              <a:rPr lang="ru-RU" sz="3200" dirty="0" err="1" smtClean="0"/>
              <a:t>Дебетові</a:t>
            </a:r>
            <a:r>
              <a:rPr lang="ru-RU" sz="3200" dirty="0" smtClean="0"/>
              <a:t> обороти </a:t>
            </a:r>
            <a:r>
              <a:rPr lang="ru-RU" sz="3200" dirty="0" err="1" smtClean="0"/>
              <a:t>відповідного</a:t>
            </a:r>
            <a:r>
              <a:rPr lang="ru-RU" sz="3200" dirty="0" smtClean="0"/>
              <a:t> синтетичного </a:t>
            </a:r>
            <a:r>
              <a:rPr lang="ru-RU" sz="3200" dirty="0" err="1" smtClean="0"/>
              <a:t>рахунку</a:t>
            </a:r>
            <a:r>
              <a:rPr lang="ru-RU" sz="3200" dirty="0" smtClean="0"/>
              <a:t> </a:t>
            </a:r>
            <a:r>
              <a:rPr lang="ru-RU" sz="3200" dirty="0" err="1" smtClean="0"/>
              <a:t>підраховують</a:t>
            </a:r>
            <a:r>
              <a:rPr lang="ru-RU" sz="3200" dirty="0" smtClean="0"/>
              <a:t> </a:t>
            </a:r>
            <a:r>
              <a:rPr lang="ru-RU" sz="3200" dirty="0" err="1" smtClean="0"/>
              <a:t>після</a:t>
            </a:r>
            <a:r>
              <a:rPr lang="ru-RU" sz="3200" dirty="0" smtClean="0"/>
              <a:t> </a:t>
            </a:r>
            <a:r>
              <a:rPr lang="ru-RU" sz="3200" dirty="0" err="1" smtClean="0"/>
              <a:t>закінчення</a:t>
            </a:r>
            <a:r>
              <a:rPr lang="ru-RU" sz="3200" dirty="0" smtClean="0"/>
              <a:t> </a:t>
            </a:r>
            <a:r>
              <a:rPr lang="ru-RU" sz="3200" dirty="0" err="1" smtClean="0"/>
              <a:t>реєстрації</a:t>
            </a:r>
            <a:r>
              <a:rPr lang="ru-RU" sz="3200" dirty="0" smtClean="0"/>
              <a:t> </a:t>
            </a:r>
            <a:r>
              <a:rPr lang="ru-RU" sz="3200" dirty="0" err="1" smtClean="0"/>
              <a:t>записів</a:t>
            </a:r>
            <a:r>
              <a:rPr lang="ru-RU" sz="3200" dirty="0" smtClean="0"/>
              <a:t> в </a:t>
            </a:r>
            <a:r>
              <a:rPr lang="ru-RU" sz="3200" dirty="0" err="1" smtClean="0"/>
              <a:t>Головній</a:t>
            </a:r>
            <a:r>
              <a:rPr lang="ru-RU" sz="3200" dirty="0" smtClean="0"/>
              <a:t> </a:t>
            </a:r>
            <a:r>
              <a:rPr lang="ru-RU" sz="3200" dirty="0" err="1" smtClean="0"/>
              <a:t>книзі</a:t>
            </a:r>
            <a:r>
              <a:rPr lang="ru-RU" sz="3200" dirty="0" smtClean="0"/>
              <a:t>.</a:t>
            </a:r>
            <a:endParaRPr lang="ru-RU"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3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5364" name="TextBox 8"/>
          <p:cNvSpPr txBox="1">
            <a:spLocks noChangeArrowheads="1"/>
          </p:cNvSpPr>
          <p:nvPr/>
        </p:nvSpPr>
        <p:spPr bwMode="auto">
          <a:xfrm>
            <a:off x="250825" y="1381125"/>
            <a:ext cx="8821738" cy="4032250"/>
          </a:xfrm>
          <a:prstGeom prst="rect">
            <a:avLst/>
          </a:prstGeom>
          <a:solidFill>
            <a:srgbClr val="FFFF99"/>
          </a:solidFill>
          <a:ln w="9525">
            <a:noFill/>
            <a:miter lim="800000"/>
            <a:headEnd/>
            <a:tailEnd/>
          </a:ln>
        </p:spPr>
        <p:txBody>
          <a:bodyPr>
            <a:spAutoFit/>
          </a:bodyPr>
          <a:lstStyle/>
          <a:p>
            <a:r>
              <a:rPr lang="uk-UA" sz="3200">
                <a:latin typeface="Bookman Old Style" pitchFamily="18" charset="0"/>
              </a:rPr>
              <a:t>Однією зі складових технічного напряму організації бухгалтерського обліку є вибір форми його ведення.</a:t>
            </a:r>
            <a:endParaRPr lang="ru-RU" sz="3200">
              <a:latin typeface="Bookman Old Style" pitchFamily="18" charset="0"/>
            </a:endParaRPr>
          </a:p>
          <a:p>
            <a:r>
              <a:rPr lang="uk-UA" sz="3200">
                <a:latin typeface="Bookman Old Style" pitchFamily="18" charset="0"/>
              </a:rPr>
              <a:t>Відповідно до чинного законодавства підприємство самостійно визначає форму ведення бухгалтерського обліку, яка повинна передбачатися у Положенні про облікову політику.</a:t>
            </a:r>
            <a:endParaRPr lang="ru-RU" sz="3200">
              <a:latin typeface="Bookman Old Style" pitchFamily="18" charset="0"/>
            </a:endParaRPr>
          </a:p>
        </p:txBody>
      </p:sp>
      <p:sp>
        <p:nvSpPr>
          <p:cNvPr id="9" name="Скругленный прямоугольник 8"/>
          <p:cNvSpPr/>
          <p:nvPr/>
        </p:nvSpPr>
        <p:spPr>
          <a:xfrm>
            <a:off x="323850" y="285750"/>
            <a:ext cx="8820150" cy="1000125"/>
          </a:xfrm>
          <a:prstGeom prst="round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3200" i="1" dirty="0">
                <a:latin typeface="Bookman Old Style" pitchFamily="18" charset="0"/>
              </a:rPr>
              <a:t>1. Вибір форми ведення бухгалтерського обліку</a:t>
            </a:r>
            <a:endParaRPr lang="uk-UA" sz="3200" b="1" dirty="0">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148482" name="Picture 2" descr="Картинки по запросу журнал-ордер с.г."/>
          <p:cNvPicPr>
            <a:picLocks noChangeAspect="1" noChangeArrowheads="1"/>
          </p:cNvPicPr>
          <p:nvPr/>
        </p:nvPicPr>
        <p:blipFill>
          <a:blip r:embed="rId3" cstate="print"/>
          <a:srcRect/>
          <a:stretch>
            <a:fillRect/>
          </a:stretch>
        </p:blipFill>
        <p:spPr bwMode="auto">
          <a:xfrm>
            <a:off x="268958" y="621342"/>
            <a:ext cx="8875041" cy="352773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Заголовок 1"/>
          <p:cNvSpPr>
            <a:spLocks noGrp="1"/>
          </p:cNvSpPr>
          <p:nvPr>
            <p:ph type="title"/>
          </p:nvPr>
        </p:nvSpPr>
        <p:spPr/>
        <p:txBody>
          <a:bodyPr>
            <a:normAutofit fontScale="90000"/>
          </a:bodyPr>
          <a:lstStyle/>
          <a:p>
            <a:r>
              <a:rPr lang="uk-UA" i="1" smtClean="0"/>
              <a:t>Схема журнально-ордерної форми ведення обліку</a:t>
            </a:r>
            <a:endParaRPr lang="ru-RU" smtClean="0"/>
          </a:p>
        </p:txBody>
      </p:sp>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0" name="Object 1"/>
          <p:cNvGraphicFramePr>
            <a:graphicFrameLocks noChangeAspect="1"/>
          </p:cNvGraphicFramePr>
          <p:nvPr/>
        </p:nvGraphicFramePr>
        <p:xfrm>
          <a:off x="0" y="1928813"/>
          <a:ext cx="9053513" cy="3143250"/>
        </p:xfrm>
        <a:graphic>
          <a:graphicData uri="http://schemas.openxmlformats.org/presentationml/2006/ole">
            <mc:AlternateContent xmlns:mc="http://schemas.openxmlformats.org/markup-compatibility/2006">
              <mc:Choice xmlns:v="urn:schemas-microsoft-com:vml" Requires="v">
                <p:oleObj spid="_x0000_s3098" name="Picture" r:id="rId3" imgW="4363212" imgH="1514856" progId="Word.Picture.8">
                  <p:embed/>
                </p:oleObj>
              </mc:Choice>
              <mc:Fallback>
                <p:oleObj name="Picture" r:id="rId3" imgW="4363212" imgH="1514856"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8813"/>
                        <a:ext cx="9053513" cy="314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323528" y="260648"/>
            <a:ext cx="8820472" cy="6494085"/>
          </a:xfrm>
          <a:prstGeom prst="rect">
            <a:avLst/>
          </a:prstGeom>
          <a:solidFill>
            <a:srgbClr val="FFFF99"/>
          </a:solidFill>
          <a:ln w="9525">
            <a:noFill/>
            <a:miter lim="800000"/>
            <a:headEnd/>
            <a:tailEnd/>
          </a:ln>
        </p:spPr>
        <p:txBody>
          <a:bodyPr wrap="square">
            <a:spAutoFit/>
          </a:bodyPr>
          <a:lstStyle/>
          <a:p>
            <a:pPr algn="ctr"/>
            <a:r>
              <a:rPr lang="ru-RU" sz="3200" b="1" dirty="0" smtClean="0"/>
              <a:t>Проста форма </a:t>
            </a:r>
            <a:r>
              <a:rPr lang="ru-RU" sz="3200" b="1" dirty="0" err="1" smtClean="0"/>
              <a:t>бухгалтерського</a:t>
            </a:r>
            <a:r>
              <a:rPr lang="ru-RU" sz="3200" b="1" dirty="0" smtClean="0"/>
              <a:t> </a:t>
            </a:r>
            <a:r>
              <a:rPr lang="ru-RU" sz="3200" b="1" dirty="0" err="1" smtClean="0"/>
              <a:t>обліку</a:t>
            </a:r>
            <a:r>
              <a:rPr lang="ru-RU" sz="3200" b="1" dirty="0" smtClean="0"/>
              <a:t> </a:t>
            </a:r>
            <a:r>
              <a:rPr lang="ru-RU" sz="3200" dirty="0" err="1" smtClean="0"/>
              <a:t>застосовується</a:t>
            </a:r>
            <a:r>
              <a:rPr lang="ru-RU" sz="3200" dirty="0" smtClean="0"/>
              <a:t> </a:t>
            </a:r>
            <a:r>
              <a:rPr lang="ru-RU" sz="3200" dirty="0" err="1" smtClean="0"/>
              <a:t>малими</a:t>
            </a:r>
            <a:r>
              <a:rPr lang="ru-RU" sz="3200" dirty="0" smtClean="0"/>
              <a:t> </a:t>
            </a:r>
            <a:r>
              <a:rPr lang="ru-RU" sz="3200" dirty="0" err="1" smtClean="0"/>
              <a:t>підприємствами</a:t>
            </a:r>
            <a:r>
              <a:rPr lang="ru-RU" sz="3200" dirty="0" smtClean="0"/>
              <a:t> </a:t>
            </a:r>
            <a:r>
              <a:rPr lang="ru-RU" sz="3200" dirty="0" err="1" smtClean="0"/>
              <a:t>з</a:t>
            </a:r>
            <a:r>
              <a:rPr lang="ru-RU" sz="3200" dirty="0" smtClean="0"/>
              <a:t> </a:t>
            </a:r>
            <a:r>
              <a:rPr lang="ru-RU" sz="3200" dirty="0" err="1" smtClean="0"/>
              <a:t>незначним</a:t>
            </a:r>
            <a:r>
              <a:rPr lang="ru-RU" sz="3200" dirty="0" smtClean="0"/>
              <a:t> документооборотом (</a:t>
            </a:r>
            <a:r>
              <a:rPr lang="ru-RU" sz="3200" dirty="0" err="1" smtClean="0"/>
              <a:t>кількістю</a:t>
            </a:r>
            <a:r>
              <a:rPr lang="ru-RU" sz="3200" dirty="0" smtClean="0"/>
              <a:t> </a:t>
            </a:r>
            <a:r>
              <a:rPr lang="ru-RU" sz="3200" dirty="0" err="1" smtClean="0"/>
              <a:t>господарських</a:t>
            </a:r>
            <a:r>
              <a:rPr lang="ru-RU" sz="3200" dirty="0" smtClean="0"/>
              <a:t> </a:t>
            </a:r>
            <a:r>
              <a:rPr lang="ru-RU" sz="3200" dirty="0" err="1" smtClean="0"/>
              <a:t>операцій</a:t>
            </a:r>
            <a:r>
              <a:rPr lang="ru-RU" sz="3200" dirty="0" smtClean="0"/>
              <a:t>), </a:t>
            </a:r>
            <a:r>
              <a:rPr lang="ru-RU" sz="3200" dirty="0" err="1" smtClean="0"/>
              <a:t>що</a:t>
            </a:r>
            <a:r>
              <a:rPr lang="ru-RU" sz="3200" dirty="0" smtClean="0"/>
              <a:t> </a:t>
            </a:r>
            <a:r>
              <a:rPr lang="ru-RU" sz="3200" dirty="0" err="1" smtClean="0"/>
              <a:t>здійснюють</a:t>
            </a:r>
            <a:r>
              <a:rPr lang="ru-RU" sz="3200" dirty="0" smtClean="0"/>
              <a:t> </a:t>
            </a:r>
            <a:r>
              <a:rPr lang="ru-RU" sz="3200" dirty="0" err="1" smtClean="0"/>
              <a:t>діяльність</a:t>
            </a:r>
            <a:r>
              <a:rPr lang="ru-RU" sz="3200" dirty="0" smtClean="0"/>
              <a:t> </a:t>
            </a:r>
            <a:r>
              <a:rPr lang="ru-RU" sz="3200" dirty="0" err="1" smtClean="0"/>
              <a:t>з</a:t>
            </a:r>
            <a:r>
              <a:rPr lang="ru-RU" sz="3200" dirty="0" smtClean="0"/>
              <a:t> </a:t>
            </a:r>
            <a:r>
              <a:rPr lang="ru-RU" sz="3200" dirty="0" err="1" smtClean="0"/>
              <a:t>виконання</a:t>
            </a:r>
            <a:r>
              <a:rPr lang="ru-RU" sz="3200" dirty="0" smtClean="0"/>
              <a:t> </a:t>
            </a:r>
            <a:r>
              <a:rPr lang="ru-RU" sz="3200" dirty="0" err="1" smtClean="0"/>
              <a:t>нематеріаломістких</a:t>
            </a:r>
            <a:r>
              <a:rPr lang="ru-RU" sz="3200" dirty="0" smtClean="0"/>
              <a:t> </a:t>
            </a:r>
            <a:r>
              <a:rPr lang="ru-RU" sz="3200" dirty="0" err="1" smtClean="0"/>
              <a:t>робіт</a:t>
            </a:r>
            <a:r>
              <a:rPr lang="ru-RU" sz="3200" dirty="0" smtClean="0"/>
              <a:t> </a:t>
            </a:r>
            <a:r>
              <a:rPr lang="ru-RU" sz="3200" dirty="0" err="1" smtClean="0"/>
              <a:t>і</a:t>
            </a:r>
            <a:r>
              <a:rPr lang="ru-RU" sz="3200" dirty="0" smtClean="0"/>
              <a:t> </a:t>
            </a:r>
            <a:r>
              <a:rPr lang="ru-RU" sz="3200" dirty="0" err="1" smtClean="0"/>
              <a:t>послуг</a:t>
            </a:r>
            <a:r>
              <a:rPr lang="ru-RU" sz="3200" dirty="0" smtClean="0"/>
              <a:t>. </a:t>
            </a:r>
          </a:p>
          <a:p>
            <a:pPr algn="ctr"/>
            <a:endParaRPr lang="ru-RU" sz="3200" dirty="0" smtClean="0"/>
          </a:p>
          <a:p>
            <a:pPr algn="ctr"/>
            <a:r>
              <a:rPr lang="ru-RU" sz="3200" dirty="0" smtClean="0"/>
              <a:t>В </a:t>
            </a:r>
            <a:r>
              <a:rPr lang="ru-RU" sz="3200" dirty="0" err="1" smtClean="0"/>
              <a:t>Журналі</a:t>
            </a:r>
            <a:r>
              <a:rPr lang="ru-RU" sz="3200" dirty="0" smtClean="0"/>
              <a:t> </a:t>
            </a:r>
            <a:r>
              <a:rPr lang="ru-RU" sz="3200" dirty="0" err="1" smtClean="0"/>
              <a:t>обліку</a:t>
            </a:r>
            <a:r>
              <a:rPr lang="ru-RU" sz="3200" dirty="0" smtClean="0"/>
              <a:t> </a:t>
            </a:r>
            <a:r>
              <a:rPr lang="ru-RU" sz="3200" dirty="0" err="1" smtClean="0"/>
              <a:t>господарських</a:t>
            </a:r>
            <a:r>
              <a:rPr lang="ru-RU" sz="3200" dirty="0" smtClean="0"/>
              <a:t> </a:t>
            </a:r>
            <a:r>
              <a:rPr lang="ru-RU" sz="3200" dirty="0" err="1" smtClean="0"/>
              <a:t>операцій</a:t>
            </a:r>
            <a:r>
              <a:rPr lang="ru-RU" sz="3200" dirty="0" smtClean="0"/>
              <a:t> записи </a:t>
            </a:r>
            <a:r>
              <a:rPr lang="ru-RU" sz="3200" dirty="0" err="1" smtClean="0"/>
              <a:t>здійснюються</a:t>
            </a:r>
            <a:r>
              <a:rPr lang="ru-RU" sz="3200" dirty="0" smtClean="0"/>
              <a:t> на </a:t>
            </a:r>
            <a:r>
              <a:rPr lang="ru-RU" sz="3200" dirty="0" err="1" smtClean="0"/>
              <a:t>підставі</a:t>
            </a:r>
            <a:r>
              <a:rPr lang="ru-RU" sz="3200" dirty="0" smtClean="0"/>
              <a:t> </a:t>
            </a:r>
            <a:r>
              <a:rPr lang="ru-RU" sz="3200" dirty="0" err="1" smtClean="0"/>
              <a:t>первинних</a:t>
            </a:r>
            <a:r>
              <a:rPr lang="ru-RU" sz="3200" dirty="0" smtClean="0"/>
              <a:t> та </a:t>
            </a:r>
            <a:r>
              <a:rPr lang="ru-RU" sz="3200" dirty="0" err="1" smtClean="0"/>
              <a:t>зведених</a:t>
            </a:r>
            <a:r>
              <a:rPr lang="ru-RU" sz="3200" dirty="0" smtClean="0"/>
              <a:t> </a:t>
            </a:r>
            <a:r>
              <a:rPr lang="ru-RU" sz="3200" dirty="0" err="1" smtClean="0"/>
              <a:t>облікових</a:t>
            </a:r>
            <a:r>
              <a:rPr lang="ru-RU" sz="3200" dirty="0" smtClean="0"/>
              <a:t> </a:t>
            </a:r>
            <a:r>
              <a:rPr lang="ru-RU" sz="3200" dirty="0" err="1" smtClean="0"/>
              <a:t>документів</a:t>
            </a:r>
            <a:r>
              <a:rPr lang="ru-RU" sz="3200" dirty="0" smtClean="0"/>
              <a:t>, </a:t>
            </a:r>
            <a:r>
              <a:rPr lang="ru-RU" sz="3200" dirty="0" err="1" smtClean="0"/>
              <a:t>відомостей</a:t>
            </a:r>
            <a:r>
              <a:rPr lang="ru-RU" sz="3200" dirty="0" smtClean="0"/>
              <a:t> </a:t>
            </a:r>
            <a:r>
              <a:rPr lang="ru-RU" sz="3200" dirty="0" err="1" smtClean="0"/>
              <a:t>нарахування</a:t>
            </a:r>
            <a:r>
              <a:rPr lang="ru-RU" sz="3200" dirty="0" smtClean="0"/>
              <a:t> </a:t>
            </a:r>
            <a:r>
              <a:rPr lang="ru-RU" sz="3200" dirty="0" err="1" smtClean="0"/>
              <a:t>заробітної</a:t>
            </a:r>
            <a:r>
              <a:rPr lang="ru-RU" sz="3200" dirty="0" smtClean="0"/>
              <a:t> плати </a:t>
            </a:r>
            <a:r>
              <a:rPr lang="ru-RU" sz="3200" dirty="0" err="1" smtClean="0"/>
              <a:t>і</a:t>
            </a:r>
            <a:r>
              <a:rPr lang="ru-RU" sz="3200" dirty="0" smtClean="0"/>
              <a:t> </a:t>
            </a:r>
            <a:r>
              <a:rPr lang="ru-RU" sz="3200" dirty="0" err="1" smtClean="0"/>
              <a:t>амортизації</a:t>
            </a:r>
            <a:r>
              <a:rPr lang="ru-RU" sz="3200" dirty="0" smtClean="0"/>
              <a:t> </a:t>
            </a:r>
            <a:r>
              <a:rPr lang="ru-RU" sz="3200" dirty="0" err="1" smtClean="0"/>
              <a:t>тощо</a:t>
            </a:r>
            <a:r>
              <a:rPr lang="ru-RU" sz="3200" dirty="0" smtClean="0"/>
              <a:t> </a:t>
            </a:r>
            <a:r>
              <a:rPr lang="ru-RU" sz="3200" dirty="0" err="1" smtClean="0"/>
              <a:t>з</a:t>
            </a:r>
            <a:r>
              <a:rPr lang="ru-RU" sz="3200" dirty="0" smtClean="0"/>
              <a:t> </a:t>
            </a:r>
            <a:r>
              <a:rPr lang="ru-RU" sz="3200" dirty="0" err="1" smtClean="0"/>
              <a:t>відображенням</a:t>
            </a:r>
            <a:r>
              <a:rPr lang="ru-RU" sz="3200" dirty="0" smtClean="0"/>
              <a:t> </a:t>
            </a:r>
            <a:r>
              <a:rPr lang="ru-RU" sz="3200" dirty="0" err="1" smtClean="0"/>
              <a:t>суми</a:t>
            </a:r>
            <a:r>
              <a:rPr lang="ru-RU" sz="3200" dirty="0" smtClean="0"/>
              <a:t> </a:t>
            </a:r>
            <a:r>
              <a:rPr lang="ru-RU" sz="3200" dirty="0" err="1" smtClean="0"/>
              <a:t>операції</a:t>
            </a:r>
            <a:r>
              <a:rPr lang="ru-RU" sz="3200" dirty="0" smtClean="0"/>
              <a:t>  на </a:t>
            </a:r>
            <a:r>
              <a:rPr lang="ru-RU" sz="3200" dirty="0" err="1" smtClean="0"/>
              <a:t>рахунках</a:t>
            </a:r>
            <a:r>
              <a:rPr lang="ru-RU" sz="3200" dirty="0" smtClean="0"/>
              <a:t> </a:t>
            </a:r>
            <a:r>
              <a:rPr lang="ru-RU" sz="3200" dirty="0" err="1" smtClean="0"/>
              <a:t>бухгалтерського</a:t>
            </a:r>
            <a:r>
              <a:rPr lang="ru-RU" sz="3200" dirty="0" smtClean="0"/>
              <a:t> </a:t>
            </a:r>
            <a:r>
              <a:rPr lang="ru-RU" sz="3200" dirty="0" err="1" smtClean="0"/>
              <a:t>обліку</a:t>
            </a:r>
            <a:r>
              <a:rPr lang="ru-RU" sz="3200" dirty="0" smtClean="0"/>
              <a:t>. </a:t>
            </a:r>
            <a:endParaRPr lang="ru-RU"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p:cNvSpPr>
            <a:spLocks noGrp="1"/>
          </p:cNvSpPr>
          <p:nvPr>
            <p:ph type="title"/>
          </p:nvPr>
        </p:nvSpPr>
        <p:spPr/>
        <p:txBody>
          <a:bodyPr>
            <a:normAutofit fontScale="90000"/>
          </a:bodyPr>
          <a:lstStyle/>
          <a:p>
            <a:r>
              <a:rPr lang="uk-UA" i="1" dirty="0" smtClean="0"/>
              <a:t>Проста форма ведення бухгалтерського обліку</a:t>
            </a:r>
            <a:endParaRPr lang="ru-RU" dirty="0" smtClean="0"/>
          </a:p>
        </p:txBody>
      </p:sp>
      <p:sp>
        <p:nvSpPr>
          <p:cNvPr id="410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graphicFrame>
        <p:nvGraphicFramePr>
          <p:cNvPr id="4098" name="Object 1"/>
          <p:cNvGraphicFramePr>
            <a:graphicFrameLocks noChangeAspect="1"/>
          </p:cNvGraphicFramePr>
          <p:nvPr/>
        </p:nvGraphicFramePr>
        <p:xfrm>
          <a:off x="352425" y="1728788"/>
          <a:ext cx="8551863" cy="2200275"/>
        </p:xfrm>
        <a:graphic>
          <a:graphicData uri="http://schemas.openxmlformats.org/presentationml/2006/ole">
            <mc:AlternateContent xmlns:mc="http://schemas.openxmlformats.org/markup-compatibility/2006">
              <mc:Choice xmlns:v="urn:schemas-microsoft-com:vml" Requires="v">
                <p:oleObj spid="_x0000_s4122" name="Picture" r:id="rId3" imgW="5219700" imgH="1342644" progId="Word.Picture.8">
                  <p:embed/>
                </p:oleObj>
              </mc:Choice>
              <mc:Fallback>
                <p:oleObj name="Picture" r:id="rId3" imgW="5219700" imgH="1342644"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1728788"/>
                        <a:ext cx="8551863" cy="220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p:cNvSpPr>
            <a:spLocks noGrp="1"/>
          </p:cNvSpPr>
          <p:nvPr>
            <p:ph type="title"/>
          </p:nvPr>
        </p:nvSpPr>
        <p:spPr>
          <a:xfrm>
            <a:off x="457200" y="-27384"/>
            <a:ext cx="8075240" cy="706090"/>
          </a:xfrm>
        </p:spPr>
        <p:txBody>
          <a:bodyPr>
            <a:normAutofit/>
          </a:bodyPr>
          <a:lstStyle/>
          <a:p>
            <a:r>
              <a:rPr lang="uk-UA" sz="3000" dirty="0" smtClean="0"/>
              <a:t>Журнал обліку господарських операцій</a:t>
            </a:r>
            <a:endParaRPr lang="ru-RU" sz="3000" dirty="0" smtClean="0"/>
          </a:p>
        </p:txBody>
      </p:sp>
      <p:pic>
        <p:nvPicPr>
          <p:cNvPr id="103430" name="Picture 6" descr="Картинки по запросу журнал обліку господарських операцій"/>
          <p:cNvPicPr>
            <a:picLocks noChangeAspect="1" noChangeArrowheads="1"/>
          </p:cNvPicPr>
          <p:nvPr/>
        </p:nvPicPr>
        <p:blipFill>
          <a:blip r:embed="rId2" cstate="print"/>
          <a:srcRect/>
          <a:stretch>
            <a:fillRect/>
          </a:stretch>
        </p:blipFill>
        <p:spPr bwMode="auto">
          <a:xfrm>
            <a:off x="578040" y="908720"/>
            <a:ext cx="7882392" cy="43334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Заголовок 1"/>
          <p:cNvSpPr>
            <a:spLocks noGrp="1"/>
          </p:cNvSpPr>
          <p:nvPr>
            <p:ph type="title"/>
          </p:nvPr>
        </p:nvSpPr>
        <p:spPr/>
        <p:txBody>
          <a:bodyPr>
            <a:normAutofit fontScale="90000"/>
          </a:bodyPr>
          <a:lstStyle/>
          <a:p>
            <a:r>
              <a:rPr lang="uk-UA" i="1" dirty="0" smtClean="0"/>
              <a:t/>
            </a:r>
            <a:br>
              <a:rPr lang="uk-UA" i="1" dirty="0" smtClean="0"/>
            </a:br>
            <a:r>
              <a:rPr lang="ru-RU" dirty="0" smtClean="0"/>
              <a:t>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dirty="0" err="1" smtClean="0"/>
              <a:t>Спрощена</a:t>
            </a:r>
            <a:r>
              <a:rPr lang="ru-RU" dirty="0" smtClean="0"/>
              <a:t> форма </a:t>
            </a:r>
            <a:r>
              <a:rPr lang="ru-RU" dirty="0" err="1" smtClean="0"/>
              <a:t>бухгалтерського</a:t>
            </a:r>
            <a:r>
              <a:rPr lang="ru-RU" dirty="0" smtClean="0"/>
              <a:t> </a:t>
            </a:r>
            <a:r>
              <a:rPr lang="ru-RU" dirty="0" err="1" smtClean="0"/>
              <a:t>обліку</a:t>
            </a:r>
            <a:r>
              <a:rPr lang="ru-RU" dirty="0" smtClean="0"/>
              <a:t> </a:t>
            </a:r>
            <a:r>
              <a:rPr lang="ru-RU" dirty="0" err="1" smtClean="0"/>
              <a:t>передбачає</a:t>
            </a:r>
            <a:r>
              <a:rPr lang="ru-RU" dirty="0" smtClean="0"/>
              <a:t> </a:t>
            </a:r>
            <a:r>
              <a:rPr lang="ru-RU" dirty="0" err="1" smtClean="0"/>
              <a:t>узагальнення</a:t>
            </a:r>
            <a:r>
              <a:rPr lang="ru-RU" dirty="0" smtClean="0"/>
              <a:t> </a:t>
            </a:r>
            <a:r>
              <a:rPr lang="ru-RU" dirty="0" err="1" smtClean="0"/>
              <a:t>інформації</a:t>
            </a:r>
            <a:r>
              <a:rPr lang="ru-RU" dirty="0" smtClean="0"/>
              <a:t> про </a:t>
            </a:r>
            <a:r>
              <a:rPr lang="ru-RU" dirty="0" err="1" smtClean="0"/>
              <a:t>господарські</a:t>
            </a:r>
            <a:r>
              <a:rPr lang="ru-RU" dirty="0" smtClean="0"/>
              <a:t> </a:t>
            </a:r>
            <a:r>
              <a:rPr lang="ru-RU" dirty="0" err="1" smtClean="0"/>
              <a:t>операції</a:t>
            </a:r>
            <a:r>
              <a:rPr lang="ru-RU" dirty="0" smtClean="0"/>
              <a:t> у таких </a:t>
            </a:r>
            <a:r>
              <a:rPr lang="ru-RU" dirty="0" err="1" smtClean="0"/>
              <a:t>регістрах</a:t>
            </a:r>
            <a:r>
              <a:rPr lang="ru-RU" dirty="0" smtClean="0"/>
              <a:t> </a:t>
            </a:r>
            <a:r>
              <a:rPr lang="ru-RU" dirty="0" err="1" smtClean="0"/>
              <a:t>бухгалтерського</a:t>
            </a:r>
            <a:r>
              <a:rPr lang="ru-RU" dirty="0" smtClean="0"/>
              <a:t> </a:t>
            </a:r>
            <a:r>
              <a:rPr lang="ru-RU" dirty="0" err="1" smtClean="0"/>
              <a:t>обліку</a:t>
            </a:r>
            <a:r>
              <a:rPr lang="ru-RU" dirty="0" smtClean="0"/>
              <a:t>: </a:t>
            </a:r>
            <a:br>
              <a:rPr lang="ru-RU" dirty="0" smtClean="0"/>
            </a:br>
            <a:endParaRPr lang="ru-RU" dirty="0" smtClean="0"/>
          </a:p>
        </p:txBody>
      </p:sp>
      <p:sp>
        <p:nvSpPr>
          <p:cNvPr id="51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22" name="Object 1"/>
          <p:cNvGraphicFramePr>
            <a:graphicFrameLocks noChangeAspect="1"/>
          </p:cNvGraphicFramePr>
          <p:nvPr/>
        </p:nvGraphicFramePr>
        <p:xfrm>
          <a:off x="438150" y="3809008"/>
          <a:ext cx="8402638" cy="2500312"/>
        </p:xfrm>
        <a:graphic>
          <a:graphicData uri="http://schemas.openxmlformats.org/presentationml/2006/ole">
            <mc:AlternateContent xmlns:mc="http://schemas.openxmlformats.org/markup-compatibility/2006">
              <mc:Choice xmlns:v="urn:schemas-microsoft-com:vml" Requires="v">
                <p:oleObj spid="_x0000_s5146" name="Picture" r:id="rId3" imgW="4706112" imgH="1399032" progId="Word.Picture.8">
                  <p:embed/>
                </p:oleObj>
              </mc:Choice>
              <mc:Fallback>
                <p:oleObj name="Picture" r:id="rId3" imgW="4706112" imgH="1399032"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3809008"/>
                        <a:ext cx="8402638" cy="2500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0" y="260648"/>
            <a:ext cx="9144000" cy="6555641"/>
          </a:xfrm>
          <a:prstGeom prst="rect">
            <a:avLst/>
          </a:prstGeom>
          <a:solidFill>
            <a:srgbClr val="FFFF99"/>
          </a:solidFill>
          <a:ln w="9525">
            <a:noFill/>
            <a:miter lim="800000"/>
            <a:headEnd/>
            <a:tailEnd/>
          </a:ln>
        </p:spPr>
        <p:txBody>
          <a:bodyPr wrap="square">
            <a:spAutoFit/>
          </a:bodyPr>
          <a:lstStyle/>
          <a:p>
            <a:pPr algn="ctr"/>
            <a:r>
              <a:rPr lang="ru-RU" sz="3000" b="1" dirty="0" err="1" smtClean="0"/>
              <a:t>Відомість</a:t>
            </a:r>
            <a:r>
              <a:rPr lang="ru-RU" sz="3000" b="1" dirty="0" smtClean="0"/>
              <a:t> 1-м</a:t>
            </a:r>
          </a:p>
          <a:p>
            <a:pPr algn="ctr"/>
            <a:r>
              <a:rPr lang="uk-UA" sz="3000" dirty="0" smtClean="0"/>
              <a:t>Розділ 1. Облік готівки і грошових коштів</a:t>
            </a:r>
          </a:p>
          <a:p>
            <a:pPr algn="ctr"/>
            <a:r>
              <a:rPr lang="uk-UA" sz="3000" dirty="0" smtClean="0"/>
              <a:t>Розділ 2. Облік грошових коштів та їх еквівалентів</a:t>
            </a:r>
          </a:p>
          <a:p>
            <a:pPr algn="ctr"/>
            <a:r>
              <a:rPr lang="ru-RU" sz="3000" b="1" dirty="0" err="1" smtClean="0"/>
              <a:t>Відомість</a:t>
            </a:r>
            <a:r>
              <a:rPr lang="ru-RU" sz="3000" b="1" dirty="0" smtClean="0"/>
              <a:t> 2-м </a:t>
            </a:r>
            <a:r>
              <a:rPr lang="ru-RU" sz="3000" dirty="0" err="1" smtClean="0"/>
              <a:t>Облік</a:t>
            </a:r>
            <a:r>
              <a:rPr lang="ru-RU" sz="3000" dirty="0" smtClean="0"/>
              <a:t> </a:t>
            </a:r>
            <a:r>
              <a:rPr lang="ru-RU" sz="3000" dirty="0" err="1" smtClean="0"/>
              <a:t>запасів</a:t>
            </a:r>
            <a:endParaRPr lang="ru-RU" sz="3000" dirty="0" smtClean="0"/>
          </a:p>
          <a:p>
            <a:pPr algn="ctr"/>
            <a:r>
              <a:rPr lang="ru-RU" sz="3000" b="1" dirty="0" err="1" smtClean="0"/>
              <a:t>Відомість</a:t>
            </a:r>
            <a:r>
              <a:rPr lang="ru-RU" sz="3000" b="1" dirty="0" smtClean="0"/>
              <a:t> 3-м</a:t>
            </a:r>
          </a:p>
          <a:p>
            <a:pPr algn="ctr"/>
            <a:r>
              <a:rPr lang="uk-UA" sz="3000" dirty="0" smtClean="0"/>
              <a:t>Розділ 1. Облік  розрахунків з дебіторами і кредиторами ,за податками і платежами, довгострокових зобов’язань і доходів майбутніх періодів</a:t>
            </a:r>
          </a:p>
          <a:p>
            <a:pPr algn="ctr"/>
            <a:r>
              <a:rPr lang="uk-UA" sz="3000" dirty="0" smtClean="0"/>
              <a:t>Розділ 2. Облік розрахунків з оплати праці</a:t>
            </a:r>
          </a:p>
          <a:p>
            <a:pPr algn="ctr"/>
            <a:r>
              <a:rPr lang="ru-RU" sz="3000" b="1" dirty="0" err="1" smtClean="0"/>
              <a:t>Відомість</a:t>
            </a:r>
            <a:r>
              <a:rPr lang="ru-RU" sz="3000" b="1" dirty="0" smtClean="0"/>
              <a:t> 4-м</a:t>
            </a:r>
          </a:p>
          <a:p>
            <a:pPr algn="ctr"/>
            <a:r>
              <a:rPr lang="uk-UA" sz="3000" dirty="0" smtClean="0"/>
              <a:t>Розділ 1. Облік  необоротних активів та амортизації</a:t>
            </a:r>
          </a:p>
          <a:p>
            <a:pPr algn="ctr"/>
            <a:r>
              <a:rPr lang="uk-UA" sz="3000" dirty="0" smtClean="0"/>
              <a:t>Розділ 2. Облік капітальних і фінансових інвестицій та інших необоротних активів</a:t>
            </a:r>
            <a:endParaRPr lang="ru-RU" sz="3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 name="TextBox 8"/>
          <p:cNvSpPr txBox="1">
            <a:spLocks noChangeArrowheads="1"/>
          </p:cNvSpPr>
          <p:nvPr/>
        </p:nvSpPr>
        <p:spPr bwMode="auto">
          <a:xfrm>
            <a:off x="467544" y="260648"/>
            <a:ext cx="8676456" cy="2862322"/>
          </a:xfrm>
          <a:prstGeom prst="rect">
            <a:avLst/>
          </a:prstGeom>
          <a:solidFill>
            <a:srgbClr val="FFFF99"/>
          </a:solidFill>
          <a:ln w="9525">
            <a:noFill/>
            <a:miter lim="800000"/>
            <a:headEnd/>
            <a:tailEnd/>
          </a:ln>
        </p:spPr>
        <p:txBody>
          <a:bodyPr wrap="square">
            <a:spAutoFit/>
          </a:bodyPr>
          <a:lstStyle/>
          <a:p>
            <a:pPr algn="ctr"/>
            <a:r>
              <a:rPr lang="ru-RU" sz="3000" b="1" dirty="0" err="1" smtClean="0"/>
              <a:t>Відомість</a:t>
            </a:r>
            <a:r>
              <a:rPr lang="ru-RU" sz="3000" b="1" dirty="0" smtClean="0"/>
              <a:t> 5-м</a:t>
            </a:r>
          </a:p>
          <a:p>
            <a:r>
              <a:rPr lang="uk-UA" sz="3000" dirty="0" smtClean="0"/>
              <a:t>Розділ 1. Облік витрат</a:t>
            </a:r>
          </a:p>
          <a:p>
            <a:r>
              <a:rPr lang="uk-UA" sz="3000" dirty="0" smtClean="0"/>
              <a:t>Розділ 2. Облік витрат на виробництво</a:t>
            </a:r>
          </a:p>
          <a:p>
            <a:r>
              <a:rPr lang="uk-UA" sz="3000" dirty="0" smtClean="0"/>
              <a:t>Розділ </a:t>
            </a:r>
            <a:r>
              <a:rPr lang="uk-UA" sz="3000" dirty="0"/>
              <a:t>3</a:t>
            </a:r>
            <a:r>
              <a:rPr lang="uk-UA" sz="3000" dirty="0" smtClean="0"/>
              <a:t>. Облік  доходів і фінансових результатів</a:t>
            </a:r>
          </a:p>
          <a:p>
            <a:r>
              <a:rPr lang="uk-UA" sz="3000" dirty="0" smtClean="0"/>
              <a:t>Розділ 4. Облік власного капіталу, витрат майбутніх періодів, забезпечень майбутніх витрат і платежів</a:t>
            </a:r>
            <a:endParaRPr lang="ru-RU" sz="3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79874" name="Picture 2" descr="Картинки по запросу відомість 1-м Облік готівки"/>
          <p:cNvPicPr>
            <a:picLocks noChangeAspect="1" noChangeArrowheads="1"/>
          </p:cNvPicPr>
          <p:nvPr/>
        </p:nvPicPr>
        <p:blipFill>
          <a:blip r:embed="rId3" cstate="print"/>
          <a:srcRect/>
          <a:stretch>
            <a:fillRect/>
          </a:stretch>
        </p:blipFill>
        <p:spPr bwMode="auto">
          <a:xfrm>
            <a:off x="179512" y="260648"/>
            <a:ext cx="8810915" cy="593538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611560" y="476672"/>
            <a:ext cx="7632848" cy="4464496"/>
          </a:xfrm>
          <a:prstGeom prst="rect">
            <a:avLst/>
          </a:prstGeom>
        </p:spPr>
        <p:txBody>
          <a:bodyPr>
            <a:normAutofit fontScale="3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 indent="0" algn="ctr">
              <a:buNone/>
            </a:pPr>
            <a:endPar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0" indent="0" algn="ctr">
              <a:lnSpc>
                <a:spcPct val="120000"/>
              </a:lnSpc>
              <a:spcBef>
                <a:spcPts val="0"/>
              </a:spcBef>
              <a:buNone/>
            </a:pPr>
            <a:endParaRPr lang="uk-UA" sz="6700" dirty="0" smtClean="0"/>
          </a:p>
          <a:p>
            <a:pPr marL="0" indent="0" algn="ctr">
              <a:lnSpc>
                <a:spcPct val="120000"/>
              </a:lnSpc>
              <a:spcBef>
                <a:spcPts val="0"/>
              </a:spcBef>
              <a:buNone/>
            </a:pPr>
            <a:r>
              <a:rPr lang="uk-UA" sz="8000" b="1" dirty="0" smtClean="0"/>
              <a:t>БЕЗІМЕННА ФОРМА ВЕДЕННЯ ОБЛІКУ</a:t>
            </a:r>
          </a:p>
          <a:p>
            <a:pPr marL="0" indent="0" algn="ctr">
              <a:lnSpc>
                <a:spcPct val="120000"/>
              </a:lnSpc>
              <a:spcBef>
                <a:spcPts val="0"/>
              </a:spcBef>
              <a:buNone/>
            </a:pPr>
            <a:endParaRPr lang="uk-UA" sz="8000" b="1" dirty="0" smtClean="0"/>
          </a:p>
          <a:p>
            <a:pPr marL="0" indent="0" algn="ctr">
              <a:lnSpc>
                <a:spcPct val="120000"/>
              </a:lnSpc>
              <a:spcBef>
                <a:spcPts val="0"/>
              </a:spcBef>
              <a:buNone/>
            </a:pPr>
            <a:r>
              <a:rPr lang="uk-UA" sz="8000" dirty="0" smtClean="0"/>
              <a:t>Мале </a:t>
            </a:r>
            <a:r>
              <a:rPr lang="uk-UA" sz="8000" dirty="0"/>
              <a:t>підприємство - юридична особа, яка має право ведення спрощеного обліку доходів і витрат, зокрема відповідає критеріям, визначеним пунктом 154.6 статті 154 розділу III </a:t>
            </a:r>
            <a:r>
              <a:rPr lang="uk-UA" sz="8000" dirty="0">
                <a:hlinkClick r:id="rId2"/>
              </a:rPr>
              <a:t>Податкового кодексу</a:t>
            </a:r>
            <a:r>
              <a:rPr lang="uk-UA" sz="8000" dirty="0"/>
              <a:t> України, та не зареєстроване платником податку на додану вартість</a:t>
            </a:r>
          </a:p>
        </p:txBody>
      </p:sp>
    </p:spTree>
    <p:extLst>
      <p:ext uri="{BB962C8B-B14F-4D97-AF65-F5344CB8AC3E}">
        <p14:creationId xmlns:p14="http://schemas.microsoft.com/office/powerpoint/2010/main" val="181683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38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6388" name="TextBox 8"/>
          <p:cNvSpPr txBox="1">
            <a:spLocks noChangeArrowheads="1"/>
          </p:cNvSpPr>
          <p:nvPr/>
        </p:nvSpPr>
        <p:spPr bwMode="auto">
          <a:xfrm>
            <a:off x="250825" y="400050"/>
            <a:ext cx="8821738" cy="5694363"/>
          </a:xfrm>
          <a:prstGeom prst="rect">
            <a:avLst/>
          </a:prstGeom>
          <a:solidFill>
            <a:srgbClr val="FFFF99"/>
          </a:solidFill>
          <a:ln w="9525">
            <a:noFill/>
            <a:miter lim="800000"/>
            <a:headEnd/>
            <a:tailEnd/>
          </a:ln>
        </p:spPr>
        <p:txBody>
          <a:bodyPr>
            <a:spAutoFit/>
          </a:bodyPr>
          <a:lstStyle/>
          <a:p>
            <a:r>
              <a:rPr lang="uk-UA" sz="2800">
                <a:latin typeface="Bookman Old Style" pitchFamily="18" charset="0"/>
              </a:rPr>
              <a:t>Під </a:t>
            </a:r>
            <a:r>
              <a:rPr lang="uk-UA" sz="2800" i="1">
                <a:latin typeface="Bookman Old Style" pitchFamily="18" charset="0"/>
              </a:rPr>
              <a:t>формою ведення бухгалтерського обліку</a:t>
            </a:r>
            <a:r>
              <a:rPr lang="uk-UA" sz="2800">
                <a:latin typeface="Bookman Old Style" pitchFamily="18" charset="0"/>
              </a:rPr>
              <a:t> розуміють сукупність облікових регістрів, які використовуються у певній послідовності та взаємодії для ведення обліку.</a:t>
            </a:r>
            <a:endParaRPr lang="ru-RU" sz="2800">
              <a:latin typeface="Bookman Old Style" pitchFamily="18" charset="0"/>
            </a:endParaRPr>
          </a:p>
          <a:p>
            <a:r>
              <a:rPr lang="uk-UA" sz="2800">
                <a:latin typeface="Bookman Old Style" pitchFamily="18" charset="0"/>
              </a:rPr>
              <a:t>Форми ведення бухгалтерського обліку розрізняються за наступними ознаками:</a:t>
            </a:r>
            <a:endParaRPr lang="ru-RU" sz="2800">
              <a:latin typeface="Bookman Old Style" pitchFamily="18" charset="0"/>
            </a:endParaRPr>
          </a:p>
          <a:p>
            <a:pPr>
              <a:buFont typeface="Arial" charset="0"/>
              <a:buChar char="•"/>
            </a:pPr>
            <a:r>
              <a:rPr lang="uk-UA" sz="2800">
                <a:latin typeface="Bookman Old Style" pitchFamily="18" charset="0"/>
              </a:rPr>
              <a:t>кількістю облікових регістрів, які застосовуються, їх призначенням, змістом, формою і зовнішнім виглядом;</a:t>
            </a:r>
            <a:endParaRPr lang="ru-RU" sz="2800">
              <a:latin typeface="Bookman Old Style" pitchFamily="18" charset="0"/>
            </a:endParaRPr>
          </a:p>
          <a:p>
            <a:pPr>
              <a:buFont typeface="Arial" charset="0"/>
              <a:buChar char="•"/>
            </a:pPr>
            <a:r>
              <a:rPr lang="uk-UA" sz="2800">
                <a:latin typeface="Bookman Old Style" pitchFamily="18" charset="0"/>
              </a:rPr>
              <a:t>послідовністю записів в облікових регістрах;</a:t>
            </a:r>
            <a:endParaRPr lang="ru-RU" sz="2800">
              <a:latin typeface="Bookman Old Style" pitchFamily="18" charset="0"/>
            </a:endParaRPr>
          </a:p>
          <a:p>
            <a:pPr>
              <a:buFont typeface="Arial" charset="0"/>
              <a:buChar char="•"/>
            </a:pPr>
            <a:r>
              <a:rPr lang="uk-UA" sz="2800">
                <a:latin typeface="Bookman Old Style" pitchFamily="18" charset="0"/>
              </a:rPr>
              <a:t>зв’язком регістрів хронологічного та систематичного, синтетичного й аналітичного обліку.</a:t>
            </a:r>
            <a:endParaRPr lang="ru-RU" sz="2800">
              <a:latin typeface="Bookman Old Styl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143000" y="731520"/>
            <a:ext cx="6400800" cy="5505792"/>
          </a:xfrm>
          <a:prstGeom prst="rect">
            <a:avLst/>
          </a:prstGeom>
        </p:spPr>
        <p:txBody>
          <a:bodyPr>
            <a:normAutofit fontScale="7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 indent="0" algn="ctr">
              <a:buNone/>
            </a:pPr>
            <a:r>
              <a:rPr lang="uk-UA" b="1" cap="all" dirty="0">
                <a:ln w="0"/>
                <a:solidFill>
                  <a:schemeClr val="bg2">
                    <a:lumMod val="10000"/>
                  </a:schemeClr>
                </a:solidFill>
                <a:effectLst>
                  <a:reflection blurRad="12700" stA="50000" endPos="50000" dist="5000" dir="5400000" sy="-100000" rotWithShape="0"/>
                </a:effectLst>
              </a:rPr>
              <a:t>Систематизація господарських </a:t>
            </a:r>
            <a:r>
              <a:rPr lang="uk-UA" b="1" cap="all" dirty="0" smtClean="0">
                <a:ln w="0"/>
                <a:solidFill>
                  <a:schemeClr val="bg2">
                    <a:lumMod val="10000"/>
                  </a:schemeClr>
                </a:solidFill>
                <a:effectLst>
                  <a:reflection blurRad="12700" stA="50000" endPos="50000" dist="5000" dir="5400000" sy="-100000" rotWithShape="0"/>
                </a:effectLst>
              </a:rPr>
              <a:t>операцій малих підприємств </a:t>
            </a:r>
            <a:r>
              <a:rPr lang="uk-UA" b="1" cap="all" dirty="0">
                <a:ln w="0"/>
                <a:solidFill>
                  <a:schemeClr val="bg2">
                    <a:lumMod val="10000"/>
                  </a:schemeClr>
                </a:solidFill>
                <a:effectLst>
                  <a:reflection blurRad="12700" stA="50000" endPos="50000" dist="5000" dir="5400000" sy="-100000" rotWithShape="0"/>
                </a:effectLst>
              </a:rPr>
              <a:t>здійснюється в таких журналах обліку господарських операцій (далі - Журнали):</a:t>
            </a:r>
          </a:p>
          <a:p>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1-мс;</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2-мс;</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3-мс;</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4-мс.</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45720" indent="0">
              <a:buNone/>
            </a:pPr>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Інформація про господарські операції з Журналів 1-мс і 2-мс використовується для складання Балансу (форма N 1-мс), а з Журналів 3-мс і 4-мс - Звіту про фінансові результати (форма N 2-мс) Спрощеного фінансового звіту.</a:t>
            </a:r>
          </a:p>
          <a:p>
            <a:pPr marL="45720" indent="0">
              <a:buNone/>
            </a:pP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8989542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548680"/>
            <a:ext cx="6512511" cy="1143000"/>
          </a:xfrm>
        </p:spPr>
        <p:txBody>
          <a:bodyPr/>
          <a:lstStyle/>
          <a:p>
            <a:pPr marL="0" indent="0" algn="ctr">
              <a:buNone/>
            </a:pPr>
            <a:r>
              <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1-мс</a:t>
            </a:r>
            <a:endParaRPr lang="uk-UA" dirty="0"/>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6200000">
            <a:off x="3113583" y="-297160"/>
            <a:ext cx="3312369" cy="8748465"/>
          </a:xfrm>
          <a:prstGeom prst="rect">
            <a:avLst/>
          </a:prstGeom>
        </p:spPr>
      </p:pic>
    </p:spTree>
    <p:extLst>
      <p:ext uri="{BB962C8B-B14F-4D97-AF65-F5344CB8AC3E}">
        <p14:creationId xmlns:p14="http://schemas.microsoft.com/office/powerpoint/2010/main" val="247617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04664"/>
            <a:ext cx="6512511" cy="1143000"/>
          </a:xfrm>
        </p:spPr>
        <p:txBody>
          <a:bodyPr/>
          <a:lstStyle/>
          <a:p>
            <a:pPr marL="0" indent="0" algn="ctr">
              <a:buNone/>
            </a:pPr>
            <a:r>
              <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2-мс</a:t>
            </a:r>
            <a:endParaRPr lang="uk-UA" dirty="0"/>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6200000">
            <a:off x="2447766" y="-135397"/>
            <a:ext cx="4104455" cy="8208914"/>
          </a:xfrm>
          <a:prstGeom prst="rect">
            <a:avLst/>
          </a:prstGeom>
        </p:spPr>
      </p:pic>
    </p:spTree>
    <p:extLst>
      <p:ext uri="{BB962C8B-B14F-4D97-AF65-F5344CB8AC3E}">
        <p14:creationId xmlns:p14="http://schemas.microsoft.com/office/powerpoint/2010/main" val="1044204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6512511" cy="1143000"/>
          </a:xfrm>
        </p:spPr>
        <p:txBody>
          <a:bodyPr/>
          <a:lstStyle/>
          <a:p>
            <a:pPr marL="0" indent="0" algn="ctr">
              <a:buNone/>
            </a:pPr>
            <a:r>
              <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3-мс</a:t>
            </a:r>
            <a:endParaRPr lang="uk-UA" dirty="0"/>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6200000">
            <a:off x="2717544" y="-549190"/>
            <a:ext cx="3960438" cy="8172401"/>
          </a:xfrm>
          <a:prstGeom prst="rect">
            <a:avLst/>
          </a:prstGeom>
        </p:spPr>
      </p:pic>
    </p:spTree>
    <p:extLst>
      <p:ext uri="{BB962C8B-B14F-4D97-AF65-F5344CB8AC3E}">
        <p14:creationId xmlns:p14="http://schemas.microsoft.com/office/powerpoint/2010/main" val="39199815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6512511" cy="1143000"/>
          </a:xfrm>
        </p:spPr>
        <p:txBody>
          <a:bodyPr/>
          <a:lstStyle/>
          <a:p>
            <a:pPr marL="0" indent="0" algn="ctr">
              <a:buNone/>
            </a:pPr>
            <a:r>
              <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4-мс</a:t>
            </a:r>
            <a:endParaRPr lang="uk-UA" dirty="0"/>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6200000">
            <a:off x="2663790" y="-207405"/>
            <a:ext cx="3960439" cy="8352930"/>
          </a:xfrm>
          <a:prstGeom prst="rect">
            <a:avLst/>
          </a:prstGeom>
        </p:spPr>
      </p:pic>
    </p:spTree>
    <p:extLst>
      <p:ext uri="{BB962C8B-B14F-4D97-AF65-F5344CB8AC3E}">
        <p14:creationId xmlns:p14="http://schemas.microsoft.com/office/powerpoint/2010/main" val="2817237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115616" y="620688"/>
            <a:ext cx="6400800" cy="5184576"/>
          </a:xfrm>
          <a:prstGeom prst="rect">
            <a:avLst/>
          </a:prstGeom>
        </p:spPr>
        <p:txBody>
          <a:bodyPr>
            <a:normAutofit fontScale="5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 indent="0" algn="ctr">
              <a:buNone/>
            </a:pPr>
            <a:r>
              <a:rPr lang="uk-UA" b="1" cap="all" dirty="0">
                <a:ln w="0"/>
                <a:solidFill>
                  <a:schemeClr val="bg2">
                    <a:lumMod val="10000"/>
                  </a:schemeClr>
                </a:solidFill>
                <a:effectLst>
                  <a:reflection blurRad="12700" stA="50000" endPos="50000" dist="5000" dir="5400000" sy="-100000" rotWithShape="0"/>
                </a:effectLst>
              </a:rPr>
              <a:t>За потреби, зокрема у разі значного обсягу господарських операцій, додатково можуть застосовуватися такі відомості обліку господарських операцій (далі - Відомість):</a:t>
            </a:r>
          </a:p>
          <a:p>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1.1-мс обліку необоротних </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активів;</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1.2-мс обліку нарахування </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амортизації;</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2.1-мс обліку розрахунків з постачальниками, іншими кредиторами та </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бюджетом;</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2.2-мс обліку розрахунків з </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працівниками;</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4.1-мс обліку витрат на ремонт та поліпшення основних </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засобів.</a:t>
            </a:r>
          </a:p>
          <a:p>
            <a:pPr marL="45720" indent="0">
              <a:buNone/>
            </a:pP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У </a:t>
            </a:r>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разі потреби можуть використовуватися додаткові регістри (виготовлені самостійно) для узагальнення інформації про господарські операції щодо окремих активів, зобов'язань, капіталу, доходів та витрат, підсумкові дані з яких переносяться до відповідних граф Журналів</a:t>
            </a: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572481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424936" cy="1143000"/>
          </a:xfrm>
        </p:spPr>
        <p:txBody>
          <a:bodyPr>
            <a:normAutofit fontScale="90000"/>
          </a:bodyPr>
          <a:lstStyle/>
          <a:p>
            <a:pPr marL="0" indent="0" algn="l">
              <a:buNone/>
            </a:pPr>
            <a:r>
              <a:rPr lang="uk-UA"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1.1-мс обліку необоротних активів</a:t>
            </a:r>
            <a:endParaRPr lang="uk-UA" sz="4000" dirty="0"/>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6200000">
            <a:off x="2483769" y="-171401"/>
            <a:ext cx="4248472" cy="8568954"/>
          </a:xfrm>
          <a:prstGeom prst="rect">
            <a:avLst/>
          </a:prstGeom>
        </p:spPr>
      </p:pic>
    </p:spTree>
    <p:extLst>
      <p:ext uri="{BB962C8B-B14F-4D97-AF65-F5344CB8AC3E}">
        <p14:creationId xmlns:p14="http://schemas.microsoft.com/office/powerpoint/2010/main" val="36667204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24935" cy="1143000"/>
          </a:xfrm>
        </p:spPr>
        <p:txBody>
          <a:bodyPr>
            <a:normAutofit fontScale="90000"/>
          </a:bodyPr>
          <a:lstStyle/>
          <a:p>
            <a:pPr marL="0" indent="0" algn="ctr">
              <a:buNone/>
            </a:pPr>
            <a:r>
              <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1.2-мс обліку нарахування амортизації</a:t>
            </a:r>
            <a:endParaRPr lang="uk-UA" dirty="0"/>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6200000">
            <a:off x="2303750" y="-63388"/>
            <a:ext cx="4752527" cy="8568952"/>
          </a:xfrm>
          <a:prstGeom prst="rect">
            <a:avLst/>
          </a:prstGeom>
        </p:spPr>
      </p:pic>
    </p:spTree>
    <p:extLst>
      <p:ext uri="{BB962C8B-B14F-4D97-AF65-F5344CB8AC3E}">
        <p14:creationId xmlns:p14="http://schemas.microsoft.com/office/powerpoint/2010/main" val="25590352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368152"/>
          </a:xfrm>
        </p:spPr>
        <p:txBody>
          <a:bodyPr>
            <a:normAutofit fontScale="90000"/>
          </a:bodyPr>
          <a:lstStyle/>
          <a:p>
            <a:pPr marL="0" indent="0" algn="ctr">
              <a:buNone/>
            </a:pPr>
            <a:r>
              <a:rPr lang="uk-UA"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2.1-мс обліку розрахунків з постачальниками, іншими кредиторами та </a:t>
            </a:r>
            <a:r>
              <a:rPr lang="uk-UA"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бюджетом</a:t>
            </a:r>
            <a:r>
              <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uk-U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uk-UA" dirty="0"/>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6200000">
            <a:off x="2159733" y="-207406"/>
            <a:ext cx="4968551" cy="8640959"/>
          </a:xfrm>
          <a:prstGeom prst="rect">
            <a:avLst/>
          </a:prstGeom>
        </p:spPr>
      </p:pic>
    </p:spTree>
    <p:extLst>
      <p:ext uri="{BB962C8B-B14F-4D97-AF65-F5344CB8AC3E}">
        <p14:creationId xmlns:p14="http://schemas.microsoft.com/office/powerpoint/2010/main" val="2193480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1143000"/>
          </a:xfrm>
        </p:spPr>
        <p:txBody>
          <a:bodyPr>
            <a:normAutofit fontScale="90000"/>
          </a:bodyPr>
          <a:lstStyle/>
          <a:p>
            <a:pPr marL="0" indent="0" algn="ctr">
              <a:buNone/>
            </a:pPr>
            <a:r>
              <a:rPr lang="uk-UA"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2.2-мс обліку розрахунків з працівниками</a:t>
            </a:r>
            <a:endParaRPr lang="uk-UA" sz="4000" dirty="0"/>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6200000">
            <a:off x="2303748" y="-135398"/>
            <a:ext cx="4536506" cy="8784975"/>
          </a:xfrm>
          <a:prstGeom prst="rect">
            <a:avLst/>
          </a:prstGeom>
        </p:spPr>
      </p:pic>
    </p:spTree>
    <p:extLst>
      <p:ext uri="{BB962C8B-B14F-4D97-AF65-F5344CB8AC3E}">
        <p14:creationId xmlns:p14="http://schemas.microsoft.com/office/powerpoint/2010/main" val="2098587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4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7412" name="TextBox 8"/>
          <p:cNvSpPr txBox="1">
            <a:spLocks noChangeArrowheads="1"/>
          </p:cNvSpPr>
          <p:nvPr/>
        </p:nvSpPr>
        <p:spPr bwMode="auto">
          <a:xfrm>
            <a:off x="323850" y="333375"/>
            <a:ext cx="8569325" cy="6002338"/>
          </a:xfrm>
          <a:prstGeom prst="rect">
            <a:avLst/>
          </a:prstGeom>
          <a:solidFill>
            <a:srgbClr val="FFFF99"/>
          </a:solidFill>
          <a:ln w="9525">
            <a:noFill/>
            <a:miter lim="800000"/>
            <a:headEnd/>
            <a:tailEnd/>
          </a:ln>
        </p:spPr>
        <p:txBody>
          <a:bodyPr>
            <a:spAutoFit/>
          </a:bodyPr>
          <a:lstStyle/>
          <a:p>
            <a:pPr algn="ctr"/>
            <a:r>
              <a:rPr lang="uk-UA" sz="3200">
                <a:latin typeface="Bookman Old Style" pitchFamily="18" charset="0"/>
              </a:rPr>
              <a:t>Не слід плутати облікові регістри з первинними документами, оскільки в облікових регістрах відображаються інформаційні дані з первинних документів. Обліковими регістрами можуть бути книги, журнали, відомості, картки, окремі листи, машинограми та ін.</a:t>
            </a:r>
          </a:p>
          <a:p>
            <a:pPr algn="ctr"/>
            <a:r>
              <a:rPr lang="uk-UA" sz="3200">
                <a:latin typeface="Bookman Old Style" pitchFamily="18" charset="0"/>
              </a:rPr>
              <a:t>Відповідальність за правильність записів в облікових регістрах покладається на осіб, які їх склали та підписали.</a:t>
            </a:r>
            <a:endParaRPr lang="ru-RU" sz="3200">
              <a:latin typeface="Bookman Old Style"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1512168"/>
          </a:xfrm>
        </p:spPr>
        <p:txBody>
          <a:bodyPr/>
          <a:lstStyle/>
          <a:p>
            <a:pPr marL="0" indent="0" algn="ctr">
              <a:buNone/>
            </a:pPr>
            <a:r>
              <a:rPr lang="uk-UA"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Відомість 4.1-мс обліку витрат на ремонт та поліпшення основних засобів</a:t>
            </a:r>
            <a:endParaRPr lang="uk-UA" sz="3200" dirty="0"/>
          </a:p>
        </p:txBody>
      </p:sp>
      <p:pic>
        <p:nvPicPr>
          <p:cNvPr id="4" name="Объект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rot="16200000">
            <a:off x="2339753" y="44624"/>
            <a:ext cx="4464496" cy="8784976"/>
          </a:xfrm>
          <a:prstGeom prst="rect">
            <a:avLst/>
          </a:prstGeom>
        </p:spPr>
      </p:pic>
    </p:spTree>
    <p:extLst>
      <p:ext uri="{BB962C8B-B14F-4D97-AF65-F5344CB8AC3E}">
        <p14:creationId xmlns:p14="http://schemas.microsoft.com/office/powerpoint/2010/main" val="42201864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143000" y="731520"/>
            <a:ext cx="6400800" cy="5001736"/>
          </a:xfrm>
          <a:prstGeom prst="rect">
            <a:avLst/>
          </a:prstGeom>
        </p:spPr>
        <p:txBody>
          <a:bodyPr>
            <a:normAutofit fontScale="70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 indent="0" algn="ctr">
              <a:buNone/>
            </a:pP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Журнали господарських операцій, які використовують малі підприємства розкривають наступну інформацію:</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just">
              <a:buFont typeface="Wingdings" panose="05000000000000000000" pitchFamily="2" charset="2"/>
              <a:buChar char="v"/>
            </a:pP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1-мс – </a:t>
            </a:r>
            <a:r>
              <a:rPr lang="uk-UA" dirty="0" smtClean="0"/>
              <a:t>узагальнена інформація </a:t>
            </a:r>
            <a:r>
              <a:rPr lang="uk-UA" dirty="0"/>
              <a:t>про господарські операції щодо </a:t>
            </a:r>
            <a:r>
              <a:rPr lang="uk-UA" dirty="0" smtClean="0"/>
              <a:t>активів;</a:t>
            </a:r>
          </a:p>
          <a:p>
            <a:pPr algn="just">
              <a:buFont typeface="Wingdings" panose="05000000000000000000" pitchFamily="2" charset="2"/>
              <a:buChar char="v"/>
            </a:pPr>
            <a:r>
              <a:rPr lang="uk-UA" dirty="0" smtClean="0"/>
              <a:t>Журнал 2-мс - узагальнена інформація </a:t>
            </a:r>
            <a:r>
              <a:rPr lang="uk-UA" dirty="0"/>
              <a:t>про господарські операції щодо капіталу і </a:t>
            </a:r>
            <a:r>
              <a:rPr lang="uk-UA" dirty="0" smtClean="0"/>
              <a:t>зобов'язань;</a:t>
            </a:r>
          </a:p>
          <a:p>
            <a:pPr algn="just">
              <a:buFont typeface="Wingdings" panose="05000000000000000000" pitchFamily="2" charset="2"/>
              <a:buChar char="v"/>
            </a:pP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3-мс - </a:t>
            </a:r>
            <a:r>
              <a:rPr lang="uk-UA" dirty="0" smtClean="0"/>
              <a:t>узагальнена інформація </a:t>
            </a:r>
            <a:r>
              <a:rPr lang="uk-UA" dirty="0"/>
              <a:t>про доходи від усіх видів діяльності підприємства, а також від надзвичайних </a:t>
            </a:r>
            <a:r>
              <a:rPr lang="uk-UA" dirty="0" smtClean="0"/>
              <a:t>подій;</a:t>
            </a:r>
          </a:p>
          <a:p>
            <a:pPr algn="just">
              <a:buFont typeface="Wingdings" panose="05000000000000000000" pitchFamily="2" charset="2"/>
              <a:buChar char="v"/>
            </a:pP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Журнал 4-мс - </a:t>
            </a:r>
            <a:r>
              <a:rPr lang="uk-UA" dirty="0" smtClean="0"/>
              <a:t>узагальнена інформація </a:t>
            </a:r>
            <a:r>
              <a:rPr lang="uk-UA" dirty="0"/>
              <a:t>про собівартість реалізованої продукції (товарів, робіт, послуг), інші витрати, а також про фінансовий </a:t>
            </a:r>
            <a:r>
              <a:rPr lang="uk-UA" dirty="0" smtClean="0"/>
              <a:t>результат.</a:t>
            </a:r>
            <a:endPar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23723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48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20484" name="TextBox 8"/>
          <p:cNvSpPr txBox="1">
            <a:spLocks noChangeArrowheads="1"/>
          </p:cNvSpPr>
          <p:nvPr/>
        </p:nvSpPr>
        <p:spPr bwMode="auto">
          <a:xfrm>
            <a:off x="323850" y="355600"/>
            <a:ext cx="8177213" cy="2062163"/>
          </a:xfrm>
          <a:prstGeom prst="rect">
            <a:avLst/>
          </a:prstGeom>
          <a:solidFill>
            <a:srgbClr val="FFFF99"/>
          </a:solidFill>
          <a:ln w="9525">
            <a:noFill/>
            <a:miter lim="800000"/>
            <a:headEnd/>
            <a:tailEnd/>
          </a:ln>
        </p:spPr>
        <p:txBody>
          <a:bodyPr>
            <a:spAutoFit/>
          </a:bodyPr>
          <a:lstStyle/>
          <a:p>
            <a:r>
              <a:rPr lang="uk-UA" sz="3200">
                <a:latin typeface="Bookman Old Style" pitchFamily="18" charset="0"/>
              </a:rPr>
              <a:t>Недоліком комп’ютерної форми ведення обліку може бути висока вартість програмного та технічного забезпечення.</a:t>
            </a:r>
            <a:endParaRPr lang="ru-RU" sz="3200">
              <a:latin typeface="Bookman Old Style"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72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0724" name="TextBox 8"/>
          <p:cNvSpPr txBox="1">
            <a:spLocks noChangeArrowheads="1"/>
          </p:cNvSpPr>
          <p:nvPr/>
        </p:nvSpPr>
        <p:spPr bwMode="auto">
          <a:xfrm>
            <a:off x="250825" y="1589088"/>
            <a:ext cx="8821738" cy="2554287"/>
          </a:xfrm>
          <a:prstGeom prst="rect">
            <a:avLst/>
          </a:prstGeom>
          <a:solidFill>
            <a:srgbClr val="FFFF99"/>
          </a:solidFill>
          <a:ln w="9525">
            <a:noFill/>
            <a:miter lim="800000"/>
            <a:headEnd/>
            <a:tailEnd/>
          </a:ln>
        </p:spPr>
        <p:txBody>
          <a:bodyPr>
            <a:spAutoFit/>
          </a:bodyPr>
          <a:lstStyle/>
          <a:p>
            <a:r>
              <a:rPr lang="uk-UA" sz="3200">
                <a:latin typeface="Bookman Old Style" pitchFamily="18" charset="0"/>
              </a:rPr>
              <a:t>Одним із важливих нормативних документів, завдяки якому забезпечується ведення бухгалтерського обліку, є план рахунків, тобто їх систематизований перелік.</a:t>
            </a:r>
            <a:endParaRPr lang="ru-RU" sz="3200">
              <a:latin typeface="Bookman Old Style" pitchFamily="18" charset="0"/>
            </a:endParaRPr>
          </a:p>
        </p:txBody>
      </p:sp>
      <p:sp>
        <p:nvSpPr>
          <p:cNvPr id="9" name="Скругленный прямоугольник 8"/>
          <p:cNvSpPr/>
          <p:nvPr/>
        </p:nvSpPr>
        <p:spPr>
          <a:xfrm>
            <a:off x="323850" y="285750"/>
            <a:ext cx="8820150" cy="1000125"/>
          </a:xfrm>
          <a:prstGeom prst="round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3200" i="1" dirty="0">
                <a:latin typeface="Bookman Old Style" pitchFamily="18" charset="0"/>
              </a:rPr>
              <a:t>2</a:t>
            </a:r>
            <a:r>
              <a:rPr lang="uk-UA" sz="3200" i="1" dirty="0" smtClean="0">
                <a:latin typeface="Bookman Old Style" pitchFamily="18" charset="0"/>
              </a:rPr>
              <a:t>. </a:t>
            </a:r>
            <a:r>
              <a:rPr lang="uk-UA" sz="3200" i="1" dirty="0">
                <a:latin typeface="Bookman Old Style" pitchFamily="18" charset="0"/>
              </a:rPr>
              <a:t>Порядок розробки робочого плану рахунків</a:t>
            </a:r>
            <a:endParaRPr lang="uk-UA" sz="3200" b="1" dirty="0">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 name="Rectangle 22"/>
          <p:cNvSpPr>
            <a:spLocks noChangeArrowheads="1"/>
          </p:cNvSpPr>
          <p:nvPr/>
        </p:nvSpPr>
        <p:spPr bwMode="auto">
          <a:xfrm>
            <a:off x="1492250" y="3688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4" name="Полотно 2"/>
          <p:cNvGrpSpPr>
            <a:grpSpLocks/>
          </p:cNvGrpSpPr>
          <p:nvPr/>
        </p:nvGrpSpPr>
        <p:grpSpPr bwMode="auto">
          <a:xfrm>
            <a:off x="1492250" y="368845"/>
            <a:ext cx="6196013" cy="5888038"/>
            <a:chOff x="1057" y="399"/>
            <a:chExt cx="9758" cy="9272"/>
          </a:xfrm>
        </p:grpSpPr>
        <p:sp>
          <p:nvSpPr>
            <p:cNvPr id="9" name="AutoShape 21"/>
            <p:cNvSpPr>
              <a:spLocks noChangeAspect="1" noChangeArrowheads="1"/>
            </p:cNvSpPr>
            <p:nvPr/>
          </p:nvSpPr>
          <p:spPr bwMode="auto">
            <a:xfrm>
              <a:off x="1057" y="399"/>
              <a:ext cx="9758" cy="92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Rectangle 4"/>
            <p:cNvSpPr>
              <a:spLocks noChangeArrowheads="1"/>
            </p:cNvSpPr>
            <p:nvPr/>
          </p:nvSpPr>
          <p:spPr bwMode="auto">
            <a:xfrm>
              <a:off x="2623" y="495"/>
              <a:ext cx="7740" cy="15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Нормативне регулювання переліку рахунків бухгалтерського обліку, якими можуть користуватися підприємства, організації, установи</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79" y="2306"/>
              <a:ext cx="2760" cy="17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Підприємства і організації, крім банківських та бюджетних установ</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4790" y="2188"/>
              <a:ext cx="6010" cy="19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План рахунків бухгалтерського обліку активів, капіталу, зобов'язань і господарських операцій підприємств і організацій, затверджений наказом Міністерства фінансів України від 30.11.1999 р. №</a:t>
              </a:r>
              <a:r>
                <a:rPr kumimoji="0" lang="uk-UA" altLang="ru-RU"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291</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3" name="Rectangle 9"/>
            <p:cNvSpPr>
              <a:spLocks noChangeArrowheads="1"/>
            </p:cNvSpPr>
            <p:nvPr/>
          </p:nvSpPr>
          <p:spPr bwMode="auto">
            <a:xfrm>
              <a:off x="4775" y="4238"/>
              <a:ext cx="6025" cy="19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План рахункiв бухгалтерського облiку активiв, капiталу, зобов'язань i господарських операцiй суб'єктiв малого підприємництва, затверджений наказом Мiнiстерства фiнансiв України 19.04.2001 р. № 186</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4" name="Rectangle 9"/>
            <p:cNvSpPr>
              <a:spLocks noChangeArrowheads="1"/>
            </p:cNvSpPr>
            <p:nvPr/>
          </p:nvSpPr>
          <p:spPr bwMode="auto">
            <a:xfrm>
              <a:off x="4775" y="6323"/>
              <a:ext cx="6040" cy="157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План рахунків бухгалтерського обліку в державному секторі, затверджений наказом Міністерства фінансів України 31.12.2013</a:t>
              </a:r>
              <a:r>
                <a:rPr kumimoji="0" lang="uk-UA" altLang="ru-RU"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 №</a:t>
              </a:r>
              <a:r>
                <a:rPr kumimoji="0" lang="uk-UA" altLang="ru-RU"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1203 </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5" name="Rectangle 9"/>
            <p:cNvSpPr>
              <a:spLocks noChangeArrowheads="1"/>
            </p:cNvSpPr>
            <p:nvPr/>
          </p:nvSpPr>
          <p:spPr bwMode="auto">
            <a:xfrm>
              <a:off x="4790" y="8010"/>
              <a:ext cx="6025" cy="15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План рахунків бухгалтерського обліку банків України, затверджений Постановою Правління Національного банку України 17.06.2004 р. №</a:t>
              </a:r>
              <a:r>
                <a:rPr kumimoji="0" lang="uk-UA" altLang="ru-RU"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280</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6" name="Rectangle 12"/>
            <p:cNvSpPr>
              <a:spLocks noChangeArrowheads="1"/>
            </p:cNvSpPr>
            <p:nvPr/>
          </p:nvSpPr>
          <p:spPr bwMode="auto">
            <a:xfrm>
              <a:off x="1579" y="4740"/>
              <a:ext cx="2760" cy="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Суб</a:t>
              </a:r>
              <a:r>
                <a:rPr kumimoji="0" lang="uk-UA" altLang="ru-RU"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єкти малого підприємництва</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7" name="Rectangle 12"/>
            <p:cNvSpPr>
              <a:spLocks noChangeArrowheads="1"/>
            </p:cNvSpPr>
            <p:nvPr/>
          </p:nvSpPr>
          <p:spPr bwMode="auto">
            <a:xfrm>
              <a:off x="1579" y="6536"/>
              <a:ext cx="276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Суб</a:t>
              </a:r>
              <a:r>
                <a:rPr kumimoji="0" lang="uk-UA" altLang="ru-RU"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єкти державного сектора</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1594" y="8051"/>
              <a:ext cx="276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Банківські установи</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19" name="AutoShape 11"/>
            <p:cNvSpPr>
              <a:spLocks noChangeArrowheads="1"/>
            </p:cNvSpPr>
            <p:nvPr/>
          </p:nvSpPr>
          <p:spPr bwMode="auto">
            <a:xfrm>
              <a:off x="4339" y="2936"/>
              <a:ext cx="436" cy="255"/>
            </a:xfrm>
            <a:prstGeom prst="rightArrow">
              <a:avLst>
                <a:gd name="adj1" fmla="val 50000"/>
                <a:gd name="adj2" fmla="val 42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0" name="AutoShape 10"/>
            <p:cNvSpPr>
              <a:spLocks noChangeArrowheads="1"/>
            </p:cNvSpPr>
            <p:nvPr/>
          </p:nvSpPr>
          <p:spPr bwMode="auto">
            <a:xfrm>
              <a:off x="4339" y="5066"/>
              <a:ext cx="436" cy="255"/>
            </a:xfrm>
            <a:prstGeom prst="rightArrow">
              <a:avLst>
                <a:gd name="adj1" fmla="val 50000"/>
                <a:gd name="adj2" fmla="val 42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1" name="AutoShape 9"/>
            <p:cNvSpPr>
              <a:spLocks noChangeArrowheads="1"/>
            </p:cNvSpPr>
            <p:nvPr/>
          </p:nvSpPr>
          <p:spPr bwMode="auto">
            <a:xfrm>
              <a:off x="4354" y="6836"/>
              <a:ext cx="436" cy="255"/>
            </a:xfrm>
            <a:prstGeom prst="rightArrow">
              <a:avLst>
                <a:gd name="adj1" fmla="val 50000"/>
                <a:gd name="adj2" fmla="val 42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2" name="AutoShape 8"/>
            <p:cNvSpPr>
              <a:spLocks noChangeArrowheads="1"/>
            </p:cNvSpPr>
            <p:nvPr/>
          </p:nvSpPr>
          <p:spPr bwMode="auto">
            <a:xfrm>
              <a:off x="4354" y="8351"/>
              <a:ext cx="436" cy="255"/>
            </a:xfrm>
            <a:prstGeom prst="rightArrow">
              <a:avLst>
                <a:gd name="adj1" fmla="val 50000"/>
                <a:gd name="adj2" fmla="val 42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3" name="AutoShape 7"/>
            <p:cNvSpPr>
              <a:spLocks noChangeShapeType="1"/>
            </p:cNvSpPr>
            <p:nvPr/>
          </p:nvSpPr>
          <p:spPr bwMode="auto">
            <a:xfrm flipH="1">
              <a:off x="1143" y="1248"/>
              <a:ext cx="1480"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AutoShape 6"/>
            <p:cNvSpPr>
              <a:spLocks noChangeArrowheads="1"/>
            </p:cNvSpPr>
            <p:nvPr/>
          </p:nvSpPr>
          <p:spPr bwMode="auto">
            <a:xfrm>
              <a:off x="1143" y="6836"/>
              <a:ext cx="436" cy="255"/>
            </a:xfrm>
            <a:prstGeom prst="rightArrow">
              <a:avLst>
                <a:gd name="adj1" fmla="val 50000"/>
                <a:gd name="adj2" fmla="val 42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5" name="AutoShape 5"/>
            <p:cNvSpPr>
              <a:spLocks noChangeArrowheads="1"/>
            </p:cNvSpPr>
            <p:nvPr/>
          </p:nvSpPr>
          <p:spPr bwMode="auto">
            <a:xfrm>
              <a:off x="1143" y="5066"/>
              <a:ext cx="436" cy="255"/>
            </a:xfrm>
            <a:prstGeom prst="rightArrow">
              <a:avLst>
                <a:gd name="adj1" fmla="val 50000"/>
                <a:gd name="adj2" fmla="val 42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6" name="AutoShape 4"/>
            <p:cNvSpPr>
              <a:spLocks noChangeArrowheads="1"/>
            </p:cNvSpPr>
            <p:nvPr/>
          </p:nvSpPr>
          <p:spPr bwMode="auto">
            <a:xfrm>
              <a:off x="1143" y="2936"/>
              <a:ext cx="436" cy="255"/>
            </a:xfrm>
            <a:prstGeom prst="rightArrow">
              <a:avLst>
                <a:gd name="adj1" fmla="val 50000"/>
                <a:gd name="adj2" fmla="val 42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7" name="AutoShape 3"/>
            <p:cNvSpPr>
              <a:spLocks noChangeShapeType="1"/>
            </p:cNvSpPr>
            <p:nvPr/>
          </p:nvSpPr>
          <p:spPr bwMode="auto">
            <a:xfrm>
              <a:off x="1143" y="1269"/>
              <a:ext cx="1" cy="711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 name="AutoShape 2"/>
            <p:cNvSpPr>
              <a:spLocks noChangeArrowheads="1"/>
            </p:cNvSpPr>
            <p:nvPr/>
          </p:nvSpPr>
          <p:spPr bwMode="auto">
            <a:xfrm>
              <a:off x="1143" y="8364"/>
              <a:ext cx="436" cy="255"/>
            </a:xfrm>
            <a:prstGeom prst="rightArrow">
              <a:avLst>
                <a:gd name="adj1" fmla="val 50000"/>
                <a:gd name="adj2" fmla="val 427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72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0724" name="TextBox 8"/>
          <p:cNvSpPr txBox="1">
            <a:spLocks noChangeArrowheads="1"/>
          </p:cNvSpPr>
          <p:nvPr/>
        </p:nvSpPr>
        <p:spPr bwMode="auto">
          <a:xfrm>
            <a:off x="611559" y="620688"/>
            <a:ext cx="8461003" cy="5509200"/>
          </a:xfrm>
          <a:prstGeom prst="rect">
            <a:avLst/>
          </a:prstGeom>
          <a:solidFill>
            <a:srgbClr val="FFFF99"/>
          </a:solidFill>
          <a:ln w="9525">
            <a:noFill/>
            <a:miter lim="800000"/>
            <a:headEnd/>
            <a:tailEnd/>
          </a:ln>
        </p:spPr>
        <p:txBody>
          <a:bodyPr wrap="square">
            <a:spAutoFit/>
          </a:bodyPr>
          <a:lstStyle/>
          <a:p>
            <a:pPr algn="ctr"/>
            <a:r>
              <a:rPr lang="uk-UA" sz="3200" dirty="0">
                <a:latin typeface="Bookman Old Style" pitchFamily="18" charset="0"/>
              </a:rPr>
              <a:t>Підприємство не зобов’язано використовувати всі рахунки, наведені в Плані рахунків, а вибирає лише ті з них, які дійсно необхідні, формуючи, відповідно, робочий план рахунків.</a:t>
            </a:r>
          </a:p>
          <a:p>
            <a:pPr algn="ctr"/>
            <a:endParaRPr lang="uk-UA" sz="3200" b="1" dirty="0" smtClean="0"/>
          </a:p>
          <a:p>
            <a:pPr algn="ctr"/>
            <a:r>
              <a:rPr lang="uk-UA" sz="3200" b="1" dirty="0">
                <a:latin typeface="Bookman Old Style" pitchFamily="18" charset="0"/>
              </a:rPr>
              <a:t>Робочий план рахунків </a:t>
            </a:r>
            <a:r>
              <a:rPr lang="uk-UA" sz="3200" dirty="0">
                <a:latin typeface="Bookman Old Style" pitchFamily="18" charset="0"/>
              </a:rPr>
              <a:t>є переліком рахунків першого, субрахунків другого порядку, аналітичних рахунків третього і подальшого порядку, що використовуються на підприємстві. </a:t>
            </a:r>
            <a:endParaRPr lang="ru-RU" sz="3200" dirty="0">
              <a:latin typeface="Bookman Old Style" pitchFamily="18" charset="0"/>
            </a:endParaRPr>
          </a:p>
        </p:txBody>
      </p:sp>
    </p:spTree>
    <p:extLst>
      <p:ext uri="{BB962C8B-B14F-4D97-AF65-F5344CB8AC3E}">
        <p14:creationId xmlns:p14="http://schemas.microsoft.com/office/powerpoint/2010/main" val="2888520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250826" y="276414"/>
            <a:ext cx="8868038" cy="6093976"/>
          </a:xfrm>
          <a:prstGeom prst="rect">
            <a:avLst/>
          </a:prstGeom>
          <a:solidFill>
            <a:srgbClr val="FFFF99"/>
          </a:solidFill>
          <a:ln w="9525">
            <a:noFill/>
            <a:miter lim="800000"/>
            <a:headEnd/>
            <a:tailEnd/>
          </a:ln>
        </p:spPr>
        <p:txBody>
          <a:bodyPr wrap="square">
            <a:spAutoFit/>
          </a:bodyPr>
          <a:lstStyle/>
          <a:p>
            <a:pPr algn="ctr"/>
            <a:r>
              <a:rPr lang="ru-RU" sz="3000" dirty="0">
                <a:latin typeface="Bookman Old Style" pitchFamily="18" charset="0"/>
              </a:rPr>
              <a:t>Р</a:t>
            </a:r>
            <a:r>
              <a:rPr lang="uk-UA" sz="3000" dirty="0" err="1" smtClean="0">
                <a:latin typeface="Bookman Old Style" pitchFamily="18" charset="0"/>
              </a:rPr>
              <a:t>обочий</a:t>
            </a:r>
            <a:r>
              <a:rPr lang="uk-UA" sz="3000" dirty="0" smtClean="0">
                <a:latin typeface="Bookman Old Style" pitchFamily="18" charset="0"/>
              </a:rPr>
              <a:t> </a:t>
            </a:r>
            <a:r>
              <a:rPr lang="uk-UA" sz="3000" dirty="0">
                <a:latin typeface="Bookman Old Style" pitchFamily="18" charset="0"/>
              </a:rPr>
              <a:t>план рахунків дозволяє створити таку систему обліку, яка б забезпечувала підприємству потрібні деталі облікової роботи і можливість формування будь-якої звітності з мінімальною трудомісткістю для контролю, аналізу та управлінських потреб підприємства</a:t>
            </a:r>
            <a:r>
              <a:rPr lang="uk-UA" sz="3000" dirty="0" smtClean="0">
                <a:latin typeface="Bookman Old Style" pitchFamily="18" charset="0"/>
              </a:rPr>
              <a:t>.</a:t>
            </a:r>
          </a:p>
          <a:p>
            <a:pPr algn="ctr"/>
            <a:endParaRPr lang="ru-RU" sz="3000" dirty="0">
              <a:latin typeface="Bookman Old Style" pitchFamily="18" charset="0"/>
            </a:endParaRPr>
          </a:p>
          <a:p>
            <a:pPr algn="ctr"/>
            <a:r>
              <a:rPr lang="uk-UA" sz="3000" dirty="0" smtClean="0">
                <a:latin typeface="Bookman Old Style" pitchFamily="18" charset="0"/>
              </a:rPr>
              <a:t>Робочий </a:t>
            </a:r>
            <a:r>
              <a:rPr lang="uk-UA" sz="3000" dirty="0">
                <a:latin typeface="Bookman Old Style" pitchFamily="18" charset="0"/>
              </a:rPr>
              <a:t>план рахунків є одним з елементів облікової політики підприємства і затверджується керівником підприємства як додаток до Положення про облікову політику.</a:t>
            </a:r>
            <a:endParaRPr lang="ru-RU" sz="3000" dirty="0">
              <a:latin typeface="Bookman Old Style"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250826" y="276414"/>
            <a:ext cx="8868038" cy="4524315"/>
          </a:xfrm>
          <a:prstGeom prst="rect">
            <a:avLst/>
          </a:prstGeom>
          <a:solidFill>
            <a:srgbClr val="FFFF99"/>
          </a:solidFill>
          <a:ln w="9525">
            <a:noFill/>
            <a:miter lim="800000"/>
            <a:headEnd/>
            <a:tailEnd/>
          </a:ln>
        </p:spPr>
        <p:txBody>
          <a:bodyPr wrap="square">
            <a:spAutoFit/>
          </a:bodyPr>
          <a:lstStyle/>
          <a:p>
            <a:r>
              <a:rPr lang="uk-UA" sz="3200" dirty="0"/>
              <a:t>У жодному законодавчому акті не прописано, яким саме документом затверджувати робочий план рахунків. На вибір підприємства є два варіанти: </a:t>
            </a:r>
            <a:endParaRPr lang="ru-RU" sz="3200" dirty="0"/>
          </a:p>
          <a:p>
            <a:r>
              <a:rPr lang="uk-UA" sz="3200" dirty="0"/>
              <a:t>1) оформити як додаток до Положення про облікову політику; </a:t>
            </a:r>
            <a:endParaRPr lang="ru-RU" sz="3200" dirty="0"/>
          </a:p>
          <a:p>
            <a:r>
              <a:rPr lang="uk-UA" sz="3200" dirty="0"/>
              <a:t>2) затвердити окремим наказом керівника, в такому випадку це має бути вказано в обліковій політиці. </a:t>
            </a:r>
            <a:endParaRPr lang="ru-RU" sz="3200" dirty="0"/>
          </a:p>
        </p:txBody>
      </p:sp>
    </p:spTree>
    <p:extLst>
      <p:ext uri="{BB962C8B-B14F-4D97-AF65-F5344CB8AC3E}">
        <p14:creationId xmlns:p14="http://schemas.microsoft.com/office/powerpoint/2010/main" val="1199899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395536" y="476672"/>
            <a:ext cx="8640960" cy="5170646"/>
          </a:xfrm>
          <a:prstGeom prst="rect">
            <a:avLst/>
          </a:prstGeom>
          <a:solidFill>
            <a:srgbClr val="FFFF99"/>
          </a:solidFill>
          <a:ln w="9525">
            <a:noFill/>
            <a:miter lim="800000"/>
            <a:headEnd/>
            <a:tailEnd/>
          </a:ln>
        </p:spPr>
        <p:txBody>
          <a:bodyPr wrap="square">
            <a:spAutoFit/>
          </a:bodyPr>
          <a:lstStyle/>
          <a:p>
            <a:pPr algn="ctr"/>
            <a:r>
              <a:rPr lang="uk-UA" sz="3000" dirty="0">
                <a:latin typeface="Bookman Old Style" pitchFamily="18" charset="0"/>
              </a:rPr>
              <a:t>Перед формуванням робочого плану рахунків, слід з’ясувати, який нормативно-правовий акт поширюється на підприємство. </a:t>
            </a:r>
            <a:endParaRPr lang="uk-UA" sz="3000" dirty="0" smtClean="0">
              <a:latin typeface="Bookman Old Style" pitchFamily="18" charset="0"/>
            </a:endParaRPr>
          </a:p>
          <a:p>
            <a:pPr algn="ctr"/>
            <a:endParaRPr lang="uk-UA" sz="3000" dirty="0">
              <a:latin typeface="Bookman Old Style" pitchFamily="18" charset="0"/>
            </a:endParaRPr>
          </a:p>
          <a:p>
            <a:pPr algn="ctr"/>
            <a:r>
              <a:rPr lang="uk-UA" sz="3000" dirty="0" smtClean="0">
                <a:latin typeface="Bookman Old Style" pitchFamily="18" charset="0"/>
              </a:rPr>
              <a:t>При </a:t>
            </a:r>
            <a:r>
              <a:rPr lang="uk-UA" sz="3000" dirty="0">
                <a:latin typeface="Bookman Old Style" pitchFamily="18" charset="0"/>
              </a:rPr>
              <a:t>розробці робочого плану рахунків обов’язково потрібно враховувати рекомендації плану рахунків бухгалтерського обліку, інструкції з його застосування, а також вимоги чинних П(С)БО. </a:t>
            </a:r>
            <a:endParaRPr lang="ru-RU" sz="3000" dirty="0">
              <a:latin typeface="Bookman Old Style" pitchFamily="18" charset="0"/>
            </a:endParaRPr>
          </a:p>
        </p:txBody>
      </p:sp>
    </p:spTree>
    <p:extLst>
      <p:ext uri="{BB962C8B-B14F-4D97-AF65-F5344CB8AC3E}">
        <p14:creationId xmlns:p14="http://schemas.microsoft.com/office/powerpoint/2010/main" val="2205800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395536" y="476672"/>
            <a:ext cx="8640960" cy="3539430"/>
          </a:xfrm>
          <a:prstGeom prst="rect">
            <a:avLst/>
          </a:prstGeom>
          <a:solidFill>
            <a:srgbClr val="FFFF99"/>
          </a:solidFill>
          <a:ln w="9525">
            <a:noFill/>
            <a:miter lim="800000"/>
            <a:headEnd/>
            <a:tailEnd/>
          </a:ln>
        </p:spPr>
        <p:txBody>
          <a:bodyPr wrap="square">
            <a:spAutoFit/>
          </a:bodyPr>
          <a:lstStyle/>
          <a:p>
            <a:r>
              <a:rPr lang="uk-UA" sz="3200" dirty="0"/>
              <a:t>Підходи до формування робочого плану рахунків визначаються розмірами підприємства, рівнем автоматизації, станом обліку, компетентністю бухгалтерських кадрів, ступенем розвиненості управлінського обліку. Причому особливе значення має поєднання цих параметрів.</a:t>
            </a:r>
            <a:endParaRPr lang="ru-RU" sz="3200" dirty="0"/>
          </a:p>
        </p:txBody>
      </p:sp>
    </p:spTree>
    <p:extLst>
      <p:ext uri="{BB962C8B-B14F-4D97-AF65-F5344CB8AC3E}">
        <p14:creationId xmlns:p14="http://schemas.microsoft.com/office/powerpoint/2010/main" val="207757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4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8436" name="TextBox 8"/>
          <p:cNvSpPr txBox="1">
            <a:spLocks noChangeArrowheads="1"/>
          </p:cNvSpPr>
          <p:nvPr/>
        </p:nvSpPr>
        <p:spPr bwMode="auto">
          <a:xfrm>
            <a:off x="323850" y="333375"/>
            <a:ext cx="8569325" cy="6002338"/>
          </a:xfrm>
          <a:prstGeom prst="rect">
            <a:avLst/>
          </a:prstGeom>
          <a:solidFill>
            <a:srgbClr val="FFFF99"/>
          </a:solidFill>
          <a:ln w="9525">
            <a:noFill/>
            <a:miter lim="800000"/>
            <a:headEnd/>
            <a:tailEnd/>
          </a:ln>
        </p:spPr>
        <p:txBody>
          <a:bodyPr>
            <a:spAutoFit/>
          </a:bodyPr>
          <a:lstStyle/>
          <a:p>
            <a:r>
              <a:rPr lang="uk-UA" sz="2400">
                <a:latin typeface="Bookman Old Style" pitchFamily="18" charset="0"/>
              </a:rPr>
              <a:t>Будь-яка з форм ведення бухгалтерського обліку повинна відповідати ряду вимог:</a:t>
            </a:r>
            <a:endParaRPr lang="ru-RU" sz="2400">
              <a:latin typeface="Bookman Old Style" pitchFamily="18" charset="0"/>
            </a:endParaRPr>
          </a:p>
          <a:p>
            <a:pPr>
              <a:buFont typeface="Arial" charset="0"/>
              <a:buChar char="•"/>
            </a:pPr>
            <a:r>
              <a:rPr lang="uk-UA" sz="2400">
                <a:latin typeface="Bookman Old Style" pitchFamily="18" charset="0"/>
              </a:rPr>
              <a:t>забезпечувати повноту та реальність відображення в облікових регістрах кругообороту засобів;</a:t>
            </a:r>
            <a:endParaRPr lang="ru-RU" sz="2400">
              <a:latin typeface="Bookman Old Style" pitchFamily="18" charset="0"/>
            </a:endParaRPr>
          </a:p>
          <a:p>
            <a:pPr>
              <a:buFont typeface="Arial" charset="0"/>
              <a:buChar char="•"/>
            </a:pPr>
            <a:r>
              <a:rPr lang="uk-UA" sz="2400">
                <a:latin typeface="Bookman Old Style" pitchFamily="18" charset="0"/>
              </a:rPr>
              <a:t>бути економною, тобто витрати на ведення бухгалтерського обліку із застосуванням певної форми ведення обліку не повинні бути значними;</a:t>
            </a:r>
            <a:endParaRPr lang="ru-RU" sz="2400">
              <a:latin typeface="Bookman Old Style" pitchFamily="18" charset="0"/>
            </a:endParaRPr>
          </a:p>
          <a:p>
            <a:pPr>
              <a:buFont typeface="Arial" charset="0"/>
              <a:buChar char="•"/>
            </a:pPr>
            <a:r>
              <a:rPr lang="uk-UA" sz="2400">
                <a:latin typeface="Bookman Old Style" pitchFamily="18" charset="0"/>
              </a:rPr>
              <a:t>групування записів в облікових регістрах повинно забезпечувати одержання всіх показників, передбачених формами звітності, тобто уникнення здійснення додаткових вибірок або звертання безпосередньо до первинних документів;</a:t>
            </a:r>
            <a:endParaRPr lang="ru-RU" sz="2400">
              <a:latin typeface="Bookman Old Style" pitchFamily="18" charset="0"/>
            </a:endParaRPr>
          </a:p>
          <a:p>
            <a:pPr>
              <a:buFont typeface="Arial" charset="0"/>
              <a:buChar char="•"/>
            </a:pPr>
            <a:r>
              <a:rPr lang="uk-UA" sz="2400">
                <a:latin typeface="Bookman Old Style" pitchFamily="18" charset="0"/>
              </a:rPr>
              <a:t>забезпечувати поєднання синтетичного та аналітичного обліку;</a:t>
            </a:r>
            <a:endParaRPr lang="ru-RU" sz="2400">
              <a:latin typeface="Bookman Old Style" pitchFamily="18" charset="0"/>
            </a:endParaRPr>
          </a:p>
          <a:p>
            <a:pPr>
              <a:buFont typeface="Arial" charset="0"/>
              <a:buChar char="•"/>
            </a:pPr>
            <a:r>
              <a:rPr lang="uk-UA" sz="2400">
                <a:latin typeface="Bookman Old Style" pitchFamily="18" charset="0"/>
              </a:rPr>
              <a:t>забезпечувати проведення економічного аналізу господарської діяльності підприємства.</a:t>
            </a:r>
            <a:endParaRPr lang="ru-RU" sz="2400">
              <a:latin typeface="Bookman Old Style"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341214" y="244834"/>
            <a:ext cx="8802786" cy="6093976"/>
          </a:xfrm>
          <a:prstGeom prst="rect">
            <a:avLst/>
          </a:prstGeom>
          <a:solidFill>
            <a:srgbClr val="FFFF99"/>
          </a:solidFill>
          <a:ln w="9525">
            <a:noFill/>
            <a:miter lim="800000"/>
            <a:headEnd/>
            <a:tailEnd/>
          </a:ln>
        </p:spPr>
        <p:txBody>
          <a:bodyPr wrap="square">
            <a:spAutoFit/>
          </a:bodyPr>
          <a:lstStyle/>
          <a:p>
            <a:r>
              <a:rPr lang="uk-UA" sz="2600" b="1" dirty="0"/>
              <a:t>Серед основних завдань, пов’язаних з розробкою робочого плану рахунків, виділимо наступні:</a:t>
            </a:r>
            <a:endParaRPr lang="ru-RU" sz="2600" b="1" dirty="0"/>
          </a:p>
          <a:p>
            <a:r>
              <a:rPr lang="uk-UA" sz="2600" dirty="0"/>
              <a:t>– підготовка та затвердження Положення про організацію бухгалтерського обліку та облікову політику, частиною якої є робочий план рахунків;</a:t>
            </a:r>
            <a:endParaRPr lang="ru-RU" sz="2600" dirty="0"/>
          </a:p>
          <a:p>
            <a:r>
              <a:rPr lang="uk-UA" sz="2600" dirty="0"/>
              <a:t>– виділення розрізів аналітичних рахунків, з’ясувавши у керівництва підприємства, які конкретно розрізи інформації їх цікавлять;</a:t>
            </a:r>
            <a:endParaRPr lang="ru-RU" sz="2600" dirty="0"/>
          </a:p>
          <a:p>
            <a:r>
              <a:rPr lang="uk-UA" sz="2600" dirty="0"/>
              <a:t>– розробка типової кореспонденції субрахунків щодо видів діяльності, якими займається господарюючий суб’єкт;</a:t>
            </a:r>
            <a:endParaRPr lang="ru-RU" sz="2600" dirty="0"/>
          </a:p>
          <a:p>
            <a:r>
              <a:rPr lang="uk-UA" sz="2600" dirty="0"/>
              <a:t>– перегляд форм облікових регістрів, до яких переноситься інформація з рахунків бухгалтерського обліку;</a:t>
            </a:r>
            <a:endParaRPr lang="ru-RU" sz="2600" dirty="0"/>
          </a:p>
          <a:p>
            <a:r>
              <a:rPr lang="uk-UA" sz="2600" dirty="0"/>
              <a:t>− затвердження форм внутрішньої звітності в частині показників, що формуються на підставі рахунків бухгалтерського обліку.</a:t>
            </a:r>
            <a:endParaRPr lang="ru-RU" sz="2600" dirty="0"/>
          </a:p>
        </p:txBody>
      </p:sp>
    </p:spTree>
    <p:extLst>
      <p:ext uri="{BB962C8B-B14F-4D97-AF65-F5344CB8AC3E}">
        <p14:creationId xmlns:p14="http://schemas.microsoft.com/office/powerpoint/2010/main" val="1792888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341214" y="1556792"/>
            <a:ext cx="8802786" cy="2677656"/>
          </a:xfrm>
          <a:prstGeom prst="rect">
            <a:avLst/>
          </a:prstGeom>
          <a:solidFill>
            <a:srgbClr val="FFFF99"/>
          </a:solidFill>
          <a:ln w="9525">
            <a:noFill/>
            <a:miter lim="800000"/>
            <a:headEnd/>
            <a:tailEnd/>
          </a:ln>
        </p:spPr>
        <p:txBody>
          <a:bodyPr wrap="square">
            <a:spAutoFit/>
          </a:bodyPr>
          <a:lstStyle/>
          <a:p>
            <a:r>
              <a:rPr lang="uk-UA" sz="2800" dirty="0"/>
              <a:t>Кожен господарюючий суб’єкт, виходячи зі своїх потреб, повинен розробляти власний робочий план рахунків, який відображає специфіку галузі та виду діяльності, визначає обраний варіант обліку щодо більшості облікових об’єктів, розрізи аналітичних рахунків і склад регістрів бухгалтерського обліку підприємства тощо. </a:t>
            </a:r>
            <a:endParaRPr lang="ru-RU" sz="2600" dirty="0"/>
          </a:p>
        </p:txBody>
      </p:sp>
    </p:spTree>
    <p:extLst>
      <p:ext uri="{BB962C8B-B14F-4D97-AF65-F5344CB8AC3E}">
        <p14:creationId xmlns:p14="http://schemas.microsoft.com/office/powerpoint/2010/main" val="34203908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260301" y="980728"/>
            <a:ext cx="8802786" cy="4401205"/>
          </a:xfrm>
          <a:prstGeom prst="rect">
            <a:avLst/>
          </a:prstGeom>
          <a:solidFill>
            <a:srgbClr val="FFFF99"/>
          </a:solidFill>
          <a:ln w="9525">
            <a:noFill/>
            <a:miter lim="800000"/>
            <a:headEnd/>
            <a:tailEnd/>
          </a:ln>
        </p:spPr>
        <p:txBody>
          <a:bodyPr wrap="square">
            <a:spAutoFit/>
          </a:bodyPr>
          <a:lstStyle/>
          <a:p>
            <a:pPr algn="just"/>
            <a:r>
              <a:rPr lang="uk-UA" sz="2800" dirty="0"/>
              <a:t>Раціональна кількість синтетичних рахунків визначається двома моментами: економічним змістом реального процесу діяльності підприємств і вимогою зручності використання робочого плану рахунків. Розширювати робочий План рахунків доводиться за відсутності рахунків, які необхідні для відбиття якогось специфічного виду діяльності. Не варто відкривати занадто багато субрахунків. Зазвичай достатньо п’ять-вісім. З їх допомогою можна розкривати більше 90 % статей, а решта відносити до категорії інших. </a:t>
            </a:r>
            <a:endParaRPr lang="ru-RU" sz="2800" dirty="0"/>
          </a:p>
        </p:txBody>
      </p:sp>
    </p:spTree>
    <p:extLst>
      <p:ext uri="{BB962C8B-B14F-4D97-AF65-F5344CB8AC3E}">
        <p14:creationId xmlns:p14="http://schemas.microsoft.com/office/powerpoint/2010/main" val="13973021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260301" y="980728"/>
            <a:ext cx="8802786" cy="4832092"/>
          </a:xfrm>
          <a:prstGeom prst="rect">
            <a:avLst/>
          </a:prstGeom>
          <a:solidFill>
            <a:srgbClr val="FFFF99"/>
          </a:solidFill>
          <a:ln w="9525">
            <a:noFill/>
            <a:miter lim="800000"/>
            <a:headEnd/>
            <a:tailEnd/>
          </a:ln>
        </p:spPr>
        <p:txBody>
          <a:bodyPr wrap="square">
            <a:spAutoFit/>
          </a:bodyPr>
          <a:lstStyle/>
          <a:p>
            <a:pPr algn="just"/>
            <a:r>
              <a:rPr lang="uk-UA" sz="2800" dirty="0"/>
              <a:t>При розробці робочого плану рахунків підприємство має пропрацювати ступінь деталізації обліку, тобто розрізи аналітичного обліку, максимально пристосувавши його до цілей і завдань бухгалтерського обліку. Тобто важливість побудови робочого плану рахунків полягає в тому, щоб прийняти до уваги потреби в аналітиці не тільки для всіх структурних підрозділів, а й для будь-яких цілей ведення обліку – формування фінансової звітності, підготовки інформації для управління, обчислення податків і зборів, ведення статистичного обліку тощо.</a:t>
            </a:r>
            <a:endParaRPr lang="ru-RU" sz="2800" dirty="0"/>
          </a:p>
        </p:txBody>
      </p:sp>
    </p:spTree>
    <p:extLst>
      <p:ext uri="{BB962C8B-B14F-4D97-AF65-F5344CB8AC3E}">
        <p14:creationId xmlns:p14="http://schemas.microsoft.com/office/powerpoint/2010/main" val="9533532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341214" y="362943"/>
            <a:ext cx="8802786" cy="6124754"/>
          </a:xfrm>
          <a:prstGeom prst="rect">
            <a:avLst/>
          </a:prstGeom>
          <a:solidFill>
            <a:srgbClr val="FFFF99"/>
          </a:solidFill>
          <a:ln w="9525">
            <a:noFill/>
            <a:miter lim="800000"/>
            <a:headEnd/>
            <a:tailEnd/>
          </a:ln>
        </p:spPr>
        <p:txBody>
          <a:bodyPr wrap="square">
            <a:spAutoFit/>
          </a:bodyPr>
          <a:lstStyle/>
          <a:p>
            <a:pPr algn="just"/>
            <a:r>
              <a:rPr lang="uk-UA" sz="2800" dirty="0"/>
              <a:t>У разі використання комп’ютерної форми ведення бухгалтерського обліку підприємство має можливість закріпити у робочому плані рахунків більшу кількість розрізів аналітики, ніж при веденні обліку вручну. </a:t>
            </a:r>
            <a:endParaRPr lang="ru-RU" sz="2800" dirty="0"/>
          </a:p>
          <a:p>
            <a:pPr algn="just"/>
            <a:r>
              <a:rPr lang="uk-UA" sz="2800" dirty="0"/>
              <a:t>При всіх вимогах однакового відображення інформації в системі бухгалтерського обліку робочий план повинен забезпечити певний ступінь свободи, тобто варіанти, при конструюванні інформаційної системи підприємства. Для обліку специфічних операцій підприємствам надана можливість вводити за необхідності додаткові синтетичні рахунки, застосовуючи вільні коди Плану рахунків бухгалтерського обліку. Це можна реалізувати саме у робочому плані рахунків.</a:t>
            </a:r>
            <a:endParaRPr lang="ru-RU" sz="2800" dirty="0"/>
          </a:p>
        </p:txBody>
      </p:sp>
    </p:spTree>
    <p:extLst>
      <p:ext uri="{BB962C8B-B14F-4D97-AF65-F5344CB8AC3E}">
        <p14:creationId xmlns:p14="http://schemas.microsoft.com/office/powerpoint/2010/main" val="22288774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341214" y="362943"/>
            <a:ext cx="8802786" cy="5693866"/>
          </a:xfrm>
          <a:prstGeom prst="rect">
            <a:avLst/>
          </a:prstGeom>
          <a:solidFill>
            <a:srgbClr val="FFFF99"/>
          </a:solidFill>
          <a:ln w="9525">
            <a:noFill/>
            <a:miter lim="800000"/>
            <a:headEnd/>
            <a:tailEnd/>
          </a:ln>
        </p:spPr>
        <p:txBody>
          <a:bodyPr wrap="square">
            <a:spAutoFit/>
          </a:bodyPr>
          <a:lstStyle/>
          <a:p>
            <a:pPr algn="just"/>
            <a:r>
              <a:rPr lang="uk-UA" sz="2800" dirty="0"/>
              <a:t>Варто відмітити й про зв’язок плану рахунків та облікових регістрів, які застосовують суб’єкти малого підприємства. Спрощений План рахунків можуть застосовувати, у відповідності з вимогами НП(С)БО 25 «Спрощена фінансова звітність</a:t>
            </a:r>
            <a:r>
              <a:rPr lang="uk-UA" sz="2800" dirty="0" smtClean="0"/>
              <a:t>», </a:t>
            </a:r>
            <a:r>
              <a:rPr lang="uk-UA" sz="2800" dirty="0"/>
              <a:t>мікропідприємства, малі підприємства, непідприємницькі товариства, представництва іноземних суб’єктів господарської діяльності та підприємства, які ведуть спрощений бухгалтерський облік доходів та витрат відповідно до податкового законодавства (крім підприємств, які відповідно до законодавства складають фінансову звітність за міжнародними стандартами фінансової звітності).</a:t>
            </a:r>
            <a:endParaRPr lang="ru-RU" sz="2800" dirty="0"/>
          </a:p>
        </p:txBody>
      </p:sp>
    </p:spTree>
    <p:extLst>
      <p:ext uri="{BB962C8B-B14F-4D97-AF65-F5344CB8AC3E}">
        <p14:creationId xmlns:p14="http://schemas.microsoft.com/office/powerpoint/2010/main" val="3657754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341214" y="362943"/>
            <a:ext cx="8802786" cy="3108543"/>
          </a:xfrm>
          <a:prstGeom prst="rect">
            <a:avLst/>
          </a:prstGeom>
          <a:solidFill>
            <a:srgbClr val="FFFF99"/>
          </a:solidFill>
          <a:ln w="9525">
            <a:noFill/>
            <a:miter lim="800000"/>
            <a:headEnd/>
            <a:tailEnd/>
          </a:ln>
        </p:spPr>
        <p:txBody>
          <a:bodyPr wrap="square">
            <a:spAutoFit/>
          </a:bodyPr>
          <a:lstStyle/>
          <a:p>
            <a:pPr algn="just"/>
            <a:r>
              <a:rPr lang="uk-UA" sz="2800" dirty="0"/>
              <a:t>Отже, спрощений План рахунків, носить рекомендаційний, а не обов’язковий характер. Який саме План рахунків застосовувати (спрощений чи загальний План рахунків бухгалтерського обліку активів, капіталу, зобов'язань і господарських операцій підприємств і організацій), суб’єкти малого підприємництва вирішують самостійно. </a:t>
            </a:r>
            <a:endParaRPr lang="ru-RU" sz="2800" dirty="0"/>
          </a:p>
        </p:txBody>
      </p:sp>
    </p:spTree>
    <p:extLst>
      <p:ext uri="{BB962C8B-B14F-4D97-AF65-F5344CB8AC3E}">
        <p14:creationId xmlns:p14="http://schemas.microsoft.com/office/powerpoint/2010/main" val="1263275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341214" y="362943"/>
            <a:ext cx="8802786" cy="4832092"/>
          </a:xfrm>
          <a:prstGeom prst="rect">
            <a:avLst/>
          </a:prstGeom>
          <a:solidFill>
            <a:srgbClr val="FFFF99"/>
          </a:solidFill>
          <a:ln w="9525">
            <a:noFill/>
            <a:miter lim="800000"/>
            <a:headEnd/>
            <a:tailEnd/>
          </a:ln>
        </p:spPr>
        <p:txBody>
          <a:bodyPr wrap="square">
            <a:spAutoFit/>
          </a:bodyPr>
          <a:lstStyle/>
          <a:p>
            <a:pPr algn="just"/>
            <a:r>
              <a:rPr lang="uk-UA" sz="2800" dirty="0"/>
              <a:t>Відсутність спеціальних норм в законодавстві для обліку саме в неприбуткових організаціях породжує проблеми щодо вибору системи рахунків бухгалтерського обліку. Адже П(С)БО орієнтовані на юридичних осіб, що займаються діяльністю, на меті якої є одержання прибутку.</a:t>
            </a:r>
            <a:endParaRPr lang="ru-RU" sz="2800" dirty="0"/>
          </a:p>
          <a:p>
            <a:pPr algn="just"/>
            <a:r>
              <a:rPr lang="uk-UA" sz="2800" dirty="0"/>
              <a:t>План рахунків бухгалтерського обліку в державному секторі передбачає поєднання механізмів відображення трансакцій трьох головних суб’єктів цього сектора: органів державної казначейської служби, бюджетних установ та державних цільових фондів.</a:t>
            </a:r>
            <a:endParaRPr lang="ru-RU" sz="2800" dirty="0"/>
          </a:p>
        </p:txBody>
      </p:sp>
    </p:spTree>
    <p:extLst>
      <p:ext uri="{BB962C8B-B14F-4D97-AF65-F5344CB8AC3E}">
        <p14:creationId xmlns:p14="http://schemas.microsoft.com/office/powerpoint/2010/main" val="6320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graphicFrame>
        <p:nvGraphicFramePr>
          <p:cNvPr id="9" name="Объект 4"/>
          <p:cNvGraphicFramePr>
            <a:graphicFrameLocks noGrp="1"/>
          </p:cNvGraphicFramePr>
          <p:nvPr>
            <p:ph idx="1"/>
            <p:extLst>
              <p:ext uri="{D42A27DB-BD31-4B8C-83A1-F6EECF244321}">
                <p14:modId xmlns:p14="http://schemas.microsoft.com/office/powerpoint/2010/main" val="1097574468"/>
              </p:ext>
            </p:extLst>
          </p:nvPr>
        </p:nvGraphicFramePr>
        <p:xfrm>
          <a:off x="179512" y="116632"/>
          <a:ext cx="8856984"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4" name="Прямоугольник 3"/>
          <p:cNvSpPr/>
          <p:nvPr/>
        </p:nvSpPr>
        <p:spPr>
          <a:xfrm>
            <a:off x="755576" y="764704"/>
            <a:ext cx="7470576" cy="4401205"/>
          </a:xfrm>
          <a:prstGeom prst="rect">
            <a:avLst/>
          </a:prstGeom>
        </p:spPr>
        <p:txBody>
          <a:bodyPr wrap="square">
            <a:spAutoFit/>
          </a:bodyPr>
          <a:lstStyle/>
          <a:p>
            <a:pPr algn="just"/>
            <a:r>
              <a:rPr lang="ru-RU" sz="2800" dirty="0" err="1"/>
              <a:t>Розробляючи</a:t>
            </a:r>
            <a:r>
              <a:rPr lang="ru-RU" sz="2800" dirty="0"/>
              <a:t> </a:t>
            </a:r>
            <a:r>
              <a:rPr lang="ru-RU" sz="2800" dirty="0" err="1"/>
              <a:t>робочий</a:t>
            </a:r>
            <a:r>
              <a:rPr lang="ru-RU" sz="2800" dirty="0"/>
              <a:t> план </a:t>
            </a:r>
            <a:r>
              <a:rPr lang="ru-RU" sz="2800" dirty="0" err="1"/>
              <a:t>рахунків</a:t>
            </a:r>
            <a:r>
              <a:rPr lang="ru-RU" sz="2800" dirty="0"/>
              <a:t>, </a:t>
            </a:r>
            <a:r>
              <a:rPr lang="ru-RU" sz="2800" dirty="0" err="1"/>
              <a:t>головний</a:t>
            </a:r>
            <a:r>
              <a:rPr lang="ru-RU" sz="2800" dirty="0"/>
              <a:t> бухгалтер </a:t>
            </a:r>
            <a:r>
              <a:rPr lang="ru-RU" sz="2800" dirty="0" err="1"/>
              <a:t>має</a:t>
            </a:r>
            <a:r>
              <a:rPr lang="ru-RU" sz="2800" dirty="0"/>
              <a:t> </a:t>
            </a:r>
            <a:r>
              <a:rPr lang="ru-RU" sz="2800" dirty="0" err="1"/>
              <a:t>керуватися</a:t>
            </a:r>
            <a:r>
              <a:rPr lang="ru-RU" sz="2800" dirty="0"/>
              <a:t> такими принципами:</a:t>
            </a:r>
          </a:p>
          <a:p>
            <a:pPr marL="457200" indent="-457200" algn="just">
              <a:buFont typeface="Arial" panose="020B0604020202020204" pitchFamily="34" charset="0"/>
              <a:buChar char="•"/>
            </a:pPr>
            <a:r>
              <a:rPr lang="ru-RU" sz="2800" dirty="0" err="1"/>
              <a:t>легітимності</a:t>
            </a:r>
            <a:r>
              <a:rPr lang="ru-RU" sz="2800" dirty="0"/>
              <a:t> (</a:t>
            </a:r>
            <a:r>
              <a:rPr lang="ru-RU" sz="2800" dirty="0" err="1"/>
              <a:t>відповідність</a:t>
            </a:r>
            <a:r>
              <a:rPr lang="ru-RU" sz="2800" dirty="0"/>
              <a:t> </a:t>
            </a:r>
            <a:r>
              <a:rPr lang="ru-RU" sz="2800" dirty="0" err="1"/>
              <a:t>нормативній</a:t>
            </a:r>
            <a:r>
              <a:rPr lang="ru-RU" sz="2800" dirty="0"/>
              <a:t> </a:t>
            </a:r>
            <a:r>
              <a:rPr lang="ru-RU" sz="2800" dirty="0" err="1"/>
              <a:t>базі</a:t>
            </a:r>
            <a:r>
              <a:rPr lang="ru-RU" sz="2800" dirty="0"/>
              <a:t> </a:t>
            </a:r>
            <a:r>
              <a:rPr lang="ru-RU" sz="2800" dirty="0" err="1"/>
              <a:t>бухгалтерського</a:t>
            </a:r>
            <a:r>
              <a:rPr lang="ru-RU" sz="2800" dirty="0"/>
              <a:t> </a:t>
            </a:r>
            <a:r>
              <a:rPr lang="ru-RU" sz="2800" dirty="0" err="1" smtClean="0"/>
              <a:t>обліку</a:t>
            </a:r>
            <a:r>
              <a:rPr lang="ru-RU" sz="2800" dirty="0" smtClean="0"/>
              <a:t>);</a:t>
            </a:r>
            <a:endParaRPr lang="ru-RU" sz="2800" dirty="0"/>
          </a:p>
          <a:p>
            <a:pPr marL="457200" indent="-457200" algn="just">
              <a:buFont typeface="Arial" panose="020B0604020202020204" pitchFamily="34" charset="0"/>
              <a:buChar char="•"/>
            </a:pPr>
            <a:r>
              <a:rPr lang="ru-RU" sz="2800" dirty="0" err="1"/>
              <a:t>повноти</a:t>
            </a:r>
            <a:r>
              <a:rPr lang="ru-RU" sz="2800" dirty="0"/>
              <a:t> </a:t>
            </a:r>
            <a:r>
              <a:rPr lang="ru-RU" sz="2800" dirty="0" err="1"/>
              <a:t>охоплення</a:t>
            </a:r>
            <a:r>
              <a:rPr lang="ru-RU" sz="2800" dirty="0"/>
              <a:t> (</a:t>
            </a:r>
            <a:r>
              <a:rPr lang="ru-RU" sz="2800" dirty="0" err="1"/>
              <a:t>суцільне</a:t>
            </a:r>
            <a:r>
              <a:rPr lang="ru-RU" sz="2800" dirty="0"/>
              <a:t> </a:t>
            </a:r>
            <a:r>
              <a:rPr lang="ru-RU" sz="2800" dirty="0" err="1"/>
              <a:t>охоплення</a:t>
            </a:r>
            <a:r>
              <a:rPr lang="ru-RU" sz="2800" dirty="0"/>
              <a:t> </a:t>
            </a:r>
            <a:r>
              <a:rPr lang="ru-RU" sz="2800" dirty="0" err="1"/>
              <a:t>операцій</a:t>
            </a:r>
            <a:r>
              <a:rPr lang="ru-RU" sz="2800" dirty="0"/>
              <a:t> </a:t>
            </a:r>
            <a:r>
              <a:rPr lang="ru-RU" sz="2800" dirty="0" err="1"/>
              <a:t>фінансово-господарської</a:t>
            </a:r>
            <a:r>
              <a:rPr lang="ru-RU" sz="2800" dirty="0"/>
              <a:t> </a:t>
            </a:r>
            <a:r>
              <a:rPr lang="ru-RU" sz="2800" dirty="0" err="1"/>
              <a:t>діяльності</a:t>
            </a:r>
            <a:r>
              <a:rPr lang="ru-RU" sz="2800" dirty="0"/>
              <a:t> у </a:t>
            </a:r>
            <a:r>
              <a:rPr lang="ru-RU" sz="2800" dirty="0" err="1"/>
              <a:t>їх</a:t>
            </a:r>
            <a:r>
              <a:rPr lang="ru-RU" sz="2800" dirty="0"/>
              <a:t> </a:t>
            </a:r>
            <a:r>
              <a:rPr lang="ru-RU" sz="2800" dirty="0" err="1"/>
              <a:t>відбитті</a:t>
            </a:r>
            <a:r>
              <a:rPr lang="ru-RU" sz="2800" dirty="0"/>
              <a:t>);</a:t>
            </a:r>
          </a:p>
          <a:p>
            <a:pPr marL="457200" indent="-457200" algn="just">
              <a:buFont typeface="Arial" panose="020B0604020202020204" pitchFamily="34" charset="0"/>
              <a:buChar char="•"/>
            </a:pPr>
            <a:r>
              <a:rPr lang="ru-RU" sz="2800" dirty="0" err="1"/>
              <a:t>аналітичності</a:t>
            </a:r>
            <a:r>
              <a:rPr lang="ru-RU" sz="2800" dirty="0"/>
              <a:t> (</a:t>
            </a:r>
            <a:r>
              <a:rPr lang="ru-RU" sz="2800" dirty="0" err="1"/>
              <a:t>розкриття</a:t>
            </a:r>
            <a:r>
              <a:rPr lang="ru-RU" sz="2800" dirty="0"/>
              <a:t> </a:t>
            </a:r>
            <a:r>
              <a:rPr lang="ru-RU" sz="2800" dirty="0" err="1"/>
              <a:t>інформації</a:t>
            </a:r>
            <a:r>
              <a:rPr lang="ru-RU" sz="2800" dirty="0"/>
              <a:t> у </a:t>
            </a:r>
            <a:r>
              <a:rPr lang="ru-RU" sz="2800" dirty="0" err="1"/>
              <a:t>відповідних</a:t>
            </a:r>
            <a:r>
              <a:rPr lang="ru-RU" sz="2800" dirty="0"/>
              <a:t> до потреб </a:t>
            </a:r>
            <a:r>
              <a:rPr lang="ru-RU" sz="2800" dirty="0" err="1"/>
              <a:t>управління</a:t>
            </a:r>
            <a:r>
              <a:rPr lang="ru-RU" sz="2800" dirty="0"/>
              <a:t> межах);</a:t>
            </a:r>
          </a:p>
          <a:p>
            <a:pPr marL="457200" indent="-457200" algn="just">
              <a:buFont typeface="Arial" panose="020B0604020202020204" pitchFamily="34" charset="0"/>
              <a:buChar char="•"/>
            </a:pPr>
            <a:r>
              <a:rPr lang="ru-RU" sz="2800" dirty="0" err="1"/>
              <a:t>зручності</a:t>
            </a:r>
            <a:r>
              <a:rPr lang="ru-RU" sz="2800" dirty="0"/>
              <a:t> (</a:t>
            </a:r>
            <a:r>
              <a:rPr lang="ru-RU" sz="2800" dirty="0" err="1"/>
              <a:t>логічність</a:t>
            </a:r>
            <a:r>
              <a:rPr lang="ru-RU" sz="2800" dirty="0"/>
              <a:t> </a:t>
            </a:r>
            <a:r>
              <a:rPr lang="ru-RU" sz="2800" dirty="0" err="1"/>
              <a:t>побудови</a:t>
            </a:r>
            <a:r>
              <a:rPr lang="ru-RU" sz="2800" dirty="0"/>
              <a:t>).</a:t>
            </a:r>
          </a:p>
        </p:txBody>
      </p:sp>
    </p:spTree>
    <p:extLst>
      <p:ext uri="{BB962C8B-B14F-4D97-AF65-F5344CB8AC3E}">
        <p14:creationId xmlns:p14="http://schemas.microsoft.com/office/powerpoint/2010/main" val="1085588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0" name="TextBox 8"/>
          <p:cNvSpPr txBox="1">
            <a:spLocks noChangeArrowheads="1"/>
          </p:cNvSpPr>
          <p:nvPr/>
        </p:nvSpPr>
        <p:spPr bwMode="auto">
          <a:xfrm>
            <a:off x="323850" y="333375"/>
            <a:ext cx="8569325" cy="6002338"/>
          </a:xfrm>
          <a:prstGeom prst="rect">
            <a:avLst/>
          </a:prstGeom>
          <a:solidFill>
            <a:srgbClr val="FFFF99"/>
          </a:solidFill>
          <a:ln w="9525">
            <a:noFill/>
            <a:miter lim="800000"/>
            <a:headEnd/>
            <a:tailEnd/>
          </a:ln>
        </p:spPr>
        <p:txBody>
          <a:bodyPr>
            <a:spAutoFit/>
          </a:bodyPr>
          <a:lstStyle/>
          <a:p>
            <a:r>
              <a:rPr lang="uk-UA" sz="3200" dirty="0">
                <a:latin typeface="Bookman Old Style" pitchFamily="18" charset="0"/>
              </a:rPr>
              <a:t>Залежно від носіїв облікових регістрів розрізняють два класи форм ведення бухгалтерського обліку: паперові та комп’ютерну.</a:t>
            </a:r>
          </a:p>
          <a:p>
            <a:r>
              <a:rPr lang="uk-UA" sz="3200" dirty="0">
                <a:latin typeface="Bookman Old Style" pitchFamily="18" charset="0"/>
              </a:rPr>
              <a:t>До паперових форм бухгалтерського обліку належать:</a:t>
            </a:r>
            <a:endParaRPr lang="ru-RU" sz="3200" dirty="0">
              <a:latin typeface="Bookman Old Style" pitchFamily="18" charset="0"/>
            </a:endParaRPr>
          </a:p>
          <a:p>
            <a:pPr>
              <a:buFont typeface="Arial" charset="0"/>
              <a:buChar char="•"/>
            </a:pPr>
            <a:r>
              <a:rPr lang="uk-UA" sz="3200" dirty="0">
                <a:latin typeface="Bookman Old Style" pitchFamily="18" charset="0"/>
              </a:rPr>
              <a:t>меморіально-ордерна;</a:t>
            </a:r>
            <a:endParaRPr lang="ru-RU" sz="3200" dirty="0">
              <a:latin typeface="Bookman Old Style" pitchFamily="18" charset="0"/>
            </a:endParaRPr>
          </a:p>
          <a:p>
            <a:pPr>
              <a:buFont typeface="Arial" charset="0"/>
              <a:buChar char="•"/>
            </a:pPr>
            <a:r>
              <a:rPr lang="uk-UA" sz="3200" dirty="0">
                <a:latin typeface="Bookman Old Style" pitchFamily="18" charset="0"/>
              </a:rPr>
              <a:t>журнально-ордерна;</a:t>
            </a:r>
            <a:endParaRPr lang="ru-RU" sz="3200" dirty="0">
              <a:latin typeface="Bookman Old Style" pitchFamily="18" charset="0"/>
            </a:endParaRPr>
          </a:p>
          <a:p>
            <a:pPr>
              <a:buFont typeface="Arial" charset="0"/>
              <a:buChar char="•"/>
            </a:pPr>
            <a:r>
              <a:rPr lang="uk-UA" sz="3200" dirty="0">
                <a:latin typeface="Bookman Old Style" pitchFamily="18" charset="0"/>
              </a:rPr>
              <a:t>журнальна;</a:t>
            </a:r>
            <a:endParaRPr lang="ru-RU" sz="3200" dirty="0">
              <a:latin typeface="Bookman Old Style" pitchFamily="18" charset="0"/>
            </a:endParaRPr>
          </a:p>
          <a:p>
            <a:pPr>
              <a:buFont typeface="Arial" charset="0"/>
              <a:buChar char="•"/>
            </a:pPr>
            <a:r>
              <a:rPr lang="uk-UA" sz="3200" dirty="0">
                <a:latin typeface="Bookman Old Style" pitchFamily="18" charset="0"/>
              </a:rPr>
              <a:t>форми ведення бухгалтерського обліку, які застосовуються суб’єктами малого підприємництва.</a:t>
            </a:r>
            <a:endParaRPr lang="ru-RU" sz="3200" dirty="0">
              <a:latin typeface="Bookman Old Style" pitchFamily="18"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pic>
        <p:nvPicPr>
          <p:cNvPr id="6146" name="Picture 2" descr="Документальне оформлення перенесення залишків по рахунках. Бюджетна  бухгалтерія, № 3, Січень, 2017 | Fa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65" y="908720"/>
            <a:ext cx="8536923"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467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69028364"/>
              </p:ext>
            </p:extLst>
          </p:nvPr>
        </p:nvGraphicFramePr>
        <p:xfrm>
          <a:off x="510928" y="1358124"/>
          <a:ext cx="8229600" cy="4497524"/>
        </p:xfrm>
        <a:graphic>
          <a:graphicData uri="http://schemas.openxmlformats.org/drawingml/2006/table">
            <a:tbl>
              <a:tblPr firstRow="1" firstCol="1" bandRow="1">
                <a:tableStyleId>{5C22544A-7EE6-4342-B048-85BDC9FD1C3A}</a:tableStyleId>
              </a:tblPr>
              <a:tblGrid>
                <a:gridCol w="519430"/>
                <a:gridCol w="1126246"/>
                <a:gridCol w="1125635"/>
                <a:gridCol w="1125635"/>
                <a:gridCol w="2166327"/>
                <a:gridCol w="2166327"/>
              </a:tblGrid>
              <a:tr h="202394">
                <a:tc gridSpan="2">
                  <a:txBody>
                    <a:bodyPr/>
                    <a:lstStyle/>
                    <a:p>
                      <a:pPr algn="ctr">
                        <a:lnSpc>
                          <a:spcPct val="115000"/>
                        </a:lnSpc>
                        <a:spcAft>
                          <a:spcPts val="0"/>
                        </a:spcAft>
                      </a:pPr>
                      <a:r>
                        <a:rPr lang="uk-UA" sz="1200">
                          <a:effectLst/>
                        </a:rPr>
                        <a:t>Синтетичні рахунки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hMerge="1">
                  <a:txBody>
                    <a:bodyPr/>
                    <a:lstStyle/>
                    <a:p>
                      <a:endParaRPr lang="ru-RU"/>
                    </a:p>
                  </a:txBody>
                  <a:tcPr/>
                </a:tc>
                <a:tc gridSpan="2">
                  <a:txBody>
                    <a:bodyPr/>
                    <a:lstStyle/>
                    <a:p>
                      <a:pPr algn="ctr">
                        <a:lnSpc>
                          <a:spcPct val="115000"/>
                        </a:lnSpc>
                        <a:spcAft>
                          <a:spcPts val="0"/>
                        </a:spcAft>
                      </a:pPr>
                      <a:r>
                        <a:rPr lang="uk-UA" sz="1200" spc="-30">
                          <a:effectLst/>
                        </a:rPr>
                        <a:t>Субрахунки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hMerge="1">
                  <a:txBody>
                    <a:bodyPr/>
                    <a:lstStyle/>
                    <a:p>
                      <a:endParaRPr lang="ru-RU"/>
                    </a:p>
                  </a:txBody>
                  <a:tcPr/>
                </a:tc>
                <a:tc gridSpan="2">
                  <a:txBody>
                    <a:bodyPr/>
                    <a:lstStyle/>
                    <a:p>
                      <a:pPr algn="ctr">
                        <a:lnSpc>
                          <a:spcPct val="115000"/>
                        </a:lnSpc>
                        <a:spcAft>
                          <a:spcPts val="0"/>
                        </a:spcAft>
                      </a:pPr>
                      <a:r>
                        <a:rPr lang="uk-UA" sz="1200">
                          <a:effectLst/>
                        </a:rPr>
                        <a:t>Код рахунку аналітичного обліку</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hMerge="1">
                  <a:txBody>
                    <a:bodyPr/>
                    <a:lstStyle/>
                    <a:p>
                      <a:endParaRPr lang="ru-RU"/>
                    </a:p>
                  </a:txBody>
                  <a:tcPr/>
                </a:tc>
              </a:tr>
              <a:tr h="404789">
                <a:tc>
                  <a:txBody>
                    <a:bodyPr/>
                    <a:lstStyle/>
                    <a:p>
                      <a:pPr algn="ctr">
                        <a:lnSpc>
                          <a:spcPct val="115000"/>
                        </a:lnSpc>
                        <a:spcAft>
                          <a:spcPts val="0"/>
                        </a:spcAft>
                      </a:pPr>
                      <a:r>
                        <a:rPr lang="uk-UA" sz="1200">
                          <a:effectLst/>
                        </a:rPr>
                        <a:t>Шифр</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a:txBody>
                    <a:bodyPr/>
                    <a:lstStyle/>
                    <a:p>
                      <a:pPr algn="ctr">
                        <a:lnSpc>
                          <a:spcPct val="115000"/>
                        </a:lnSpc>
                        <a:spcAft>
                          <a:spcPts val="0"/>
                        </a:spcAft>
                      </a:pPr>
                      <a:r>
                        <a:rPr lang="uk-UA" sz="1200">
                          <a:effectLst/>
                        </a:rPr>
                        <a:t>Назва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a:txBody>
                    <a:bodyPr/>
                    <a:lstStyle/>
                    <a:p>
                      <a:pPr algn="ctr">
                        <a:lnSpc>
                          <a:spcPct val="115000"/>
                        </a:lnSpc>
                        <a:spcAft>
                          <a:spcPts val="0"/>
                        </a:spcAft>
                      </a:pPr>
                      <a:r>
                        <a:rPr lang="uk-UA" sz="1200">
                          <a:effectLst/>
                        </a:rPr>
                        <a:t>Шифр</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a:txBody>
                    <a:bodyPr/>
                    <a:lstStyle/>
                    <a:p>
                      <a:pPr algn="ctr">
                        <a:lnSpc>
                          <a:spcPct val="115000"/>
                        </a:lnSpc>
                        <a:spcAft>
                          <a:spcPts val="0"/>
                        </a:spcAft>
                      </a:pPr>
                      <a:r>
                        <a:rPr lang="uk-UA" sz="1200">
                          <a:effectLst/>
                        </a:rPr>
                        <a:t>Назва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a:txBody>
                    <a:bodyPr/>
                    <a:lstStyle/>
                    <a:p>
                      <a:pPr algn="ctr">
                        <a:lnSpc>
                          <a:spcPct val="115000"/>
                        </a:lnSpc>
                        <a:spcAft>
                          <a:spcPts val="0"/>
                        </a:spcAft>
                      </a:pPr>
                      <a:r>
                        <a:rPr lang="uk-UA" sz="1200">
                          <a:effectLst/>
                        </a:rPr>
                        <a:t>Шифр</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a:txBody>
                    <a:bodyPr/>
                    <a:lstStyle/>
                    <a:p>
                      <a:pPr algn="ctr">
                        <a:lnSpc>
                          <a:spcPct val="115000"/>
                        </a:lnSpc>
                        <a:spcAft>
                          <a:spcPts val="0"/>
                        </a:spcAft>
                      </a:pPr>
                      <a:r>
                        <a:rPr lang="uk-UA" sz="1200">
                          <a:effectLst/>
                        </a:rPr>
                        <a:t>Назва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r>
              <a:tr h="202394">
                <a:tc rowSpan="12">
                  <a:txBody>
                    <a:bodyPr/>
                    <a:lstStyle/>
                    <a:p>
                      <a:pPr algn="ctr">
                        <a:lnSpc>
                          <a:spcPct val="115000"/>
                        </a:lnSpc>
                        <a:spcAft>
                          <a:spcPts val="0"/>
                        </a:spcAft>
                      </a:pPr>
                      <a:r>
                        <a:rPr lang="uk-UA" sz="1200">
                          <a:effectLst/>
                        </a:rPr>
                        <a:t>23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rowSpan="12">
                  <a:txBody>
                    <a:bodyPr/>
                    <a:lstStyle/>
                    <a:p>
                      <a:pPr algn="ctr">
                        <a:lnSpc>
                          <a:spcPct val="115000"/>
                        </a:lnSpc>
                        <a:spcAft>
                          <a:spcPts val="0"/>
                        </a:spcAft>
                      </a:pPr>
                      <a:r>
                        <a:rPr lang="uk-UA" sz="1200">
                          <a:effectLst/>
                        </a:rPr>
                        <a:t>Виробництво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rowSpan="5">
                  <a:txBody>
                    <a:bodyPr/>
                    <a:lstStyle/>
                    <a:p>
                      <a:pPr algn="ctr">
                        <a:lnSpc>
                          <a:spcPct val="115000"/>
                        </a:lnSpc>
                        <a:spcAft>
                          <a:spcPts val="0"/>
                        </a:spcAft>
                      </a:pPr>
                      <a:r>
                        <a:rPr lang="uk-UA" sz="1200">
                          <a:effectLst/>
                        </a:rPr>
                        <a:t>231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rowSpan="5">
                  <a:txBody>
                    <a:bodyPr/>
                    <a:lstStyle/>
                    <a:p>
                      <a:pPr algn="just">
                        <a:lnSpc>
                          <a:spcPct val="115000"/>
                        </a:lnSpc>
                        <a:spcAft>
                          <a:spcPts val="0"/>
                        </a:spcAft>
                      </a:pPr>
                      <a:r>
                        <a:rPr lang="uk-UA" sz="1200">
                          <a:effectLst/>
                        </a:rPr>
                        <a:t>Основне виробництво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ctr">
                        <a:lnSpc>
                          <a:spcPct val="115000"/>
                        </a:lnSpc>
                        <a:spcAft>
                          <a:spcPts val="0"/>
                        </a:spcAft>
                      </a:pPr>
                      <a:r>
                        <a:rPr lang="uk-UA" sz="1200">
                          <a:effectLst/>
                        </a:rPr>
                        <a:t>2311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Горілчаний цех (№ 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20239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effectLst/>
                        </a:rPr>
                        <a:t>2312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Цех виробництва лікерів (№ 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40478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effectLst/>
                        </a:rPr>
                        <a:t>2313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Цех виробництва настоянок (№ 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20239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effectLst/>
                        </a:rPr>
                        <a:t>2314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Цех виробництва вин (№4)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40478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effectLst/>
                        </a:rPr>
                        <a:t>2315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Цех виробництва продуктів незавершеного бродіння (№ 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202394">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uk-UA" sz="1200">
                          <a:effectLst/>
                        </a:rPr>
                        <a:t>232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rowSpan="2">
                  <a:txBody>
                    <a:bodyPr/>
                    <a:lstStyle/>
                    <a:p>
                      <a:pPr algn="just">
                        <a:lnSpc>
                          <a:spcPct val="115000"/>
                        </a:lnSpc>
                        <a:spcAft>
                          <a:spcPts val="0"/>
                        </a:spcAft>
                      </a:pPr>
                      <a:r>
                        <a:rPr lang="uk-UA" sz="1200">
                          <a:effectLst/>
                        </a:rPr>
                        <a:t>Допоміжне виробництво</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ctr">
                        <a:lnSpc>
                          <a:spcPct val="115000"/>
                        </a:lnSpc>
                        <a:spcAft>
                          <a:spcPts val="0"/>
                        </a:spcAft>
                      </a:pPr>
                      <a:r>
                        <a:rPr lang="uk-UA" sz="1200">
                          <a:effectLst/>
                        </a:rPr>
                        <a:t>2321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Цех тари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20239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effectLst/>
                        </a:rPr>
                        <a:t>2322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Виробництво ковпачків</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202394">
                <a:tc vMerge="1">
                  <a:txBody>
                    <a:bodyPr/>
                    <a:lstStyle/>
                    <a:p>
                      <a:endParaRPr lang="ru-RU"/>
                    </a:p>
                  </a:txBody>
                  <a:tcPr/>
                </a:tc>
                <a:tc vMerge="1">
                  <a:txBody>
                    <a:bodyPr/>
                    <a:lstStyle/>
                    <a:p>
                      <a:endParaRPr lang="ru-RU"/>
                    </a:p>
                  </a:txBody>
                  <a:tcPr/>
                </a:tc>
                <a:tc rowSpan="3">
                  <a:txBody>
                    <a:bodyPr/>
                    <a:lstStyle/>
                    <a:p>
                      <a:pPr algn="ctr">
                        <a:lnSpc>
                          <a:spcPct val="115000"/>
                        </a:lnSpc>
                        <a:spcAft>
                          <a:spcPts val="0"/>
                        </a:spcAft>
                      </a:pPr>
                      <a:r>
                        <a:rPr lang="uk-UA" sz="1200">
                          <a:effectLst/>
                        </a:rPr>
                        <a:t>233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rowSpan="3">
                  <a:txBody>
                    <a:bodyPr/>
                    <a:lstStyle/>
                    <a:p>
                      <a:pPr algn="just">
                        <a:lnSpc>
                          <a:spcPct val="115000"/>
                        </a:lnSpc>
                        <a:spcAft>
                          <a:spcPts val="0"/>
                        </a:spcAft>
                      </a:pPr>
                      <a:r>
                        <a:rPr lang="uk-UA" sz="1200">
                          <a:effectLst/>
                        </a:rPr>
                        <a:t>Обслуговуюче виробництво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ctr">
                        <a:lnSpc>
                          <a:spcPct val="115000"/>
                        </a:lnSpc>
                        <a:spcAft>
                          <a:spcPts val="0"/>
                        </a:spcAft>
                      </a:pPr>
                      <a:r>
                        <a:rPr lang="uk-UA" sz="1200">
                          <a:effectLst/>
                        </a:rPr>
                        <a:t>2331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Компресорна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20239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effectLst/>
                        </a:rPr>
                        <a:t>2332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Котельня</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20239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effectLst/>
                        </a:rPr>
                        <a:t>2333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just">
                        <a:lnSpc>
                          <a:spcPct val="115000"/>
                        </a:lnSpc>
                        <a:spcAft>
                          <a:spcPts val="0"/>
                        </a:spcAft>
                      </a:pPr>
                      <a:r>
                        <a:rPr lang="uk-UA" sz="1200">
                          <a:effectLst/>
                        </a:rPr>
                        <a:t>Механічна майстерня</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404789">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effectLst/>
                        </a:rPr>
                        <a:t>234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a:txBody>
                    <a:bodyPr/>
                    <a:lstStyle/>
                    <a:p>
                      <a:pPr algn="just">
                        <a:lnSpc>
                          <a:spcPct val="115000"/>
                        </a:lnSpc>
                        <a:spcAft>
                          <a:spcPts val="0"/>
                        </a:spcAft>
                      </a:pPr>
                      <a:r>
                        <a:rPr lang="uk-UA" sz="1200">
                          <a:effectLst/>
                        </a:rPr>
                        <a:t>Давальницьке виробництво</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ctr">
                        <a:lnSpc>
                          <a:spcPct val="115000"/>
                        </a:lnSpc>
                        <a:spcAft>
                          <a:spcPts val="0"/>
                        </a:spcAft>
                      </a:pPr>
                      <a:r>
                        <a:rPr lang="uk-UA" sz="1200">
                          <a:effectLst/>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ctr">
                        <a:lnSpc>
                          <a:spcPct val="115000"/>
                        </a:lnSpc>
                        <a:spcAft>
                          <a:spcPts val="0"/>
                        </a:spcAft>
                      </a:pPr>
                      <a:r>
                        <a:rPr lang="uk-UA" sz="1200">
                          <a:effectLst/>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r h="80957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200">
                          <a:effectLst/>
                        </a:rPr>
                        <a:t>235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nchor="ctr"/>
                </a:tc>
                <a:tc>
                  <a:txBody>
                    <a:bodyPr/>
                    <a:lstStyle/>
                    <a:p>
                      <a:pPr algn="just">
                        <a:lnSpc>
                          <a:spcPct val="115000"/>
                        </a:lnSpc>
                        <a:spcAft>
                          <a:spcPts val="0"/>
                        </a:spcAft>
                      </a:pPr>
                      <a:r>
                        <a:rPr lang="uk-UA" sz="1200">
                          <a:effectLst/>
                        </a:rPr>
                        <a:t>Ремонт і обслу-говування необоротних активів</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ctr">
                        <a:lnSpc>
                          <a:spcPct val="115000"/>
                        </a:lnSpc>
                        <a:spcAft>
                          <a:spcPts val="0"/>
                        </a:spcAft>
                      </a:pPr>
                      <a:r>
                        <a:rPr lang="uk-UA" sz="1200">
                          <a:effectLst/>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c>
                  <a:txBody>
                    <a:bodyPr/>
                    <a:lstStyle/>
                    <a:p>
                      <a:pPr algn="ctr">
                        <a:lnSpc>
                          <a:spcPct val="115000"/>
                        </a:lnSpc>
                        <a:spcAft>
                          <a:spcPts val="0"/>
                        </a:spcAft>
                      </a:pPr>
                      <a:r>
                        <a:rPr lang="uk-UA" sz="1200">
                          <a:effectLst/>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998" marR="65998" marT="0" marB="0"/>
                </a:tc>
              </a:tr>
            </a:tbl>
          </a:graphicData>
        </a:graphic>
      </p:graphicFrame>
      <p:sp>
        <p:nvSpPr>
          <p:cNvPr id="4" name="Rectangle 1"/>
          <p:cNvSpPr>
            <a:spLocks noChangeArrowheads="1"/>
          </p:cNvSpPr>
          <p:nvPr/>
        </p:nvSpPr>
        <p:spPr bwMode="auto">
          <a:xfrm>
            <a:off x="539552" y="2347857"/>
            <a:ext cx="66075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chemeClr val="tx1"/>
                </a:solidFill>
                <a:effectLst/>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 name="Прямоугольник 8"/>
          <p:cNvSpPr/>
          <p:nvPr/>
        </p:nvSpPr>
        <p:spPr>
          <a:xfrm>
            <a:off x="2483768" y="433141"/>
            <a:ext cx="4572000" cy="646331"/>
          </a:xfrm>
          <a:prstGeom prst="rect">
            <a:avLst/>
          </a:prstGeom>
        </p:spPr>
        <p:txBody>
          <a:bodyPr>
            <a:spAutoFit/>
          </a:bodyPr>
          <a:lstStyle/>
          <a:p>
            <a:r>
              <a:rPr lang="uk-UA" altLang="ru-RU">
                <a:latin typeface="Times New Roman" panose="02020603050405020304" pitchFamily="18" charset="0"/>
                <a:ea typeface="Times New Roman" panose="02020603050405020304" pitchFamily="18" charset="0"/>
                <a:cs typeface="Times New Roman" panose="02020603050405020304" pitchFamily="18" charset="0"/>
              </a:rPr>
              <a:t>Робочий план рахунків ТОВ «Горобина» (витяг в частині витрат виробництва)</a:t>
            </a:r>
            <a:endParaRPr lang="ru-RU"/>
          </a:p>
        </p:txBody>
      </p:sp>
    </p:spTree>
    <p:extLst>
      <p:ext uri="{BB962C8B-B14F-4D97-AF65-F5344CB8AC3E}">
        <p14:creationId xmlns:p14="http://schemas.microsoft.com/office/powerpoint/2010/main" val="10570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4" name="Rectangle 1"/>
          <p:cNvSpPr>
            <a:spLocks noChangeArrowheads="1"/>
          </p:cNvSpPr>
          <p:nvPr/>
        </p:nvSpPr>
        <p:spPr bwMode="auto">
          <a:xfrm>
            <a:off x="539552" y="2347857"/>
            <a:ext cx="66075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chemeClr val="tx1"/>
                </a:solidFill>
                <a:effectLst/>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10721259"/>
              </p:ext>
            </p:extLst>
          </p:nvPr>
        </p:nvGraphicFramePr>
        <p:xfrm>
          <a:off x="899591" y="751800"/>
          <a:ext cx="6480720" cy="6106206"/>
        </p:xfrm>
        <a:graphic>
          <a:graphicData uri="http://schemas.openxmlformats.org/drawingml/2006/table">
            <a:tbl>
              <a:tblPr firstRow="1" firstCol="1" bandRow="1">
                <a:tableStyleId>{5C22544A-7EE6-4342-B048-85BDC9FD1C3A}</a:tableStyleId>
              </a:tblPr>
              <a:tblGrid>
                <a:gridCol w="517701"/>
                <a:gridCol w="788001"/>
                <a:gridCol w="906972"/>
                <a:gridCol w="906972"/>
                <a:gridCol w="1680537"/>
                <a:gridCol w="1680537"/>
              </a:tblGrid>
              <a:tr h="290771">
                <a:tc gridSpan="2">
                  <a:txBody>
                    <a:bodyPr/>
                    <a:lstStyle/>
                    <a:p>
                      <a:pPr algn="ctr">
                        <a:lnSpc>
                          <a:spcPct val="115000"/>
                        </a:lnSpc>
                        <a:spcAft>
                          <a:spcPts val="0"/>
                        </a:spcAft>
                      </a:pPr>
                      <a:r>
                        <a:rPr lang="uk-UA" sz="600">
                          <a:effectLst/>
                        </a:rPr>
                        <a:t>Субрахунки</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hMerge="1">
                  <a:txBody>
                    <a:bodyPr/>
                    <a:lstStyle/>
                    <a:p>
                      <a:endParaRPr lang="ru-RU"/>
                    </a:p>
                  </a:txBody>
                  <a:tcPr/>
                </a:tc>
                <a:tc gridSpan="2">
                  <a:txBody>
                    <a:bodyPr/>
                    <a:lstStyle/>
                    <a:p>
                      <a:pPr algn="ctr">
                        <a:lnSpc>
                          <a:spcPct val="115000"/>
                        </a:lnSpc>
                        <a:spcAft>
                          <a:spcPts val="0"/>
                        </a:spcAft>
                      </a:pPr>
                      <a:r>
                        <a:rPr lang="uk-UA" sz="600">
                          <a:effectLst/>
                        </a:rPr>
                        <a:t>Аналітичні рахунки І порядку</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hMerge="1">
                  <a:txBody>
                    <a:bodyPr/>
                    <a:lstStyle/>
                    <a:p>
                      <a:endParaRPr lang="ru-RU"/>
                    </a:p>
                  </a:txBody>
                  <a:tcPr/>
                </a:tc>
                <a:tc gridSpan="2">
                  <a:txBody>
                    <a:bodyPr/>
                    <a:lstStyle/>
                    <a:p>
                      <a:pPr algn="ctr">
                        <a:lnSpc>
                          <a:spcPct val="115000"/>
                        </a:lnSpc>
                        <a:spcAft>
                          <a:spcPts val="0"/>
                        </a:spcAft>
                      </a:pPr>
                      <a:r>
                        <a:rPr lang="uk-UA" sz="600">
                          <a:effectLst/>
                        </a:rPr>
                        <a:t>Аналітичні рахунки ІІ порядку</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hMerge="1">
                  <a:txBody>
                    <a:bodyPr/>
                    <a:lstStyle/>
                    <a:p>
                      <a:endParaRPr lang="ru-RU"/>
                    </a:p>
                  </a:txBody>
                  <a:tcPr/>
                </a:tc>
              </a:tr>
              <a:tr h="290771">
                <a:tc>
                  <a:txBody>
                    <a:bodyPr/>
                    <a:lstStyle/>
                    <a:p>
                      <a:pPr algn="ctr">
                        <a:lnSpc>
                          <a:spcPct val="115000"/>
                        </a:lnSpc>
                        <a:spcAft>
                          <a:spcPts val="0"/>
                        </a:spcAft>
                      </a:pPr>
                      <a:r>
                        <a:rPr lang="uk-UA" sz="600">
                          <a:effectLst/>
                        </a:rPr>
                        <a:t>Шифр</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ctr">
                        <a:lnSpc>
                          <a:spcPct val="115000"/>
                        </a:lnSpc>
                        <a:spcAft>
                          <a:spcPts val="0"/>
                        </a:spcAft>
                      </a:pPr>
                      <a:r>
                        <a:rPr lang="uk-UA" sz="600">
                          <a:effectLst/>
                        </a:rPr>
                        <a:t>Назва</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ctr">
                        <a:lnSpc>
                          <a:spcPct val="115000"/>
                        </a:lnSpc>
                        <a:spcAft>
                          <a:spcPts val="0"/>
                        </a:spcAft>
                      </a:pPr>
                      <a:r>
                        <a:rPr lang="uk-UA" sz="600">
                          <a:effectLst/>
                        </a:rPr>
                        <a:t>Шифр</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ctr">
                        <a:lnSpc>
                          <a:spcPct val="115000"/>
                        </a:lnSpc>
                        <a:spcAft>
                          <a:spcPts val="0"/>
                        </a:spcAft>
                      </a:pPr>
                      <a:r>
                        <a:rPr lang="uk-UA" sz="600">
                          <a:effectLst/>
                        </a:rPr>
                        <a:t>Назва</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ctr">
                        <a:lnSpc>
                          <a:spcPct val="115000"/>
                        </a:lnSpc>
                        <a:spcAft>
                          <a:spcPts val="0"/>
                        </a:spcAft>
                      </a:pPr>
                      <a:r>
                        <a:rPr lang="uk-UA" sz="600">
                          <a:effectLst/>
                        </a:rPr>
                        <a:t>Шифр</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ctr">
                        <a:lnSpc>
                          <a:spcPct val="115000"/>
                        </a:lnSpc>
                        <a:spcAft>
                          <a:spcPts val="0"/>
                        </a:spcAft>
                      </a:pPr>
                      <a:r>
                        <a:rPr lang="uk-UA" sz="600">
                          <a:effectLst/>
                        </a:rPr>
                        <a:t>Назва</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rowSpan="17">
                  <a:txBody>
                    <a:bodyPr/>
                    <a:lstStyle/>
                    <a:p>
                      <a:pPr algn="just">
                        <a:lnSpc>
                          <a:spcPct val="115000"/>
                        </a:lnSpc>
                        <a:spcAft>
                          <a:spcPts val="0"/>
                        </a:spcAft>
                      </a:pPr>
                      <a:r>
                        <a:rPr lang="uk-UA" sz="600">
                          <a:effectLst/>
                        </a:rPr>
                        <a:t>261</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rowSpan="17">
                  <a:txBody>
                    <a:bodyPr/>
                    <a:lstStyle/>
                    <a:p>
                      <a:pPr algn="just">
                        <a:lnSpc>
                          <a:spcPct val="115000"/>
                        </a:lnSpc>
                        <a:spcAft>
                          <a:spcPts val="0"/>
                        </a:spcAft>
                      </a:pPr>
                      <a:r>
                        <a:rPr lang="uk-UA" sz="600">
                          <a:effectLst/>
                        </a:rPr>
                        <a:t>Готова продукція за обліковими цінами</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rowSpan="9">
                  <a:txBody>
                    <a:bodyPr/>
                    <a:lstStyle/>
                    <a:p>
                      <a:pPr algn="just">
                        <a:lnSpc>
                          <a:spcPct val="115000"/>
                        </a:lnSpc>
                        <a:spcAft>
                          <a:spcPts val="0"/>
                        </a:spcAft>
                      </a:pPr>
                      <a:r>
                        <a:rPr lang="uk-UA" sz="600">
                          <a:effectLst/>
                        </a:rPr>
                        <a:t>2611</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rowSpan="9">
                  <a:txBody>
                    <a:bodyPr/>
                    <a:lstStyle/>
                    <a:p>
                      <a:pPr algn="just">
                        <a:lnSpc>
                          <a:spcPct val="115000"/>
                        </a:lnSpc>
                        <a:spcAft>
                          <a:spcPts val="0"/>
                        </a:spcAft>
                      </a:pPr>
                      <a:r>
                        <a:rPr lang="uk-UA" sz="600">
                          <a:effectLst/>
                        </a:rPr>
                        <a:t>Сир твердий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26111</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Старий Голландець </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26112</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Тенеро</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26113</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Гранде</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26114</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Фамілія</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26115</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Російський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26116</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Мааздам</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26117</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Сметанковий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26118</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Вершковий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26119</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Йогуртовий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rowSpan="7">
                  <a:txBody>
                    <a:bodyPr/>
                    <a:lstStyle/>
                    <a:p>
                      <a:pPr algn="just">
                        <a:lnSpc>
                          <a:spcPct val="115000"/>
                        </a:lnSpc>
                        <a:spcAft>
                          <a:spcPts val="0"/>
                        </a:spcAft>
                      </a:pPr>
                      <a:r>
                        <a:rPr lang="uk-UA" sz="600">
                          <a:effectLst/>
                        </a:rPr>
                        <a:t>2612</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rowSpan="7">
                  <a:txBody>
                    <a:bodyPr/>
                    <a:lstStyle/>
                    <a:p>
                      <a:pPr algn="just">
                        <a:lnSpc>
                          <a:spcPct val="115000"/>
                        </a:lnSpc>
                        <a:spcAft>
                          <a:spcPts val="0"/>
                        </a:spcAft>
                      </a:pPr>
                      <a:r>
                        <a:rPr lang="uk-UA" sz="600">
                          <a:effectLst/>
                        </a:rPr>
                        <a:t>Сир плавлений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nSpc>
                          <a:spcPct val="115000"/>
                        </a:lnSpc>
                        <a:spcAft>
                          <a:spcPts val="0"/>
                        </a:spcAft>
                      </a:pPr>
                      <a:r>
                        <a:rPr lang="uk-UA" sz="600">
                          <a:effectLst/>
                        </a:rPr>
                        <a:t>26121</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Дружба</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26122</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Голландський </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26123</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Російський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26124</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Вершковий </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29077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26125</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З зеленню та часником</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26126</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З грибами</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26127</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З шинкою</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290771">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2613</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Суха сироватка </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ctr">
                        <a:lnSpc>
                          <a:spcPct val="115000"/>
                        </a:lnSpc>
                        <a:spcAft>
                          <a:spcPts val="0"/>
                        </a:spcAft>
                      </a:pPr>
                      <a:r>
                        <a:rPr lang="uk-UA" sz="600">
                          <a:effectLst/>
                        </a:rPr>
                        <a:t>-</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ctr">
                        <a:lnSpc>
                          <a:spcPct val="115000"/>
                        </a:lnSpc>
                        <a:spcAft>
                          <a:spcPts val="0"/>
                        </a:spcAft>
                      </a:pPr>
                      <a:r>
                        <a:rPr lang="uk-UA" sz="600">
                          <a:effectLst/>
                        </a:rPr>
                        <a:t>-</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rowSpan="17">
                  <a:txBody>
                    <a:bodyPr/>
                    <a:lstStyle/>
                    <a:p>
                      <a:pPr algn="just">
                        <a:lnSpc>
                          <a:spcPct val="115000"/>
                        </a:lnSpc>
                        <a:spcAft>
                          <a:spcPts val="0"/>
                        </a:spcAft>
                      </a:pPr>
                      <a:r>
                        <a:rPr lang="uk-UA" sz="600">
                          <a:effectLst/>
                        </a:rPr>
                        <a:t>262</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rowSpan="17">
                  <a:txBody>
                    <a:bodyPr/>
                    <a:lstStyle/>
                    <a:p>
                      <a:pPr algn="just">
                        <a:lnSpc>
                          <a:spcPct val="115000"/>
                        </a:lnSpc>
                        <a:spcAft>
                          <a:spcPts val="0"/>
                        </a:spcAft>
                      </a:pPr>
                      <a:r>
                        <a:rPr lang="uk-UA" sz="600">
                          <a:effectLst/>
                        </a:rPr>
                        <a:t>Відхилення фактичної виробничої собівартості готової продукції від облікових цін</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rowSpan="9">
                  <a:txBody>
                    <a:bodyPr/>
                    <a:lstStyle/>
                    <a:p>
                      <a:pPr algn="just">
                        <a:lnSpc>
                          <a:spcPct val="115000"/>
                        </a:lnSpc>
                        <a:spcAft>
                          <a:spcPts val="0"/>
                        </a:spcAft>
                      </a:pPr>
                      <a:r>
                        <a:rPr lang="uk-UA" sz="600">
                          <a:effectLst/>
                        </a:rPr>
                        <a:t>2621</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rowSpan="9">
                  <a:txBody>
                    <a:bodyPr/>
                    <a:lstStyle/>
                    <a:p>
                      <a:pPr algn="just">
                        <a:lnSpc>
                          <a:spcPct val="115000"/>
                        </a:lnSpc>
                        <a:spcAft>
                          <a:spcPts val="0"/>
                        </a:spcAft>
                      </a:pPr>
                      <a:r>
                        <a:rPr lang="uk-UA" sz="600">
                          <a:effectLst/>
                        </a:rPr>
                        <a:t>Сир твердий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26211</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Старий Голландець </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26212</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Тенеро</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26213</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Гранде</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26214</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Фамілія</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26215</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Російський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26216</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Мааздам</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26217</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Сметанковий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26218</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Вершковий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26219</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Йогуртовий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rowSpan="7">
                  <a:txBody>
                    <a:bodyPr/>
                    <a:lstStyle/>
                    <a:p>
                      <a:pPr algn="just">
                        <a:lnSpc>
                          <a:spcPct val="115000"/>
                        </a:lnSpc>
                        <a:spcAft>
                          <a:spcPts val="0"/>
                        </a:spcAft>
                      </a:pPr>
                      <a:r>
                        <a:rPr lang="uk-UA" sz="600">
                          <a:effectLst/>
                        </a:rPr>
                        <a:t>2622</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rowSpan="7">
                  <a:txBody>
                    <a:bodyPr/>
                    <a:lstStyle/>
                    <a:p>
                      <a:pPr algn="just">
                        <a:lnSpc>
                          <a:spcPct val="115000"/>
                        </a:lnSpc>
                        <a:spcAft>
                          <a:spcPts val="0"/>
                        </a:spcAft>
                      </a:pPr>
                      <a:r>
                        <a:rPr lang="uk-UA" sz="600">
                          <a:effectLst/>
                        </a:rPr>
                        <a:t>Сир плавлений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nSpc>
                          <a:spcPct val="115000"/>
                        </a:lnSpc>
                        <a:spcAft>
                          <a:spcPts val="0"/>
                        </a:spcAft>
                      </a:pPr>
                      <a:r>
                        <a:rPr lang="uk-UA" sz="600">
                          <a:effectLst/>
                        </a:rPr>
                        <a:t>26221</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Дружба</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26222</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Голландський </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26223</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Російський</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26224</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Вершковий </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29077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26225</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З зеленню та часником</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26226</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З грибами</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1453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uk-UA" sz="600">
                          <a:effectLst/>
                        </a:rPr>
                        <a:t>26227</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З шинкою</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r h="290771">
                <a:tc vMerge="1">
                  <a:txBody>
                    <a:bodyPr/>
                    <a:lstStyle/>
                    <a:p>
                      <a:endParaRPr lang="ru-RU"/>
                    </a:p>
                  </a:txBody>
                  <a:tcPr/>
                </a:tc>
                <a:tc vMerge="1">
                  <a:txBody>
                    <a:bodyPr/>
                    <a:lstStyle/>
                    <a:p>
                      <a:endParaRPr lang="ru-RU"/>
                    </a:p>
                  </a:txBody>
                  <a:tcPr/>
                </a:tc>
                <a:tc>
                  <a:txBody>
                    <a:bodyPr/>
                    <a:lstStyle/>
                    <a:p>
                      <a:pPr algn="just">
                        <a:lnSpc>
                          <a:spcPct val="115000"/>
                        </a:lnSpc>
                        <a:spcAft>
                          <a:spcPts val="0"/>
                        </a:spcAft>
                      </a:pPr>
                      <a:r>
                        <a:rPr lang="uk-UA" sz="600">
                          <a:effectLst/>
                        </a:rPr>
                        <a:t>2623</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just">
                        <a:lnSpc>
                          <a:spcPct val="115000"/>
                        </a:lnSpc>
                        <a:spcAft>
                          <a:spcPts val="0"/>
                        </a:spcAft>
                      </a:pPr>
                      <a:r>
                        <a:rPr lang="uk-UA" sz="600">
                          <a:effectLst/>
                        </a:rPr>
                        <a:t>Суха сироватка </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ctr">
                        <a:lnSpc>
                          <a:spcPct val="115000"/>
                        </a:lnSpc>
                        <a:spcAft>
                          <a:spcPts val="0"/>
                        </a:spcAft>
                      </a:pPr>
                      <a:r>
                        <a:rPr lang="uk-UA" sz="600">
                          <a:effectLst/>
                        </a:rPr>
                        <a:t>-</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c>
                  <a:txBody>
                    <a:bodyPr/>
                    <a:lstStyle/>
                    <a:p>
                      <a:pPr algn="ctr">
                        <a:lnSpc>
                          <a:spcPct val="115000"/>
                        </a:lnSpc>
                        <a:spcAft>
                          <a:spcPts val="0"/>
                        </a:spcAft>
                      </a:pPr>
                      <a:r>
                        <a:rPr lang="uk-UA" sz="600">
                          <a:effectLst/>
                        </a:rPr>
                        <a:t>-</a:t>
                      </a:r>
                      <a:endParaRPr lang="ru-R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139" marR="35139" marT="0" marB="0"/>
                </a:tc>
              </a:tr>
            </a:tbl>
          </a:graphicData>
        </a:graphic>
      </p:graphicFrame>
      <p:sp>
        <p:nvSpPr>
          <p:cNvPr id="12" name="Прямоугольник 11"/>
          <p:cNvSpPr/>
          <p:nvPr/>
        </p:nvSpPr>
        <p:spPr>
          <a:xfrm>
            <a:off x="250826" y="382478"/>
            <a:ext cx="8785670" cy="369332"/>
          </a:xfrm>
          <a:prstGeom prst="rect">
            <a:avLst/>
          </a:prstGeom>
        </p:spPr>
        <p:txBody>
          <a:bodyPr wrap="square">
            <a:spAutoFit/>
          </a:bodyPr>
          <a:lstStyle/>
          <a:p>
            <a:pPr lvl="0" indent="450850" eaLnBrk="0" fontAlgn="base" hangingPunct="0">
              <a:spcBef>
                <a:spcPct val="0"/>
              </a:spcBef>
              <a:spcAft>
                <a:spcPct val="0"/>
              </a:spcAft>
            </a:pPr>
            <a:r>
              <a:rPr lang="uk-UA" altLang="ru-RU">
                <a:latin typeface="Times New Roman" panose="02020603050405020304" pitchFamily="18" charset="0"/>
                <a:ea typeface="Times New Roman" panose="02020603050405020304" pitchFamily="18" charset="0"/>
                <a:cs typeface="Times New Roman" panose="02020603050405020304" pitchFamily="18" charset="0"/>
              </a:rPr>
              <a:t>Робочий план рахунків ТОВ «Молочний рай» (витяг в частині готової продукції)</a:t>
            </a:r>
            <a:r>
              <a:rPr lang="ru-RU" altLang="ru-RU" sz="800"/>
              <a:t> </a:t>
            </a:r>
            <a:endParaRPr lang="ru-RU" altLang="ru-RU" sz="2400">
              <a:latin typeface="Arial" panose="020B0604020202020204" pitchFamily="34" charset="0"/>
            </a:endParaRPr>
          </a:p>
        </p:txBody>
      </p:sp>
    </p:spTree>
    <p:extLst>
      <p:ext uri="{BB962C8B-B14F-4D97-AF65-F5344CB8AC3E}">
        <p14:creationId xmlns:p14="http://schemas.microsoft.com/office/powerpoint/2010/main" val="2077054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4" name="Rectangle 1"/>
          <p:cNvSpPr>
            <a:spLocks noChangeArrowheads="1"/>
          </p:cNvSpPr>
          <p:nvPr/>
        </p:nvSpPr>
        <p:spPr bwMode="auto">
          <a:xfrm>
            <a:off x="539552" y="2347857"/>
            <a:ext cx="66075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chemeClr val="tx1"/>
                </a:solidFill>
                <a:effectLst/>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947106039"/>
              </p:ext>
            </p:extLst>
          </p:nvPr>
        </p:nvGraphicFramePr>
        <p:xfrm>
          <a:off x="1403648" y="1556792"/>
          <a:ext cx="6696744" cy="2736304"/>
        </p:xfrm>
        <a:graphic>
          <a:graphicData uri="http://schemas.openxmlformats.org/drawingml/2006/table">
            <a:tbl>
              <a:tblPr firstRow="1" firstCol="1" bandRow="1">
                <a:tableStyleId>{5C22544A-7EE6-4342-B048-85BDC9FD1C3A}</a:tableStyleId>
              </a:tblPr>
              <a:tblGrid>
                <a:gridCol w="1841666"/>
                <a:gridCol w="4855078"/>
              </a:tblGrid>
              <a:tr h="262210">
                <a:tc>
                  <a:txBody>
                    <a:bodyPr/>
                    <a:lstStyle/>
                    <a:p>
                      <a:pPr algn="ctr">
                        <a:lnSpc>
                          <a:spcPct val="115000"/>
                        </a:lnSpc>
                        <a:spcAft>
                          <a:spcPts val="0"/>
                        </a:spcAft>
                      </a:pPr>
                      <a:r>
                        <a:rPr lang="uk-UA" sz="1200">
                          <a:effectLst/>
                        </a:rPr>
                        <a:t>Субрахунок</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200">
                          <a:effectLst/>
                        </a:rPr>
                        <a:t>Аналітичні рахунки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654834">
                <a:tc>
                  <a:txBody>
                    <a:bodyPr/>
                    <a:lstStyle/>
                    <a:p>
                      <a:pPr algn="just">
                        <a:lnSpc>
                          <a:spcPct val="115000"/>
                        </a:lnSpc>
                        <a:spcAft>
                          <a:spcPts val="0"/>
                        </a:spcAft>
                      </a:pPr>
                      <a:r>
                        <a:rPr lang="uk-UA" sz="1200">
                          <a:effectLst/>
                        </a:rPr>
                        <a:t>702 «Дохід від реалізації товарів»</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rPr>
                        <a:t>7021 «Дохід від реалізації товарів»;</a:t>
                      </a:r>
                      <a:endParaRPr lang="ru-RU" sz="1100">
                        <a:effectLst/>
                      </a:endParaRPr>
                    </a:p>
                    <a:p>
                      <a:pPr algn="just">
                        <a:lnSpc>
                          <a:spcPct val="115000"/>
                        </a:lnSpc>
                        <a:spcAft>
                          <a:spcPts val="0"/>
                        </a:spcAft>
                      </a:pPr>
                      <a:r>
                        <a:rPr lang="uk-UA" sz="1200">
                          <a:effectLst/>
                        </a:rPr>
                        <a:t>7022 «Дохід від реалізації товарів за дисконтними картками»;</a:t>
                      </a:r>
                      <a:endParaRPr lang="ru-RU" sz="1100">
                        <a:effectLst/>
                      </a:endParaRPr>
                    </a:p>
                    <a:p>
                      <a:pPr algn="just">
                        <a:lnSpc>
                          <a:spcPct val="115000"/>
                        </a:lnSpc>
                        <a:spcAft>
                          <a:spcPts val="0"/>
                        </a:spcAft>
                      </a:pPr>
                      <a:r>
                        <a:rPr lang="uk-UA" sz="1200">
                          <a:effectLst/>
                        </a:rPr>
                        <a:t>7023 «Дохід від реалізації товарів зі знижками»;</a:t>
                      </a:r>
                      <a:endParaRPr lang="ru-RU" sz="1100">
                        <a:effectLst/>
                      </a:endParaRPr>
                    </a:p>
                    <a:p>
                      <a:pPr algn="just">
                        <a:lnSpc>
                          <a:spcPct val="115000"/>
                        </a:lnSpc>
                        <a:spcAft>
                          <a:spcPts val="0"/>
                        </a:spcAft>
                      </a:pPr>
                      <a:r>
                        <a:rPr lang="uk-UA" sz="1200">
                          <a:effectLst/>
                        </a:rPr>
                        <a:t>7024 «Дохід від реалізації товарів у період розпродажу»;</a:t>
                      </a:r>
                      <a:endParaRPr lang="ru-RU" sz="1100">
                        <a:effectLst/>
                      </a:endParaRPr>
                    </a:p>
                    <a:p>
                      <a:pPr algn="just">
                        <a:lnSpc>
                          <a:spcPct val="115000"/>
                        </a:lnSpc>
                        <a:spcAft>
                          <a:spcPts val="0"/>
                        </a:spcAft>
                      </a:pPr>
                      <a:r>
                        <a:rPr lang="uk-UA" sz="1200">
                          <a:effectLst/>
                        </a:rPr>
                        <a:t>7025 «Дохід від реалізації товарів за іншими заходами впливу на обсяги продажу товарів»</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19260">
                <a:tc>
                  <a:txBody>
                    <a:bodyPr/>
                    <a:lstStyle/>
                    <a:p>
                      <a:pPr algn="just">
                        <a:lnSpc>
                          <a:spcPct val="115000"/>
                        </a:lnSpc>
                        <a:spcAft>
                          <a:spcPts val="0"/>
                        </a:spcAft>
                      </a:pPr>
                      <a:r>
                        <a:rPr lang="uk-UA" sz="1200">
                          <a:effectLst/>
                        </a:rPr>
                        <a:t>704 «Вирахування з доходу»</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200">
                          <a:effectLst/>
                        </a:rPr>
                        <a:t>7041 «Вирахування з доходу за товари, повернені покупцями»;</a:t>
                      </a:r>
                      <a:endParaRPr lang="ru-RU" sz="1100">
                        <a:effectLst/>
                      </a:endParaRPr>
                    </a:p>
                    <a:p>
                      <a:pPr algn="just">
                        <a:lnSpc>
                          <a:spcPct val="115000"/>
                        </a:lnSpc>
                        <a:spcAft>
                          <a:spcPts val="0"/>
                        </a:spcAft>
                      </a:pPr>
                      <a:r>
                        <a:rPr lang="uk-UA" sz="1200">
                          <a:effectLst/>
                        </a:rPr>
                        <a:t>7042 «Сума знижок, наданих покупцям»;</a:t>
                      </a:r>
                      <a:endParaRPr lang="ru-RU" sz="1100">
                        <a:effectLst/>
                      </a:endParaRPr>
                    </a:p>
                    <a:p>
                      <a:pPr algn="just">
                        <a:lnSpc>
                          <a:spcPct val="115000"/>
                        </a:lnSpc>
                        <a:spcAft>
                          <a:spcPts val="0"/>
                        </a:spcAft>
                      </a:pPr>
                      <a:r>
                        <a:rPr lang="uk-UA" sz="1200">
                          <a:effectLst/>
                        </a:rPr>
                        <a:t>7043 «Інші вирахування з доходу»</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2" name="Прямоугольник 11"/>
          <p:cNvSpPr/>
          <p:nvPr/>
        </p:nvSpPr>
        <p:spPr>
          <a:xfrm>
            <a:off x="1547664" y="564376"/>
            <a:ext cx="7272808" cy="646331"/>
          </a:xfrm>
          <a:prstGeom prst="rect">
            <a:avLst/>
          </a:prstGeom>
        </p:spPr>
        <p:txBody>
          <a:bodyPr wrap="square">
            <a:spAutoFit/>
          </a:bodyPr>
          <a:lstStyle/>
          <a:p>
            <a:pPr lvl="0" eaLnBrk="0" fontAlgn="base" hangingPunct="0">
              <a:spcBef>
                <a:spcPct val="0"/>
              </a:spcBef>
              <a:spcAft>
                <a:spcPct val="0"/>
              </a:spcAft>
            </a:pPr>
            <a:r>
              <a:rPr lang="uk-UA" altLang="ru-RU">
                <a:latin typeface="Times New Roman" panose="02020603050405020304" pitchFamily="18" charset="0"/>
                <a:ea typeface="Times New Roman" panose="02020603050405020304" pitchFamily="18" charset="0"/>
                <a:cs typeface="Times New Roman" panose="02020603050405020304" pitchFamily="18" charset="0"/>
              </a:rPr>
              <a:t>Робочий план рахунків ТОВ «ЕкоЛавка» (витяг щодо субрахунків 702 «Дохід від реалізації товарів» та 704 «Вирахування з доходу»)</a:t>
            </a:r>
            <a:r>
              <a:rPr lang="ru-RU" altLang="ru-RU" sz="800"/>
              <a:t> </a:t>
            </a:r>
            <a:endParaRPr lang="ru-RU" altLang="ru-RU" sz="2400">
              <a:latin typeface="Arial" panose="020B0604020202020204" pitchFamily="34" charset="0"/>
            </a:endParaRPr>
          </a:p>
        </p:txBody>
      </p:sp>
    </p:spTree>
    <p:extLst>
      <p:ext uri="{BB962C8B-B14F-4D97-AF65-F5344CB8AC3E}">
        <p14:creationId xmlns:p14="http://schemas.microsoft.com/office/powerpoint/2010/main" val="1791332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graphicFrame>
        <p:nvGraphicFramePr>
          <p:cNvPr id="10" name="Объект 4"/>
          <p:cNvGraphicFramePr>
            <a:graphicFrameLocks noGrp="1"/>
          </p:cNvGraphicFramePr>
          <p:nvPr>
            <p:ph idx="1"/>
            <p:extLst>
              <p:ext uri="{D42A27DB-BD31-4B8C-83A1-F6EECF244321}">
                <p14:modId xmlns:p14="http://schemas.microsoft.com/office/powerpoint/2010/main" val="18502646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Заголовок 1"/>
          <p:cNvSpPr>
            <a:spLocks noGrp="1"/>
          </p:cNvSpPr>
          <p:nvPr>
            <p:ph type="title"/>
          </p:nvPr>
        </p:nvSpPr>
        <p:spPr>
          <a:xfrm>
            <a:off x="457200" y="316632"/>
            <a:ext cx="8229600" cy="1600200"/>
          </a:xfrm>
        </p:spPr>
        <p:txBody>
          <a:bodyPr>
            <a:normAutofit/>
          </a:bodyPr>
          <a:lstStyle/>
          <a:p>
            <a:pPr algn="ctr"/>
            <a:r>
              <a:rPr lang="uk-UA" dirty="0" smtClean="0">
                <a:solidFill>
                  <a:schemeClr val="accent1">
                    <a:lumMod val="60000"/>
                    <a:lumOff val="40000"/>
                  </a:schemeClr>
                </a:solidFill>
                <a:latin typeface="Times New Roman" pitchFamily="18" charset="0"/>
                <a:cs typeface="Times New Roman" pitchFamily="18" charset="0"/>
              </a:rPr>
              <a:t>Процес розробки робочого плану рахунків </a:t>
            </a:r>
            <a:endParaRPr lang="ru-RU" dirty="0">
              <a:solidFill>
                <a:schemeClr val="accent1">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4" name="Объект 3"/>
          <p:cNvSpPr>
            <a:spLocks noGrp="1"/>
          </p:cNvSpPr>
          <p:nvPr>
            <p:ph idx="1"/>
          </p:nvPr>
        </p:nvSpPr>
        <p:spPr>
          <a:xfrm>
            <a:off x="250826" y="261938"/>
            <a:ext cx="8785670" cy="5543326"/>
          </a:xfrm>
        </p:spPr>
        <p:txBody>
          <a:bodyPr>
            <a:noAutofit/>
          </a:bodyPr>
          <a:lstStyle/>
          <a:p>
            <a:pPr marL="0" indent="0">
              <a:buNone/>
            </a:pPr>
            <a:r>
              <a:rPr lang="ru-RU" sz="2200" dirty="0" err="1"/>
              <a:t>Розробка</a:t>
            </a:r>
            <a:r>
              <a:rPr lang="ru-RU" sz="2200" dirty="0"/>
              <a:t> </a:t>
            </a:r>
            <a:r>
              <a:rPr lang="ru-RU" sz="2200" dirty="0" err="1"/>
              <a:t>робочого</a:t>
            </a:r>
            <a:r>
              <a:rPr lang="ru-RU" sz="2200" dirty="0"/>
              <a:t> плану </a:t>
            </a:r>
            <a:r>
              <a:rPr lang="ru-RU" sz="2200" dirty="0" err="1"/>
              <a:t>рахунків</a:t>
            </a:r>
            <a:r>
              <a:rPr lang="ru-RU" sz="2200" dirty="0"/>
              <a:t> </a:t>
            </a:r>
            <a:r>
              <a:rPr lang="ru-RU" sz="2200" dirty="0" err="1"/>
              <a:t>включає</a:t>
            </a:r>
            <a:r>
              <a:rPr lang="ru-RU" sz="2200" dirty="0"/>
              <a:t> </a:t>
            </a:r>
            <a:r>
              <a:rPr lang="ru-RU" sz="2200" dirty="0" err="1"/>
              <a:t>чотири</a:t>
            </a:r>
            <a:r>
              <a:rPr lang="ru-RU" sz="2200" dirty="0"/>
              <a:t> </a:t>
            </a:r>
            <a:r>
              <a:rPr lang="ru-RU" sz="2200" dirty="0" err="1"/>
              <a:t>етапи</a:t>
            </a:r>
            <a:r>
              <a:rPr lang="ru-RU" sz="2200" dirty="0"/>
              <a:t>, </a:t>
            </a:r>
            <a:r>
              <a:rPr lang="ru-RU" sz="2200" dirty="0" err="1"/>
              <a:t>реалізація</a:t>
            </a:r>
            <a:r>
              <a:rPr lang="ru-RU" sz="2200" dirty="0"/>
              <a:t> кожного з </a:t>
            </a:r>
            <a:r>
              <a:rPr lang="ru-RU" sz="2200" dirty="0" err="1"/>
              <a:t>яких</a:t>
            </a:r>
            <a:r>
              <a:rPr lang="ru-RU" sz="2200" dirty="0"/>
              <a:t> </a:t>
            </a:r>
            <a:r>
              <a:rPr lang="ru-RU" sz="2200" dirty="0" err="1"/>
              <a:t>передбачає</a:t>
            </a:r>
            <a:r>
              <a:rPr lang="ru-RU" sz="2200" dirty="0"/>
              <a:t> </a:t>
            </a:r>
            <a:r>
              <a:rPr lang="ru-RU" sz="2200" dirty="0" err="1"/>
              <a:t>проведення</a:t>
            </a:r>
            <a:r>
              <a:rPr lang="ru-RU" sz="2200" dirty="0"/>
              <a:t> </a:t>
            </a:r>
            <a:r>
              <a:rPr lang="ru-RU" sz="2200" dirty="0" err="1"/>
              <a:t>відповідних</a:t>
            </a:r>
            <a:r>
              <a:rPr lang="ru-RU" sz="2200" dirty="0"/>
              <a:t> </a:t>
            </a:r>
            <a:r>
              <a:rPr lang="ru-RU" sz="2200" dirty="0" err="1"/>
              <a:t>заходів</a:t>
            </a:r>
            <a:r>
              <a:rPr lang="ru-RU" sz="2200" dirty="0"/>
              <a:t>: </a:t>
            </a:r>
            <a:endParaRPr lang="ru-RU" sz="2200" dirty="0"/>
          </a:p>
          <a:p>
            <a:pPr marL="0" indent="0" algn="just">
              <a:buNone/>
            </a:pPr>
            <a:r>
              <a:rPr lang="ru-RU" sz="2200" dirty="0"/>
              <a:t>1</a:t>
            </a:r>
            <a:r>
              <a:rPr lang="ru-RU" sz="2200" dirty="0"/>
              <a:t>) </a:t>
            </a:r>
            <a:r>
              <a:rPr lang="ru-RU" sz="2200" dirty="0" err="1"/>
              <a:t>Підготовчий</a:t>
            </a:r>
            <a:r>
              <a:rPr lang="ru-RU" sz="2200" dirty="0"/>
              <a:t> – </a:t>
            </a:r>
            <a:r>
              <a:rPr lang="ru-RU" sz="2200" dirty="0" err="1"/>
              <a:t>аналіз</a:t>
            </a:r>
            <a:r>
              <a:rPr lang="ru-RU" sz="2200" dirty="0"/>
              <a:t> чинного </a:t>
            </a:r>
            <a:r>
              <a:rPr lang="ru-RU" sz="2200" dirty="0" err="1"/>
              <a:t>законодавства</a:t>
            </a:r>
            <a:r>
              <a:rPr lang="ru-RU" sz="2200" dirty="0"/>
              <a:t> з </a:t>
            </a:r>
            <a:r>
              <a:rPr lang="ru-RU" sz="2200" dirty="0" err="1"/>
              <a:t>бухгалтерського</a:t>
            </a:r>
            <a:r>
              <a:rPr lang="ru-RU" sz="2200" dirty="0"/>
              <a:t> </a:t>
            </a:r>
            <a:r>
              <a:rPr lang="ru-RU" sz="2200" dirty="0" err="1"/>
              <a:t>обліку</a:t>
            </a:r>
            <a:r>
              <a:rPr lang="ru-RU" sz="2200" dirty="0"/>
              <a:t>. </a:t>
            </a:r>
            <a:r>
              <a:rPr lang="ru-RU" sz="2200" dirty="0" err="1"/>
              <a:t>Ознайомлення</a:t>
            </a:r>
            <a:r>
              <a:rPr lang="ru-RU" sz="2200" dirty="0"/>
              <a:t> з </a:t>
            </a:r>
            <a:r>
              <a:rPr lang="ru-RU" sz="2200" dirty="0" err="1"/>
              <a:t>умовами</a:t>
            </a:r>
            <a:r>
              <a:rPr lang="ru-RU" sz="2200" dirty="0"/>
              <a:t> </a:t>
            </a:r>
            <a:r>
              <a:rPr lang="ru-RU" sz="2200" dirty="0" err="1"/>
              <a:t>діяльності</a:t>
            </a:r>
            <a:r>
              <a:rPr lang="ru-RU" sz="2200" dirty="0"/>
              <a:t>, </a:t>
            </a:r>
            <a:r>
              <a:rPr lang="ru-RU" sz="2200" dirty="0" err="1"/>
              <a:t>організаційною</a:t>
            </a:r>
            <a:r>
              <a:rPr lang="ru-RU" sz="2200" dirty="0"/>
              <a:t> структурою, </a:t>
            </a:r>
            <a:r>
              <a:rPr lang="ru-RU" sz="2200" dirty="0" err="1"/>
              <a:t>економічною</a:t>
            </a:r>
            <a:r>
              <a:rPr lang="ru-RU" sz="2200" dirty="0"/>
              <a:t> </a:t>
            </a:r>
            <a:r>
              <a:rPr lang="ru-RU" sz="2200" dirty="0" err="1"/>
              <a:t>політикою</a:t>
            </a:r>
            <a:r>
              <a:rPr lang="ru-RU" sz="2200" dirty="0"/>
              <a:t> установи. </a:t>
            </a:r>
            <a:r>
              <a:rPr lang="ru-RU" sz="2200" dirty="0" err="1"/>
              <a:t>Ознайомлення</a:t>
            </a:r>
            <a:r>
              <a:rPr lang="ru-RU" sz="2200" dirty="0"/>
              <a:t> з </a:t>
            </a:r>
            <a:r>
              <a:rPr lang="ru-RU" sz="2200" dirty="0" err="1"/>
              <a:t>особливостями</a:t>
            </a:r>
            <a:r>
              <a:rPr lang="ru-RU" sz="2200" dirty="0"/>
              <a:t> </a:t>
            </a:r>
            <a:r>
              <a:rPr lang="ru-RU" sz="2200" dirty="0" err="1"/>
              <a:t>організації</a:t>
            </a:r>
            <a:r>
              <a:rPr lang="ru-RU" sz="2200" dirty="0"/>
              <a:t> </a:t>
            </a:r>
            <a:r>
              <a:rPr lang="ru-RU" sz="2200" dirty="0" err="1"/>
              <a:t>бухгалтерського</a:t>
            </a:r>
            <a:r>
              <a:rPr lang="ru-RU" sz="2200" dirty="0"/>
              <a:t> </a:t>
            </a:r>
            <a:r>
              <a:rPr lang="ru-RU" sz="2200" dirty="0" err="1"/>
              <a:t>обліку</a:t>
            </a:r>
            <a:r>
              <a:rPr lang="ru-RU" sz="2200" dirty="0"/>
              <a:t>. </a:t>
            </a:r>
            <a:endParaRPr lang="ru-RU" sz="2200" dirty="0"/>
          </a:p>
          <a:p>
            <a:pPr marL="0" indent="0" algn="just">
              <a:buNone/>
            </a:pPr>
            <a:r>
              <a:rPr lang="ru-RU" sz="2200" dirty="0"/>
              <a:t>2</a:t>
            </a:r>
            <a:r>
              <a:rPr lang="ru-RU" sz="2200" dirty="0"/>
              <a:t>) </a:t>
            </a:r>
            <a:r>
              <a:rPr lang="ru-RU" sz="2200" dirty="0" err="1"/>
              <a:t>Організаційний</a:t>
            </a:r>
            <a:r>
              <a:rPr lang="ru-RU" sz="2200" dirty="0"/>
              <a:t> - </a:t>
            </a:r>
            <a:r>
              <a:rPr lang="ru-RU" sz="2200" dirty="0" err="1"/>
              <a:t>підбір</a:t>
            </a:r>
            <a:r>
              <a:rPr lang="ru-RU" sz="2200" dirty="0"/>
              <a:t> </a:t>
            </a:r>
            <a:r>
              <a:rPr lang="ru-RU" sz="2200" dirty="0" err="1"/>
              <a:t>осіб</a:t>
            </a:r>
            <a:r>
              <a:rPr lang="ru-RU" sz="2200" dirty="0"/>
              <a:t>, </a:t>
            </a:r>
            <a:r>
              <a:rPr lang="ru-RU" sz="2200" dirty="0" err="1"/>
              <a:t>відповідальних</a:t>
            </a:r>
            <a:r>
              <a:rPr lang="ru-RU" sz="2200" dirty="0"/>
              <a:t> за </a:t>
            </a:r>
            <a:r>
              <a:rPr lang="ru-RU" sz="2200" dirty="0" err="1"/>
              <a:t>розробку</a:t>
            </a:r>
            <a:r>
              <a:rPr lang="ru-RU" sz="2200" dirty="0"/>
              <a:t> </a:t>
            </a:r>
            <a:r>
              <a:rPr lang="ru-RU" sz="2200" dirty="0" err="1"/>
              <a:t>робочого</a:t>
            </a:r>
            <a:r>
              <a:rPr lang="ru-RU" sz="2200" dirty="0"/>
              <a:t> плану </a:t>
            </a:r>
            <a:r>
              <a:rPr lang="ru-RU" sz="2200" dirty="0" err="1"/>
              <a:t>рахунків</a:t>
            </a:r>
            <a:r>
              <a:rPr lang="ru-RU" sz="2200" dirty="0"/>
              <a:t>, і </a:t>
            </a:r>
            <a:r>
              <a:rPr lang="ru-RU" sz="2200" dirty="0" err="1"/>
              <a:t>визначення</a:t>
            </a:r>
            <a:r>
              <a:rPr lang="ru-RU" sz="2200" dirty="0"/>
              <a:t> </a:t>
            </a:r>
            <a:r>
              <a:rPr lang="ru-RU" sz="2200" dirty="0" err="1"/>
              <a:t>їх</a:t>
            </a:r>
            <a:r>
              <a:rPr lang="ru-RU" sz="2200" dirty="0"/>
              <a:t> правового статусу. </a:t>
            </a:r>
            <a:r>
              <a:rPr lang="ru-RU" sz="2200" dirty="0" err="1"/>
              <a:t>Визначення</a:t>
            </a:r>
            <a:r>
              <a:rPr lang="ru-RU" sz="2200" dirty="0"/>
              <a:t> </a:t>
            </a:r>
            <a:r>
              <a:rPr lang="ru-RU" sz="2200" dirty="0" err="1"/>
              <a:t>термінів</a:t>
            </a:r>
            <a:r>
              <a:rPr lang="ru-RU" sz="2200" dirty="0"/>
              <a:t> та алгоритму </a:t>
            </a:r>
            <a:r>
              <a:rPr lang="ru-RU" sz="2200" dirty="0" err="1"/>
              <a:t>розробки</a:t>
            </a:r>
            <a:r>
              <a:rPr lang="ru-RU" sz="2200" dirty="0"/>
              <a:t> </a:t>
            </a:r>
            <a:r>
              <a:rPr lang="ru-RU" sz="2200" dirty="0" err="1"/>
              <a:t>робочого</a:t>
            </a:r>
            <a:r>
              <a:rPr lang="ru-RU" sz="2200" dirty="0"/>
              <a:t> плану </a:t>
            </a:r>
            <a:r>
              <a:rPr lang="ru-RU" sz="2200" dirty="0" err="1"/>
              <a:t>рахунків</a:t>
            </a:r>
            <a:r>
              <a:rPr lang="ru-RU" sz="2200" dirty="0"/>
              <a:t>. </a:t>
            </a:r>
            <a:endParaRPr lang="ru-RU" sz="2200" dirty="0"/>
          </a:p>
          <a:p>
            <a:pPr marL="0" indent="0" algn="just">
              <a:buNone/>
            </a:pPr>
            <a:r>
              <a:rPr lang="ru-RU" sz="2200" dirty="0"/>
              <a:t>3</a:t>
            </a:r>
            <a:r>
              <a:rPr lang="ru-RU" sz="2200" dirty="0"/>
              <a:t>) </a:t>
            </a:r>
            <a:r>
              <a:rPr lang="ru-RU" sz="2200" dirty="0" err="1"/>
              <a:t>Технологічний</a:t>
            </a:r>
            <a:r>
              <a:rPr lang="ru-RU" sz="2200" dirty="0"/>
              <a:t> - </a:t>
            </a:r>
            <a:r>
              <a:rPr lang="ru-RU" sz="2200" dirty="0" err="1"/>
              <a:t>вибір</a:t>
            </a:r>
            <a:r>
              <a:rPr lang="ru-RU" sz="2200" dirty="0"/>
              <a:t> </a:t>
            </a:r>
            <a:r>
              <a:rPr lang="ru-RU" sz="2200" dirty="0" err="1"/>
              <a:t>ознак</a:t>
            </a:r>
            <a:r>
              <a:rPr lang="ru-RU" sz="2200" dirty="0"/>
              <a:t> </a:t>
            </a:r>
            <a:r>
              <a:rPr lang="ru-RU" sz="2200" dirty="0" err="1"/>
              <a:t>виділення</a:t>
            </a:r>
            <a:r>
              <a:rPr lang="ru-RU" sz="2200" dirty="0"/>
              <a:t> </a:t>
            </a:r>
            <a:r>
              <a:rPr lang="ru-RU" sz="2200" dirty="0" err="1"/>
              <a:t>рахунків</a:t>
            </a:r>
            <a:r>
              <a:rPr lang="ru-RU" sz="2200" dirty="0"/>
              <a:t>. </a:t>
            </a:r>
            <a:r>
              <a:rPr lang="ru-RU" sz="2200" dirty="0" err="1"/>
              <a:t>Визначення</a:t>
            </a:r>
            <a:r>
              <a:rPr lang="ru-RU" sz="2200" dirty="0"/>
              <a:t> </a:t>
            </a:r>
            <a:r>
              <a:rPr lang="ru-RU" sz="2200" dirty="0" err="1"/>
              <a:t>кількості</a:t>
            </a:r>
            <a:r>
              <a:rPr lang="ru-RU" sz="2200" dirty="0"/>
              <a:t> </a:t>
            </a:r>
            <a:r>
              <a:rPr lang="ru-RU" sz="2200" dirty="0" err="1"/>
              <a:t>рівнів</a:t>
            </a:r>
            <a:r>
              <a:rPr lang="ru-RU" sz="2200" dirty="0"/>
              <a:t> </a:t>
            </a:r>
            <a:r>
              <a:rPr lang="ru-RU" sz="2200" dirty="0" err="1"/>
              <a:t>узагальнення</a:t>
            </a:r>
            <a:r>
              <a:rPr lang="ru-RU" sz="2200" dirty="0"/>
              <a:t> </a:t>
            </a:r>
            <a:r>
              <a:rPr lang="ru-RU" sz="2200" dirty="0" err="1"/>
              <a:t>інформації</a:t>
            </a:r>
            <a:r>
              <a:rPr lang="ru-RU" sz="2200" dirty="0"/>
              <a:t> та </a:t>
            </a:r>
            <a:r>
              <a:rPr lang="ru-RU" sz="2200" dirty="0" err="1"/>
              <a:t>критеріїв</a:t>
            </a:r>
            <a:r>
              <a:rPr lang="ru-RU" sz="2200" dirty="0"/>
              <a:t> </a:t>
            </a:r>
            <a:r>
              <a:rPr lang="ru-RU" sz="2200" dirty="0" err="1"/>
              <a:t>віднесення</a:t>
            </a:r>
            <a:r>
              <a:rPr lang="ru-RU" sz="2200" dirty="0"/>
              <a:t> </a:t>
            </a:r>
            <a:r>
              <a:rPr lang="ru-RU" sz="2200" dirty="0" err="1"/>
              <a:t>рахунків</a:t>
            </a:r>
            <a:r>
              <a:rPr lang="ru-RU" sz="2200" dirty="0"/>
              <a:t> до </a:t>
            </a:r>
            <a:r>
              <a:rPr lang="ru-RU" sz="2200" dirty="0" err="1"/>
              <a:t>різних</a:t>
            </a:r>
            <a:r>
              <a:rPr lang="ru-RU" sz="2200" dirty="0"/>
              <a:t> </a:t>
            </a:r>
            <a:r>
              <a:rPr lang="ru-RU" sz="2200" dirty="0" err="1"/>
              <a:t>рівнів</a:t>
            </a:r>
            <a:r>
              <a:rPr lang="ru-RU" sz="2200" dirty="0"/>
              <a:t>. </a:t>
            </a:r>
            <a:r>
              <a:rPr lang="ru-RU" sz="2200" dirty="0" err="1"/>
              <a:t>Виділення</a:t>
            </a:r>
            <a:r>
              <a:rPr lang="ru-RU" sz="2200" dirty="0"/>
              <a:t> </a:t>
            </a:r>
            <a:r>
              <a:rPr lang="ru-RU" sz="2200" dirty="0" err="1"/>
              <a:t>синтетичних</a:t>
            </a:r>
            <a:r>
              <a:rPr lang="ru-RU" sz="2200" dirty="0"/>
              <a:t> і </a:t>
            </a:r>
            <a:r>
              <a:rPr lang="ru-RU" sz="2200" dirty="0" err="1"/>
              <a:t>аналітичних</a:t>
            </a:r>
            <a:r>
              <a:rPr lang="ru-RU" sz="2200" dirty="0"/>
              <a:t> </a:t>
            </a:r>
            <a:r>
              <a:rPr lang="ru-RU" sz="2200" dirty="0" err="1"/>
              <a:t>рахунків</a:t>
            </a:r>
            <a:r>
              <a:rPr lang="ru-RU" sz="2200" dirty="0"/>
              <a:t>, </a:t>
            </a:r>
            <a:r>
              <a:rPr lang="ru-RU" sz="2200" dirty="0" err="1"/>
              <a:t>їх</a:t>
            </a:r>
            <a:r>
              <a:rPr lang="ru-RU" sz="2200" dirty="0"/>
              <a:t> </a:t>
            </a:r>
            <a:r>
              <a:rPr lang="ru-RU" sz="2200" dirty="0" err="1"/>
              <a:t>ранжування</a:t>
            </a:r>
            <a:r>
              <a:rPr lang="ru-RU" sz="2200" dirty="0"/>
              <a:t>. </a:t>
            </a:r>
            <a:r>
              <a:rPr lang="ru-RU" sz="2200" dirty="0" err="1"/>
              <a:t>Вибір</a:t>
            </a:r>
            <a:r>
              <a:rPr lang="ru-RU" sz="2200" dirty="0"/>
              <a:t> </a:t>
            </a:r>
            <a:r>
              <a:rPr lang="ru-RU" sz="2200" dirty="0" err="1"/>
              <a:t>системи</a:t>
            </a:r>
            <a:r>
              <a:rPr lang="ru-RU" sz="2200" dirty="0"/>
              <a:t> </a:t>
            </a:r>
            <a:r>
              <a:rPr lang="ru-RU" sz="2200" dirty="0" err="1"/>
              <a:t>кодування</a:t>
            </a:r>
            <a:r>
              <a:rPr lang="ru-RU" sz="2200" dirty="0"/>
              <a:t> та </a:t>
            </a:r>
            <a:r>
              <a:rPr lang="ru-RU" sz="2200" dirty="0" err="1"/>
              <a:t>його</a:t>
            </a:r>
            <a:r>
              <a:rPr lang="ru-RU" sz="2200" dirty="0"/>
              <a:t> </a:t>
            </a:r>
            <a:r>
              <a:rPr lang="ru-RU" sz="2200" dirty="0" err="1"/>
              <a:t>здійснення</a:t>
            </a:r>
            <a:r>
              <a:rPr lang="ru-RU" sz="2200" dirty="0"/>
              <a:t>. </a:t>
            </a:r>
            <a:endParaRPr lang="ru-RU" sz="2200" dirty="0" smtClean="0"/>
          </a:p>
          <a:p>
            <a:pPr marL="0" indent="0" algn="just">
              <a:buNone/>
            </a:pPr>
            <a:r>
              <a:rPr lang="ru-RU" sz="2200" dirty="0" smtClean="0"/>
              <a:t>4</a:t>
            </a:r>
            <a:r>
              <a:rPr lang="ru-RU" sz="2200" dirty="0"/>
              <a:t>) </a:t>
            </a:r>
            <a:r>
              <a:rPr lang="ru-RU" sz="2200" dirty="0" err="1" smtClean="0"/>
              <a:t>Заключний</a:t>
            </a:r>
            <a:r>
              <a:rPr lang="ru-RU" sz="2200" dirty="0" smtClean="0"/>
              <a:t> </a:t>
            </a:r>
            <a:r>
              <a:rPr lang="ru-RU" sz="2200" dirty="0"/>
              <a:t>- </a:t>
            </a:r>
            <a:r>
              <a:rPr lang="ru-RU" sz="2200" dirty="0" err="1"/>
              <a:t>визначення</a:t>
            </a:r>
            <a:r>
              <a:rPr lang="ru-RU" sz="2200" dirty="0"/>
              <a:t> формату </a:t>
            </a:r>
            <a:r>
              <a:rPr lang="ru-RU" sz="2200" dirty="0" err="1"/>
              <a:t>представлення</a:t>
            </a:r>
            <a:r>
              <a:rPr lang="ru-RU" sz="2200" dirty="0"/>
              <a:t> </a:t>
            </a:r>
            <a:r>
              <a:rPr lang="ru-RU" sz="2200" dirty="0" err="1"/>
              <a:t>робочого</a:t>
            </a:r>
            <a:r>
              <a:rPr lang="ru-RU" sz="2200" dirty="0"/>
              <a:t> плану </a:t>
            </a:r>
            <a:r>
              <a:rPr lang="ru-RU" sz="2200" dirty="0" err="1"/>
              <a:t>рахунків</a:t>
            </a:r>
            <a:r>
              <a:rPr lang="ru-RU" sz="2200" dirty="0"/>
              <a:t> (</a:t>
            </a:r>
            <a:r>
              <a:rPr lang="ru-RU" sz="2200" dirty="0" err="1"/>
              <a:t>документальне</a:t>
            </a:r>
            <a:r>
              <a:rPr lang="ru-RU" sz="2200" dirty="0"/>
              <a:t> </a:t>
            </a:r>
            <a:r>
              <a:rPr lang="ru-RU" sz="2200" dirty="0" err="1"/>
              <a:t>оформлення</a:t>
            </a:r>
            <a:r>
              <a:rPr lang="ru-RU" sz="2200" dirty="0"/>
              <a:t>). </a:t>
            </a:r>
          </a:p>
        </p:txBody>
      </p:sp>
    </p:spTree>
    <p:extLst>
      <p:ext uri="{BB962C8B-B14F-4D97-AF65-F5344CB8AC3E}">
        <p14:creationId xmlns:p14="http://schemas.microsoft.com/office/powerpoint/2010/main" val="27512064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31748" name="TextBox 8"/>
          <p:cNvSpPr txBox="1">
            <a:spLocks noChangeArrowheads="1"/>
          </p:cNvSpPr>
          <p:nvPr/>
        </p:nvSpPr>
        <p:spPr bwMode="auto">
          <a:xfrm>
            <a:off x="341214" y="362943"/>
            <a:ext cx="8802786" cy="3539430"/>
          </a:xfrm>
          <a:prstGeom prst="rect">
            <a:avLst/>
          </a:prstGeom>
          <a:solidFill>
            <a:srgbClr val="FFFF99"/>
          </a:solidFill>
          <a:ln w="9525">
            <a:noFill/>
            <a:miter lim="800000"/>
            <a:headEnd/>
            <a:tailEnd/>
          </a:ln>
        </p:spPr>
        <p:txBody>
          <a:bodyPr wrap="square">
            <a:spAutoFit/>
          </a:bodyPr>
          <a:lstStyle/>
          <a:p>
            <a:pPr algn="just"/>
            <a:r>
              <a:rPr lang="uk-UA" sz="2800" dirty="0"/>
              <a:t>Робочий план рахунків відіграє важливу роль у структурі інформаційної системи бухгалтерського обліку підприємства. </a:t>
            </a:r>
            <a:r>
              <a:rPr lang="uk-UA" sz="2800"/>
              <a:t>Саме ним визначаються основні методологічні рішення з ведення обліку, забезпечення однаковості відображення відповідних операцій і процесів, накопичення облікової інформації, необхідної для систематичного контролю, складання звітності та проведення економічного аналізу.</a:t>
            </a:r>
            <a:endParaRPr lang="ru-RU" sz="2800"/>
          </a:p>
        </p:txBody>
      </p:sp>
    </p:spTree>
    <p:extLst>
      <p:ext uri="{BB962C8B-B14F-4D97-AF65-F5344CB8AC3E}">
        <p14:creationId xmlns:p14="http://schemas.microsoft.com/office/powerpoint/2010/main" val="2956861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100355" name="Picture 3"/>
          <p:cNvPicPr>
            <a:picLocks noChangeAspect="1" noChangeArrowheads="1"/>
          </p:cNvPicPr>
          <p:nvPr/>
        </p:nvPicPr>
        <p:blipFill>
          <a:blip r:embed="rId3" cstate="print"/>
          <a:srcRect/>
          <a:stretch>
            <a:fillRect/>
          </a:stretch>
        </p:blipFill>
        <p:spPr bwMode="auto">
          <a:xfrm>
            <a:off x="679276" y="188640"/>
            <a:ext cx="7277100" cy="2647950"/>
          </a:xfrm>
          <a:prstGeom prst="rect">
            <a:avLst/>
          </a:prstGeom>
          <a:noFill/>
          <a:ln w="9525">
            <a:noFill/>
            <a:miter lim="800000"/>
            <a:headEnd/>
            <a:tailEnd/>
          </a:ln>
        </p:spPr>
      </p:pic>
      <p:pic>
        <p:nvPicPr>
          <p:cNvPr id="100357" name="Picture 5"/>
          <p:cNvPicPr>
            <a:picLocks noChangeAspect="1" noChangeArrowheads="1"/>
          </p:cNvPicPr>
          <p:nvPr/>
        </p:nvPicPr>
        <p:blipFill>
          <a:blip r:embed="rId4" cstate="print"/>
          <a:srcRect/>
          <a:stretch>
            <a:fillRect/>
          </a:stretch>
        </p:blipFill>
        <p:spPr bwMode="auto">
          <a:xfrm>
            <a:off x="645368" y="2852936"/>
            <a:ext cx="7239000" cy="2143125"/>
          </a:xfrm>
          <a:prstGeom prst="rect">
            <a:avLst/>
          </a:prstGeom>
          <a:noFill/>
          <a:ln w="9525">
            <a:noFill/>
            <a:miter lim="800000"/>
            <a:headEnd/>
            <a:tailEnd/>
          </a:ln>
        </p:spPr>
      </p:pic>
      <p:pic>
        <p:nvPicPr>
          <p:cNvPr id="100358" name="Picture 6"/>
          <p:cNvPicPr>
            <a:picLocks noChangeAspect="1" noChangeArrowheads="1"/>
          </p:cNvPicPr>
          <p:nvPr/>
        </p:nvPicPr>
        <p:blipFill>
          <a:blip r:embed="rId5" cstate="print"/>
          <a:srcRect/>
          <a:stretch>
            <a:fillRect/>
          </a:stretch>
        </p:blipFill>
        <p:spPr bwMode="auto">
          <a:xfrm>
            <a:off x="654893" y="4941168"/>
            <a:ext cx="722947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a:grpSpLocks/>
          </p:cNvGrpSpPr>
          <p:nvPr/>
        </p:nvGrpSpPr>
        <p:grpSpPr bwMode="auto">
          <a:xfrm>
            <a:off x="0" y="0"/>
            <a:ext cx="9144000" cy="6858000"/>
            <a:chOff x="0" y="0"/>
            <a:chExt cx="9144000" cy="6858000"/>
          </a:xfrm>
        </p:grpSpPr>
        <p:cxnSp>
          <p:nvCxnSpPr>
            <p:cNvPr id="5" name="Прямая соединительная линия 4"/>
            <p:cNvCxnSpPr/>
            <p:nvPr/>
          </p:nvCxnSpPr>
          <p:spPr>
            <a:xfrm>
              <a:off x="107950"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79388" y="0"/>
              <a:ext cx="0" cy="685800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0" y="115888"/>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188913"/>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k-UA">
              <a:latin typeface="Calibri" pitchFamily="34" charset="0"/>
            </a:endParaRPr>
          </a:p>
        </p:txBody>
      </p:sp>
      <p:sp>
        <p:nvSpPr>
          <p:cNvPr id="194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101378" name="Picture 2"/>
          <p:cNvPicPr>
            <a:picLocks noChangeAspect="1" noChangeArrowheads="1"/>
          </p:cNvPicPr>
          <p:nvPr/>
        </p:nvPicPr>
        <p:blipFill>
          <a:blip r:embed="rId3" cstate="print"/>
          <a:srcRect/>
          <a:stretch>
            <a:fillRect/>
          </a:stretch>
        </p:blipFill>
        <p:spPr bwMode="auto">
          <a:xfrm>
            <a:off x="611560" y="476672"/>
            <a:ext cx="7200900" cy="276225"/>
          </a:xfrm>
          <a:prstGeom prst="rect">
            <a:avLst/>
          </a:prstGeom>
          <a:noFill/>
          <a:ln w="9525">
            <a:noFill/>
            <a:miter lim="800000"/>
            <a:headEnd/>
            <a:tailEnd/>
          </a:ln>
        </p:spPr>
      </p:pic>
      <p:pic>
        <p:nvPicPr>
          <p:cNvPr id="101379" name="Picture 3"/>
          <p:cNvPicPr>
            <a:picLocks noChangeAspect="1" noChangeArrowheads="1"/>
          </p:cNvPicPr>
          <p:nvPr/>
        </p:nvPicPr>
        <p:blipFill>
          <a:blip r:embed="rId4" cstate="print"/>
          <a:srcRect/>
          <a:stretch>
            <a:fillRect/>
          </a:stretch>
        </p:blipFill>
        <p:spPr bwMode="auto">
          <a:xfrm>
            <a:off x="611560" y="692696"/>
            <a:ext cx="7162800" cy="981075"/>
          </a:xfrm>
          <a:prstGeom prst="rect">
            <a:avLst/>
          </a:prstGeom>
          <a:noFill/>
          <a:ln w="9525">
            <a:noFill/>
            <a:miter lim="800000"/>
            <a:headEnd/>
            <a:tailEnd/>
          </a:ln>
        </p:spPr>
      </p:pic>
      <p:sp>
        <p:nvSpPr>
          <p:cNvPr id="12" name="TextBox 8"/>
          <p:cNvSpPr txBox="1">
            <a:spLocks noChangeArrowheads="1"/>
          </p:cNvSpPr>
          <p:nvPr/>
        </p:nvSpPr>
        <p:spPr bwMode="auto">
          <a:xfrm>
            <a:off x="574675" y="1988840"/>
            <a:ext cx="8317805" cy="4031873"/>
          </a:xfrm>
          <a:prstGeom prst="rect">
            <a:avLst/>
          </a:prstGeom>
          <a:solidFill>
            <a:srgbClr val="FFFF99"/>
          </a:solidFill>
          <a:ln w="9525">
            <a:noFill/>
            <a:miter lim="800000"/>
            <a:headEnd/>
            <a:tailEnd/>
          </a:ln>
        </p:spPr>
        <p:txBody>
          <a:bodyPr wrap="square">
            <a:spAutoFit/>
          </a:bodyPr>
          <a:lstStyle/>
          <a:p>
            <a:pPr algn="just"/>
            <a:r>
              <a:rPr lang="ru-RU" sz="3200" dirty="0" smtClean="0">
                <a:latin typeface="Bookman Old Style" pitchFamily="18" charset="0"/>
              </a:rPr>
              <a:t>Мемо</a:t>
            </a:r>
            <a:r>
              <a:rPr lang="uk-UA" sz="3200" dirty="0" err="1" smtClean="0">
                <a:latin typeface="Bookman Old Style" pitchFamily="18" charset="0"/>
              </a:rPr>
              <a:t>ріальний</a:t>
            </a:r>
            <a:r>
              <a:rPr lang="uk-UA" sz="3200" dirty="0" smtClean="0">
                <a:latin typeface="Bookman Old Style" pitchFamily="18" charset="0"/>
              </a:rPr>
              <a:t> ордер може виписуватися як на один, так і на декілька, які групуються за певними ознаками, наприклад, з кредиту одного рахунка одночасно у дебет декількох рахунків або, навпаки, у дебет одного рахунка з кредиту декількох рахунків.</a:t>
            </a:r>
            <a:endParaRPr lang="ru-RU" sz="3200" dirty="0">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448</TotalTime>
  <Words>2534</Words>
  <Application>Microsoft Office PowerPoint</Application>
  <PresentationFormat>Экран (4:3)</PresentationFormat>
  <Paragraphs>344</Paragraphs>
  <Slides>76</Slides>
  <Notes>56</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76</vt:i4>
      </vt:variant>
    </vt:vector>
  </HeadingPairs>
  <TitlesOfParts>
    <vt:vector size="83" baseType="lpstr">
      <vt:lpstr>Arial</vt:lpstr>
      <vt:lpstr>Bookman Old Style</vt:lpstr>
      <vt:lpstr>Calibri</vt:lpstr>
      <vt:lpstr>Times New Roman</vt:lpstr>
      <vt:lpstr>Wingdings</vt:lpstr>
      <vt:lpstr>Тема Office</vt:lpstr>
      <vt:lpstr>Picture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Схема меморіально-ордерної форми ведення  бухгалтерського обліку </vt:lpstr>
      <vt:lpstr>Презентация PowerPoint</vt:lpstr>
      <vt:lpstr>Журнальна форма ведення бухгалтерського обліку</vt:lpstr>
      <vt:lpstr>Презентация PowerPoint</vt:lpstr>
      <vt:lpstr>Презентация PowerPoint</vt:lpstr>
      <vt:lpstr>Презентация PowerPoint</vt:lpstr>
      <vt:lpstr>Схема журнально-ордерної форми ведення обліку</vt:lpstr>
      <vt:lpstr>Презентация PowerPoint</vt:lpstr>
      <vt:lpstr>Проста форма ведення бухгалтерського обліку</vt:lpstr>
      <vt:lpstr>Журнал обліку господарських операцій</vt:lpstr>
      <vt:lpstr>      Спрощена форма бухгалтерського обліку передбачає узагальнення інформації про господарські операції у таких регістрах бухгалтерського обліку:  </vt:lpstr>
      <vt:lpstr>Презентация PowerPoint</vt:lpstr>
      <vt:lpstr>Презентация PowerPoint</vt:lpstr>
      <vt:lpstr>Презентация PowerPoint</vt:lpstr>
      <vt:lpstr>Презентация PowerPoint</vt:lpstr>
      <vt:lpstr>Презентация PowerPoint</vt:lpstr>
      <vt:lpstr>Журнал 1-мс</vt:lpstr>
      <vt:lpstr>Журнал 2-мс</vt:lpstr>
      <vt:lpstr>Журнал 3-мс</vt:lpstr>
      <vt:lpstr>Журнал 4-мс</vt:lpstr>
      <vt:lpstr>Презентация PowerPoint</vt:lpstr>
      <vt:lpstr>Відомість 1.1-мс обліку необоротних активів</vt:lpstr>
      <vt:lpstr>Відомість 1.2-мс обліку нарахування амортизації</vt:lpstr>
      <vt:lpstr>Відомість 2.1-мс обліку розрахунків з постачальниками, іншими кредиторами та бюджетом </vt:lpstr>
      <vt:lpstr>Відомість 2.2-мс обліку розрахунків з працівниками</vt:lpstr>
      <vt:lpstr>Відомість 4.1-мс обліку витрат на ремонт та поліпшення основних засобів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Процес розробки робочого плану рахунків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Фотиния</dc:creator>
  <cp:lastModifiedBy>Учетная запись Майкрософт</cp:lastModifiedBy>
  <cp:revision>25</cp:revision>
  <dcterms:created xsi:type="dcterms:W3CDTF">2018-10-02T09:14:08Z</dcterms:created>
  <dcterms:modified xsi:type="dcterms:W3CDTF">2021-10-04T10:28:38Z</dcterms:modified>
</cp:coreProperties>
</file>