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31" r:id="rId3"/>
    <p:sldId id="477" r:id="rId4"/>
    <p:sldId id="478" r:id="rId5"/>
    <p:sldId id="485" r:id="rId6"/>
    <p:sldId id="486" r:id="rId7"/>
    <p:sldId id="504" r:id="rId8"/>
    <p:sldId id="501" r:id="rId9"/>
    <p:sldId id="502" r:id="rId10"/>
    <p:sldId id="503" r:id="rId11"/>
    <p:sldId id="487" r:id="rId12"/>
    <p:sldId id="488" r:id="rId13"/>
    <p:sldId id="490" r:id="rId14"/>
    <p:sldId id="491" r:id="rId15"/>
    <p:sldId id="492" r:id="rId16"/>
    <p:sldId id="493" r:id="rId17"/>
    <p:sldId id="494" r:id="rId18"/>
    <p:sldId id="489" r:id="rId19"/>
    <p:sldId id="495" r:id="rId20"/>
    <p:sldId id="496" r:id="rId21"/>
    <p:sldId id="497" r:id="rId22"/>
    <p:sldId id="432" r:id="rId23"/>
    <p:sldId id="454" r:id="rId24"/>
    <p:sldId id="469" r:id="rId25"/>
    <p:sldId id="470" r:id="rId26"/>
    <p:sldId id="471" r:id="rId27"/>
    <p:sldId id="498" r:id="rId28"/>
    <p:sldId id="499" r:id="rId29"/>
    <p:sldId id="500" r:id="rId30"/>
    <p:sldId id="472" r:id="rId31"/>
    <p:sldId id="455" r:id="rId32"/>
    <p:sldId id="456" r:id="rId33"/>
    <p:sldId id="473" r:id="rId34"/>
    <p:sldId id="458" r:id="rId35"/>
    <p:sldId id="459" r:id="rId36"/>
    <p:sldId id="460" r:id="rId37"/>
    <p:sldId id="461" r:id="rId38"/>
    <p:sldId id="462" r:id="rId39"/>
    <p:sldId id="463" r:id="rId40"/>
    <p:sldId id="474" r:id="rId41"/>
    <p:sldId id="475" r:id="rId42"/>
    <p:sldId id="476" r:id="rId43"/>
    <p:sldId id="275" r:id="rId4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60"/>
  </p:normalViewPr>
  <p:slideViewPr>
    <p:cSldViewPr snapToGrid="0">
      <p:cViewPr varScale="1">
        <p:scale>
          <a:sx n="113" d="100"/>
          <a:sy n="113"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uk-U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21.04.2026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200699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21.04.2026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371829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uk-U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21.04.2026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31321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21.04.2026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196219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uk-U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099E58-60E9-4BD5-9D41-48ABF1CEEE1F}" type="datetimeFigureOut">
              <a:rPr lang="uk-UA" smtClean="0"/>
              <a:t>21.04.2026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71390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Date Placeholder 4"/>
          <p:cNvSpPr>
            <a:spLocks noGrp="1"/>
          </p:cNvSpPr>
          <p:nvPr>
            <p:ph type="dt" sz="half" idx="10"/>
          </p:nvPr>
        </p:nvSpPr>
        <p:spPr/>
        <p:txBody>
          <a:bodyPr/>
          <a:lstStyle/>
          <a:p>
            <a:fld id="{6B099E58-60E9-4BD5-9D41-48ABF1CEEE1F}" type="datetimeFigureOut">
              <a:rPr lang="uk-UA" smtClean="0"/>
              <a:t>21.04.2026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437078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uk-U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7" name="Date Placeholder 6"/>
          <p:cNvSpPr>
            <a:spLocks noGrp="1"/>
          </p:cNvSpPr>
          <p:nvPr>
            <p:ph type="dt" sz="half" idx="10"/>
          </p:nvPr>
        </p:nvSpPr>
        <p:spPr/>
        <p:txBody>
          <a:bodyPr/>
          <a:lstStyle/>
          <a:p>
            <a:fld id="{6B099E58-60E9-4BD5-9D41-48ABF1CEEE1F}" type="datetimeFigureOut">
              <a:rPr lang="uk-UA" smtClean="0"/>
              <a:t>21.04.2026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343421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Date Placeholder 2"/>
          <p:cNvSpPr>
            <a:spLocks noGrp="1"/>
          </p:cNvSpPr>
          <p:nvPr>
            <p:ph type="dt" sz="half" idx="10"/>
          </p:nvPr>
        </p:nvSpPr>
        <p:spPr/>
        <p:txBody>
          <a:bodyPr/>
          <a:lstStyle/>
          <a:p>
            <a:fld id="{6B099E58-60E9-4BD5-9D41-48ABF1CEEE1F}" type="datetimeFigureOut">
              <a:rPr lang="uk-UA" smtClean="0"/>
              <a:t>21.04.2026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175621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99E58-60E9-4BD5-9D41-48ABF1CEEE1F}" type="datetimeFigureOut">
              <a:rPr lang="uk-UA" smtClean="0"/>
              <a:t>21.04.2026</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191715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099E58-60E9-4BD5-9D41-48ABF1CEEE1F}" type="datetimeFigureOut">
              <a:rPr lang="uk-UA" smtClean="0"/>
              <a:t>21.04.2026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7830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099E58-60E9-4BD5-9D41-48ABF1CEEE1F}" type="datetimeFigureOut">
              <a:rPr lang="uk-UA" smtClean="0"/>
              <a:t>21.04.2026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410325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uk-U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99E58-60E9-4BD5-9D41-48ABF1CEEE1F}" type="datetimeFigureOut">
              <a:rPr lang="uk-UA" smtClean="0"/>
              <a:t>21.04.2026</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F851B-24BB-4ABA-8176-D74B9C8D53F6}" type="slidenum">
              <a:rPr lang="uk-UA" smtClean="0"/>
              <a:t>‹#›</a:t>
            </a:fld>
            <a:endParaRPr lang="uk-UA"/>
          </a:p>
        </p:txBody>
      </p:sp>
    </p:spTree>
    <p:extLst>
      <p:ext uri="{BB962C8B-B14F-4D97-AF65-F5344CB8AC3E}">
        <p14:creationId xmlns:p14="http://schemas.microsoft.com/office/powerpoint/2010/main" val="1279271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my.zerotier.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hyperlink" Target="https://www.zerotier.com/download/"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mikrotik.com/download" TargetMode="External"/><Relationship Id="rId2" Type="http://schemas.openxmlformats.org/officeDocument/2006/relationships/hyperlink" Target="https://my.zerotier.com/" TargetMode="Externa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zerotier.com/download/" TargetMode="Externa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7093" y="2647118"/>
            <a:ext cx="9144000" cy="2387600"/>
          </a:xfrm>
        </p:spPr>
        <p:txBody>
          <a:bodyPr/>
          <a:lstStyle/>
          <a:p>
            <a:r>
              <a:rPr lang="uk-UA" b="1" dirty="0"/>
              <a:t>Лекція </a:t>
            </a:r>
            <a:r>
              <a:rPr lang="en-US" b="1" dirty="0" smtClean="0"/>
              <a:t>1</a:t>
            </a:r>
            <a:r>
              <a:rPr lang="uk-UA" b="1" dirty="0" smtClean="0"/>
              <a:t>0</a:t>
            </a:r>
            <a:endParaRPr lang="uk-UA"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686" y="506994"/>
            <a:ext cx="7846336" cy="1912544"/>
          </a:xfrm>
          <a:prstGeom prst="rect">
            <a:avLst/>
          </a:prstGeom>
        </p:spPr>
      </p:pic>
      <p:sp>
        <p:nvSpPr>
          <p:cNvPr id="3" name="Rectangle 2"/>
          <p:cNvSpPr/>
          <p:nvPr/>
        </p:nvSpPr>
        <p:spPr>
          <a:xfrm>
            <a:off x="5554900" y="5423653"/>
            <a:ext cx="1423595" cy="800219"/>
          </a:xfrm>
          <a:prstGeom prst="rect">
            <a:avLst/>
          </a:prstGeom>
        </p:spPr>
        <p:txBody>
          <a:bodyPr wrap="none">
            <a:spAutoFit/>
          </a:bodyPr>
          <a:lstStyle/>
          <a:p>
            <a:r>
              <a:rPr lang="en-US" sz="2800" b="1" dirty="0" err="1"/>
              <a:t>ZeroTier</a:t>
            </a:r>
            <a:endParaRPr lang="uk-UA" sz="2800" b="1" dirty="0"/>
          </a:p>
          <a:p>
            <a:endParaRPr lang="uk-UA" b="1" dirty="0"/>
          </a:p>
        </p:txBody>
      </p:sp>
    </p:spTree>
    <p:extLst>
      <p:ext uri="{BB962C8B-B14F-4D97-AF65-F5344CB8AC3E}">
        <p14:creationId xmlns:p14="http://schemas.microsoft.com/office/powerpoint/2010/main" val="1598165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1267" y="177800"/>
            <a:ext cx="10532533" cy="5999163"/>
          </a:xfrm>
        </p:spPr>
        <p:txBody>
          <a:bodyPr>
            <a:normAutofit/>
          </a:bodyPr>
          <a:lstStyle/>
          <a:p>
            <a:pPr marL="0" indent="0">
              <a:buNone/>
            </a:pPr>
            <a:r>
              <a:rPr lang="en-US" sz="1600" b="1" dirty="0"/>
              <a:t>L2 vs L3 — </a:t>
            </a:r>
            <a:r>
              <a:rPr lang="ru-RU" sz="1600" b="1" dirty="0"/>
              <a:t>не повний </a:t>
            </a:r>
            <a:r>
              <a:rPr lang="en-US" sz="1600" b="1" dirty="0"/>
              <a:t>Ethernet </a:t>
            </a:r>
            <a:r>
              <a:rPr lang="ru-RU" sz="1600" b="1" dirty="0"/>
              <a:t>як у </a:t>
            </a:r>
            <a:r>
              <a:rPr lang="en-US" sz="1600" b="1" dirty="0"/>
              <a:t>bridge</a:t>
            </a:r>
          </a:p>
          <a:p>
            <a:pPr marL="0" indent="0">
              <a:buNone/>
            </a:pPr>
            <a:r>
              <a:rPr lang="en-US" sz="1600" dirty="0" err="1"/>
              <a:t>ZeroTier</a:t>
            </a:r>
            <a:r>
              <a:rPr lang="en-US" sz="1600" dirty="0"/>
              <a:t> </a:t>
            </a:r>
            <a:r>
              <a:rPr lang="ru-RU" sz="1600" dirty="0"/>
              <a:t>теоретично </a:t>
            </a:r>
            <a:r>
              <a:rPr lang="ru-RU" sz="1600" dirty="0" smtClean="0"/>
              <a:t>на </a:t>
            </a:r>
            <a:r>
              <a:rPr lang="en-US" sz="1600" dirty="0" smtClean="0"/>
              <a:t>L2</a:t>
            </a:r>
            <a:r>
              <a:rPr lang="en-US" sz="1600" dirty="0"/>
              <a:t>, </a:t>
            </a:r>
            <a:r>
              <a:rPr lang="ru-RU" sz="1600" dirty="0"/>
              <a:t>але </a:t>
            </a:r>
            <a:r>
              <a:rPr lang="ru-RU" sz="1600" dirty="0" smtClean="0"/>
              <a:t>на обладнанні </a:t>
            </a:r>
            <a:r>
              <a:rPr lang="en-US" sz="1600" dirty="0" err="1" smtClean="0"/>
              <a:t>MikroTik</a:t>
            </a:r>
            <a:r>
              <a:rPr lang="uk-UA" sz="1600" dirty="0" smtClean="0"/>
              <a:t> </a:t>
            </a:r>
            <a:r>
              <a:rPr lang="ru-RU" sz="1600" dirty="0" smtClean="0"/>
              <a:t>частіше </a:t>
            </a:r>
            <a:r>
              <a:rPr lang="ru-RU" sz="1600" dirty="0"/>
              <a:t>використовується як </a:t>
            </a:r>
            <a:r>
              <a:rPr lang="en-US" sz="1600" b="1" dirty="0"/>
              <a:t>L3 (routing)</a:t>
            </a:r>
            <a:r>
              <a:rPr lang="en-US" sz="1600" dirty="0"/>
              <a:t> </a:t>
            </a:r>
          </a:p>
          <a:p>
            <a:pPr marL="0" indent="0">
              <a:buNone/>
            </a:pPr>
            <a:r>
              <a:rPr lang="en-US" sz="1600" dirty="0" smtClean="0"/>
              <a:t>Bridging</a:t>
            </a:r>
            <a:r>
              <a:rPr lang="uk-UA" sz="1600" dirty="0" smtClean="0"/>
              <a:t> також</a:t>
            </a:r>
            <a:r>
              <a:rPr lang="en-US" sz="1600" dirty="0" smtClean="0"/>
              <a:t> </a:t>
            </a:r>
            <a:r>
              <a:rPr lang="ru-RU" sz="1600" dirty="0"/>
              <a:t>працює, </a:t>
            </a:r>
            <a:r>
              <a:rPr lang="ru-RU" sz="1600" dirty="0" smtClean="0"/>
              <a:t>але складніше і може </a:t>
            </a:r>
            <a:r>
              <a:rPr lang="ru-RU" sz="1600" dirty="0"/>
              <a:t>ламати </a:t>
            </a:r>
            <a:r>
              <a:rPr lang="en-US" sz="1600" dirty="0"/>
              <a:t>broadcast/multicast </a:t>
            </a:r>
          </a:p>
          <a:p>
            <a:pPr marL="0" indent="0">
              <a:buNone/>
            </a:pPr>
            <a:r>
              <a:rPr lang="ru-RU" sz="1600" dirty="0" smtClean="0"/>
              <a:t>Тому </a:t>
            </a:r>
            <a:r>
              <a:rPr lang="uk-UA" sz="1600" dirty="0" smtClean="0"/>
              <a:t>частіше використовується</a:t>
            </a:r>
            <a:r>
              <a:rPr lang="en-US" sz="1600" dirty="0" smtClean="0"/>
              <a:t>:</a:t>
            </a:r>
            <a:r>
              <a:rPr lang="uk-UA" sz="1600" dirty="0" smtClean="0"/>
              <a:t> </a:t>
            </a:r>
            <a:r>
              <a:rPr lang="en-US" sz="1600" b="1" dirty="0" smtClean="0"/>
              <a:t>route</a:t>
            </a:r>
            <a:r>
              <a:rPr lang="en-US" sz="1600" b="1" dirty="0"/>
              <a:t>, </a:t>
            </a:r>
            <a:r>
              <a:rPr lang="ru-RU" sz="1600" b="1" dirty="0"/>
              <a:t>а не </a:t>
            </a:r>
            <a:r>
              <a:rPr lang="en-US" sz="1600" b="1" dirty="0"/>
              <a:t>bridge</a:t>
            </a:r>
            <a:endParaRPr lang="en-US" sz="1600" dirty="0"/>
          </a:p>
          <a:p>
            <a:pPr marL="0" indent="0">
              <a:buNone/>
            </a:pPr>
            <a:endParaRPr lang="uk-UA" sz="1800" dirty="0" smtClean="0"/>
          </a:p>
          <a:p>
            <a:pPr marL="0" indent="0">
              <a:buNone/>
            </a:pPr>
            <a:endParaRPr lang="uk-UA" sz="1400" dirty="0"/>
          </a:p>
          <a:p>
            <a:pPr marL="0" indent="0">
              <a:buNone/>
            </a:pPr>
            <a:r>
              <a:rPr lang="en-US" sz="1400" b="1" dirty="0" smtClean="0"/>
              <a:t>Firewall </a:t>
            </a:r>
            <a:r>
              <a:rPr lang="ru-RU" sz="1400" b="1" dirty="0"/>
              <a:t>і </a:t>
            </a:r>
            <a:r>
              <a:rPr lang="en-US" sz="1400" b="1" dirty="0"/>
              <a:t>NAT — </a:t>
            </a:r>
            <a:r>
              <a:rPr lang="ru-RU" sz="1400" b="1" dirty="0"/>
              <a:t>мінімальні вимоги</a:t>
            </a:r>
          </a:p>
          <a:p>
            <a:pPr marL="0" indent="0">
              <a:buNone/>
            </a:pPr>
            <a:r>
              <a:rPr lang="en-US" sz="1400" dirty="0" err="1" smtClean="0"/>
              <a:t>ZeroTier</a:t>
            </a:r>
            <a:r>
              <a:rPr lang="uk-UA" sz="1400" dirty="0" smtClean="0"/>
              <a:t> </a:t>
            </a:r>
            <a:r>
              <a:rPr lang="ru-RU" sz="1400" dirty="0" smtClean="0"/>
              <a:t>використовує </a:t>
            </a:r>
            <a:r>
              <a:rPr lang="en-US" sz="1400" b="1" dirty="0"/>
              <a:t>UDP (</a:t>
            </a:r>
            <a:r>
              <a:rPr lang="ru-RU" sz="1400" b="1" dirty="0"/>
              <a:t>порт 9993 + </a:t>
            </a:r>
            <a:r>
              <a:rPr lang="en-US" sz="1400" b="1" dirty="0"/>
              <a:t>random)</a:t>
            </a:r>
            <a:r>
              <a:rPr lang="en-US" sz="1400" dirty="0"/>
              <a:t> </a:t>
            </a:r>
            <a:r>
              <a:rPr lang="uk-UA" sz="1400" dirty="0" smtClean="0"/>
              <a:t>і </a:t>
            </a:r>
            <a:r>
              <a:rPr lang="ru-RU" sz="1400" dirty="0" smtClean="0"/>
              <a:t>працює </a:t>
            </a:r>
            <a:r>
              <a:rPr lang="ru-RU" sz="1400" dirty="0"/>
              <a:t>через </a:t>
            </a:r>
            <a:r>
              <a:rPr lang="en-US" sz="1400" dirty="0"/>
              <a:t>NAT (hole punching) </a:t>
            </a:r>
          </a:p>
          <a:p>
            <a:pPr marL="0" indent="0">
              <a:buNone/>
            </a:pPr>
            <a:endParaRPr lang="ru-RU" sz="1400" dirty="0" smtClean="0"/>
          </a:p>
          <a:p>
            <a:pPr marL="0" indent="0">
              <a:buNone/>
            </a:pPr>
            <a:r>
              <a:rPr lang="ru-RU" sz="1400" dirty="0" smtClean="0"/>
              <a:t>Рекомендації</a:t>
            </a:r>
            <a:r>
              <a:rPr lang="ru-RU" sz="1400" dirty="0"/>
              <a:t>:</a:t>
            </a:r>
          </a:p>
          <a:p>
            <a:r>
              <a:rPr lang="ru-RU" sz="1400" dirty="0"/>
              <a:t>не блокувати </a:t>
            </a:r>
            <a:r>
              <a:rPr lang="en-US" sz="1400" dirty="0"/>
              <a:t>outbound UDP </a:t>
            </a:r>
          </a:p>
          <a:p>
            <a:r>
              <a:rPr lang="ru-RU" sz="1400" dirty="0"/>
              <a:t>уникати </a:t>
            </a:r>
            <a:r>
              <a:rPr lang="en-US" sz="1400" b="1" dirty="0"/>
              <a:t>double NAT</a:t>
            </a:r>
            <a:r>
              <a:rPr lang="en-US" sz="1400" dirty="0"/>
              <a:t> </a:t>
            </a:r>
          </a:p>
          <a:p>
            <a:r>
              <a:rPr lang="ru-RU" sz="1400" dirty="0"/>
              <a:t>бажано </a:t>
            </a:r>
            <a:r>
              <a:rPr lang="en-US" sz="1400" dirty="0"/>
              <a:t>UPnP / NAT-PMP</a:t>
            </a:r>
          </a:p>
          <a:p>
            <a:pPr marL="0" indent="0">
              <a:buNone/>
            </a:pPr>
            <a:endParaRPr lang="uk-UA" sz="1800" dirty="0"/>
          </a:p>
        </p:txBody>
      </p:sp>
    </p:spTree>
    <p:extLst>
      <p:ext uri="{BB962C8B-B14F-4D97-AF65-F5344CB8AC3E}">
        <p14:creationId xmlns:p14="http://schemas.microsoft.com/office/powerpoint/2010/main" val="1214639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475A2EF-3DC9-1450-52E6-F422BDAB8BD0}"/>
              </a:ext>
            </a:extLst>
          </p:cNvPr>
          <p:cNvSpPr>
            <a:spLocks noGrp="1"/>
          </p:cNvSpPr>
          <p:nvPr>
            <p:ph idx="1"/>
          </p:nvPr>
        </p:nvSpPr>
        <p:spPr>
          <a:xfrm>
            <a:off x="426127" y="310718"/>
            <a:ext cx="11425561" cy="6365290"/>
          </a:xfrm>
        </p:spPr>
        <p:txBody>
          <a:bodyPr>
            <a:normAutofit/>
          </a:bodyPr>
          <a:lstStyle/>
          <a:p>
            <a:pPr marL="0" indent="0" algn="ctr">
              <a:buNone/>
            </a:pPr>
            <a:r>
              <a:rPr lang="uk-UA" sz="1800" b="1" dirty="0"/>
              <a:t>Ідентифікатори та контролери мережі</a:t>
            </a:r>
          </a:p>
          <a:p>
            <a:pPr marL="0" indent="0">
              <a:buNone/>
            </a:pPr>
            <a:r>
              <a:rPr lang="uk-UA" sz="1800" dirty="0"/>
              <a:t>Кожна мережа VL2 (VLAN) ідентифікується 64-бітним (16-символьним </a:t>
            </a:r>
            <a:r>
              <a:rPr lang="uk-UA" sz="1800" dirty="0" err="1"/>
              <a:t>шістнадцятковим</a:t>
            </a:r>
            <a:r>
              <a:rPr lang="uk-UA" sz="1800" dirty="0"/>
              <a:t>) ідентифікатором мережі </a:t>
            </a:r>
            <a:r>
              <a:rPr lang="uk-UA" sz="1800" dirty="0" err="1"/>
              <a:t>ZeroTier</a:t>
            </a:r>
            <a:r>
              <a:rPr lang="uk-UA" sz="1800" dirty="0"/>
              <a:t>, який містить 40-бітну адресу </a:t>
            </a:r>
            <a:r>
              <a:rPr lang="uk-UA" sz="1800" dirty="0" err="1"/>
              <a:t>ZeroTier</a:t>
            </a:r>
            <a:r>
              <a:rPr lang="uk-UA" sz="1800" dirty="0"/>
              <a:t> контролера мережі та 24-бітне число, що ідентифікує мережу на контролері.</a:t>
            </a:r>
            <a:endParaRPr lang="ru-RU" sz="1800" dirty="0"/>
          </a:p>
        </p:txBody>
      </p:sp>
      <p:pic>
        <p:nvPicPr>
          <p:cNvPr id="4" name="Рисунок 3">
            <a:extLst>
              <a:ext uri="{FF2B5EF4-FFF2-40B4-BE49-F238E27FC236}">
                <a16:creationId xmlns:a16="http://schemas.microsoft.com/office/drawing/2014/main" xmlns="" id="{CF0A62D7-7273-34F3-8F1B-EB3C9F4AAB43}"/>
              </a:ext>
            </a:extLst>
          </p:cNvPr>
          <p:cNvPicPr>
            <a:picLocks noChangeAspect="1"/>
          </p:cNvPicPr>
          <p:nvPr/>
        </p:nvPicPr>
        <p:blipFill>
          <a:blip r:embed="rId2"/>
          <a:stretch>
            <a:fillRect/>
          </a:stretch>
        </p:blipFill>
        <p:spPr>
          <a:xfrm>
            <a:off x="426127" y="1556505"/>
            <a:ext cx="10668000" cy="2200275"/>
          </a:xfrm>
          <a:prstGeom prst="rect">
            <a:avLst/>
          </a:prstGeom>
        </p:spPr>
      </p:pic>
      <p:sp>
        <p:nvSpPr>
          <p:cNvPr id="6" name="TextBox 5">
            <a:extLst>
              <a:ext uri="{FF2B5EF4-FFF2-40B4-BE49-F238E27FC236}">
                <a16:creationId xmlns:a16="http://schemas.microsoft.com/office/drawing/2014/main" xmlns="" id="{257B380C-584F-3108-D7E1-30DFA520A110}"/>
              </a:ext>
            </a:extLst>
          </p:cNvPr>
          <p:cNvSpPr txBox="1"/>
          <p:nvPr/>
        </p:nvSpPr>
        <p:spPr>
          <a:xfrm>
            <a:off x="413553" y="3864837"/>
            <a:ext cx="11352320" cy="2031325"/>
          </a:xfrm>
          <a:prstGeom prst="rect">
            <a:avLst/>
          </a:prstGeom>
          <a:noFill/>
        </p:spPr>
        <p:txBody>
          <a:bodyPr wrap="square">
            <a:spAutoFit/>
          </a:bodyPr>
          <a:lstStyle/>
          <a:p>
            <a:r>
              <a:rPr lang="uk-UA" dirty="0"/>
              <a:t>Коли вузол приєднується до мережі або запитує оновлення конфігурації мережі, він надсилає повідомлення про конфігурацію мережі (через VL1) контролеру мережі. Потім контролер може використовувати адресу VL1 вузла, щоб знайти його в мережі та надіслати йому відповідні сертифікати, облікові дані та інформацію про конфігурацію. </a:t>
            </a:r>
          </a:p>
          <a:p>
            <a:endParaRPr lang="uk-UA" dirty="0"/>
          </a:p>
          <a:p>
            <a:r>
              <a:rPr lang="uk-UA" dirty="0"/>
              <a:t>З точки зору віртуальних мереж VL2, адреси VL1 </a:t>
            </a:r>
            <a:r>
              <a:rPr lang="uk-UA" dirty="0" err="1"/>
              <a:t>ZeroTier</a:t>
            </a:r>
            <a:r>
              <a:rPr lang="uk-UA" dirty="0"/>
              <a:t> можна розглядати як номери портів на величезному віртуальному комутаторі глобального масштабу.</a:t>
            </a:r>
            <a:endParaRPr lang="ru-RU" dirty="0"/>
          </a:p>
        </p:txBody>
      </p:sp>
    </p:spTree>
    <p:extLst>
      <p:ext uri="{BB962C8B-B14F-4D97-AF65-F5344CB8AC3E}">
        <p14:creationId xmlns:p14="http://schemas.microsoft.com/office/powerpoint/2010/main" val="3697269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475A2EF-3DC9-1450-52E6-F422BDAB8BD0}"/>
              </a:ext>
            </a:extLst>
          </p:cNvPr>
          <p:cNvSpPr>
            <a:spLocks noGrp="1"/>
          </p:cNvSpPr>
          <p:nvPr>
            <p:ph idx="1"/>
          </p:nvPr>
        </p:nvSpPr>
        <p:spPr>
          <a:xfrm>
            <a:off x="426127" y="310718"/>
            <a:ext cx="11425561" cy="6365290"/>
          </a:xfrm>
        </p:spPr>
        <p:txBody>
          <a:bodyPr>
            <a:normAutofit/>
          </a:bodyPr>
          <a:lstStyle/>
          <a:p>
            <a:pPr marL="0" indent="0">
              <a:buNone/>
            </a:pPr>
            <a:r>
              <a:rPr lang="uk-UA" sz="1800" b="1" dirty="0"/>
              <a:t>Щоб створити </a:t>
            </a:r>
            <a:r>
              <a:rPr lang="en-US" sz="1800" b="1" dirty="0" err="1"/>
              <a:t>ZeroTier</a:t>
            </a:r>
            <a:r>
              <a:rPr lang="en-US" sz="1800" b="1" dirty="0"/>
              <a:t> </a:t>
            </a:r>
            <a:r>
              <a:rPr lang="uk-UA" sz="1800" b="1" dirty="0"/>
              <a:t>мережу потрібно:</a:t>
            </a:r>
            <a:endParaRPr lang="en-US" sz="1800" b="1" dirty="0"/>
          </a:p>
          <a:p>
            <a:pPr marL="0" indent="0">
              <a:buNone/>
            </a:pPr>
            <a:endParaRPr lang="uk-UA" sz="1800" b="1" dirty="0"/>
          </a:p>
          <a:p>
            <a:pPr marL="342900" indent="-342900">
              <a:buAutoNum type="arabicPeriod"/>
            </a:pPr>
            <a:r>
              <a:rPr lang="uk-UA" sz="1800" dirty="0"/>
              <a:t>Перейти на сторінку </a:t>
            </a:r>
            <a:r>
              <a:rPr lang="en-US" sz="1800" dirty="0">
                <a:hlinkClick r:id="rId2"/>
              </a:rPr>
              <a:t>https://my.zerotier.com/</a:t>
            </a:r>
            <a:r>
              <a:rPr lang="uk-UA" sz="1800" dirty="0"/>
              <a:t> і створити аккаунт</a:t>
            </a:r>
          </a:p>
          <a:p>
            <a:pPr marL="342900" indent="-342900">
              <a:buAutoNum type="arabicPeriod"/>
            </a:pPr>
            <a:r>
              <a:rPr lang="uk-UA" sz="1800" dirty="0"/>
              <a:t>Створити мережу</a:t>
            </a:r>
            <a:endParaRPr lang="ru-RU" sz="1800" dirty="0"/>
          </a:p>
        </p:txBody>
      </p:sp>
      <p:pic>
        <p:nvPicPr>
          <p:cNvPr id="4" name="Рисунок 3">
            <a:extLst>
              <a:ext uri="{FF2B5EF4-FFF2-40B4-BE49-F238E27FC236}">
                <a16:creationId xmlns:a16="http://schemas.microsoft.com/office/drawing/2014/main" xmlns="" id="{FB94DA5B-5404-13BC-5BBB-FB0B729E0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602" y="1908686"/>
            <a:ext cx="10093911" cy="4305684"/>
          </a:xfrm>
          <a:prstGeom prst="rect">
            <a:avLst/>
          </a:prstGeom>
        </p:spPr>
      </p:pic>
    </p:spTree>
    <p:extLst>
      <p:ext uri="{BB962C8B-B14F-4D97-AF65-F5344CB8AC3E}">
        <p14:creationId xmlns:p14="http://schemas.microsoft.com/office/powerpoint/2010/main" val="1049704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475A2EF-3DC9-1450-52E6-F422BDAB8BD0}"/>
              </a:ext>
            </a:extLst>
          </p:cNvPr>
          <p:cNvSpPr>
            <a:spLocks noGrp="1"/>
          </p:cNvSpPr>
          <p:nvPr>
            <p:ph idx="1"/>
          </p:nvPr>
        </p:nvSpPr>
        <p:spPr>
          <a:xfrm>
            <a:off x="383219" y="142042"/>
            <a:ext cx="11425561" cy="6365290"/>
          </a:xfrm>
        </p:spPr>
        <p:txBody>
          <a:bodyPr>
            <a:normAutofit/>
          </a:bodyPr>
          <a:lstStyle/>
          <a:p>
            <a:pPr marL="0" indent="0">
              <a:buNone/>
            </a:pPr>
            <a:r>
              <a:rPr lang="uk-UA" sz="1800" dirty="0"/>
              <a:t>Це створює віртуальну мережу з випадковим ідентифікатором і випадковою назвою. В нашому прикладі це </a:t>
            </a:r>
            <a:r>
              <a:rPr lang="uk-UA" sz="1800" b="1" i="1" dirty="0"/>
              <a:t>"</a:t>
            </a:r>
            <a:r>
              <a:rPr lang="uk-UA" sz="1800" b="1" i="1" dirty="0" err="1"/>
              <a:t>fervent_smathers</a:t>
            </a:r>
            <a:r>
              <a:rPr lang="uk-UA" sz="1800" b="1" i="1" dirty="0"/>
              <a:t>" </a:t>
            </a:r>
            <a:r>
              <a:rPr lang="uk-UA" sz="1800" dirty="0"/>
              <a:t>і </a:t>
            </a:r>
            <a:r>
              <a:rPr lang="uk-UA" sz="1800" b="1" i="1" dirty="0"/>
              <a:t>d5e04297a16fa690</a:t>
            </a:r>
            <a:r>
              <a:rPr lang="uk-UA" sz="1800" dirty="0"/>
              <a:t>.</a:t>
            </a:r>
            <a:endParaRPr lang="ru-RU" sz="1800" dirty="0"/>
          </a:p>
        </p:txBody>
      </p:sp>
      <p:pic>
        <p:nvPicPr>
          <p:cNvPr id="5" name="Рисунок 4">
            <a:extLst>
              <a:ext uri="{FF2B5EF4-FFF2-40B4-BE49-F238E27FC236}">
                <a16:creationId xmlns:a16="http://schemas.microsoft.com/office/drawing/2014/main" xmlns="" id="{DF0CE463-0941-CBDF-503D-917DD0A79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6403"/>
            <a:ext cx="12192000" cy="2351074"/>
          </a:xfrm>
          <a:prstGeom prst="rect">
            <a:avLst/>
          </a:prstGeom>
        </p:spPr>
      </p:pic>
    </p:spTree>
    <p:extLst>
      <p:ext uri="{BB962C8B-B14F-4D97-AF65-F5344CB8AC3E}">
        <p14:creationId xmlns:p14="http://schemas.microsoft.com/office/powerpoint/2010/main" val="1029288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xmlns="" id="{57F4848E-5F6E-3257-0DB4-4EDCB286744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8624" y="113692"/>
            <a:ext cx="7423685" cy="6364288"/>
          </a:xfrm>
        </p:spPr>
      </p:pic>
    </p:spTree>
    <p:extLst>
      <p:ext uri="{BB962C8B-B14F-4D97-AF65-F5344CB8AC3E}">
        <p14:creationId xmlns:p14="http://schemas.microsoft.com/office/powerpoint/2010/main" val="303490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7370BAFD-3993-D5B0-5B7B-6DED958F7C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788" y="246856"/>
            <a:ext cx="10450945" cy="6364288"/>
          </a:xfrm>
        </p:spPr>
      </p:pic>
      <p:sp>
        <p:nvSpPr>
          <p:cNvPr id="2" name="Объект 2">
            <a:extLst>
              <a:ext uri="{FF2B5EF4-FFF2-40B4-BE49-F238E27FC236}">
                <a16:creationId xmlns:a16="http://schemas.microsoft.com/office/drawing/2014/main" xmlns="" id="{A592C14C-DE0A-5B0D-F51C-6E17C7787DBA}"/>
              </a:ext>
            </a:extLst>
          </p:cNvPr>
          <p:cNvSpPr txBox="1">
            <a:spLocks/>
          </p:cNvSpPr>
          <p:nvPr/>
        </p:nvSpPr>
        <p:spPr>
          <a:xfrm>
            <a:off x="383219" y="346229"/>
            <a:ext cx="11425561" cy="63652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sz="1800" dirty="0"/>
          </a:p>
        </p:txBody>
      </p:sp>
    </p:spTree>
    <p:extLst>
      <p:ext uri="{BB962C8B-B14F-4D97-AF65-F5344CB8AC3E}">
        <p14:creationId xmlns:p14="http://schemas.microsoft.com/office/powerpoint/2010/main" val="13342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475A2EF-3DC9-1450-52E6-F422BDAB8BD0}"/>
              </a:ext>
            </a:extLst>
          </p:cNvPr>
          <p:cNvSpPr>
            <a:spLocks noGrp="1"/>
          </p:cNvSpPr>
          <p:nvPr>
            <p:ph idx="1"/>
          </p:nvPr>
        </p:nvSpPr>
        <p:spPr>
          <a:xfrm>
            <a:off x="426127" y="310718"/>
            <a:ext cx="11425561" cy="6365290"/>
          </a:xfrm>
        </p:spPr>
        <p:txBody>
          <a:bodyPr>
            <a:normAutofit/>
          </a:bodyPr>
          <a:lstStyle/>
          <a:p>
            <a:pPr marL="0" indent="0">
              <a:buNone/>
            </a:pPr>
            <a:r>
              <a:rPr lang="uk-UA" sz="1800" b="1" dirty="0"/>
              <a:t>Підключення пристроїв до </a:t>
            </a:r>
            <a:r>
              <a:rPr lang="en-US" sz="1800" b="1" dirty="0" err="1"/>
              <a:t>ZeroTier</a:t>
            </a:r>
            <a:r>
              <a:rPr lang="en-US" sz="1800" b="1" dirty="0"/>
              <a:t> </a:t>
            </a:r>
            <a:r>
              <a:rPr lang="uk-UA" sz="1800" b="1" dirty="0"/>
              <a:t>мережі</a:t>
            </a:r>
          </a:p>
          <a:p>
            <a:pPr marL="0" indent="0">
              <a:buNone/>
            </a:pPr>
            <a:endParaRPr lang="uk-UA" sz="1800" dirty="0"/>
          </a:p>
          <a:p>
            <a:pPr marL="342900" indent="-342900">
              <a:buAutoNum type="arabicPeriod"/>
            </a:pPr>
            <a:r>
              <a:rPr lang="uk-UA" sz="1800" dirty="0"/>
              <a:t>Перейти на сторінку </a:t>
            </a:r>
            <a:r>
              <a:rPr lang="en-US" sz="1800" dirty="0">
                <a:hlinkClick r:id="rId2"/>
              </a:rPr>
              <a:t>https://www.zerotier.com/download/</a:t>
            </a:r>
            <a:r>
              <a:rPr lang="uk-UA" sz="1800" dirty="0"/>
              <a:t> і скачати інсталятор для відповідної ОС</a:t>
            </a:r>
          </a:p>
          <a:p>
            <a:pPr marL="342900" indent="-342900">
              <a:buAutoNum type="arabicPeriod"/>
            </a:pPr>
            <a:r>
              <a:rPr lang="uk-UA" sz="1800" dirty="0"/>
              <a:t>Інсталювати додаток</a:t>
            </a:r>
          </a:p>
          <a:p>
            <a:pPr marL="342900" indent="-342900">
              <a:buAutoNum type="arabicPeriod"/>
            </a:pPr>
            <a:r>
              <a:rPr lang="uk-UA" sz="1800" dirty="0"/>
              <a:t>Скопіювати </a:t>
            </a:r>
            <a:r>
              <a:rPr lang="en-US" sz="1800" dirty="0"/>
              <a:t>Network ID</a:t>
            </a:r>
            <a:r>
              <a:rPr lang="uk-UA" sz="1800" dirty="0"/>
              <a:t>з my.zerotier.com. В нашому випадку це: </a:t>
            </a:r>
            <a:r>
              <a:rPr lang="uk-UA" sz="1800" b="1" i="1" dirty="0"/>
              <a:t>d5e04297a16fa690</a:t>
            </a:r>
          </a:p>
          <a:p>
            <a:pPr marL="342900" indent="-342900">
              <a:buAutoNum type="arabicPeriod"/>
            </a:pPr>
            <a:r>
              <a:rPr lang="uk-UA" sz="1800" dirty="0"/>
              <a:t>Вставити </a:t>
            </a:r>
            <a:r>
              <a:rPr lang="en-US" sz="1800" dirty="0"/>
              <a:t>Network ID</a:t>
            </a:r>
            <a:r>
              <a:rPr lang="uk-UA" sz="1800" dirty="0"/>
              <a:t> в команду «</a:t>
            </a:r>
            <a:r>
              <a:rPr lang="en-US" sz="1800" dirty="0"/>
              <a:t>join</a:t>
            </a:r>
            <a:r>
              <a:rPr lang="uk-UA" sz="1800" dirty="0"/>
              <a:t>» на своєму пристрої</a:t>
            </a:r>
            <a:endParaRPr lang="ru-RU" dirty="0"/>
          </a:p>
        </p:txBody>
      </p:sp>
      <p:pic>
        <p:nvPicPr>
          <p:cNvPr id="4" name="Рисунок 3">
            <a:extLst>
              <a:ext uri="{FF2B5EF4-FFF2-40B4-BE49-F238E27FC236}">
                <a16:creationId xmlns:a16="http://schemas.microsoft.com/office/drawing/2014/main" xmlns="" id="{8B7C72B8-C7A3-2987-C25C-230E2DCBC2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92" y="3030689"/>
            <a:ext cx="2400423" cy="1879697"/>
          </a:xfrm>
          <a:prstGeom prst="rect">
            <a:avLst/>
          </a:prstGeom>
        </p:spPr>
      </p:pic>
      <p:pic>
        <p:nvPicPr>
          <p:cNvPr id="6" name="Рисунок 5">
            <a:extLst>
              <a:ext uri="{FF2B5EF4-FFF2-40B4-BE49-F238E27FC236}">
                <a16:creationId xmlns:a16="http://schemas.microsoft.com/office/drawing/2014/main" xmlns="" id="{BE402930-A6D2-7179-1E19-9338719A26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92" y="5101127"/>
            <a:ext cx="3594285" cy="1574881"/>
          </a:xfrm>
          <a:prstGeom prst="rect">
            <a:avLst/>
          </a:prstGeom>
        </p:spPr>
      </p:pic>
      <p:sp>
        <p:nvSpPr>
          <p:cNvPr id="8" name="TextBox 7">
            <a:extLst>
              <a:ext uri="{FF2B5EF4-FFF2-40B4-BE49-F238E27FC236}">
                <a16:creationId xmlns:a16="http://schemas.microsoft.com/office/drawing/2014/main" xmlns="" id="{7C340C36-E7BC-4129-40AE-6E9216ECC858}"/>
              </a:ext>
            </a:extLst>
          </p:cNvPr>
          <p:cNvSpPr txBox="1"/>
          <p:nvPr/>
        </p:nvSpPr>
        <p:spPr>
          <a:xfrm>
            <a:off x="1157287" y="2529228"/>
            <a:ext cx="1281252" cy="369332"/>
          </a:xfrm>
          <a:prstGeom prst="rect">
            <a:avLst/>
          </a:prstGeom>
          <a:noFill/>
        </p:spPr>
        <p:txBody>
          <a:bodyPr wrap="square">
            <a:spAutoFit/>
          </a:bodyPr>
          <a:lstStyle/>
          <a:p>
            <a:r>
              <a:rPr lang="en-US" sz="1800" b="1" i="1" dirty="0"/>
              <a:t>Windows</a:t>
            </a:r>
            <a:endParaRPr lang="ru-RU" b="1" i="1" dirty="0"/>
          </a:p>
        </p:txBody>
      </p:sp>
      <p:pic>
        <p:nvPicPr>
          <p:cNvPr id="10" name="Рисунок 9">
            <a:extLst>
              <a:ext uri="{FF2B5EF4-FFF2-40B4-BE49-F238E27FC236}">
                <a16:creationId xmlns:a16="http://schemas.microsoft.com/office/drawing/2014/main" xmlns="" id="{AA25EB0E-4F78-AA36-B8D5-4EC1044E91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5401" y="2848697"/>
            <a:ext cx="2153199" cy="3827311"/>
          </a:xfrm>
          <a:prstGeom prst="rect">
            <a:avLst/>
          </a:prstGeom>
        </p:spPr>
      </p:pic>
      <p:pic>
        <p:nvPicPr>
          <p:cNvPr id="12" name="Рисунок 11">
            <a:extLst>
              <a:ext uri="{FF2B5EF4-FFF2-40B4-BE49-F238E27FC236}">
                <a16:creationId xmlns:a16="http://schemas.microsoft.com/office/drawing/2014/main" xmlns="" id="{CA9B09F9-9537-3A34-BCC1-AD90006F24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8600" y="2848698"/>
            <a:ext cx="2153198" cy="3827310"/>
          </a:xfrm>
          <a:prstGeom prst="rect">
            <a:avLst/>
          </a:prstGeom>
        </p:spPr>
      </p:pic>
      <p:sp>
        <p:nvSpPr>
          <p:cNvPr id="13" name="TextBox 12">
            <a:extLst>
              <a:ext uri="{FF2B5EF4-FFF2-40B4-BE49-F238E27FC236}">
                <a16:creationId xmlns:a16="http://schemas.microsoft.com/office/drawing/2014/main" xmlns="" id="{A7BAA824-EBFE-9D71-E145-C17D56337ACB}"/>
              </a:ext>
            </a:extLst>
          </p:cNvPr>
          <p:cNvSpPr txBox="1"/>
          <p:nvPr/>
        </p:nvSpPr>
        <p:spPr>
          <a:xfrm>
            <a:off x="9478127" y="2479365"/>
            <a:ext cx="1281252" cy="369332"/>
          </a:xfrm>
          <a:prstGeom prst="rect">
            <a:avLst/>
          </a:prstGeom>
          <a:noFill/>
        </p:spPr>
        <p:txBody>
          <a:bodyPr wrap="square">
            <a:spAutoFit/>
          </a:bodyPr>
          <a:lstStyle/>
          <a:p>
            <a:r>
              <a:rPr lang="en-US" b="1" i="1" dirty="0"/>
              <a:t>mobile</a:t>
            </a:r>
            <a:endParaRPr lang="ru-RU" b="1" i="1" dirty="0"/>
          </a:p>
        </p:txBody>
      </p:sp>
      <p:sp>
        <p:nvSpPr>
          <p:cNvPr id="15" name="TextBox 14">
            <a:extLst>
              <a:ext uri="{FF2B5EF4-FFF2-40B4-BE49-F238E27FC236}">
                <a16:creationId xmlns:a16="http://schemas.microsoft.com/office/drawing/2014/main" xmlns="" id="{3442D091-A83E-3C61-6EDE-D46C7A78AF65}"/>
              </a:ext>
            </a:extLst>
          </p:cNvPr>
          <p:cNvSpPr txBox="1"/>
          <p:nvPr/>
        </p:nvSpPr>
        <p:spPr>
          <a:xfrm>
            <a:off x="4674526" y="2951946"/>
            <a:ext cx="2795573" cy="954107"/>
          </a:xfrm>
          <a:prstGeom prst="rect">
            <a:avLst/>
          </a:prstGeom>
          <a:noFill/>
        </p:spPr>
        <p:txBody>
          <a:bodyPr wrap="square">
            <a:spAutoFit/>
          </a:bodyPr>
          <a:lstStyle/>
          <a:p>
            <a:r>
              <a:rPr lang="uk-UA" sz="1400" i="1" dirty="0"/>
              <a:t>У </a:t>
            </a:r>
            <a:r>
              <a:rPr lang="uk-UA" sz="1400" i="1" dirty="0" err="1"/>
              <a:t>Linux</a:t>
            </a:r>
            <a:r>
              <a:rPr lang="uk-UA" sz="1400" i="1" dirty="0"/>
              <a:t> вам потрібно бути </a:t>
            </a:r>
            <a:r>
              <a:rPr lang="uk-UA" sz="1400" i="1" dirty="0" err="1"/>
              <a:t>root</a:t>
            </a:r>
            <a:r>
              <a:rPr lang="uk-UA" sz="1400" i="1" dirty="0"/>
              <a:t> або використовувати `</a:t>
            </a:r>
            <a:r>
              <a:rPr lang="uk-UA" sz="1400" i="1" dirty="0" err="1"/>
              <a:t>sudo</a:t>
            </a:r>
            <a:r>
              <a:rPr lang="uk-UA" sz="1400" i="1" dirty="0"/>
              <a:t>` перед командами. У </a:t>
            </a:r>
            <a:r>
              <a:rPr lang="uk-UA" sz="1400" i="1" dirty="0" err="1"/>
              <a:t>macOS</a:t>
            </a:r>
            <a:r>
              <a:rPr lang="uk-UA" sz="1400" i="1" dirty="0"/>
              <a:t> `</a:t>
            </a:r>
            <a:r>
              <a:rPr lang="uk-UA" sz="1400" i="1" dirty="0" err="1"/>
              <a:t>sudo</a:t>
            </a:r>
            <a:r>
              <a:rPr lang="uk-UA" sz="1400" i="1" dirty="0"/>
              <a:t>` не потрібен.</a:t>
            </a:r>
            <a:endParaRPr lang="ru-RU" sz="1400" i="1" dirty="0"/>
          </a:p>
        </p:txBody>
      </p:sp>
      <p:pic>
        <p:nvPicPr>
          <p:cNvPr id="17" name="Рисунок 16">
            <a:extLst>
              <a:ext uri="{FF2B5EF4-FFF2-40B4-BE49-F238E27FC236}">
                <a16:creationId xmlns:a16="http://schemas.microsoft.com/office/drawing/2014/main" xmlns="" id="{6541EAC3-6684-97F4-8C5E-6B018EA84134}"/>
              </a:ext>
            </a:extLst>
          </p:cNvPr>
          <p:cNvPicPr>
            <a:picLocks noChangeAspect="1"/>
          </p:cNvPicPr>
          <p:nvPr/>
        </p:nvPicPr>
        <p:blipFill>
          <a:blip r:embed="rId7"/>
          <a:stretch>
            <a:fillRect/>
          </a:stretch>
        </p:blipFill>
        <p:spPr>
          <a:xfrm>
            <a:off x="4557340" y="3906053"/>
            <a:ext cx="3159578" cy="1250964"/>
          </a:xfrm>
          <a:prstGeom prst="rect">
            <a:avLst/>
          </a:prstGeom>
        </p:spPr>
      </p:pic>
      <p:sp>
        <p:nvSpPr>
          <p:cNvPr id="18" name="TextBox 17">
            <a:extLst>
              <a:ext uri="{FF2B5EF4-FFF2-40B4-BE49-F238E27FC236}">
                <a16:creationId xmlns:a16="http://schemas.microsoft.com/office/drawing/2014/main" xmlns="" id="{F6F44EA3-564E-DA85-48B1-B88A89DF1454}"/>
              </a:ext>
            </a:extLst>
          </p:cNvPr>
          <p:cNvSpPr txBox="1"/>
          <p:nvPr/>
        </p:nvSpPr>
        <p:spPr>
          <a:xfrm>
            <a:off x="5317707" y="2529228"/>
            <a:ext cx="1281252" cy="369332"/>
          </a:xfrm>
          <a:prstGeom prst="rect">
            <a:avLst/>
          </a:prstGeom>
          <a:noFill/>
        </p:spPr>
        <p:txBody>
          <a:bodyPr wrap="square">
            <a:spAutoFit/>
          </a:bodyPr>
          <a:lstStyle/>
          <a:p>
            <a:r>
              <a:rPr lang="en-US" sz="1800" b="1" i="1" dirty="0"/>
              <a:t>Linux</a:t>
            </a:r>
            <a:endParaRPr lang="ru-RU" b="1" i="1" dirty="0"/>
          </a:p>
        </p:txBody>
      </p:sp>
    </p:spTree>
    <p:extLst>
      <p:ext uri="{BB962C8B-B14F-4D97-AF65-F5344CB8AC3E}">
        <p14:creationId xmlns:p14="http://schemas.microsoft.com/office/powerpoint/2010/main" val="2954711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475A2EF-3DC9-1450-52E6-F422BDAB8BD0}"/>
              </a:ext>
            </a:extLst>
          </p:cNvPr>
          <p:cNvSpPr>
            <a:spLocks noGrp="1"/>
          </p:cNvSpPr>
          <p:nvPr>
            <p:ph idx="1"/>
          </p:nvPr>
        </p:nvSpPr>
        <p:spPr>
          <a:xfrm>
            <a:off x="426127" y="310718"/>
            <a:ext cx="11425561" cy="6365290"/>
          </a:xfrm>
        </p:spPr>
        <p:txBody>
          <a:bodyPr>
            <a:normAutofit/>
          </a:bodyPr>
          <a:lstStyle/>
          <a:p>
            <a:pPr marL="0" indent="0">
              <a:buNone/>
            </a:pPr>
            <a:r>
              <a:rPr lang="en-US" sz="1800" dirty="0"/>
              <a:t>5. </a:t>
            </a:r>
            <a:r>
              <a:rPr lang="uk-UA" sz="1800" dirty="0"/>
              <a:t>Авторизація свого пристрою у своїй мережі</a:t>
            </a:r>
            <a:endParaRPr lang="en-US" sz="1800" dirty="0"/>
          </a:p>
          <a:p>
            <a:pPr marL="0" indent="0">
              <a:buNone/>
            </a:pPr>
            <a:r>
              <a:rPr lang="uk-UA" sz="1800" dirty="0"/>
              <a:t> У цей момент ваш клієнт повинен сказати "</a:t>
            </a:r>
            <a:r>
              <a:rPr lang="en-US" sz="1800" dirty="0"/>
              <a:t>Access Denied</a:t>
            </a:r>
            <a:r>
              <a:rPr lang="uk-UA" sz="1800" dirty="0"/>
              <a:t>". Пристрій не може спілкуватися у вашій мережі, якщо ви не дозволите, навіть якщо хтось дізнається ідентифікатор мережі.</a:t>
            </a:r>
            <a:endParaRPr lang="ru-RU" dirty="0"/>
          </a:p>
        </p:txBody>
      </p:sp>
      <p:pic>
        <p:nvPicPr>
          <p:cNvPr id="4" name="Рисунок 3">
            <a:extLst>
              <a:ext uri="{FF2B5EF4-FFF2-40B4-BE49-F238E27FC236}">
                <a16:creationId xmlns:a16="http://schemas.microsoft.com/office/drawing/2014/main" xmlns="" id="{FBF5AE17-341A-5CCC-9EC1-86FCF48DC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127" y="1651037"/>
            <a:ext cx="5778797" cy="3378374"/>
          </a:xfrm>
          <a:prstGeom prst="rect">
            <a:avLst/>
          </a:prstGeom>
        </p:spPr>
      </p:pic>
      <p:sp>
        <p:nvSpPr>
          <p:cNvPr id="5" name="TextBox 4">
            <a:extLst>
              <a:ext uri="{FF2B5EF4-FFF2-40B4-BE49-F238E27FC236}">
                <a16:creationId xmlns:a16="http://schemas.microsoft.com/office/drawing/2014/main" xmlns="" id="{3CC52E70-81A4-C67C-A9F9-D1AFA2DE56CC}"/>
              </a:ext>
            </a:extLst>
          </p:cNvPr>
          <p:cNvSpPr txBox="1"/>
          <p:nvPr/>
        </p:nvSpPr>
        <p:spPr>
          <a:xfrm>
            <a:off x="2034273" y="1281705"/>
            <a:ext cx="1281252" cy="369332"/>
          </a:xfrm>
          <a:prstGeom prst="rect">
            <a:avLst/>
          </a:prstGeom>
          <a:noFill/>
        </p:spPr>
        <p:txBody>
          <a:bodyPr wrap="square">
            <a:spAutoFit/>
          </a:bodyPr>
          <a:lstStyle/>
          <a:p>
            <a:r>
              <a:rPr lang="en-US" sz="1800" b="1" i="1" dirty="0"/>
              <a:t>Windows</a:t>
            </a:r>
            <a:endParaRPr lang="ru-RU" b="1" i="1" dirty="0"/>
          </a:p>
        </p:txBody>
      </p:sp>
      <p:sp>
        <p:nvSpPr>
          <p:cNvPr id="6" name="TextBox 5">
            <a:extLst>
              <a:ext uri="{FF2B5EF4-FFF2-40B4-BE49-F238E27FC236}">
                <a16:creationId xmlns:a16="http://schemas.microsoft.com/office/drawing/2014/main" xmlns="" id="{F65F9B28-0CC8-5D7E-E878-211E952B1BDC}"/>
              </a:ext>
            </a:extLst>
          </p:cNvPr>
          <p:cNvSpPr txBox="1"/>
          <p:nvPr/>
        </p:nvSpPr>
        <p:spPr>
          <a:xfrm>
            <a:off x="1970826" y="5214077"/>
            <a:ext cx="1281252" cy="369332"/>
          </a:xfrm>
          <a:prstGeom prst="rect">
            <a:avLst/>
          </a:prstGeom>
          <a:noFill/>
        </p:spPr>
        <p:txBody>
          <a:bodyPr wrap="square">
            <a:spAutoFit/>
          </a:bodyPr>
          <a:lstStyle/>
          <a:p>
            <a:r>
              <a:rPr lang="en-US" sz="1800" b="1" i="1" dirty="0"/>
              <a:t>Linux</a:t>
            </a:r>
            <a:endParaRPr lang="ru-RU" b="1" i="1" dirty="0"/>
          </a:p>
        </p:txBody>
      </p:sp>
      <p:pic>
        <p:nvPicPr>
          <p:cNvPr id="8" name="Рисунок 7">
            <a:extLst>
              <a:ext uri="{FF2B5EF4-FFF2-40B4-BE49-F238E27FC236}">
                <a16:creationId xmlns:a16="http://schemas.microsoft.com/office/drawing/2014/main" xmlns="" id="{1F6FF6AD-BD09-A257-B955-9F2616E6C025}"/>
              </a:ext>
            </a:extLst>
          </p:cNvPr>
          <p:cNvPicPr>
            <a:picLocks noChangeAspect="1"/>
          </p:cNvPicPr>
          <p:nvPr/>
        </p:nvPicPr>
        <p:blipFill>
          <a:blip r:embed="rId3"/>
          <a:stretch>
            <a:fillRect/>
          </a:stretch>
        </p:blipFill>
        <p:spPr>
          <a:xfrm>
            <a:off x="426127" y="5822365"/>
            <a:ext cx="9991725" cy="771525"/>
          </a:xfrm>
          <a:prstGeom prst="rect">
            <a:avLst/>
          </a:prstGeom>
        </p:spPr>
      </p:pic>
      <p:pic>
        <p:nvPicPr>
          <p:cNvPr id="10" name="Рисунок 9">
            <a:extLst>
              <a:ext uri="{FF2B5EF4-FFF2-40B4-BE49-F238E27FC236}">
                <a16:creationId xmlns:a16="http://schemas.microsoft.com/office/drawing/2014/main" xmlns="" id="{EFC598ED-71A2-83F8-ABC7-4CEAB4812D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1143" y="1663400"/>
            <a:ext cx="2293585" cy="4076847"/>
          </a:xfrm>
          <a:prstGeom prst="rect">
            <a:avLst/>
          </a:prstGeom>
        </p:spPr>
      </p:pic>
      <p:sp>
        <p:nvSpPr>
          <p:cNvPr id="11" name="TextBox 10">
            <a:extLst>
              <a:ext uri="{FF2B5EF4-FFF2-40B4-BE49-F238E27FC236}">
                <a16:creationId xmlns:a16="http://schemas.microsoft.com/office/drawing/2014/main" xmlns="" id="{A7A8EBE5-83B0-B267-4F26-90CA91F84487}"/>
              </a:ext>
            </a:extLst>
          </p:cNvPr>
          <p:cNvSpPr txBox="1"/>
          <p:nvPr/>
        </p:nvSpPr>
        <p:spPr>
          <a:xfrm>
            <a:off x="8876475" y="1294068"/>
            <a:ext cx="1281252" cy="369332"/>
          </a:xfrm>
          <a:prstGeom prst="rect">
            <a:avLst/>
          </a:prstGeom>
          <a:noFill/>
        </p:spPr>
        <p:txBody>
          <a:bodyPr wrap="square">
            <a:spAutoFit/>
          </a:bodyPr>
          <a:lstStyle/>
          <a:p>
            <a:r>
              <a:rPr lang="en-US" b="1" i="1" dirty="0"/>
              <a:t>mobile</a:t>
            </a:r>
            <a:endParaRPr lang="ru-RU" b="1" i="1" dirty="0"/>
          </a:p>
        </p:txBody>
      </p:sp>
    </p:spTree>
    <p:extLst>
      <p:ext uri="{BB962C8B-B14F-4D97-AF65-F5344CB8AC3E}">
        <p14:creationId xmlns:p14="http://schemas.microsoft.com/office/powerpoint/2010/main" val="3925115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475A2EF-3DC9-1450-52E6-F422BDAB8BD0}"/>
              </a:ext>
            </a:extLst>
          </p:cNvPr>
          <p:cNvSpPr>
            <a:spLocks noGrp="1"/>
          </p:cNvSpPr>
          <p:nvPr>
            <p:ph idx="1"/>
          </p:nvPr>
        </p:nvSpPr>
        <p:spPr>
          <a:xfrm>
            <a:off x="426127" y="310718"/>
            <a:ext cx="11425561" cy="6365290"/>
          </a:xfrm>
        </p:spPr>
        <p:txBody>
          <a:bodyPr>
            <a:normAutofit/>
          </a:bodyPr>
          <a:lstStyle/>
          <a:p>
            <a:pPr marL="0" indent="0">
              <a:buNone/>
            </a:pPr>
            <a:r>
              <a:rPr lang="uk-UA" sz="1800" dirty="0"/>
              <a:t>Перейдіть до панелі </a:t>
            </a:r>
            <a:r>
              <a:rPr lang="en-US" sz="1800" b="1" dirty="0"/>
              <a:t>Members</a:t>
            </a:r>
            <a:r>
              <a:rPr lang="en-US" sz="1800" dirty="0"/>
              <a:t>. </a:t>
            </a:r>
            <a:r>
              <a:rPr lang="uk-UA" sz="1800" dirty="0"/>
              <a:t>Ваш вузол, який щойно «</a:t>
            </a:r>
            <a:r>
              <a:rPr lang="en-US" sz="1800" b="1" dirty="0"/>
              <a:t>joined</a:t>
            </a:r>
            <a:r>
              <a:rPr lang="uk-UA" sz="1800" dirty="0"/>
              <a:t>», має з’явитися тут. «</a:t>
            </a:r>
            <a:r>
              <a:rPr lang="en-US" sz="1800" b="1" dirty="0"/>
              <a:t>Address</a:t>
            </a:r>
            <a:r>
              <a:rPr lang="uk-UA" sz="1800" dirty="0"/>
              <a:t>» має збігатися з </a:t>
            </a:r>
            <a:r>
              <a:rPr lang="uk-UA" sz="1800" dirty="0" err="1"/>
              <a:t>адресою</a:t>
            </a:r>
            <a:r>
              <a:rPr lang="uk-UA" sz="1800" dirty="0"/>
              <a:t> у вашому клієнті. </a:t>
            </a:r>
            <a:endParaRPr lang="en-US" sz="1800" dirty="0"/>
          </a:p>
          <a:p>
            <a:pPr marL="0" indent="0">
              <a:buNone/>
            </a:pPr>
            <a:r>
              <a:rPr lang="uk-UA" sz="1800" dirty="0"/>
              <a:t>Натисніть "</a:t>
            </a:r>
            <a:r>
              <a:rPr lang="uk-UA" sz="1800" b="1" dirty="0" err="1"/>
              <a:t>Auth</a:t>
            </a:r>
            <a:r>
              <a:rPr lang="uk-UA" sz="1800" b="1" dirty="0"/>
              <a:t>?</a:t>
            </a:r>
            <a:r>
              <a:rPr lang="uk-UA" sz="1800" dirty="0"/>
              <a:t>". Далі пристрою можна дати коротку назву для опису</a:t>
            </a:r>
            <a:endParaRPr lang="ru-RU" dirty="0"/>
          </a:p>
        </p:txBody>
      </p:sp>
      <p:pic>
        <p:nvPicPr>
          <p:cNvPr id="4" name="Рисунок 3">
            <a:extLst>
              <a:ext uri="{FF2B5EF4-FFF2-40B4-BE49-F238E27FC236}">
                <a16:creationId xmlns:a16="http://schemas.microsoft.com/office/drawing/2014/main" xmlns="" id="{6B52921E-D2CC-3693-3B2E-4D9BD57A8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127" y="1280604"/>
            <a:ext cx="10884024" cy="5503954"/>
          </a:xfrm>
          <a:prstGeom prst="rect">
            <a:avLst/>
          </a:prstGeom>
        </p:spPr>
      </p:pic>
    </p:spTree>
    <p:extLst>
      <p:ext uri="{BB962C8B-B14F-4D97-AF65-F5344CB8AC3E}">
        <p14:creationId xmlns:p14="http://schemas.microsoft.com/office/powerpoint/2010/main" val="697913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475A2EF-3DC9-1450-52E6-F422BDAB8BD0}"/>
              </a:ext>
            </a:extLst>
          </p:cNvPr>
          <p:cNvSpPr>
            <a:spLocks noGrp="1"/>
          </p:cNvSpPr>
          <p:nvPr>
            <p:ph idx="1"/>
          </p:nvPr>
        </p:nvSpPr>
        <p:spPr>
          <a:xfrm>
            <a:off x="426127" y="310718"/>
            <a:ext cx="11425561" cy="6365290"/>
          </a:xfrm>
        </p:spPr>
        <p:txBody>
          <a:bodyPr>
            <a:normAutofit/>
          </a:bodyPr>
          <a:lstStyle/>
          <a:p>
            <a:pPr marL="0" indent="0">
              <a:buNone/>
            </a:pPr>
            <a:r>
              <a:rPr lang="uk-UA" sz="1800" dirty="0"/>
              <a:t>6. Підтвердження авторизації. Клієнтський пристрій має відображати «OK» замість «ACCESS DENIED» і має відобразити ваше ім’я мережі.</a:t>
            </a:r>
            <a:endParaRPr lang="ru-RU" sz="1800" dirty="0"/>
          </a:p>
        </p:txBody>
      </p:sp>
      <p:pic>
        <p:nvPicPr>
          <p:cNvPr id="4" name="Рисунок 3">
            <a:extLst>
              <a:ext uri="{FF2B5EF4-FFF2-40B4-BE49-F238E27FC236}">
                <a16:creationId xmlns:a16="http://schemas.microsoft.com/office/drawing/2014/main" xmlns="" id="{6B2AC4AA-4092-5E63-60B0-30DB95C2D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85" y="1281550"/>
            <a:ext cx="6617040" cy="3975304"/>
          </a:xfrm>
          <a:prstGeom prst="rect">
            <a:avLst/>
          </a:prstGeom>
        </p:spPr>
      </p:pic>
      <p:pic>
        <p:nvPicPr>
          <p:cNvPr id="6" name="Рисунок 5">
            <a:extLst>
              <a:ext uri="{FF2B5EF4-FFF2-40B4-BE49-F238E27FC236}">
                <a16:creationId xmlns:a16="http://schemas.microsoft.com/office/drawing/2014/main" xmlns="" id="{5EBFA644-85AF-FB86-0935-320C8546E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1810" y="1158537"/>
            <a:ext cx="3104063" cy="5517471"/>
          </a:xfrm>
          <a:prstGeom prst="rect">
            <a:avLst/>
          </a:prstGeom>
        </p:spPr>
      </p:pic>
      <p:pic>
        <p:nvPicPr>
          <p:cNvPr id="14" name="Рисунок 13">
            <a:extLst>
              <a:ext uri="{FF2B5EF4-FFF2-40B4-BE49-F238E27FC236}">
                <a16:creationId xmlns:a16="http://schemas.microsoft.com/office/drawing/2014/main" xmlns="" id="{FAF6D6B9-A238-5CB2-D98B-6B1E8EF0A196}"/>
              </a:ext>
            </a:extLst>
          </p:cNvPr>
          <p:cNvPicPr>
            <a:picLocks noChangeAspect="1"/>
          </p:cNvPicPr>
          <p:nvPr/>
        </p:nvPicPr>
        <p:blipFill>
          <a:blip r:embed="rId4"/>
          <a:stretch>
            <a:fillRect/>
          </a:stretch>
        </p:blipFill>
        <p:spPr>
          <a:xfrm>
            <a:off x="238169" y="5789536"/>
            <a:ext cx="11801475" cy="876300"/>
          </a:xfrm>
          <a:prstGeom prst="rect">
            <a:avLst/>
          </a:prstGeom>
        </p:spPr>
      </p:pic>
      <p:sp>
        <p:nvSpPr>
          <p:cNvPr id="15" name="TextBox 14">
            <a:extLst>
              <a:ext uri="{FF2B5EF4-FFF2-40B4-BE49-F238E27FC236}">
                <a16:creationId xmlns:a16="http://schemas.microsoft.com/office/drawing/2014/main" xmlns="" id="{66C99E38-2D6D-95AE-D287-06238EC48453}"/>
              </a:ext>
            </a:extLst>
          </p:cNvPr>
          <p:cNvSpPr txBox="1"/>
          <p:nvPr/>
        </p:nvSpPr>
        <p:spPr>
          <a:xfrm>
            <a:off x="2052028" y="953853"/>
            <a:ext cx="1281252" cy="369332"/>
          </a:xfrm>
          <a:prstGeom prst="rect">
            <a:avLst/>
          </a:prstGeom>
          <a:noFill/>
        </p:spPr>
        <p:txBody>
          <a:bodyPr wrap="square">
            <a:spAutoFit/>
          </a:bodyPr>
          <a:lstStyle/>
          <a:p>
            <a:r>
              <a:rPr lang="en-US" sz="1800" b="1" i="1" dirty="0"/>
              <a:t>Windows</a:t>
            </a:r>
            <a:endParaRPr lang="ru-RU" b="1" i="1" dirty="0"/>
          </a:p>
        </p:txBody>
      </p:sp>
      <p:sp>
        <p:nvSpPr>
          <p:cNvPr id="16" name="TextBox 15">
            <a:extLst>
              <a:ext uri="{FF2B5EF4-FFF2-40B4-BE49-F238E27FC236}">
                <a16:creationId xmlns:a16="http://schemas.microsoft.com/office/drawing/2014/main" xmlns="" id="{CDEC956F-0225-6B92-F58F-5A2BCD4F15AB}"/>
              </a:ext>
            </a:extLst>
          </p:cNvPr>
          <p:cNvSpPr txBox="1"/>
          <p:nvPr/>
        </p:nvSpPr>
        <p:spPr>
          <a:xfrm>
            <a:off x="2052028" y="5256854"/>
            <a:ext cx="1281252" cy="369332"/>
          </a:xfrm>
          <a:prstGeom prst="rect">
            <a:avLst/>
          </a:prstGeom>
          <a:noFill/>
        </p:spPr>
        <p:txBody>
          <a:bodyPr wrap="square">
            <a:spAutoFit/>
          </a:bodyPr>
          <a:lstStyle/>
          <a:p>
            <a:r>
              <a:rPr lang="en-US" sz="1800" b="1" i="1" dirty="0"/>
              <a:t>Linux</a:t>
            </a:r>
            <a:endParaRPr lang="ru-RU" b="1" i="1" dirty="0"/>
          </a:p>
        </p:txBody>
      </p:sp>
      <p:sp>
        <p:nvSpPr>
          <p:cNvPr id="17" name="TextBox 16">
            <a:extLst>
              <a:ext uri="{FF2B5EF4-FFF2-40B4-BE49-F238E27FC236}">
                <a16:creationId xmlns:a16="http://schemas.microsoft.com/office/drawing/2014/main" xmlns="" id="{F7745A9F-17B8-1A9C-0783-B89C9A1F143D}"/>
              </a:ext>
            </a:extLst>
          </p:cNvPr>
          <p:cNvSpPr txBox="1"/>
          <p:nvPr/>
        </p:nvSpPr>
        <p:spPr>
          <a:xfrm>
            <a:off x="9573215" y="707530"/>
            <a:ext cx="1281252" cy="369332"/>
          </a:xfrm>
          <a:prstGeom prst="rect">
            <a:avLst/>
          </a:prstGeom>
          <a:noFill/>
        </p:spPr>
        <p:txBody>
          <a:bodyPr wrap="square">
            <a:spAutoFit/>
          </a:bodyPr>
          <a:lstStyle/>
          <a:p>
            <a:r>
              <a:rPr lang="en-US" b="1" i="1" dirty="0"/>
              <a:t>mobile</a:t>
            </a:r>
            <a:endParaRPr lang="ru-RU" b="1" i="1" dirty="0"/>
          </a:p>
        </p:txBody>
      </p:sp>
    </p:spTree>
    <p:extLst>
      <p:ext uri="{BB962C8B-B14F-4D97-AF65-F5344CB8AC3E}">
        <p14:creationId xmlns:p14="http://schemas.microsoft.com/office/powerpoint/2010/main" val="2233906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5551" y="1012564"/>
            <a:ext cx="2734316" cy="706170"/>
          </a:xfrm>
        </p:spPr>
        <p:txBody>
          <a:bodyPr>
            <a:noAutofit/>
          </a:bodyPr>
          <a:lstStyle/>
          <a:p>
            <a:pPr marL="0" indent="0" algn="ctr">
              <a:buNone/>
            </a:pPr>
            <a:r>
              <a:rPr lang="en-US" sz="5400" b="1" dirty="0" err="1"/>
              <a:t>ZeroTier</a:t>
            </a:r>
            <a:endParaRPr lang="uk-UA" sz="54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5551" y="2829983"/>
            <a:ext cx="3009900" cy="3009900"/>
          </a:xfrm>
          <a:prstGeom prst="rect">
            <a:avLst/>
          </a:prstGeom>
        </p:spPr>
      </p:pic>
    </p:spTree>
    <p:extLst>
      <p:ext uri="{BB962C8B-B14F-4D97-AF65-F5344CB8AC3E}">
        <p14:creationId xmlns:p14="http://schemas.microsoft.com/office/powerpoint/2010/main" val="4061525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475A2EF-3DC9-1450-52E6-F422BDAB8BD0}"/>
              </a:ext>
            </a:extLst>
          </p:cNvPr>
          <p:cNvSpPr>
            <a:spLocks noGrp="1"/>
          </p:cNvSpPr>
          <p:nvPr>
            <p:ph idx="1"/>
          </p:nvPr>
        </p:nvSpPr>
        <p:spPr>
          <a:xfrm>
            <a:off x="383219" y="246355"/>
            <a:ext cx="11425561" cy="6365290"/>
          </a:xfrm>
        </p:spPr>
        <p:txBody>
          <a:bodyPr>
            <a:normAutofit/>
          </a:bodyPr>
          <a:lstStyle/>
          <a:p>
            <a:pPr marL="0" indent="0">
              <a:buNone/>
            </a:pPr>
            <a:r>
              <a:rPr lang="uk-UA" sz="1800" dirty="0"/>
              <a:t>7.  Додавання нових пристроїв </a:t>
            </a:r>
            <a:endParaRPr lang="ru-RU" sz="1800" dirty="0"/>
          </a:p>
        </p:txBody>
      </p:sp>
      <p:pic>
        <p:nvPicPr>
          <p:cNvPr id="4" name="Рисунок 3">
            <a:extLst>
              <a:ext uri="{FF2B5EF4-FFF2-40B4-BE49-F238E27FC236}">
                <a16:creationId xmlns:a16="http://schemas.microsoft.com/office/drawing/2014/main" xmlns="" id="{316D3775-4B18-AF76-4A55-B6E9C78CD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07" y="718297"/>
            <a:ext cx="12192000" cy="2314222"/>
          </a:xfrm>
          <a:prstGeom prst="rect">
            <a:avLst/>
          </a:prstGeom>
        </p:spPr>
      </p:pic>
      <p:pic>
        <p:nvPicPr>
          <p:cNvPr id="6" name="Рисунок 5">
            <a:extLst>
              <a:ext uri="{FF2B5EF4-FFF2-40B4-BE49-F238E27FC236}">
                <a16:creationId xmlns:a16="http://schemas.microsoft.com/office/drawing/2014/main" xmlns="" id="{67ED8803-3096-C77B-0C98-8F80D6E1ED80}"/>
              </a:ext>
            </a:extLst>
          </p:cNvPr>
          <p:cNvPicPr>
            <a:picLocks noChangeAspect="1"/>
          </p:cNvPicPr>
          <p:nvPr/>
        </p:nvPicPr>
        <p:blipFill>
          <a:blip r:embed="rId3"/>
          <a:stretch>
            <a:fillRect/>
          </a:stretch>
        </p:blipFill>
        <p:spPr>
          <a:xfrm>
            <a:off x="320381" y="3638143"/>
            <a:ext cx="7800975" cy="3171825"/>
          </a:xfrm>
          <a:prstGeom prst="rect">
            <a:avLst/>
          </a:prstGeom>
        </p:spPr>
      </p:pic>
      <p:sp>
        <p:nvSpPr>
          <p:cNvPr id="8" name="TextBox 7">
            <a:extLst>
              <a:ext uri="{FF2B5EF4-FFF2-40B4-BE49-F238E27FC236}">
                <a16:creationId xmlns:a16="http://schemas.microsoft.com/office/drawing/2014/main" xmlns="" id="{300DA8F2-362D-6A2A-E468-D6161C812ACE}"/>
              </a:ext>
            </a:extLst>
          </p:cNvPr>
          <p:cNvSpPr txBox="1"/>
          <p:nvPr/>
        </p:nvSpPr>
        <p:spPr>
          <a:xfrm>
            <a:off x="320381" y="3070488"/>
            <a:ext cx="6116714" cy="369332"/>
          </a:xfrm>
          <a:prstGeom prst="rect">
            <a:avLst/>
          </a:prstGeom>
          <a:noFill/>
        </p:spPr>
        <p:txBody>
          <a:bodyPr wrap="square">
            <a:spAutoFit/>
          </a:bodyPr>
          <a:lstStyle/>
          <a:p>
            <a:pPr marL="0" indent="0">
              <a:buNone/>
            </a:pPr>
            <a:r>
              <a:rPr lang="uk-UA" sz="1800" dirty="0"/>
              <a:t>8.  Перевірка досяжності пристроїв</a:t>
            </a:r>
            <a:endParaRPr lang="ru-RU" sz="1800" dirty="0"/>
          </a:p>
        </p:txBody>
      </p:sp>
    </p:spTree>
    <p:extLst>
      <p:ext uri="{BB962C8B-B14F-4D97-AF65-F5344CB8AC3E}">
        <p14:creationId xmlns:p14="http://schemas.microsoft.com/office/powerpoint/2010/main" val="378183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475A2EF-3DC9-1450-52E6-F422BDAB8BD0}"/>
              </a:ext>
            </a:extLst>
          </p:cNvPr>
          <p:cNvSpPr>
            <a:spLocks noGrp="1"/>
          </p:cNvSpPr>
          <p:nvPr>
            <p:ph idx="1"/>
          </p:nvPr>
        </p:nvSpPr>
        <p:spPr>
          <a:xfrm>
            <a:off x="426127" y="310718"/>
            <a:ext cx="11425561" cy="6365290"/>
          </a:xfrm>
        </p:spPr>
        <p:txBody>
          <a:bodyPr>
            <a:normAutofit/>
          </a:bodyPr>
          <a:lstStyle/>
          <a:p>
            <a:pPr marL="0" indent="0">
              <a:buNone/>
            </a:pPr>
            <a:r>
              <a:rPr lang="uk-UA" sz="1800" b="1" dirty="0"/>
              <a:t>Маршрутизація</a:t>
            </a:r>
          </a:p>
          <a:p>
            <a:pPr marL="0" indent="0">
              <a:buNone/>
            </a:pPr>
            <a:endParaRPr lang="uk-UA" sz="1800" dirty="0"/>
          </a:p>
          <a:p>
            <a:pPr marL="0" indent="0">
              <a:buNone/>
            </a:pPr>
            <a:r>
              <a:rPr lang="uk-UA" sz="1800" dirty="0"/>
              <a:t>Маршрути вмикаються до кінцевих точок за допомогою ін’єкції динамічного статичного маршруту (</a:t>
            </a:r>
            <a:r>
              <a:rPr lang="en-US" sz="1800" dirty="0"/>
              <a:t>dynamic static route injection</a:t>
            </a:r>
            <a:r>
              <a:rPr lang="uk-UA" sz="1800" dirty="0"/>
              <a:t>) від контролера. Ці маршрути відображаються в таблиці маршрутизації </a:t>
            </a:r>
            <a:r>
              <a:rPr lang="uk-UA" sz="1800" dirty="0" err="1"/>
              <a:t>хоста</a:t>
            </a:r>
            <a:r>
              <a:rPr lang="uk-UA" sz="1800" dirty="0"/>
              <a:t>, щоб забезпечити підключення до кінцевих точок у мережі.</a:t>
            </a:r>
            <a:endParaRPr lang="ru-RU" dirty="0"/>
          </a:p>
        </p:txBody>
      </p:sp>
      <p:pic>
        <p:nvPicPr>
          <p:cNvPr id="4" name="Рисунок 3">
            <a:extLst>
              <a:ext uri="{FF2B5EF4-FFF2-40B4-BE49-F238E27FC236}">
                <a16:creationId xmlns:a16="http://schemas.microsoft.com/office/drawing/2014/main" xmlns="" id="{5D6F0B9C-2AC8-B727-A8AC-341BAC799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354" y="2003639"/>
            <a:ext cx="7018628" cy="4854361"/>
          </a:xfrm>
          <a:prstGeom prst="rect">
            <a:avLst/>
          </a:prstGeom>
        </p:spPr>
      </p:pic>
    </p:spTree>
    <p:extLst>
      <p:ext uri="{BB962C8B-B14F-4D97-AF65-F5344CB8AC3E}">
        <p14:creationId xmlns:p14="http://schemas.microsoft.com/office/powerpoint/2010/main" val="3903087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1" y="200504"/>
            <a:ext cx="6096000" cy="1815882"/>
          </a:xfrm>
          <a:prstGeom prst="rect">
            <a:avLst/>
          </a:prstGeom>
        </p:spPr>
        <p:txBody>
          <a:bodyPr>
            <a:spAutoFit/>
          </a:bodyPr>
          <a:lstStyle/>
          <a:p>
            <a:r>
              <a:rPr lang="uk-UA" sz="1600" dirty="0"/>
              <a:t>Мережний гіпервізор </a:t>
            </a:r>
            <a:r>
              <a:rPr lang="uk-UA" sz="1600" b="1" dirty="0"/>
              <a:t>ZeroTier</a:t>
            </a:r>
            <a:r>
              <a:rPr lang="uk-UA" sz="1600" dirty="0"/>
              <a:t> — це автономний механізм віртуалізації мережі, який реалізує рівень віртуалізації Ethernet, подібний до VXLAN, побудований на криптографічно захищеній глобальній одноранговій мережі. Він забезпечує розширену мережеву віртуалізацію та можливості керування нарівні з корпоративним комутатором SDN, але в локальних і глобальних мережах і підключає майже будь-які програми чи пристрої.</a:t>
            </a:r>
          </a:p>
        </p:txBody>
      </p:sp>
      <p:sp>
        <p:nvSpPr>
          <p:cNvPr id="4" name="Rectangle 3"/>
          <p:cNvSpPr/>
          <p:nvPr/>
        </p:nvSpPr>
        <p:spPr>
          <a:xfrm>
            <a:off x="228601" y="2393518"/>
            <a:ext cx="6096000" cy="646331"/>
          </a:xfrm>
          <a:prstGeom prst="rect">
            <a:avLst/>
          </a:prstGeom>
        </p:spPr>
        <p:txBody>
          <a:bodyPr>
            <a:spAutoFit/>
          </a:bodyPr>
          <a:lstStyle/>
          <a:p>
            <a:r>
              <a:rPr lang="uk-UA" dirty="0"/>
              <a:t>MikroTik додав ZeroTier до RouterOS v7.1rc2 як окремий пакет для архітектури ARM/ARM64.</a:t>
            </a:r>
          </a:p>
        </p:txBody>
      </p:sp>
      <p:sp>
        <p:nvSpPr>
          <p:cNvPr id="8" name="Rectangle 7"/>
          <p:cNvSpPr/>
          <p:nvPr/>
        </p:nvSpPr>
        <p:spPr>
          <a:xfrm>
            <a:off x="80433" y="3293870"/>
            <a:ext cx="6096000" cy="2585323"/>
          </a:xfrm>
          <a:prstGeom prst="rect">
            <a:avLst/>
          </a:prstGeom>
        </p:spPr>
        <p:txBody>
          <a:bodyPr>
            <a:spAutoFit/>
          </a:bodyPr>
          <a:lstStyle/>
          <a:p>
            <a:r>
              <a:rPr lang="uk-UA" dirty="0"/>
              <a:t>Як можна це використовувати </a:t>
            </a:r>
            <a:r>
              <a:rPr lang="en-US" dirty="0" err="1"/>
              <a:t>ZeroTier</a:t>
            </a:r>
            <a:r>
              <a:rPr lang="uk-UA" dirty="0"/>
              <a:t>? </a:t>
            </a:r>
            <a:endParaRPr lang="en-US" dirty="0"/>
          </a:p>
          <a:p>
            <a:pPr marL="285750" indent="-285750">
              <a:buFont typeface="Arial" panose="020B0604020202020204" pitchFamily="34" charset="0"/>
              <a:buChar char="•"/>
            </a:pPr>
            <a:r>
              <a:rPr lang="uk-UA" dirty="0"/>
              <a:t>Розміщення ігрового сервера вдома (корисно для ігор лише в локальній мережі) або просто створення локальної вечірки з друзями; </a:t>
            </a:r>
            <a:endParaRPr lang="en-US" dirty="0"/>
          </a:p>
          <a:p>
            <a:pPr marL="285750" indent="-285750">
              <a:buFont typeface="Arial" panose="020B0604020202020204" pitchFamily="34" charset="0"/>
              <a:buChar char="•"/>
            </a:pPr>
            <a:r>
              <a:rPr lang="uk-UA" dirty="0"/>
              <a:t>Прямий доступ до пристроїв локальної мережі за NAT; </a:t>
            </a:r>
            <a:endParaRPr lang="en-US" dirty="0"/>
          </a:p>
          <a:p>
            <a:pPr marL="285750" indent="-285750">
              <a:buFont typeface="Arial" panose="020B0604020202020204" pitchFamily="34" charset="0"/>
              <a:buChar char="•"/>
            </a:pPr>
            <a:r>
              <a:rPr lang="uk-UA" dirty="0"/>
              <a:t>Доступ до пристроїв локальної мережі через SSH без відкриття порту в Інтернет; </a:t>
            </a:r>
            <a:endParaRPr lang="en-US" dirty="0"/>
          </a:p>
          <a:p>
            <a:pPr marL="285750" indent="-285750">
              <a:buFont typeface="Arial" panose="020B0604020202020204" pitchFamily="34" charset="0"/>
              <a:buChar char="•"/>
            </a:pPr>
            <a:r>
              <a:rPr lang="uk-UA" dirty="0"/>
              <a:t>Використання локальної установки Pi-Hole з будь-якого місця через Інтернет;</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1801" y="107371"/>
            <a:ext cx="5569766" cy="3457096"/>
          </a:xfrm>
          <a:prstGeom prst="rect">
            <a:avLst/>
          </a:prstGeom>
        </p:spPr>
      </p:pic>
      <p:pic>
        <p:nvPicPr>
          <p:cNvPr id="10" name="Picture 9"/>
          <p:cNvPicPr>
            <a:picLocks noChangeAspect="1"/>
          </p:cNvPicPr>
          <p:nvPr/>
        </p:nvPicPr>
        <p:blipFill>
          <a:blip r:embed="rId3"/>
          <a:stretch>
            <a:fillRect/>
          </a:stretch>
        </p:blipFill>
        <p:spPr>
          <a:xfrm>
            <a:off x="6636768" y="3869386"/>
            <a:ext cx="5555232" cy="2480733"/>
          </a:xfrm>
          <a:prstGeom prst="rect">
            <a:avLst/>
          </a:prstGeom>
        </p:spPr>
      </p:pic>
    </p:spTree>
    <p:extLst>
      <p:ext uri="{BB962C8B-B14F-4D97-AF65-F5344CB8AC3E}">
        <p14:creationId xmlns:p14="http://schemas.microsoft.com/office/powerpoint/2010/main" val="1344338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220132"/>
            <a:ext cx="11548534" cy="6409267"/>
          </a:xfrm>
        </p:spPr>
        <p:txBody>
          <a:bodyPr>
            <a:normAutofit/>
          </a:bodyPr>
          <a:lstStyle/>
          <a:p>
            <a:pPr marL="0" indent="0">
              <a:buNone/>
            </a:pPr>
            <a:r>
              <a:rPr lang="uk-UA" sz="1600" dirty="0"/>
              <a:t>ZeroTier прослуховує три 3 порти UDP: </a:t>
            </a:r>
            <a:endParaRPr lang="en-US" sz="1600" dirty="0"/>
          </a:p>
          <a:p>
            <a:r>
              <a:rPr lang="uk-UA" sz="1600" dirty="0"/>
              <a:t>9993 - за замовчанням </a:t>
            </a:r>
          </a:p>
          <a:p>
            <a:r>
              <a:rPr lang="uk-UA" sz="1600" dirty="0"/>
              <a:t>Випадковий порт із високим номером, отриманий із адреси ZeroTier </a:t>
            </a:r>
          </a:p>
          <a:p>
            <a:r>
              <a:rPr lang="uk-UA" sz="1600" dirty="0"/>
              <a:t>Випадковий порт із високим номером для використання з відображеннями UPnP/NAT-PMP</a:t>
            </a:r>
          </a:p>
        </p:txBody>
      </p:sp>
    </p:spTree>
    <p:extLst>
      <p:ext uri="{BB962C8B-B14F-4D97-AF65-F5344CB8AC3E}">
        <p14:creationId xmlns:p14="http://schemas.microsoft.com/office/powerpoint/2010/main" val="244460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220132"/>
            <a:ext cx="11548534" cy="6409267"/>
          </a:xfrm>
        </p:spPr>
        <p:txBody>
          <a:bodyPr>
            <a:normAutofit/>
          </a:bodyPr>
          <a:lstStyle/>
          <a:p>
            <a:pPr marL="0" indent="0">
              <a:buNone/>
            </a:pPr>
            <a:r>
              <a:rPr lang="ru-RU" sz="1600" dirty="0"/>
              <a:t>Рекомендована конфігурація локальної мережі та інтернет-шлюзу:</a:t>
            </a:r>
          </a:p>
          <a:p>
            <a:r>
              <a:rPr lang="uk-UA" sz="1600" dirty="0"/>
              <a:t>Не обмежуйте вихідний трафік UDP. </a:t>
            </a:r>
          </a:p>
          <a:p>
            <a:r>
              <a:rPr lang="uk-UA" sz="1600" dirty="0"/>
              <a:t>Підтримка UPnP або NAT-PMP у мережі може значно підвищити продуктивність, дозволяючи кінцевим точкам ZeroTier відображати зовнішні порти та повністю уникати проходження NAT. </a:t>
            </a:r>
          </a:p>
          <a:p>
            <a:r>
              <a:rPr lang="uk-UA" sz="1600" dirty="0"/>
              <a:t>Рекомендується IPv6, який може значно підвищити надійність прямого з’єднання, якщо підтримується на обох кінцях прямого з’єднання. Якщо він присутній, він має бути реалізований без NAT (NAT абсолютно непотрібний для IPv6 і лише додає складності) і з брандмауером із збереженням стану, який дозволяє двонаправлені розмови UDP.</a:t>
            </a:r>
          </a:p>
          <a:p>
            <a:r>
              <a:rPr lang="uk-UA" sz="1600" dirty="0"/>
              <a:t>Не використовуйте "симетричний" NAT. Використовуйте "повний конус" або "конус з обмеженим портом" NAT. Симетричний NAT є надзвичайно ворожим для однорангового трафіку та погіршить роботу VoIP, відеочату, ігор, WebRTC та багатьох інших протоколів, а також ZeroTier. </a:t>
            </a:r>
          </a:p>
          <a:p>
            <a:r>
              <a:rPr lang="uk-UA" sz="1600" dirty="0"/>
              <a:t>Між кінцевими точками ZeroTier та Інтернетом має бути не більше одного рівня NAT. Кілька рівнів NAT створюють нестабільність з’єднання через хаотичну взаємодію між станами та поведінкою на різних рівнях. Без подвійного NAT. </a:t>
            </a:r>
          </a:p>
          <a:p>
            <a:r>
              <a:rPr lang="uk-UA" sz="1600" dirty="0"/>
              <a:t>NAT має мати відображення портів або час очікування підключення не менше 60 секунд.</a:t>
            </a:r>
          </a:p>
          <a:p>
            <a:r>
              <a:rPr lang="uk-UA" sz="1600" dirty="0"/>
              <a:t>Розміщуйте не більше ніж приблизно 16 000 пристроїв за кожною зовнішньою IP-адресою, керованою NAT, щоб гарантувати, що кожен пристрій може відобразити достатню кількість портів. </a:t>
            </a:r>
          </a:p>
          <a:p>
            <a:r>
              <a:rPr lang="uk-UA" sz="1600" dirty="0"/>
              <a:t>Комутатори та бездротові точки доступу повинні дозволяти прямий локальний трафік між локальними пристроями. Вимкніть усі функції «локальної ізоляції». Деякі комутатори можуть дозволяти більш детальне керування, і на них буде достатньо дозволити локальний трафік UDP до/з 9993 (або взагалі).</a:t>
            </a:r>
            <a:endParaRPr lang="ru-RU" sz="1600" dirty="0"/>
          </a:p>
          <a:p>
            <a:pPr marL="0" indent="0">
              <a:buNone/>
            </a:pPr>
            <a:endParaRPr lang="uk-UA" sz="1600" dirty="0"/>
          </a:p>
        </p:txBody>
      </p:sp>
    </p:spTree>
    <p:extLst>
      <p:ext uri="{BB962C8B-B14F-4D97-AF65-F5344CB8AC3E}">
        <p14:creationId xmlns:p14="http://schemas.microsoft.com/office/powerpoint/2010/main" val="1932981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99" y="220132"/>
            <a:ext cx="11870268" cy="6409267"/>
          </a:xfrm>
        </p:spPr>
        <p:txBody>
          <a:bodyPr>
            <a:normAutofit/>
          </a:bodyPr>
          <a:lstStyle/>
          <a:p>
            <a:pPr marL="0" indent="0" algn="ctr">
              <a:buNone/>
            </a:pPr>
            <a:r>
              <a:rPr lang="uk-UA" sz="1600" b="1" dirty="0"/>
              <a:t>Приклад налаштування</a:t>
            </a:r>
          </a:p>
          <a:p>
            <a:pPr marL="0" indent="0">
              <a:buNone/>
            </a:pPr>
            <a:endParaRPr lang="uk-UA"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60" y="505742"/>
            <a:ext cx="5274734" cy="3481325"/>
          </a:xfrm>
          <a:prstGeom prst="rect">
            <a:avLst/>
          </a:prstGeom>
        </p:spPr>
      </p:pic>
      <p:sp>
        <p:nvSpPr>
          <p:cNvPr id="4" name="Rectangle 3"/>
          <p:cNvSpPr/>
          <p:nvPr/>
        </p:nvSpPr>
        <p:spPr>
          <a:xfrm>
            <a:off x="152399" y="4272677"/>
            <a:ext cx="11870267" cy="1323439"/>
          </a:xfrm>
          <a:prstGeom prst="rect">
            <a:avLst/>
          </a:prstGeom>
        </p:spPr>
        <p:txBody>
          <a:bodyPr wrap="square">
            <a:spAutoFit/>
          </a:bodyPr>
          <a:lstStyle/>
          <a:p>
            <a:r>
              <a:rPr lang="uk-UA" sz="1600" dirty="0"/>
              <a:t>За замовчуванням ZeroTier має </a:t>
            </a:r>
            <a:r>
              <a:rPr lang="uk-UA" sz="1600" i="1" dirty="0"/>
              <a:t>«нульову конфігурацію». </a:t>
            </a:r>
            <a:r>
              <a:rPr lang="uk-UA" sz="1600" dirty="0"/>
              <a:t>Користувач може запустити новий вузол ZeroTier без необхідності писати конфігураційні файли або надавати IP-адреси інших вузлів. </a:t>
            </a:r>
          </a:p>
          <a:p>
            <a:r>
              <a:rPr lang="uk-UA" sz="1600" dirty="0"/>
              <a:t>Він також розроблений, щоб бути швидким. Будь-які два пристрої у світі повинні мати можливість знаходити один одного та спілкуватися майже миттєво.</a:t>
            </a:r>
          </a:p>
          <a:p>
            <a:r>
              <a:rPr lang="uk-UA" sz="1600" dirty="0"/>
              <a:t>Цей приклад увімкне ZeroTier на пристрої RouterOS і з’єднає один мобільний телефон за допомогою програми ZeroTier.</a:t>
            </a:r>
          </a:p>
        </p:txBody>
      </p:sp>
    </p:spTree>
    <p:extLst>
      <p:ext uri="{BB962C8B-B14F-4D97-AF65-F5344CB8AC3E}">
        <p14:creationId xmlns:p14="http://schemas.microsoft.com/office/powerpoint/2010/main" val="1780379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733" y="211666"/>
            <a:ext cx="11548534" cy="6409267"/>
          </a:xfrm>
        </p:spPr>
        <p:txBody>
          <a:bodyPr>
            <a:normAutofit/>
          </a:bodyPr>
          <a:lstStyle/>
          <a:p>
            <a:pPr marL="342900" indent="-342900">
              <a:buAutoNum type="arabicPeriod"/>
            </a:pPr>
            <a:r>
              <a:rPr lang="uk-UA" sz="1600" dirty="0"/>
              <a:t>Зареєструємося на </a:t>
            </a:r>
            <a:r>
              <a:rPr lang="uk-UA" sz="1600" dirty="0">
                <a:hlinkClick r:id="rId2"/>
              </a:rPr>
              <a:t>my.zerotier.com</a:t>
            </a:r>
            <a:r>
              <a:rPr lang="uk-UA" sz="1600" dirty="0"/>
              <a:t> і створимо мережу, отримаємо ідентифікатор мережі, у цьому прикладі: 1d71939404912b40;</a:t>
            </a:r>
          </a:p>
          <a:p>
            <a:pPr marL="342900" indent="-342900">
              <a:buAutoNum type="arabicPeriod"/>
            </a:pPr>
            <a:endParaRPr lang="uk-UA" sz="1600" dirty="0"/>
          </a:p>
          <a:p>
            <a:pPr marL="342900" indent="-342900">
              <a:buAutoNum type="arabicPeriod"/>
            </a:pPr>
            <a:endParaRPr lang="uk-UA" sz="1600" dirty="0"/>
          </a:p>
          <a:p>
            <a:pPr marL="342900" indent="-342900">
              <a:buAutoNum type="arabicPeriod"/>
            </a:pPr>
            <a:endParaRPr lang="uk-UA" sz="1600" dirty="0"/>
          </a:p>
          <a:p>
            <a:pPr marL="342900" indent="-342900">
              <a:buAutoNum type="arabicPeriod"/>
            </a:pPr>
            <a:endParaRPr lang="uk-UA" sz="1600" dirty="0"/>
          </a:p>
          <a:p>
            <a:pPr marL="342900" indent="-342900">
              <a:buAutoNum type="arabicPeriod"/>
            </a:pPr>
            <a:endParaRPr lang="uk-UA" sz="1600" dirty="0"/>
          </a:p>
          <a:p>
            <a:pPr marL="342900" indent="-342900">
              <a:buAutoNum type="arabicPeriod"/>
            </a:pPr>
            <a:endParaRPr lang="uk-UA" sz="1600" dirty="0"/>
          </a:p>
          <a:p>
            <a:pPr marL="342900" indent="-342900">
              <a:buAutoNum type="arabicPeriod"/>
            </a:pPr>
            <a:endParaRPr lang="uk-UA" sz="1600" dirty="0"/>
          </a:p>
          <a:p>
            <a:pPr marL="342900" indent="-342900">
              <a:buAutoNum type="arabicPeriod"/>
            </a:pPr>
            <a:r>
              <a:rPr lang="uk-UA" sz="1600" dirty="0">
                <a:hlinkClick r:id="rId3"/>
              </a:rPr>
              <a:t>Завантажуємо</a:t>
            </a:r>
            <a:r>
              <a:rPr lang="uk-UA" sz="1600" dirty="0"/>
              <a:t> та встановлюємо пакет ZeroTier NPK у RouterOS, який можна знайти в розділі «</a:t>
            </a:r>
            <a:r>
              <a:rPr lang="en-US" sz="1600" dirty="0"/>
              <a:t>Extra packages</a:t>
            </a:r>
            <a:r>
              <a:rPr lang="uk-UA" sz="1600" dirty="0"/>
              <a:t>», перезавантажуємо пристрій;</a:t>
            </a:r>
          </a:p>
          <a:p>
            <a:pPr marL="342900" indent="-342900">
              <a:buAutoNum type="arabicPeriod"/>
            </a:pPr>
            <a:r>
              <a:rPr lang="uk-UA" sz="1600" dirty="0"/>
              <a:t>Вмикаємо стандартний ZeroTier інстанс:</a:t>
            </a:r>
          </a:p>
          <a:p>
            <a:pPr marL="342900" indent="-342900">
              <a:buAutoNum type="arabicPeriod"/>
            </a:pPr>
            <a:endParaRPr lang="uk-UA" sz="1600" dirty="0"/>
          </a:p>
          <a:p>
            <a:pPr marL="342900" indent="-342900">
              <a:buAutoNum type="arabicPeriod"/>
            </a:pPr>
            <a:endParaRPr lang="uk-UA" sz="1600" dirty="0"/>
          </a:p>
          <a:p>
            <a:pPr marL="342900" indent="-342900">
              <a:buAutoNum type="arabicPeriod"/>
            </a:pPr>
            <a:r>
              <a:rPr lang="uk-UA" sz="1600" dirty="0"/>
              <a:t>Додаємо нову мережу, вказавши ідентифікатор мережі, який створили в хмарній консолі ZeroTier:</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733" y="754063"/>
            <a:ext cx="8016875" cy="2295316"/>
          </a:xfrm>
          <a:prstGeom prst="rect">
            <a:avLst/>
          </a:prstGeom>
        </p:spPr>
      </p:pic>
      <p:pic>
        <p:nvPicPr>
          <p:cNvPr id="4" name="Picture 3"/>
          <p:cNvPicPr>
            <a:picLocks noChangeAspect="1"/>
          </p:cNvPicPr>
          <p:nvPr/>
        </p:nvPicPr>
        <p:blipFill>
          <a:blip r:embed="rId5"/>
          <a:stretch>
            <a:fillRect/>
          </a:stretch>
        </p:blipFill>
        <p:spPr>
          <a:xfrm>
            <a:off x="885295" y="4240901"/>
            <a:ext cx="3571875" cy="466725"/>
          </a:xfrm>
          <a:prstGeom prst="rect">
            <a:avLst/>
          </a:prstGeom>
          <a:ln>
            <a:solidFill>
              <a:schemeClr val="accent1"/>
            </a:solidFill>
          </a:ln>
        </p:spPr>
      </p:pic>
      <p:pic>
        <p:nvPicPr>
          <p:cNvPr id="5" name="Picture 4"/>
          <p:cNvPicPr>
            <a:picLocks noChangeAspect="1"/>
          </p:cNvPicPr>
          <p:nvPr/>
        </p:nvPicPr>
        <p:blipFill>
          <a:blip r:embed="rId6"/>
          <a:stretch>
            <a:fillRect/>
          </a:stretch>
        </p:blipFill>
        <p:spPr>
          <a:xfrm>
            <a:off x="928689" y="5156197"/>
            <a:ext cx="6353175" cy="400050"/>
          </a:xfrm>
          <a:prstGeom prst="rect">
            <a:avLst/>
          </a:prstGeom>
          <a:ln>
            <a:solidFill>
              <a:schemeClr val="accent1"/>
            </a:solidFill>
          </a:ln>
        </p:spPr>
      </p:pic>
    </p:spTree>
    <p:extLst>
      <p:ext uri="{BB962C8B-B14F-4D97-AF65-F5344CB8AC3E}">
        <p14:creationId xmlns:p14="http://schemas.microsoft.com/office/powerpoint/2010/main" val="1655276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149FCCF1-DC77-1C1F-C8CE-CBE7A1AEE306}"/>
              </a:ext>
            </a:extLst>
          </p:cNvPr>
          <p:cNvPicPr>
            <a:picLocks noGrp="1" noChangeAspect="1"/>
          </p:cNvPicPr>
          <p:nvPr>
            <p:ph idx="1"/>
          </p:nvPr>
        </p:nvPicPr>
        <p:blipFill>
          <a:blip r:embed="rId2"/>
          <a:stretch>
            <a:fillRect/>
          </a:stretch>
        </p:blipFill>
        <p:spPr>
          <a:xfrm>
            <a:off x="198467" y="-88006"/>
            <a:ext cx="8301980" cy="6759575"/>
          </a:xfrm>
        </p:spPr>
      </p:pic>
      <p:pic>
        <p:nvPicPr>
          <p:cNvPr id="7" name="Рисунок 6">
            <a:extLst>
              <a:ext uri="{FF2B5EF4-FFF2-40B4-BE49-F238E27FC236}">
                <a16:creationId xmlns:a16="http://schemas.microsoft.com/office/drawing/2014/main" xmlns="" id="{7B9249D1-3511-07F7-1AC4-EE2D9A6F12A4}"/>
              </a:ext>
            </a:extLst>
          </p:cNvPr>
          <p:cNvPicPr>
            <a:picLocks noChangeAspect="1"/>
          </p:cNvPicPr>
          <p:nvPr/>
        </p:nvPicPr>
        <p:blipFill>
          <a:blip r:embed="rId3"/>
          <a:stretch>
            <a:fillRect/>
          </a:stretch>
        </p:blipFill>
        <p:spPr>
          <a:xfrm>
            <a:off x="5752915" y="2896627"/>
            <a:ext cx="6439085" cy="3961373"/>
          </a:xfrm>
          <a:prstGeom prst="rect">
            <a:avLst/>
          </a:prstGeom>
        </p:spPr>
      </p:pic>
    </p:spTree>
    <p:extLst>
      <p:ext uri="{BB962C8B-B14F-4D97-AF65-F5344CB8AC3E}">
        <p14:creationId xmlns:p14="http://schemas.microsoft.com/office/powerpoint/2010/main" val="838115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23BBBC0B-227F-FC3F-F2F0-5492CB1B7C61}"/>
              </a:ext>
            </a:extLst>
          </p:cNvPr>
          <p:cNvPicPr>
            <a:picLocks noChangeAspect="1"/>
          </p:cNvPicPr>
          <p:nvPr/>
        </p:nvPicPr>
        <p:blipFill>
          <a:blip r:embed="rId2"/>
          <a:stretch>
            <a:fillRect/>
          </a:stretch>
        </p:blipFill>
        <p:spPr>
          <a:xfrm>
            <a:off x="0" y="190500"/>
            <a:ext cx="9134475" cy="6667500"/>
          </a:xfrm>
          <a:prstGeom prst="rect">
            <a:avLst/>
          </a:prstGeom>
        </p:spPr>
      </p:pic>
    </p:spTree>
    <p:extLst>
      <p:ext uri="{BB962C8B-B14F-4D97-AF65-F5344CB8AC3E}">
        <p14:creationId xmlns:p14="http://schemas.microsoft.com/office/powerpoint/2010/main" val="2214974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a:extLst>
              <a:ext uri="{FF2B5EF4-FFF2-40B4-BE49-F238E27FC236}">
                <a16:creationId xmlns:a16="http://schemas.microsoft.com/office/drawing/2014/main" xmlns="" id="{8F5EF09B-D994-BEAB-C60F-569882F8EAE0}"/>
              </a:ext>
            </a:extLst>
          </p:cNvPr>
          <p:cNvPicPr>
            <a:picLocks noGrp="1" noChangeAspect="1"/>
          </p:cNvPicPr>
          <p:nvPr>
            <p:ph idx="1"/>
          </p:nvPr>
        </p:nvPicPr>
        <p:blipFill>
          <a:blip r:embed="rId2"/>
          <a:stretch>
            <a:fillRect/>
          </a:stretch>
        </p:blipFill>
        <p:spPr>
          <a:xfrm>
            <a:off x="95679" y="31634"/>
            <a:ext cx="9829556" cy="6826366"/>
          </a:xfrm>
        </p:spPr>
      </p:pic>
    </p:spTree>
    <p:extLst>
      <p:ext uri="{BB962C8B-B14F-4D97-AF65-F5344CB8AC3E}">
        <p14:creationId xmlns:p14="http://schemas.microsoft.com/office/powerpoint/2010/main" val="3865960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475A2EF-3DC9-1450-52E6-F422BDAB8BD0}"/>
              </a:ext>
            </a:extLst>
          </p:cNvPr>
          <p:cNvSpPr>
            <a:spLocks noGrp="1"/>
          </p:cNvSpPr>
          <p:nvPr>
            <p:ph idx="1"/>
          </p:nvPr>
        </p:nvSpPr>
        <p:spPr>
          <a:xfrm>
            <a:off x="221942" y="186431"/>
            <a:ext cx="11833933" cy="6489577"/>
          </a:xfrm>
        </p:spPr>
        <p:txBody>
          <a:bodyPr>
            <a:normAutofit/>
          </a:bodyPr>
          <a:lstStyle/>
          <a:p>
            <a:pPr marL="0" indent="0">
              <a:buNone/>
            </a:pPr>
            <a:r>
              <a:rPr lang="en-US" sz="1800" b="1" i="1" dirty="0" err="1"/>
              <a:t>ZeroTier</a:t>
            </a:r>
            <a:r>
              <a:rPr lang="en-US" sz="1800" b="1" i="1" dirty="0"/>
              <a:t> is a smart Ethernet switch for planet Earth</a:t>
            </a:r>
            <a:r>
              <a:rPr lang="uk-UA" sz="1800" b="1" i="1" dirty="0"/>
              <a:t>. </a:t>
            </a:r>
            <a:endParaRPr lang="en-US" sz="1800" b="1" i="1" dirty="0"/>
          </a:p>
          <a:p>
            <a:pPr marL="0" indent="0">
              <a:buNone/>
            </a:pPr>
            <a:r>
              <a:rPr lang="uk-UA" sz="1800" dirty="0"/>
              <a:t>Це розподілений мережевий </a:t>
            </a:r>
            <a:r>
              <a:rPr lang="uk-UA" sz="1800" dirty="0" err="1"/>
              <a:t>гіпервізор</a:t>
            </a:r>
            <a:r>
              <a:rPr lang="uk-UA" sz="1800" dirty="0"/>
              <a:t>, побудований на основі </a:t>
            </a:r>
            <a:r>
              <a:rPr lang="uk-UA" sz="1800" dirty="0" err="1"/>
              <a:t>криптографічно</a:t>
            </a:r>
            <a:r>
              <a:rPr lang="uk-UA" sz="1800" dirty="0"/>
              <a:t> захищеної глобальної однорангової мережі. Він забезпечує розширену мережеву віртуалізацію та можливості керування нарівні з корпоративним комутатором SDN, але в локальних і глобальних мережах і підключає майже будь-які програми чи пристрої.</a:t>
            </a:r>
            <a:endParaRPr lang="ru-RU" sz="1800" dirty="0"/>
          </a:p>
        </p:txBody>
      </p:sp>
      <p:pic>
        <p:nvPicPr>
          <p:cNvPr id="7" name="Рисунок 6">
            <a:extLst>
              <a:ext uri="{FF2B5EF4-FFF2-40B4-BE49-F238E27FC236}">
                <a16:creationId xmlns:a16="http://schemas.microsoft.com/office/drawing/2014/main" xmlns="" id="{DBDC6C23-305B-EF4C-322B-2602A8C515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96430"/>
            <a:ext cx="12192000" cy="4978026"/>
          </a:xfrm>
          <a:prstGeom prst="rect">
            <a:avLst/>
          </a:prstGeom>
        </p:spPr>
      </p:pic>
    </p:spTree>
    <p:extLst>
      <p:ext uri="{BB962C8B-B14F-4D97-AF65-F5344CB8AC3E}">
        <p14:creationId xmlns:p14="http://schemas.microsoft.com/office/powerpoint/2010/main" val="1777986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220132"/>
            <a:ext cx="11548534" cy="6409267"/>
          </a:xfrm>
        </p:spPr>
        <p:txBody>
          <a:bodyPr>
            <a:normAutofit/>
          </a:bodyPr>
          <a:lstStyle/>
          <a:p>
            <a:pPr marL="0" indent="0">
              <a:buNone/>
            </a:pPr>
            <a:r>
              <a:rPr lang="uk-UA" sz="1600" dirty="0"/>
              <a:t>5. Перевіряємо конфігурацію ZeroTier:</a:t>
            </a:r>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r>
              <a:rPr lang="uk-UA" sz="1600" dirty="0"/>
              <a:t>6. Тепер потрібно дозволити підключення від інтерфейсу ZeroTier до вашого маршрутизатора та, за бажанням, до інших інтерфейсів локальної мережі:</a:t>
            </a:r>
          </a:p>
          <a:p>
            <a:pPr marL="0" indent="0">
              <a:buNone/>
            </a:pPr>
            <a:endParaRPr lang="uk-UA" sz="1600" dirty="0"/>
          </a:p>
          <a:p>
            <a:pPr marL="0" indent="0">
              <a:buNone/>
            </a:pPr>
            <a:endParaRPr lang="uk-UA" sz="1600" dirty="0"/>
          </a:p>
          <a:p>
            <a:pPr marL="0" indent="0">
              <a:buNone/>
            </a:pPr>
            <a:r>
              <a:rPr lang="uk-UA" sz="1600" dirty="0"/>
              <a:t>7. Встановлюємо клієнт ZeroTier на свій смартфон або комп’ютер, щоб підключитися до тієї ж мережі.</a:t>
            </a:r>
          </a:p>
          <a:p>
            <a:pPr marL="0" indent="0">
              <a:buNone/>
            </a:pPr>
            <a:r>
              <a:rPr lang="uk-UA" sz="1600" dirty="0"/>
              <a:t>8. Якщо для параметра «</a:t>
            </a:r>
            <a:r>
              <a:rPr lang="en-US" sz="1600" b="1" dirty="0"/>
              <a:t>Access Control</a:t>
            </a:r>
            <a:r>
              <a:rPr lang="uk-UA" sz="1600" dirty="0"/>
              <a:t>» встановлено значення «</a:t>
            </a:r>
            <a:r>
              <a:rPr lang="en-US" sz="1600" b="1" dirty="0"/>
              <a:t>Private</a:t>
            </a:r>
            <a:r>
              <a:rPr lang="uk-UA" sz="1600" dirty="0"/>
              <a:t>», ми повинні авторизувати вузли, перш ніж вони стануть членами мережі:</a:t>
            </a:r>
          </a:p>
        </p:txBody>
      </p:sp>
      <p:pic>
        <p:nvPicPr>
          <p:cNvPr id="2" name="Picture 1"/>
          <p:cNvPicPr>
            <a:picLocks noChangeAspect="1"/>
          </p:cNvPicPr>
          <p:nvPr/>
        </p:nvPicPr>
        <p:blipFill>
          <a:blip r:embed="rId2"/>
          <a:stretch>
            <a:fillRect/>
          </a:stretch>
        </p:blipFill>
        <p:spPr>
          <a:xfrm>
            <a:off x="621770" y="518584"/>
            <a:ext cx="6410325" cy="1181100"/>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621770" y="2501371"/>
            <a:ext cx="7181850" cy="619125"/>
          </a:xfrm>
          <a:prstGeom prst="rect">
            <a:avLst/>
          </a:prstGeom>
          <a:ln>
            <a:solidFill>
              <a:schemeClr val="accent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770" y="4096074"/>
            <a:ext cx="7735887" cy="2611322"/>
          </a:xfrm>
          <a:prstGeom prst="rect">
            <a:avLst/>
          </a:prstGeom>
        </p:spPr>
      </p:pic>
    </p:spTree>
    <p:extLst>
      <p:ext uri="{BB962C8B-B14F-4D97-AF65-F5344CB8AC3E}">
        <p14:creationId xmlns:p14="http://schemas.microsoft.com/office/powerpoint/2010/main" val="2450446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3268133"/>
            <a:ext cx="11548534" cy="3361266"/>
          </a:xfrm>
        </p:spPr>
        <p:txBody>
          <a:bodyPr>
            <a:normAutofit/>
          </a:bodyPr>
          <a:lstStyle/>
          <a:p>
            <a:pPr marL="0" indent="0">
              <a:buNone/>
            </a:pPr>
            <a:r>
              <a:rPr lang="uk-UA" sz="1400" i="1" dirty="0"/>
              <a:t>Ми повинні вказати маршрути до певних внутрішніх підмереж у хмарній консолі ZeroTier, щоб переконатися, що ви можете отримати доступ до цих мереж під час підключення з інших пристроїв.</a:t>
            </a:r>
          </a:p>
        </p:txBody>
      </p:sp>
      <p:pic>
        <p:nvPicPr>
          <p:cNvPr id="2" name="Picture 1"/>
          <p:cNvPicPr>
            <a:picLocks noChangeAspect="1"/>
          </p:cNvPicPr>
          <p:nvPr/>
        </p:nvPicPr>
        <p:blipFill>
          <a:blip r:embed="rId2"/>
          <a:stretch>
            <a:fillRect/>
          </a:stretch>
        </p:blipFill>
        <p:spPr>
          <a:xfrm>
            <a:off x="474133" y="220132"/>
            <a:ext cx="6419850" cy="2457450"/>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8449733" y="3743437"/>
            <a:ext cx="3208867" cy="2885962"/>
          </a:xfrm>
          <a:prstGeom prst="rect">
            <a:avLst/>
          </a:prstGeom>
        </p:spPr>
      </p:pic>
    </p:spTree>
    <p:extLst>
      <p:ext uri="{BB962C8B-B14F-4D97-AF65-F5344CB8AC3E}">
        <p14:creationId xmlns:p14="http://schemas.microsoft.com/office/powerpoint/2010/main" val="632284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220132"/>
            <a:ext cx="11548534" cy="6409267"/>
          </a:xfrm>
        </p:spPr>
        <p:txBody>
          <a:bodyPr>
            <a:normAutofit/>
          </a:bodyPr>
          <a:lstStyle/>
          <a:p>
            <a:pPr marL="0" indent="0">
              <a:buNone/>
            </a:pPr>
            <a:r>
              <a:rPr lang="en-US" sz="1600" b="1" dirty="0"/>
              <a:t>Peer</a:t>
            </a:r>
          </a:p>
          <a:p>
            <a:pPr marL="0" indent="0">
              <a:buNone/>
            </a:pPr>
            <a:endParaRPr lang="uk-UA" sz="1600" dirty="0"/>
          </a:p>
        </p:txBody>
      </p:sp>
      <p:pic>
        <p:nvPicPr>
          <p:cNvPr id="2" name="Picture 1"/>
          <p:cNvPicPr>
            <a:picLocks noChangeAspect="1"/>
          </p:cNvPicPr>
          <p:nvPr/>
        </p:nvPicPr>
        <p:blipFill>
          <a:blip r:embed="rId2"/>
          <a:stretch>
            <a:fillRect/>
          </a:stretch>
        </p:blipFill>
        <p:spPr>
          <a:xfrm>
            <a:off x="474133" y="625475"/>
            <a:ext cx="1581150" cy="476250"/>
          </a:xfrm>
          <a:prstGeom prst="rect">
            <a:avLst/>
          </a:prstGeom>
          <a:ln>
            <a:solidFill>
              <a:schemeClr val="accent1"/>
            </a:solidFill>
          </a:ln>
        </p:spPr>
      </p:pic>
      <p:sp>
        <p:nvSpPr>
          <p:cNvPr id="4" name="Rectangle 3"/>
          <p:cNvSpPr/>
          <p:nvPr/>
        </p:nvSpPr>
        <p:spPr>
          <a:xfrm>
            <a:off x="474133" y="1237103"/>
            <a:ext cx="11548534" cy="523220"/>
          </a:xfrm>
          <a:prstGeom prst="rect">
            <a:avLst/>
          </a:prstGeom>
        </p:spPr>
        <p:txBody>
          <a:bodyPr wrap="square">
            <a:spAutoFit/>
          </a:bodyPr>
          <a:lstStyle/>
          <a:p>
            <a:r>
              <a:rPr lang="uk-UA" sz="1400" dirty="0"/>
              <a:t>ZeroTier </a:t>
            </a:r>
            <a:r>
              <a:rPr lang="en-US" sz="1400" dirty="0"/>
              <a:t>Peer </a:t>
            </a:r>
            <a:r>
              <a:rPr lang="uk-UA" sz="1400" dirty="0"/>
              <a:t>— це інформативний розділ зі списком вузлів, про які знає ваш вузол. </a:t>
            </a:r>
            <a:r>
              <a:rPr lang="en-US" sz="1400" dirty="0"/>
              <a:t>Peer’</a:t>
            </a:r>
            <a:r>
              <a:rPr lang="uk-UA" sz="1400" dirty="0"/>
              <a:t>и не можуть спілкуватися один з одним, якщо вони не приєднані та авторизовані в одній мережі.</a:t>
            </a:r>
          </a:p>
        </p:txBody>
      </p:sp>
      <p:pic>
        <p:nvPicPr>
          <p:cNvPr id="5" name="Picture 4"/>
          <p:cNvPicPr>
            <a:picLocks noChangeAspect="1"/>
          </p:cNvPicPr>
          <p:nvPr/>
        </p:nvPicPr>
        <p:blipFill>
          <a:blip r:embed="rId3"/>
          <a:stretch>
            <a:fillRect/>
          </a:stretch>
        </p:blipFill>
        <p:spPr>
          <a:xfrm>
            <a:off x="474133" y="2006070"/>
            <a:ext cx="8296275" cy="1762125"/>
          </a:xfrm>
          <a:prstGeom prst="rect">
            <a:avLst/>
          </a:prstGeom>
          <a:ln>
            <a:solidFill>
              <a:schemeClr val="accent1"/>
            </a:solidFill>
          </a:ln>
        </p:spPr>
      </p:pic>
    </p:spTree>
    <p:extLst>
      <p:ext uri="{BB962C8B-B14F-4D97-AF65-F5344CB8AC3E}">
        <p14:creationId xmlns:p14="http://schemas.microsoft.com/office/powerpoint/2010/main" val="2107418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4122328176"/>
              </p:ext>
            </p:extLst>
          </p:nvPr>
        </p:nvGraphicFramePr>
        <p:xfrm>
          <a:off x="194732" y="1191078"/>
          <a:ext cx="11997268" cy="2228609"/>
        </p:xfrm>
        <a:graphic>
          <a:graphicData uri="http://schemas.openxmlformats.org/drawingml/2006/table">
            <a:tbl>
              <a:tblPr/>
              <a:tblGrid>
                <a:gridCol w="3121059">
                  <a:extLst>
                    <a:ext uri="{9D8B030D-6E8A-4147-A177-3AD203B41FA5}">
                      <a16:colId xmlns:a16="http://schemas.microsoft.com/office/drawing/2014/main" xmlns="" val="20000"/>
                    </a:ext>
                  </a:extLst>
                </a:gridCol>
                <a:gridCol w="8876209">
                  <a:extLst>
                    <a:ext uri="{9D8B030D-6E8A-4147-A177-3AD203B41FA5}">
                      <a16:colId xmlns:a16="http://schemas.microsoft.com/office/drawing/2014/main" xmlns="" val="20001"/>
                    </a:ext>
                  </a:extLst>
                </a:gridCol>
              </a:tblGrid>
              <a:tr h="95534">
                <a:tc>
                  <a:txBody>
                    <a:bodyPr/>
                    <a:lstStyle/>
                    <a:p>
                      <a:pPr algn="ctr"/>
                      <a:r>
                        <a:rPr lang="uk-UA" sz="1600" dirty="0"/>
                        <a:t>Властивість</a:t>
                      </a:r>
                      <a:endParaRPr lang="en-US" sz="1600" dirty="0"/>
                    </a:p>
                  </a:txBody>
                  <a:tcPr marL="60508" marR="60508" marT="30254" marB="302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uk-UA" sz="1600" dirty="0"/>
                        <a:t>Опис</a:t>
                      </a:r>
                      <a:endParaRPr lang="en-US" sz="1600" dirty="0"/>
                    </a:p>
                  </a:txBody>
                  <a:tcPr marL="60508" marR="60508" marT="30254" marB="302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337240">
                <a:tc>
                  <a:txBody>
                    <a:bodyPr/>
                    <a:lstStyle/>
                    <a:p>
                      <a:pPr algn="l"/>
                      <a:r>
                        <a:rPr lang="en-US" sz="1400" b="1" dirty="0">
                          <a:effectLst/>
                        </a:rPr>
                        <a:t>name </a:t>
                      </a:r>
                      <a:r>
                        <a:rPr lang="en-US" sz="1400" dirty="0">
                          <a:effectLst/>
                        </a:rPr>
                        <a:t>(s</a:t>
                      </a:r>
                      <a:r>
                        <a:rPr lang="en-US" sz="1400" i="1" dirty="0">
                          <a:effectLst/>
                        </a:rPr>
                        <a:t>tring</a:t>
                      </a:r>
                      <a:r>
                        <a:rPr lang="en-US" sz="1400" dirty="0">
                          <a:effectLst/>
                        </a:rPr>
                        <a:t>; default: </a:t>
                      </a:r>
                      <a:r>
                        <a:rPr lang="en-US" sz="1400" b="1" dirty="0">
                          <a:effectLst/>
                        </a:rPr>
                        <a:t>zt1</a:t>
                      </a:r>
                      <a:r>
                        <a:rPr lang="en-US" sz="1400" dirty="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uk-UA" sz="1600" dirty="0">
                          <a:effectLst/>
                        </a:rPr>
                        <a:t>Ім’я інстансу</a:t>
                      </a:r>
                      <a:endParaRPr lang="en-US"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89161">
                <a:tc>
                  <a:txBody>
                    <a:bodyPr/>
                    <a:lstStyle/>
                    <a:p>
                      <a:pPr algn="l"/>
                      <a:r>
                        <a:rPr lang="en-US" sz="1400" b="1" dirty="0">
                          <a:effectLst/>
                        </a:rPr>
                        <a:t>port </a:t>
                      </a:r>
                      <a:r>
                        <a:rPr lang="en-US" sz="1400" dirty="0">
                          <a:effectLst/>
                        </a:rPr>
                        <a:t>(</a:t>
                      </a:r>
                      <a:r>
                        <a:rPr lang="en-US" sz="1400" i="1" dirty="0">
                          <a:effectLst/>
                        </a:rPr>
                        <a:t>number; </a:t>
                      </a:r>
                      <a:r>
                        <a:rPr lang="en-US" sz="1400" dirty="0">
                          <a:effectLst/>
                        </a:rPr>
                        <a:t>default: </a:t>
                      </a:r>
                      <a:r>
                        <a:rPr lang="en-US" sz="1400" b="1" dirty="0">
                          <a:effectLst/>
                        </a:rPr>
                        <a:t>9993</a:t>
                      </a:r>
                      <a:r>
                        <a:rPr lang="en-US" sz="1400" dirty="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uk-UA" sz="1600" dirty="0">
                          <a:effectLst/>
                        </a:rPr>
                        <a:t>Номер порту, який прослуховує</a:t>
                      </a:r>
                      <a:r>
                        <a:rPr lang="uk-UA" sz="1600" baseline="0" dirty="0">
                          <a:effectLst/>
                        </a:rPr>
                        <a:t> інстанс</a:t>
                      </a:r>
                      <a:r>
                        <a:rPr lang="en-US" sz="1600" dirty="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89161">
                <a:tc>
                  <a:txBody>
                    <a:bodyPr/>
                    <a:lstStyle/>
                    <a:p>
                      <a:pPr algn="l"/>
                      <a:r>
                        <a:rPr lang="en-US" sz="1400" b="1" dirty="0">
                          <a:effectLst/>
                        </a:rPr>
                        <a:t>identity </a:t>
                      </a:r>
                      <a:r>
                        <a:rPr lang="en-US" sz="1400" dirty="0">
                          <a:effectLst/>
                        </a:rPr>
                        <a:t>(</a:t>
                      </a:r>
                      <a:r>
                        <a:rPr lang="en-US" sz="1400" i="1" dirty="0">
                          <a:effectLst/>
                        </a:rPr>
                        <a:t>string</a:t>
                      </a:r>
                      <a:r>
                        <a:rPr lang="en-US" sz="1400" dirty="0">
                          <a:effectLst/>
                        </a:rPr>
                        <a:t>; default)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uk-UA" sz="1600" dirty="0">
                          <a:effectLst/>
                        </a:rPr>
                        <a:t>Унікальна 40-бітова адреса інстансу</a:t>
                      </a:r>
                      <a:r>
                        <a:rPr lang="en-US" sz="1600" dirty="0">
                          <a:solidFill>
                            <a:srgbClr val="1C1E21"/>
                          </a:solidFill>
                          <a:effectLst/>
                        </a:rPr>
                        <a:t>.</a:t>
                      </a:r>
                      <a:endParaRPr lang="en-US"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89161">
                <a:tc>
                  <a:txBody>
                    <a:bodyPr/>
                    <a:lstStyle/>
                    <a:p>
                      <a:pPr algn="l"/>
                      <a:r>
                        <a:rPr lang="en-US" sz="1400" b="1" dirty="0">
                          <a:effectLst/>
                        </a:rPr>
                        <a:t>interface </a:t>
                      </a:r>
                      <a:r>
                        <a:rPr lang="en-US" sz="1400" dirty="0">
                          <a:effectLst/>
                        </a:rPr>
                        <a:t>(string; default: </a:t>
                      </a:r>
                      <a:r>
                        <a:rPr lang="en-US" sz="1400" b="1" dirty="0">
                          <a:effectLst/>
                        </a:rPr>
                        <a:t>all)</a:t>
                      </a:r>
                      <a:endParaRPr lang="en-US" sz="14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uk-UA" sz="1600" dirty="0"/>
                        <a:t>Список інтерфейсів, які використовуються для виявлення однорангових пристроїв ZeroTier за допомогою підключень типу ARP та IP</a:t>
                      </a:r>
                      <a:r>
                        <a:rPr lang="en-US" sz="1600" dirty="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37341">
                <a:tc>
                  <a:txBody>
                    <a:bodyPr/>
                    <a:lstStyle/>
                    <a:p>
                      <a:pPr algn="l"/>
                      <a:r>
                        <a:rPr lang="en-US" sz="1400" b="1" dirty="0">
                          <a:effectLst/>
                        </a:rPr>
                        <a:t>route-distance</a:t>
                      </a:r>
                      <a:r>
                        <a:rPr lang="en-US" sz="1400" dirty="0">
                          <a:effectLst/>
                        </a:rPr>
                        <a:t> (number; default: </a:t>
                      </a:r>
                      <a:r>
                        <a:rPr lang="en-US" sz="1400" b="1" dirty="0">
                          <a:effectLst/>
                        </a:rPr>
                        <a:t>1</a:t>
                      </a:r>
                      <a:r>
                        <a:rPr lang="en-US" sz="1400" dirty="0">
                          <a:effectLst/>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uk-UA" sz="1600" dirty="0"/>
                        <a:t>Відстань маршруту для маршрутів, отриманих із серверів </a:t>
                      </a:r>
                      <a:r>
                        <a:rPr lang="en-US" sz="1600" dirty="0"/>
                        <a:t>planet/moon</a:t>
                      </a:r>
                      <a:r>
                        <a:rPr lang="uk-UA" sz="1600" dirty="0"/>
                        <a:t>.</a:t>
                      </a:r>
                      <a:endParaRPr lang="en-US"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2" name="Rectangle 1"/>
          <p:cNvSpPr/>
          <p:nvPr/>
        </p:nvSpPr>
        <p:spPr>
          <a:xfrm>
            <a:off x="5292108" y="0"/>
            <a:ext cx="1302984" cy="369332"/>
          </a:xfrm>
          <a:prstGeom prst="rect">
            <a:avLst/>
          </a:prstGeom>
        </p:spPr>
        <p:txBody>
          <a:bodyPr wrap="none">
            <a:spAutoFit/>
          </a:bodyPr>
          <a:lstStyle/>
          <a:p>
            <a:pPr algn="ctr"/>
            <a:r>
              <a:rPr lang="uk-UA" b="1" dirty="0"/>
              <a:t>Параметри</a:t>
            </a:r>
          </a:p>
        </p:txBody>
      </p:sp>
      <p:pic>
        <p:nvPicPr>
          <p:cNvPr id="3" name="Picture 2"/>
          <p:cNvPicPr>
            <a:picLocks noChangeAspect="1"/>
          </p:cNvPicPr>
          <p:nvPr/>
        </p:nvPicPr>
        <p:blipFill>
          <a:blip r:embed="rId2"/>
          <a:stretch>
            <a:fillRect/>
          </a:stretch>
        </p:blipFill>
        <p:spPr>
          <a:xfrm>
            <a:off x="194732" y="460588"/>
            <a:ext cx="2362200" cy="495300"/>
          </a:xfrm>
          <a:prstGeom prst="rect">
            <a:avLst/>
          </a:prstGeom>
          <a:ln>
            <a:solidFill>
              <a:schemeClr val="accent1"/>
            </a:solidFill>
          </a:ln>
        </p:spPr>
      </p:pic>
    </p:spTree>
    <p:extLst>
      <p:ext uri="{BB962C8B-B14F-4D97-AF65-F5344CB8AC3E}">
        <p14:creationId xmlns:p14="http://schemas.microsoft.com/office/powerpoint/2010/main" val="3094456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865360892"/>
              </p:ext>
            </p:extLst>
          </p:nvPr>
        </p:nvGraphicFramePr>
        <p:xfrm>
          <a:off x="194732" y="945543"/>
          <a:ext cx="11997268" cy="4164089"/>
        </p:xfrm>
        <a:graphic>
          <a:graphicData uri="http://schemas.openxmlformats.org/drawingml/2006/table">
            <a:tbl>
              <a:tblPr/>
              <a:tblGrid>
                <a:gridCol w="3121059">
                  <a:extLst>
                    <a:ext uri="{9D8B030D-6E8A-4147-A177-3AD203B41FA5}">
                      <a16:colId xmlns:a16="http://schemas.microsoft.com/office/drawing/2014/main" xmlns="" val="20000"/>
                    </a:ext>
                  </a:extLst>
                </a:gridCol>
                <a:gridCol w="8876209">
                  <a:extLst>
                    <a:ext uri="{9D8B030D-6E8A-4147-A177-3AD203B41FA5}">
                      <a16:colId xmlns:a16="http://schemas.microsoft.com/office/drawing/2014/main" xmlns="" val="20001"/>
                    </a:ext>
                  </a:extLst>
                </a:gridCol>
              </a:tblGrid>
              <a:tr h="95534">
                <a:tc>
                  <a:txBody>
                    <a:bodyPr/>
                    <a:lstStyle/>
                    <a:p>
                      <a:pPr algn="ctr"/>
                      <a:r>
                        <a:rPr lang="uk-UA" sz="1600" dirty="0"/>
                        <a:t>Властивість</a:t>
                      </a:r>
                      <a:endParaRPr lang="en-US" sz="1600" dirty="0"/>
                    </a:p>
                  </a:txBody>
                  <a:tcPr marL="60508" marR="60508" marT="30254" marB="302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uk-UA" sz="1600" dirty="0"/>
                        <a:t>Опис</a:t>
                      </a:r>
                      <a:endParaRPr lang="en-US" sz="1600" dirty="0"/>
                    </a:p>
                  </a:txBody>
                  <a:tcPr marL="60508" marR="60508" marT="30254" marB="302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337240">
                <a:tc>
                  <a:txBody>
                    <a:bodyPr/>
                    <a:lstStyle/>
                    <a:p>
                      <a:pPr algn="l"/>
                      <a:r>
                        <a:rPr lang="en-US" sz="1600" b="1" dirty="0">
                          <a:effectLst/>
                        </a:rPr>
                        <a:t>allow-default</a:t>
                      </a:r>
                      <a:r>
                        <a:rPr lang="en-US" sz="1600" dirty="0">
                          <a:effectLst/>
                        </a:rPr>
                        <a:t> (</a:t>
                      </a:r>
                      <a:r>
                        <a:rPr lang="en-US" sz="1600" i="1" dirty="0">
                          <a:effectLst/>
                        </a:rPr>
                        <a:t>string; yes | no)</a:t>
                      </a:r>
                      <a:endParaRPr lang="en-US"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uk-UA" sz="1600" dirty="0"/>
                        <a:t>Мережа може перевизначати системний маршрут за замовчуванням (примусовий режим VPN).</a:t>
                      </a:r>
                      <a:endParaRPr lang="en-US"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89161">
                <a:tc>
                  <a:txBody>
                    <a:bodyPr/>
                    <a:lstStyle/>
                    <a:p>
                      <a:pPr algn="l"/>
                      <a:r>
                        <a:rPr lang="en-US" sz="1600" b="1" dirty="0">
                          <a:effectLst/>
                        </a:rPr>
                        <a:t>allow-global </a:t>
                      </a:r>
                      <a:r>
                        <a:rPr lang="en-US" sz="1600" dirty="0">
                          <a:effectLst/>
                        </a:rPr>
                        <a:t>(</a:t>
                      </a:r>
                      <a:r>
                        <a:rPr lang="en-US" sz="1600" i="1" dirty="0">
                          <a:effectLst/>
                        </a:rPr>
                        <a:t>string; yes | no)</a:t>
                      </a:r>
                      <a:endParaRPr lang="en-US"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uk-UA" sz="1600" dirty="0"/>
                        <a:t>IP-адреси та маршрути ZeroTier можуть перекривати публічний IP-простір.</a:t>
                      </a:r>
                      <a:endParaRPr lang="en-US"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89161">
                <a:tc>
                  <a:txBody>
                    <a:bodyPr/>
                    <a:lstStyle/>
                    <a:p>
                      <a:pPr algn="l"/>
                      <a:r>
                        <a:rPr lang="en-US" sz="1600" b="1" dirty="0">
                          <a:effectLst/>
                        </a:rPr>
                        <a:t>allow-managed </a:t>
                      </a:r>
                      <a:r>
                        <a:rPr lang="en-US" sz="1600" dirty="0">
                          <a:effectLst/>
                        </a:rPr>
                        <a:t>(</a:t>
                      </a:r>
                      <a:r>
                        <a:rPr lang="en-US" sz="1600" i="1" dirty="0">
                          <a:effectLst/>
                        </a:rPr>
                        <a:t>string; yes | no)</a:t>
                      </a:r>
                      <a:endParaRPr lang="en-US"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uk-UA" sz="1600" dirty="0"/>
                        <a:t>Призначаються керовані IP-адреси та маршрути ZeroTier.</a:t>
                      </a:r>
                      <a:endParaRPr lang="en-US"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89161">
                <a:tc>
                  <a:txBody>
                    <a:bodyPr/>
                    <a:lstStyle/>
                    <a:p>
                      <a:pPr algn="l"/>
                      <a:r>
                        <a:rPr lang="en-US" sz="1600" b="1" dirty="0" err="1">
                          <a:effectLst/>
                        </a:rPr>
                        <a:t>arp</a:t>
                      </a:r>
                      <a:r>
                        <a:rPr lang="en-US" sz="1600" b="1" dirty="0">
                          <a:effectLst/>
                        </a:rPr>
                        <a:t>-timeout</a:t>
                      </a:r>
                      <a:r>
                        <a:rPr lang="en-US" sz="1600" dirty="0">
                          <a:effectLst/>
                        </a:rPr>
                        <a:t> ( </a:t>
                      </a:r>
                      <a:r>
                        <a:rPr lang="en-US" sz="1600" i="1" dirty="0">
                          <a:effectLst/>
                        </a:rPr>
                        <a:t>number</a:t>
                      </a:r>
                      <a:r>
                        <a:rPr lang="en-US" sz="1600" dirty="0">
                          <a:effectLst/>
                        </a:rPr>
                        <a:t>; default: </a:t>
                      </a:r>
                      <a:r>
                        <a:rPr lang="en-US" sz="1600" b="1" dirty="0">
                          <a:effectLst/>
                        </a:rPr>
                        <a:t>auto</a:t>
                      </a:r>
                      <a:r>
                        <a:rPr lang="en-US" sz="1600" dirty="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uk-UA" sz="1600" dirty="0">
                          <a:effectLst/>
                        </a:rPr>
                        <a:t>Значення </a:t>
                      </a:r>
                      <a:r>
                        <a:rPr lang="en-US" sz="1600" dirty="0">
                          <a:effectLst/>
                        </a:rPr>
                        <a:t>ARP timeouts.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37341">
                <a:tc>
                  <a:txBody>
                    <a:bodyPr/>
                    <a:lstStyle/>
                    <a:p>
                      <a:pPr algn="l"/>
                      <a:r>
                        <a:rPr lang="en-US" sz="1600" b="1" dirty="0">
                          <a:effectLst/>
                        </a:rPr>
                        <a:t>comment</a:t>
                      </a:r>
                      <a:r>
                        <a:rPr lang="en-US" sz="1600" dirty="0">
                          <a:effectLst/>
                        </a:rPr>
                        <a:t> (</a:t>
                      </a:r>
                      <a:r>
                        <a:rPr lang="en-US" sz="1600" i="1" dirty="0">
                          <a:effectLst/>
                        </a:rPr>
                        <a:t>string</a:t>
                      </a:r>
                      <a:r>
                        <a:rPr lang="en-US" sz="1600" dirty="0">
                          <a:effectLst/>
                        </a:rPr>
                        <a:t>; Default: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uk-UA" sz="1600" dirty="0"/>
                        <a:t>Описовий коментар до інтерфейсів.</a:t>
                      </a:r>
                      <a:endParaRPr lang="en-US"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193785">
                <a:tc>
                  <a:txBody>
                    <a:bodyPr/>
                    <a:lstStyle/>
                    <a:p>
                      <a:pPr algn="l"/>
                      <a:r>
                        <a:rPr lang="en-US" sz="1600" b="1" dirty="0">
                          <a:effectLst/>
                        </a:rPr>
                        <a:t>copy-from </a:t>
                      </a:r>
                      <a:endParaRPr lang="en-US"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uk-UA" sz="1600" dirty="0"/>
                        <a:t>Дозволяє копіювати існуючу конфігурацію інтерфейсів.</a:t>
                      </a:r>
                      <a:endParaRPr lang="en-US"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42900">
                <a:tc>
                  <a:txBody>
                    <a:bodyPr/>
                    <a:lstStyle/>
                    <a:p>
                      <a:pPr algn="l"/>
                      <a:r>
                        <a:rPr lang="en-US" sz="1600" b="1" dirty="0">
                          <a:effectLst/>
                        </a:rPr>
                        <a:t>disable-running-check </a:t>
                      </a:r>
                      <a:r>
                        <a:rPr lang="en-US" sz="1600" dirty="0">
                          <a:effectLst/>
                        </a:rPr>
                        <a:t>(</a:t>
                      </a:r>
                      <a:r>
                        <a:rPr lang="en-US" sz="1600" i="1" dirty="0">
                          <a:effectLst/>
                        </a:rPr>
                        <a:t>string; yes | no)</a:t>
                      </a:r>
                      <a:endParaRPr lang="en-US"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uk-UA" sz="1600" dirty="0"/>
                        <a:t>Перевести інтерфейс у «</a:t>
                      </a:r>
                      <a:r>
                        <a:rPr lang="en-US" sz="1600" dirty="0"/>
                        <a:t>running</a:t>
                      </a:r>
                      <a:r>
                        <a:rPr lang="uk-UA" sz="1600" dirty="0"/>
                        <a:t>».</a:t>
                      </a:r>
                      <a:endParaRPr lang="en-US"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189161">
                <a:tc>
                  <a:txBody>
                    <a:bodyPr/>
                    <a:lstStyle/>
                    <a:p>
                      <a:pPr algn="l"/>
                      <a:r>
                        <a:rPr lang="en-US" sz="1600" b="1" dirty="0">
                          <a:solidFill>
                            <a:srgbClr val="24292F"/>
                          </a:solidFill>
                          <a:effectLst/>
                        </a:rPr>
                        <a:t>instance </a:t>
                      </a:r>
                      <a:r>
                        <a:rPr lang="en-US" sz="1600" dirty="0">
                          <a:solidFill>
                            <a:srgbClr val="24292F"/>
                          </a:solidFill>
                          <a:effectLst/>
                        </a:rPr>
                        <a:t>(</a:t>
                      </a:r>
                      <a:r>
                        <a:rPr lang="en-US" sz="1600" i="1" dirty="0">
                          <a:solidFill>
                            <a:srgbClr val="24292F"/>
                          </a:solidFill>
                          <a:effectLst/>
                        </a:rPr>
                        <a:t>string</a:t>
                      </a:r>
                      <a:r>
                        <a:rPr lang="en-US" sz="1600" dirty="0">
                          <a:solidFill>
                            <a:srgbClr val="24292F"/>
                          </a:solidFill>
                          <a:effectLst/>
                        </a:rPr>
                        <a:t>; Default:</a:t>
                      </a:r>
                      <a:r>
                        <a:rPr lang="en-US" sz="1600" b="1" dirty="0">
                          <a:solidFill>
                            <a:srgbClr val="24292F"/>
                          </a:solidFill>
                          <a:effectLst/>
                        </a:rPr>
                        <a:t> zt1</a:t>
                      </a:r>
                      <a:r>
                        <a:rPr lang="en-US" sz="1600" dirty="0">
                          <a:solidFill>
                            <a:srgbClr val="24292F"/>
                          </a:solidFill>
                          <a:effectLst/>
                        </a:rPr>
                        <a:t>)</a:t>
                      </a:r>
                      <a:endParaRPr lang="en-US"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uk-UA" sz="1600" dirty="0">
                          <a:effectLst/>
                        </a:rPr>
                        <a:t>Ім’я </a:t>
                      </a:r>
                      <a:r>
                        <a:rPr lang="en-US" sz="1600" dirty="0" err="1">
                          <a:effectLst/>
                        </a:rPr>
                        <a:t>ZeroTier</a:t>
                      </a:r>
                      <a:r>
                        <a:rPr lang="en-US" sz="1600" dirty="0">
                          <a:effectLst/>
                        </a:rPr>
                        <a:t> </a:t>
                      </a:r>
                      <a:r>
                        <a:rPr lang="uk-UA" sz="1600" dirty="0">
                          <a:effectLst/>
                        </a:rPr>
                        <a:t>інстансу</a:t>
                      </a:r>
                      <a:r>
                        <a:rPr lang="en-US" sz="1600" dirty="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50520">
                <a:tc>
                  <a:txBody>
                    <a:bodyPr/>
                    <a:lstStyle/>
                    <a:p>
                      <a:pPr algn="l"/>
                      <a:r>
                        <a:rPr lang="en-US" sz="1600" b="1" dirty="0">
                          <a:effectLst/>
                        </a:rPr>
                        <a:t>name </a:t>
                      </a:r>
                      <a:r>
                        <a:rPr lang="en-US" sz="1600" dirty="0">
                          <a:effectLst/>
                        </a:rPr>
                        <a:t>(s</a:t>
                      </a:r>
                      <a:r>
                        <a:rPr lang="en-US" sz="1600" i="1" dirty="0">
                          <a:effectLst/>
                        </a:rPr>
                        <a:t>tring</a:t>
                      </a:r>
                      <a:r>
                        <a:rPr lang="en-US" sz="1600" dirty="0">
                          <a:effectLst/>
                        </a:rPr>
                        <a:t>; default: </a:t>
                      </a:r>
                      <a:r>
                        <a:rPr lang="en-US" sz="1600" b="1" dirty="0">
                          <a:effectLst/>
                        </a:rPr>
                        <a:t>zerotier1</a:t>
                      </a:r>
                      <a:r>
                        <a:rPr lang="en-US" sz="1600" dirty="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uk-UA" sz="1600" dirty="0">
                          <a:solidFill>
                            <a:srgbClr val="24292F"/>
                          </a:solidFill>
                          <a:effectLst/>
                        </a:rPr>
                        <a:t>Коротке ім’я</a:t>
                      </a:r>
                      <a:endParaRPr lang="en-US"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189161">
                <a:tc>
                  <a:txBody>
                    <a:bodyPr/>
                    <a:lstStyle/>
                    <a:p>
                      <a:pPr algn="l"/>
                      <a:r>
                        <a:rPr lang="en-US" sz="1600" b="1" dirty="0">
                          <a:solidFill>
                            <a:srgbClr val="24292F"/>
                          </a:solidFill>
                          <a:effectLst/>
                        </a:rPr>
                        <a:t>network </a:t>
                      </a:r>
                      <a:r>
                        <a:rPr lang="en-US" sz="1600" dirty="0">
                          <a:solidFill>
                            <a:srgbClr val="24292F"/>
                          </a:solidFill>
                          <a:effectLst/>
                        </a:rPr>
                        <a:t>(</a:t>
                      </a:r>
                      <a:r>
                        <a:rPr lang="en-US" sz="1600" i="1" dirty="0">
                          <a:solidFill>
                            <a:srgbClr val="24292F"/>
                          </a:solidFill>
                          <a:effectLst/>
                        </a:rPr>
                        <a:t>string</a:t>
                      </a:r>
                      <a:r>
                        <a:rPr lang="en-US" sz="1600" dirty="0">
                          <a:solidFill>
                            <a:srgbClr val="24292F"/>
                          </a:solidFill>
                          <a:effectLst/>
                        </a:rPr>
                        <a:t>; Default)</a:t>
                      </a:r>
                      <a:endParaRPr lang="en-US"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uk-UA" sz="1600" dirty="0">
                          <a:solidFill>
                            <a:srgbClr val="24292F"/>
                          </a:solidFill>
                          <a:effectLst/>
                        </a:rPr>
                        <a:t>16-тизначне</a:t>
                      </a:r>
                      <a:r>
                        <a:rPr lang="uk-UA" sz="1600" baseline="0" dirty="0">
                          <a:solidFill>
                            <a:srgbClr val="24292F"/>
                          </a:solidFill>
                          <a:effectLst/>
                        </a:rPr>
                        <a:t> </a:t>
                      </a:r>
                      <a:r>
                        <a:rPr lang="en-US" sz="1600" dirty="0">
                          <a:solidFill>
                            <a:srgbClr val="24292F"/>
                          </a:solidFill>
                          <a:effectLst/>
                        </a:rPr>
                        <a:t>ID</a:t>
                      </a:r>
                      <a:r>
                        <a:rPr lang="uk-UA" sz="1600" dirty="0">
                          <a:solidFill>
                            <a:srgbClr val="24292F"/>
                          </a:solidFill>
                          <a:effectLst/>
                        </a:rPr>
                        <a:t> мережі</a:t>
                      </a:r>
                      <a:r>
                        <a:rPr lang="en-US" sz="1600" dirty="0">
                          <a:solidFill>
                            <a:srgbClr val="24292F"/>
                          </a:solidFill>
                          <a:effectLst/>
                        </a:rPr>
                        <a:t>.</a:t>
                      </a:r>
                      <a:endParaRPr lang="en-US"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pic>
        <p:nvPicPr>
          <p:cNvPr id="2" name="Picture 1"/>
          <p:cNvPicPr>
            <a:picLocks noChangeAspect="1"/>
          </p:cNvPicPr>
          <p:nvPr/>
        </p:nvPicPr>
        <p:blipFill>
          <a:blip r:embed="rId2"/>
          <a:stretch>
            <a:fillRect/>
          </a:stretch>
        </p:blipFill>
        <p:spPr>
          <a:xfrm>
            <a:off x="194732" y="245004"/>
            <a:ext cx="3257550" cy="390525"/>
          </a:xfrm>
          <a:prstGeom prst="rect">
            <a:avLst/>
          </a:prstGeom>
          <a:ln>
            <a:solidFill>
              <a:schemeClr val="accent1"/>
            </a:solidFill>
          </a:ln>
        </p:spPr>
      </p:pic>
    </p:spTree>
    <p:extLst>
      <p:ext uri="{BB962C8B-B14F-4D97-AF65-F5344CB8AC3E}">
        <p14:creationId xmlns:p14="http://schemas.microsoft.com/office/powerpoint/2010/main" val="26822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220132"/>
            <a:ext cx="11548534" cy="6409267"/>
          </a:xfrm>
        </p:spPr>
        <p:txBody>
          <a:bodyPr>
            <a:normAutofit/>
          </a:bodyPr>
          <a:lstStyle/>
          <a:p>
            <a:pPr marL="0" indent="0" algn="ctr">
              <a:buNone/>
            </a:pPr>
            <a:r>
              <a:rPr lang="uk-UA" sz="1600" b="1" dirty="0"/>
              <a:t>Контролер </a:t>
            </a:r>
          </a:p>
          <a:p>
            <a:pPr marL="0" indent="0">
              <a:buNone/>
            </a:pPr>
            <a:r>
              <a:rPr lang="uk-UA" sz="1600" dirty="0"/>
              <a:t>RouterOS реалізує функціональні можливості ZeroTier як вузол, де більша частина конфігурації мережі повинна виконуватися на інформаційній панелі веб-сторінки ZeroTier. Однак у ситуаціях, коли ви бажаєте виконувати всі налаштування на своєму власному пристрої, RouterOS пропонує розмістити ваш власний контролер </a:t>
            </a:r>
          </a:p>
          <a:p>
            <a:pPr marL="0" indent="0">
              <a:buNone/>
            </a:pPr>
            <a:r>
              <a:rPr lang="uk-UA" sz="1600" dirty="0"/>
              <a:t>Поширеним непорозумінням є об’єднання мережевих контролерів із кореневими серверами (планети та супутники). Кореневі сервери — це засоби підключення, які працюють на рівні VL1. Мережні контролери — це менеджери конфігурації та центри сертифікації, які належать до рівня VL2. Як правило, кореневі сервери не приєднуються до віртуальних мереж і не контролюють їх, а мережеві контролери не є кореневими серверами, хоча вузол може виконувати і те, і інше.</a:t>
            </a:r>
          </a:p>
        </p:txBody>
      </p:sp>
      <p:pic>
        <p:nvPicPr>
          <p:cNvPr id="2" name="Picture 1"/>
          <p:cNvPicPr>
            <a:picLocks noChangeAspect="1"/>
          </p:cNvPicPr>
          <p:nvPr/>
        </p:nvPicPr>
        <p:blipFill>
          <a:blip r:embed="rId2"/>
          <a:stretch>
            <a:fillRect/>
          </a:stretch>
        </p:blipFill>
        <p:spPr>
          <a:xfrm>
            <a:off x="474133" y="2460625"/>
            <a:ext cx="1885950" cy="361950"/>
          </a:xfrm>
          <a:prstGeom prst="rect">
            <a:avLst/>
          </a:prstGeom>
          <a:ln>
            <a:solidFill>
              <a:schemeClr val="accent1"/>
            </a:solidFill>
          </a:ln>
        </p:spPr>
      </p:pic>
      <p:sp>
        <p:nvSpPr>
          <p:cNvPr id="4" name="Rectangle 3"/>
          <p:cNvSpPr/>
          <p:nvPr/>
        </p:nvSpPr>
        <p:spPr>
          <a:xfrm>
            <a:off x="474133" y="3294826"/>
            <a:ext cx="11269134" cy="1323439"/>
          </a:xfrm>
          <a:prstGeom prst="rect">
            <a:avLst/>
          </a:prstGeom>
        </p:spPr>
        <p:txBody>
          <a:bodyPr wrap="square">
            <a:spAutoFit/>
          </a:bodyPr>
          <a:lstStyle/>
          <a:p>
            <a:r>
              <a:rPr lang="uk-UA" sz="1600" dirty="0"/>
              <a:t>Кожен екземпляр ZeroTier має мережевий контролер із саморозміщенням, який можна використовувати для розміщення віртуальних мереж. Контролер відповідає за допуск учасників до мережі та видачу інформації про конфігурацію за замовчуванням, включаючи сертифікати. Теоретично контролери можуть розміщувати до 2^24 мереж і обслуговувати багато мільйонів пристроїв (або більше), але ми рекомендуємо розподіляти велику кількість мереж між багатьма контролерами з міркувань балансування навантаження та відмовостійкості.</a:t>
            </a:r>
          </a:p>
        </p:txBody>
      </p:sp>
    </p:spTree>
    <p:extLst>
      <p:ext uri="{BB962C8B-B14F-4D97-AF65-F5344CB8AC3E}">
        <p14:creationId xmlns:p14="http://schemas.microsoft.com/office/powerpoint/2010/main" val="671705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52681212"/>
              </p:ext>
            </p:extLst>
          </p:nvPr>
        </p:nvGraphicFramePr>
        <p:xfrm>
          <a:off x="194732" y="319009"/>
          <a:ext cx="11997268" cy="6213869"/>
        </p:xfrm>
        <a:graphic>
          <a:graphicData uri="http://schemas.openxmlformats.org/drawingml/2006/table">
            <a:tbl>
              <a:tblPr/>
              <a:tblGrid>
                <a:gridCol w="3121059">
                  <a:extLst>
                    <a:ext uri="{9D8B030D-6E8A-4147-A177-3AD203B41FA5}">
                      <a16:colId xmlns:a16="http://schemas.microsoft.com/office/drawing/2014/main" xmlns="" val="20000"/>
                    </a:ext>
                  </a:extLst>
                </a:gridCol>
                <a:gridCol w="8876209">
                  <a:extLst>
                    <a:ext uri="{9D8B030D-6E8A-4147-A177-3AD203B41FA5}">
                      <a16:colId xmlns:a16="http://schemas.microsoft.com/office/drawing/2014/main" xmlns="" val="20001"/>
                    </a:ext>
                  </a:extLst>
                </a:gridCol>
              </a:tblGrid>
              <a:tr h="95534">
                <a:tc>
                  <a:txBody>
                    <a:bodyPr/>
                    <a:lstStyle/>
                    <a:p>
                      <a:pPr algn="ctr"/>
                      <a:r>
                        <a:rPr lang="uk-UA" sz="1600" dirty="0"/>
                        <a:t>Властивість</a:t>
                      </a:r>
                      <a:endParaRPr lang="en-US" sz="1600" dirty="0"/>
                    </a:p>
                  </a:txBody>
                  <a:tcPr marL="60508" marR="60508" marT="30254" marB="302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uk-UA" sz="1600" dirty="0"/>
                        <a:t>Опис</a:t>
                      </a:r>
                      <a:endParaRPr lang="en-US" sz="1600" dirty="0"/>
                    </a:p>
                  </a:txBody>
                  <a:tcPr marL="60508" marR="60508" marT="30254" marB="302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337240">
                <a:tc>
                  <a:txBody>
                    <a:bodyPr/>
                    <a:lstStyle/>
                    <a:p>
                      <a:pPr algn="l"/>
                      <a:r>
                        <a:rPr lang="en-US" sz="1400" b="1" dirty="0">
                          <a:solidFill>
                            <a:srgbClr val="24292F"/>
                          </a:solidFill>
                          <a:effectLst/>
                        </a:rPr>
                        <a:t>broadcast  </a:t>
                      </a:r>
                      <a:r>
                        <a:rPr lang="en-US" sz="1400" i="1" dirty="0">
                          <a:solidFill>
                            <a:srgbClr val="24292F"/>
                          </a:solidFill>
                          <a:effectLst/>
                        </a:rPr>
                        <a:t>( yes | no; Default: </a:t>
                      </a:r>
                      <a:r>
                        <a:rPr lang="en-US" sz="1400" b="1" i="1" dirty="0">
                          <a:solidFill>
                            <a:srgbClr val="24292F"/>
                          </a:solidFill>
                          <a:effectLst/>
                        </a:rPr>
                        <a:t>yes</a:t>
                      </a:r>
                      <a:r>
                        <a:rPr lang="en-US" sz="1400" i="1" dirty="0">
                          <a:solidFill>
                            <a:srgbClr val="24292F"/>
                          </a:solidFill>
                          <a:effectLst/>
                        </a:rPr>
                        <a:t>)</a:t>
                      </a:r>
                      <a:endParaRPr lang="en-US" sz="14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uk-UA" sz="1400" dirty="0">
                          <a:effectLst/>
                        </a:rPr>
                        <a:t>Дозволити отримання броадкаст пакетів </a:t>
                      </a:r>
                      <a:r>
                        <a:rPr lang="en-US" sz="1400" dirty="0">
                          <a:effectLst/>
                        </a:rPr>
                        <a:t>(</a:t>
                      </a:r>
                      <a:r>
                        <a:rPr lang="en-US" sz="1400" i="1" dirty="0">
                          <a:effectLst/>
                        </a:rPr>
                        <a:t>FF:FF:FF:FF:FF:FF</a:t>
                      </a:r>
                      <a:r>
                        <a:rPr lang="en-US" sz="1400" dirty="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89161">
                <a:tc>
                  <a:txBody>
                    <a:bodyPr/>
                    <a:lstStyle/>
                    <a:p>
                      <a:pPr algn="l"/>
                      <a:r>
                        <a:rPr lang="en-US" sz="1400" b="1" dirty="0">
                          <a:effectLst/>
                        </a:rPr>
                        <a:t>comment</a:t>
                      </a:r>
                      <a:r>
                        <a:rPr lang="en-US" sz="1400" dirty="0">
                          <a:effectLst/>
                        </a:rPr>
                        <a:t> (</a:t>
                      </a:r>
                      <a:r>
                        <a:rPr lang="en-US" sz="1400" i="1" dirty="0">
                          <a:effectLst/>
                        </a:rPr>
                        <a:t>string</a:t>
                      </a:r>
                      <a:r>
                        <a:rPr lang="en-US" sz="1400" dirty="0">
                          <a:effectLst/>
                        </a:rPr>
                        <a:t>; Default: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uk-UA" sz="1400" dirty="0">
                          <a:effectLst/>
                        </a:rPr>
                        <a:t>Коментар до контролера</a:t>
                      </a:r>
                      <a:endParaRPr lang="en-US" sz="14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89161">
                <a:tc>
                  <a:txBody>
                    <a:bodyPr/>
                    <a:lstStyle/>
                    <a:p>
                      <a:pPr algn="l"/>
                      <a:r>
                        <a:rPr lang="en-US" sz="1400" b="1" dirty="0">
                          <a:effectLst/>
                        </a:rPr>
                        <a:t>copy-from</a:t>
                      </a:r>
                      <a:r>
                        <a:rPr lang="en-US" sz="1400" dirty="0">
                          <a:effectLst/>
                        </a:rPr>
                        <a:t> (</a:t>
                      </a:r>
                      <a:r>
                        <a:rPr lang="en-US" sz="1400" i="1" dirty="0">
                          <a:effectLst/>
                        </a:rPr>
                        <a:t>string</a:t>
                      </a:r>
                      <a:r>
                        <a:rPr lang="en-US" sz="1400" dirty="0">
                          <a:effectLst/>
                        </a:rPr>
                        <a:t>; Default: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uk-UA" sz="1400" dirty="0"/>
                        <a:t>Копіює існуючий елемент. Він приймає значення за замовчуванням властивостей нового елемента з іншого елемента. </a:t>
                      </a:r>
                      <a:endParaRPr lang="en-US" sz="14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89161">
                <a:tc>
                  <a:txBody>
                    <a:bodyPr/>
                    <a:lstStyle/>
                    <a:p>
                      <a:pPr algn="l"/>
                      <a:r>
                        <a:rPr lang="en-US" sz="1400" b="1" dirty="0">
                          <a:solidFill>
                            <a:srgbClr val="24292F"/>
                          </a:solidFill>
                          <a:effectLst/>
                        </a:rPr>
                        <a:t>instance </a:t>
                      </a:r>
                      <a:r>
                        <a:rPr lang="en-US" sz="1400" dirty="0">
                          <a:solidFill>
                            <a:srgbClr val="24292F"/>
                          </a:solidFill>
                          <a:effectLst/>
                        </a:rPr>
                        <a:t>(</a:t>
                      </a:r>
                      <a:r>
                        <a:rPr lang="en-US" sz="1400" i="1" dirty="0">
                          <a:solidFill>
                            <a:srgbClr val="24292F"/>
                          </a:solidFill>
                          <a:effectLst/>
                        </a:rPr>
                        <a:t>string</a:t>
                      </a:r>
                      <a:r>
                        <a:rPr lang="en-US" sz="1400" dirty="0">
                          <a:solidFill>
                            <a:srgbClr val="24292F"/>
                          </a:solidFill>
                          <a:effectLst/>
                        </a:rPr>
                        <a:t>; Default:</a:t>
                      </a:r>
                      <a:r>
                        <a:rPr lang="en-US" sz="1400" b="1" dirty="0">
                          <a:solidFill>
                            <a:srgbClr val="24292F"/>
                          </a:solidFill>
                          <a:effectLst/>
                        </a:rPr>
                        <a:t> zt1</a:t>
                      </a:r>
                      <a:r>
                        <a:rPr lang="en-US" sz="1400" dirty="0">
                          <a:solidFill>
                            <a:srgbClr val="24292F"/>
                          </a:solidFill>
                          <a:effectLst/>
                        </a:rPr>
                        <a:t>)</a:t>
                      </a:r>
                      <a:endParaRPr lang="en-US" sz="14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uk-UA" sz="1400" dirty="0">
                          <a:effectLst/>
                        </a:rPr>
                        <a:t>Ім’я </a:t>
                      </a:r>
                      <a:r>
                        <a:rPr lang="en-US" sz="1400" dirty="0" err="1">
                          <a:effectLst/>
                        </a:rPr>
                        <a:t>ZeroTier</a:t>
                      </a:r>
                      <a:r>
                        <a:rPr lang="uk-UA" sz="1400" dirty="0">
                          <a:effectLst/>
                        </a:rPr>
                        <a:t> інстансу</a:t>
                      </a:r>
                      <a:r>
                        <a:rPr lang="en-US" sz="1400" dirty="0">
                          <a:effectLst/>
                        </a:rPr>
                        <a:t>.</a:t>
                      </a:r>
                      <a:r>
                        <a:rPr lang="en-US" sz="1400" dirty="0">
                          <a:solidFill>
                            <a:srgbClr val="24292F"/>
                          </a:solidFill>
                          <a:effectLst/>
                        </a:rPr>
                        <a:t/>
                      </a:r>
                      <a:br>
                        <a:rPr lang="en-US" sz="1400" dirty="0">
                          <a:solidFill>
                            <a:srgbClr val="24292F"/>
                          </a:solidFill>
                          <a:effectLst/>
                        </a:rPr>
                      </a:br>
                      <a:endParaRPr lang="en-US" sz="14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37341">
                <a:tc>
                  <a:txBody>
                    <a:bodyPr/>
                    <a:lstStyle/>
                    <a:p>
                      <a:pPr algn="l"/>
                      <a:r>
                        <a:rPr lang="en-US" sz="1400" b="1" dirty="0" err="1">
                          <a:solidFill>
                            <a:srgbClr val="24292F"/>
                          </a:solidFill>
                          <a:effectLst/>
                        </a:rPr>
                        <a:t>ip</a:t>
                      </a:r>
                      <a:r>
                        <a:rPr lang="en-US" sz="1400" b="1" dirty="0">
                          <a:solidFill>
                            <a:srgbClr val="24292F"/>
                          </a:solidFill>
                          <a:effectLst/>
                        </a:rPr>
                        <a:t>-range </a:t>
                      </a:r>
                      <a:r>
                        <a:rPr lang="en-US" sz="1400" dirty="0">
                          <a:solidFill>
                            <a:srgbClr val="24292F"/>
                          </a:solidFill>
                          <a:effectLst/>
                        </a:rPr>
                        <a:t>(</a:t>
                      </a:r>
                      <a:r>
                        <a:rPr lang="en-US" sz="1400" i="1" dirty="0">
                          <a:solidFill>
                            <a:srgbClr val="24292F"/>
                          </a:solidFill>
                          <a:effectLst/>
                        </a:rPr>
                        <a:t>IP</a:t>
                      </a:r>
                      <a:r>
                        <a:rPr lang="en-US" sz="1400" dirty="0">
                          <a:solidFill>
                            <a:srgbClr val="24292F"/>
                          </a:solidFill>
                          <a:effectLst/>
                        </a:rPr>
                        <a:t>; Default: )</a:t>
                      </a:r>
                      <a:endParaRPr lang="en-US" sz="14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IP </a:t>
                      </a:r>
                      <a:r>
                        <a:rPr lang="uk-UA" sz="1400" dirty="0">
                          <a:effectLst/>
                        </a:rPr>
                        <a:t>діапазон</a:t>
                      </a:r>
                      <a:r>
                        <a:rPr lang="en-US" sz="1400" dirty="0">
                          <a:effectLst/>
                        </a:rPr>
                        <a:t>, </a:t>
                      </a:r>
                      <a:r>
                        <a:rPr lang="uk-UA" sz="1400" i="1" dirty="0">
                          <a:effectLst/>
                        </a:rPr>
                        <a:t>наприклад</a:t>
                      </a:r>
                      <a:r>
                        <a:rPr lang="en-US" sz="1400" i="1" dirty="0">
                          <a:effectLst/>
                        </a:rPr>
                        <a:t>, 172.16.16.1-172.16.16.254.</a:t>
                      </a:r>
                      <a:endParaRPr lang="en-US" sz="14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193785">
                <a:tc>
                  <a:txBody>
                    <a:bodyPr/>
                    <a:lstStyle/>
                    <a:p>
                      <a:pPr algn="l"/>
                      <a:r>
                        <a:rPr lang="en-US" sz="1400" dirty="0">
                          <a:solidFill>
                            <a:srgbClr val="24292F"/>
                          </a:solidFill>
                          <a:effectLst/>
                        </a:rPr>
                        <a:t> </a:t>
                      </a:r>
                      <a:r>
                        <a:rPr lang="en-US" sz="1400" b="1" dirty="0">
                          <a:solidFill>
                            <a:srgbClr val="24292F"/>
                          </a:solidFill>
                          <a:effectLst/>
                        </a:rPr>
                        <a:t>ip6-6plane</a:t>
                      </a:r>
                      <a:r>
                        <a:rPr lang="en-US" sz="1400" dirty="0">
                          <a:solidFill>
                            <a:srgbClr val="24292F"/>
                          </a:solidFill>
                          <a:effectLst/>
                        </a:rPr>
                        <a:t> </a:t>
                      </a:r>
                      <a:r>
                        <a:rPr lang="en-US" sz="1400" i="1" dirty="0">
                          <a:solidFill>
                            <a:srgbClr val="24292F"/>
                          </a:solidFill>
                          <a:effectLst/>
                        </a:rPr>
                        <a:t>( yes | no; Default: </a:t>
                      </a:r>
                      <a:r>
                        <a:rPr lang="en-US" sz="1400" b="1" i="1" dirty="0">
                          <a:solidFill>
                            <a:srgbClr val="24292F"/>
                          </a:solidFill>
                          <a:effectLst/>
                        </a:rPr>
                        <a:t>no</a:t>
                      </a:r>
                      <a:r>
                        <a:rPr lang="en-US" sz="1400" i="1" dirty="0">
                          <a:solidFill>
                            <a:srgbClr val="24292F"/>
                          </a:solidFill>
                          <a:effectLst/>
                        </a:rPr>
                        <a:t>)</a:t>
                      </a:r>
                      <a:endParaRPr lang="en-US" sz="14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uk-UA" sz="1400" dirty="0"/>
                        <a:t>Опція надає кожному учаснику /80 у мережі /40, але використовує емуляцію NDP для маршрутизації усіх IP-адрес під цим /80 до їхнього власника. Режим 6plane чудово підходить для таких випадків використання, як Docker, оскільки він дозволяє кожному учаснику призначати адреси IPv6 у межах свого /80, які просто працюють миттєво та глобально в мережі.</a:t>
                      </a:r>
                      <a:endParaRPr lang="en-US" sz="14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42900">
                <a:tc>
                  <a:txBody>
                    <a:bodyPr/>
                    <a:lstStyle/>
                    <a:p>
                      <a:pPr algn="l"/>
                      <a:r>
                        <a:rPr lang="en-US" sz="1400" b="1" dirty="0">
                          <a:solidFill>
                            <a:srgbClr val="24292F"/>
                          </a:solidFill>
                          <a:effectLst/>
                        </a:rPr>
                        <a:t>ip6-rfc4193</a:t>
                      </a:r>
                      <a:r>
                        <a:rPr lang="en-US" sz="1400" dirty="0">
                          <a:solidFill>
                            <a:srgbClr val="24292F"/>
                          </a:solidFill>
                          <a:effectLst/>
                        </a:rPr>
                        <a:t> </a:t>
                      </a:r>
                      <a:r>
                        <a:rPr lang="en-US" sz="1400" i="1" dirty="0">
                          <a:solidFill>
                            <a:srgbClr val="24292F"/>
                          </a:solidFill>
                          <a:effectLst/>
                        </a:rPr>
                        <a:t>( yes | no; Default: </a:t>
                      </a:r>
                      <a:r>
                        <a:rPr lang="en-US" sz="1400" b="1" i="1" dirty="0">
                          <a:solidFill>
                            <a:srgbClr val="24292F"/>
                          </a:solidFill>
                          <a:effectLst/>
                        </a:rPr>
                        <a:t>no</a:t>
                      </a:r>
                      <a:r>
                        <a:rPr lang="en-US" sz="1400" i="1" dirty="0">
                          <a:solidFill>
                            <a:srgbClr val="24292F"/>
                          </a:solidFill>
                          <a:effectLst/>
                        </a:rPr>
                        <a:t>)</a:t>
                      </a:r>
                      <a:endParaRPr lang="en-US" sz="14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uk-UA" sz="1400" dirty="0">
                          <a:solidFill>
                            <a:srgbClr val="24292F"/>
                          </a:solidFill>
                          <a:effectLst/>
                        </a:rPr>
                        <a:t>Режим</a:t>
                      </a:r>
                      <a:r>
                        <a:rPr lang="en-US" sz="1400" dirty="0">
                          <a:solidFill>
                            <a:srgbClr val="24292F"/>
                          </a:solidFill>
                          <a:effectLst/>
                        </a:rPr>
                        <a:t> </a:t>
                      </a:r>
                      <a:r>
                        <a:rPr lang="en-US" sz="1400" i="1" dirty="0">
                          <a:effectLst/>
                        </a:rPr>
                        <a:t>rfc4193</a:t>
                      </a:r>
                      <a:r>
                        <a:rPr lang="en-US" sz="1400" dirty="0">
                          <a:solidFill>
                            <a:srgbClr val="24292F"/>
                          </a:solidFill>
                          <a:effectLst/>
                        </a:rPr>
                        <a:t> </a:t>
                      </a:r>
                      <a:r>
                        <a:rPr lang="uk-UA" sz="1400" dirty="0">
                          <a:solidFill>
                            <a:srgbClr val="24292F"/>
                          </a:solidFill>
                          <a:effectLst/>
                        </a:rPr>
                        <a:t>дає кожному учаснику</a:t>
                      </a:r>
                      <a:r>
                        <a:rPr lang="en-US" sz="1400" dirty="0">
                          <a:solidFill>
                            <a:srgbClr val="24292F"/>
                          </a:solidFill>
                          <a:effectLst/>
                        </a:rPr>
                        <a:t> /128 </a:t>
                      </a:r>
                      <a:r>
                        <a:rPr lang="uk-UA" sz="1400" dirty="0">
                          <a:solidFill>
                            <a:srgbClr val="24292F"/>
                          </a:solidFill>
                          <a:effectLst/>
                        </a:rPr>
                        <a:t>мережу</a:t>
                      </a:r>
                      <a:r>
                        <a:rPr lang="en-US" sz="1400" dirty="0">
                          <a:solidFill>
                            <a:srgbClr val="24292F"/>
                          </a:solidFill>
                          <a:effectLst/>
                        </a:rPr>
                        <a:t> /88.</a:t>
                      </a:r>
                      <a:endParaRPr lang="en-US" sz="14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189161">
                <a:tc>
                  <a:txBody>
                    <a:bodyPr/>
                    <a:lstStyle/>
                    <a:p>
                      <a:pPr algn="l"/>
                      <a:r>
                        <a:rPr lang="en-US" sz="1400" b="1">
                          <a:solidFill>
                            <a:srgbClr val="24292F"/>
                          </a:solidFill>
                          <a:effectLst/>
                        </a:rPr>
                        <a:t>ip6-range</a:t>
                      </a:r>
                      <a:r>
                        <a:rPr lang="en-US" sz="1400">
                          <a:solidFill>
                            <a:srgbClr val="24292F"/>
                          </a:solidFill>
                          <a:effectLst/>
                        </a:rPr>
                        <a:t> (</a:t>
                      </a:r>
                      <a:r>
                        <a:rPr lang="en-US" sz="1400" i="1">
                          <a:solidFill>
                            <a:srgbClr val="24292F"/>
                          </a:solidFill>
                          <a:effectLst/>
                        </a:rPr>
                        <a:t>IPv6</a:t>
                      </a:r>
                      <a:r>
                        <a:rPr lang="en-US" sz="1400">
                          <a:solidFill>
                            <a:srgbClr val="24292F"/>
                          </a:solidFill>
                          <a:effectLst/>
                        </a:rPr>
                        <a:t>; Default: )</a:t>
                      </a:r>
                      <a:endParaRPr lang="en-US" sz="14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a:effectLst/>
                        </a:rPr>
                        <a:t>IPv6 range, </a:t>
                      </a:r>
                      <a:r>
                        <a:rPr lang="en-US" sz="1400" i="1">
                          <a:effectLst/>
                        </a:rPr>
                        <a:t>for example fd00:feed:feed:beef::-fd00:feed:feed:beef:ffff:ffff:ffff:ffff.</a:t>
                      </a:r>
                      <a:endParaRPr lang="en-US" sz="14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50520">
                <a:tc>
                  <a:txBody>
                    <a:bodyPr/>
                    <a:lstStyle/>
                    <a:p>
                      <a:pPr algn="l"/>
                      <a:r>
                        <a:rPr lang="en-US" sz="1400" b="1">
                          <a:effectLst/>
                        </a:rPr>
                        <a:t>mtu </a:t>
                      </a:r>
                      <a:r>
                        <a:rPr lang="en-US" sz="1400" i="1">
                          <a:effectLst/>
                        </a:rPr>
                        <a:t>(integer;</a:t>
                      </a:r>
                      <a:r>
                        <a:rPr lang="en-US" sz="1400">
                          <a:effectLst/>
                        </a:rPr>
                        <a:t> Default: </a:t>
                      </a:r>
                      <a:r>
                        <a:rPr lang="en-US" sz="1400" b="1">
                          <a:effectLst/>
                        </a:rPr>
                        <a:t>2800</a:t>
                      </a:r>
                      <a:r>
                        <a:rPr lang="en-US" sz="140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effectLst/>
                        </a:rPr>
                        <a:t>MTU.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189161">
                <a:tc>
                  <a:txBody>
                    <a:bodyPr/>
                    <a:lstStyle/>
                    <a:p>
                      <a:pPr algn="l"/>
                      <a:r>
                        <a:rPr lang="en-US" sz="1400" b="1" dirty="0">
                          <a:solidFill>
                            <a:srgbClr val="24292F"/>
                          </a:solidFill>
                          <a:effectLst/>
                        </a:rPr>
                        <a:t>multicast-limit </a:t>
                      </a:r>
                      <a:r>
                        <a:rPr lang="en-US" sz="1400" dirty="0">
                          <a:solidFill>
                            <a:srgbClr val="24292F"/>
                          </a:solidFill>
                          <a:effectLst/>
                        </a:rPr>
                        <a:t>(</a:t>
                      </a:r>
                      <a:r>
                        <a:rPr lang="en-US" sz="1400" i="1" dirty="0">
                          <a:solidFill>
                            <a:srgbClr val="24292F"/>
                          </a:solidFill>
                          <a:effectLst/>
                        </a:rPr>
                        <a:t>integer</a:t>
                      </a:r>
                      <a:r>
                        <a:rPr lang="en-US" sz="1400" dirty="0">
                          <a:solidFill>
                            <a:srgbClr val="24292F"/>
                          </a:solidFill>
                          <a:effectLst/>
                        </a:rPr>
                        <a:t>: Default: </a:t>
                      </a:r>
                      <a:r>
                        <a:rPr lang="en-US" sz="1400" b="1" dirty="0">
                          <a:solidFill>
                            <a:srgbClr val="24292F"/>
                          </a:solidFill>
                          <a:effectLst/>
                        </a:rPr>
                        <a:t>32</a:t>
                      </a:r>
                      <a:r>
                        <a:rPr lang="en-US" sz="1400" dirty="0">
                          <a:solidFill>
                            <a:srgbClr val="24292F"/>
                          </a:solidFill>
                          <a:effectLst/>
                        </a:rPr>
                        <a:t>)</a:t>
                      </a:r>
                      <a:endParaRPr lang="en-US" sz="14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uk-UA" sz="1400" dirty="0"/>
                        <a:t>Максимальна кількість одержувачів для багатоадресного пакета.</a:t>
                      </a:r>
                      <a:endParaRPr lang="en-US" sz="14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189161">
                <a:tc>
                  <a:txBody>
                    <a:bodyPr/>
                    <a:lstStyle/>
                    <a:p>
                      <a:pPr algn="l"/>
                      <a:r>
                        <a:rPr lang="en-US" sz="1400" b="1" dirty="0">
                          <a:solidFill>
                            <a:srgbClr val="24292F"/>
                          </a:solidFill>
                          <a:effectLst/>
                        </a:rPr>
                        <a:t>name </a:t>
                      </a:r>
                      <a:r>
                        <a:rPr lang="en-US" sz="1400" dirty="0">
                          <a:solidFill>
                            <a:srgbClr val="24292F"/>
                          </a:solidFill>
                          <a:effectLst/>
                        </a:rPr>
                        <a:t>(</a:t>
                      </a:r>
                      <a:r>
                        <a:rPr lang="en-US" sz="1400" i="1" dirty="0">
                          <a:solidFill>
                            <a:srgbClr val="24292F"/>
                          </a:solidFill>
                          <a:effectLst/>
                        </a:rPr>
                        <a:t>string</a:t>
                      </a:r>
                      <a:r>
                        <a:rPr lang="en-US" sz="1400" dirty="0">
                          <a:solidFill>
                            <a:srgbClr val="24292F"/>
                          </a:solidFill>
                          <a:effectLst/>
                        </a:rPr>
                        <a:t>; Default: )</a:t>
                      </a:r>
                      <a:endParaRPr lang="en-US" sz="14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uk-UA" sz="1400" dirty="0">
                          <a:solidFill>
                            <a:srgbClr val="24292F"/>
                          </a:solidFill>
                          <a:effectLst/>
                        </a:rPr>
                        <a:t>Ім’я контролера</a:t>
                      </a:r>
                      <a:endParaRPr lang="en-US" sz="14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189161">
                <a:tc>
                  <a:txBody>
                    <a:bodyPr/>
                    <a:lstStyle/>
                    <a:p>
                      <a:pPr algn="l"/>
                      <a:r>
                        <a:rPr lang="en-US" sz="1400" b="1" dirty="0">
                          <a:solidFill>
                            <a:srgbClr val="24292F"/>
                          </a:solidFill>
                          <a:effectLst/>
                        </a:rPr>
                        <a:t>network </a:t>
                      </a:r>
                      <a:r>
                        <a:rPr lang="en-US" sz="1400" dirty="0">
                          <a:solidFill>
                            <a:srgbClr val="24292F"/>
                          </a:solidFill>
                          <a:effectLst/>
                        </a:rPr>
                        <a:t>(</a:t>
                      </a:r>
                      <a:r>
                        <a:rPr lang="en-US" sz="1400" i="1" dirty="0">
                          <a:solidFill>
                            <a:srgbClr val="24292F"/>
                          </a:solidFill>
                          <a:effectLst/>
                        </a:rPr>
                        <a:t>string</a:t>
                      </a:r>
                      <a:r>
                        <a:rPr lang="en-US" sz="1400" dirty="0">
                          <a:solidFill>
                            <a:srgbClr val="24292F"/>
                          </a:solidFill>
                          <a:effectLst/>
                        </a:rPr>
                        <a:t>; Default)</a:t>
                      </a:r>
                      <a:endParaRPr lang="en-US" sz="14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uk-UA" sz="1400" dirty="0">
                          <a:solidFill>
                            <a:srgbClr val="24292F"/>
                          </a:solidFill>
                          <a:effectLst/>
                        </a:rPr>
                        <a:t>16-тичислове</a:t>
                      </a:r>
                      <a:r>
                        <a:rPr lang="uk-UA" sz="1400" baseline="0" dirty="0">
                          <a:solidFill>
                            <a:srgbClr val="24292F"/>
                          </a:solidFill>
                          <a:effectLst/>
                        </a:rPr>
                        <a:t> </a:t>
                      </a:r>
                      <a:r>
                        <a:rPr lang="en-US" sz="1400" dirty="0">
                          <a:solidFill>
                            <a:srgbClr val="24292F"/>
                          </a:solidFill>
                          <a:effectLst/>
                        </a:rPr>
                        <a:t>ID</a:t>
                      </a:r>
                      <a:r>
                        <a:rPr lang="uk-UA" sz="1400" dirty="0">
                          <a:solidFill>
                            <a:srgbClr val="24292F"/>
                          </a:solidFill>
                          <a:effectLst/>
                        </a:rPr>
                        <a:t> мережі</a:t>
                      </a:r>
                      <a:r>
                        <a:rPr lang="en-US" sz="1400" dirty="0">
                          <a:solidFill>
                            <a:srgbClr val="24292F"/>
                          </a:solidFill>
                          <a:effectLst/>
                        </a:rPr>
                        <a:t>.</a:t>
                      </a:r>
                      <a:endParaRPr lang="en-US" sz="14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189161">
                <a:tc>
                  <a:txBody>
                    <a:bodyPr/>
                    <a:lstStyle/>
                    <a:p>
                      <a:pPr algn="l"/>
                      <a:r>
                        <a:rPr lang="en-US" sz="1400" b="1" dirty="0">
                          <a:solidFill>
                            <a:srgbClr val="24292F"/>
                          </a:solidFill>
                          <a:effectLst/>
                        </a:rPr>
                        <a:t>private </a:t>
                      </a:r>
                      <a:r>
                        <a:rPr lang="en-US" sz="1400" i="1" dirty="0">
                          <a:solidFill>
                            <a:srgbClr val="24292F"/>
                          </a:solidFill>
                          <a:effectLst/>
                        </a:rPr>
                        <a:t>( yes | no; Default: </a:t>
                      </a:r>
                      <a:r>
                        <a:rPr lang="en-US" sz="1400" b="1" i="1" dirty="0">
                          <a:solidFill>
                            <a:srgbClr val="24292F"/>
                          </a:solidFill>
                          <a:effectLst/>
                        </a:rPr>
                        <a:t>yes</a:t>
                      </a:r>
                      <a:r>
                        <a:rPr lang="en-US" sz="1400" i="1" dirty="0">
                          <a:solidFill>
                            <a:srgbClr val="24292F"/>
                          </a:solidFill>
                          <a:effectLst/>
                        </a:rPr>
                        <a:t>)</a:t>
                      </a:r>
                      <a:endParaRPr lang="en-US" sz="14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uk-UA" sz="1400" dirty="0">
                          <a:effectLst/>
                        </a:rPr>
                        <a:t>Вмикає </a:t>
                      </a:r>
                      <a:r>
                        <a:rPr lang="en-US" sz="1400" dirty="0">
                          <a:effectLst/>
                        </a:rPr>
                        <a:t>access control.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189161">
                <a:tc>
                  <a:txBody>
                    <a:bodyPr/>
                    <a:lstStyle/>
                    <a:p>
                      <a:pPr algn="l"/>
                      <a:r>
                        <a:rPr lang="en-US" sz="1400" b="1" dirty="0">
                          <a:solidFill>
                            <a:srgbClr val="24292F"/>
                          </a:solidFill>
                          <a:effectLst/>
                        </a:rPr>
                        <a:t>routes </a:t>
                      </a:r>
                      <a:r>
                        <a:rPr lang="en-US" sz="1400" dirty="0">
                          <a:solidFill>
                            <a:srgbClr val="24292F"/>
                          </a:solidFill>
                          <a:effectLst/>
                        </a:rPr>
                        <a:t>(</a:t>
                      </a:r>
                      <a:r>
                        <a:rPr lang="en-US" sz="1400" i="1" dirty="0">
                          <a:solidFill>
                            <a:srgbClr val="24292F"/>
                          </a:solidFill>
                          <a:effectLst/>
                        </a:rPr>
                        <a:t>IP@GW</a:t>
                      </a:r>
                      <a:r>
                        <a:rPr lang="en-US" sz="1400" dirty="0">
                          <a:solidFill>
                            <a:srgbClr val="24292F"/>
                          </a:solidFill>
                          <a:effectLst/>
                        </a:rPr>
                        <a:t>; Default: )</a:t>
                      </a:r>
                      <a:endParaRPr lang="en-US" sz="14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uk-UA" sz="1400" dirty="0">
                          <a:effectLst/>
                        </a:rPr>
                        <a:t>Пушить</a:t>
                      </a:r>
                      <a:r>
                        <a:rPr lang="en-US" sz="1400" dirty="0">
                          <a:effectLst/>
                        </a:rPr>
                        <a:t> route </a:t>
                      </a:r>
                      <a:r>
                        <a:rPr lang="uk-UA" sz="1400" dirty="0">
                          <a:effectLst/>
                        </a:rPr>
                        <a:t>в наступному форматі</a:t>
                      </a:r>
                      <a:r>
                        <a:rPr lang="en-US" sz="1400" dirty="0">
                          <a:effectLst/>
                        </a:rPr>
                        <a:t>:</a:t>
                      </a:r>
                      <a:br>
                        <a:rPr lang="en-US" sz="1400" dirty="0">
                          <a:effectLst/>
                        </a:rPr>
                      </a:br>
                      <a:r>
                        <a:rPr lang="en-US" sz="1400" i="1" dirty="0">
                          <a:effectLst/>
                        </a:rPr>
                        <a:t>Routes ::= Route[,Routes]</a:t>
                      </a:r>
                      <a:r>
                        <a:rPr lang="en-US" sz="1400" dirty="0">
                          <a:effectLst/>
                        </a:rPr>
                        <a:t/>
                      </a:r>
                      <a:br>
                        <a:rPr lang="en-US" sz="1400" dirty="0">
                          <a:effectLst/>
                        </a:rPr>
                      </a:br>
                      <a:r>
                        <a:rPr lang="en-US" sz="1400" i="1" dirty="0">
                          <a:effectLst/>
                        </a:rPr>
                        <a:t>  Route ::= </a:t>
                      </a:r>
                      <a:r>
                        <a:rPr lang="en-US" sz="1400" i="1" dirty="0" err="1">
                          <a:effectLst/>
                        </a:rPr>
                        <a:t>Dst</a:t>
                      </a:r>
                      <a:r>
                        <a:rPr lang="en-US" sz="1400" i="1" dirty="0">
                          <a:effectLst/>
                        </a:rPr>
                        <a:t>[@</a:t>
                      </a:r>
                      <a:r>
                        <a:rPr lang="en-US" sz="1400" i="1" dirty="0" err="1">
                          <a:effectLst/>
                        </a:rPr>
                        <a:t>Gw</a:t>
                      </a:r>
                      <a:r>
                        <a:rPr lang="en-US" sz="1400" i="1" dirty="0">
                          <a:effectLst/>
                        </a:rPr>
                        <a:t>]</a:t>
                      </a:r>
                      <a:endParaRPr lang="en-US" sz="14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2564050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220132"/>
            <a:ext cx="11548534" cy="6409267"/>
          </a:xfrm>
        </p:spPr>
        <p:txBody>
          <a:bodyPr>
            <a:normAutofit/>
          </a:bodyPr>
          <a:lstStyle/>
          <a:p>
            <a:pPr marL="0" indent="0" algn="ctr">
              <a:buNone/>
            </a:pPr>
            <a:r>
              <a:rPr lang="uk-UA" sz="1600" b="1" dirty="0"/>
              <a:t>Приклад конфігурації</a:t>
            </a:r>
          </a:p>
          <a:p>
            <a:pPr marL="0" indent="0">
              <a:buNone/>
            </a:pPr>
            <a:r>
              <a:rPr lang="uk-UA" sz="1600" dirty="0"/>
              <a:t>В цьому прикладі буде використано вбудований контролер RouterOS ZeroTier, щоб надсилати новим мережевим хостам відповідні сертифікати, облікові дані та інформацію про конфігурацію. Контролер працюватиме з пристрою "RouterOS Home", і ми об'єднаємо в нашу мережу 3 одиниці: мобільний телефон, ноутбук, пристрій RouterOS Office, але теоретично в одну мережу можна об'єднати до 100 пристроїв.</a:t>
            </a:r>
          </a:p>
        </p:txBody>
      </p:sp>
      <p:pic>
        <p:nvPicPr>
          <p:cNvPr id="2" name="Picture 1"/>
          <p:cNvPicPr>
            <a:picLocks noChangeAspect="1"/>
          </p:cNvPicPr>
          <p:nvPr/>
        </p:nvPicPr>
        <p:blipFill>
          <a:blip r:embed="rId2"/>
          <a:stretch>
            <a:fillRect/>
          </a:stretch>
        </p:blipFill>
        <p:spPr>
          <a:xfrm>
            <a:off x="550334" y="1722474"/>
            <a:ext cx="5071534" cy="4906925"/>
          </a:xfrm>
          <a:prstGeom prst="rect">
            <a:avLst/>
          </a:prstGeom>
        </p:spPr>
      </p:pic>
    </p:spTree>
    <p:extLst>
      <p:ext uri="{BB962C8B-B14F-4D97-AF65-F5344CB8AC3E}">
        <p14:creationId xmlns:p14="http://schemas.microsoft.com/office/powerpoint/2010/main" val="1025615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220132"/>
            <a:ext cx="11548534" cy="6409267"/>
          </a:xfrm>
        </p:spPr>
        <p:txBody>
          <a:bodyPr>
            <a:normAutofit/>
          </a:bodyPr>
          <a:lstStyle/>
          <a:p>
            <a:pPr marL="0" indent="0">
              <a:buNone/>
            </a:pPr>
            <a:r>
              <a:rPr lang="en-US" sz="1600" dirty="0" err="1"/>
              <a:t>RouterOS</a:t>
            </a:r>
            <a:r>
              <a:rPr lang="en-US" sz="1600" dirty="0"/>
              <a:t> Home</a:t>
            </a:r>
            <a:endParaRPr lang="uk-UA" sz="1600" dirty="0"/>
          </a:p>
          <a:p>
            <a:pPr marL="0" indent="0">
              <a:buNone/>
            </a:pPr>
            <a:r>
              <a:rPr lang="uk-UA" sz="1600" dirty="0"/>
              <a:t>Вмикаємо екземпляр за замовчуванням, який працює на рівні VL1:</a:t>
            </a:r>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r>
              <a:rPr lang="uk-UA" sz="1600" dirty="0"/>
              <a:t>Створюємо нову мережу через секцію контролера, яка працюватиме на рівні VL2. </a:t>
            </a:r>
          </a:p>
          <a:p>
            <a:pPr marL="0" indent="0">
              <a:buNone/>
            </a:pPr>
            <a:r>
              <a:rPr lang="uk-UA" sz="1600" dirty="0"/>
              <a:t>Кожна мережа має власний контролер, і кожен ідентифікатор мережі генерується з комбінації адреси контролера та ідентифікатора контролера. </a:t>
            </a:r>
            <a:r>
              <a:rPr lang="uk-UA" sz="1600" i="1" dirty="0"/>
              <a:t>Зверніть увагу, що використано параметр private=yes для більш безпечної мережі</a:t>
            </a:r>
            <a:r>
              <a:rPr lang="uk-UA" sz="1600" dirty="0"/>
              <a:t>:</a:t>
            </a:r>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r>
              <a:rPr lang="uk-UA" sz="1600" dirty="0"/>
              <a:t>Додаємо нашу нову мережу в розділ інтерфейсу:</a:t>
            </a:r>
          </a:p>
          <a:p>
            <a:pPr marL="342900" indent="-342900">
              <a:buAutoNum type="arabicPeriod"/>
            </a:pPr>
            <a:endParaRPr lang="uk-UA" sz="1600" dirty="0"/>
          </a:p>
          <a:p>
            <a:pPr marL="342900" indent="-342900">
              <a:buAutoNum type="arabicPeriod"/>
            </a:pPr>
            <a:endParaRPr lang="uk-UA" sz="1600" dirty="0"/>
          </a:p>
          <a:p>
            <a:pPr marL="342900" indent="-342900">
              <a:buAutoNum type="arabicPeriod"/>
            </a:pPr>
            <a:endParaRPr lang="uk-UA" sz="1600" dirty="0"/>
          </a:p>
          <a:p>
            <a:pPr marL="342900" indent="-342900">
              <a:buAutoNum type="arabicPeriod"/>
            </a:pPr>
            <a:endParaRPr lang="uk-UA" sz="1600" dirty="0"/>
          </a:p>
          <a:p>
            <a:pPr marL="342900" indent="-342900">
              <a:buAutoNum type="arabicPeriod"/>
            </a:pPr>
            <a:endParaRPr lang="uk-UA" sz="1600" dirty="0"/>
          </a:p>
        </p:txBody>
      </p:sp>
      <p:pic>
        <p:nvPicPr>
          <p:cNvPr id="2" name="Picture 1"/>
          <p:cNvPicPr>
            <a:picLocks noChangeAspect="1"/>
          </p:cNvPicPr>
          <p:nvPr/>
        </p:nvPicPr>
        <p:blipFill>
          <a:blip r:embed="rId2"/>
          <a:stretch>
            <a:fillRect/>
          </a:stretch>
        </p:blipFill>
        <p:spPr>
          <a:xfrm>
            <a:off x="474133" y="976313"/>
            <a:ext cx="11480800" cy="1046190"/>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474133" y="3240101"/>
            <a:ext cx="10677525" cy="1085850"/>
          </a:xfrm>
          <a:prstGeom prst="rect">
            <a:avLst/>
          </a:prstGeom>
          <a:ln>
            <a:solidFill>
              <a:schemeClr val="accent1"/>
            </a:solidFill>
          </a:ln>
        </p:spPr>
      </p:pic>
      <p:pic>
        <p:nvPicPr>
          <p:cNvPr id="5" name="Picture 4"/>
          <p:cNvPicPr>
            <a:picLocks noChangeAspect="1"/>
          </p:cNvPicPr>
          <p:nvPr/>
        </p:nvPicPr>
        <p:blipFill>
          <a:blip r:embed="rId4"/>
          <a:stretch>
            <a:fillRect/>
          </a:stretch>
        </p:blipFill>
        <p:spPr>
          <a:xfrm>
            <a:off x="474133" y="5148262"/>
            <a:ext cx="7381875" cy="1133475"/>
          </a:xfrm>
          <a:prstGeom prst="rect">
            <a:avLst/>
          </a:prstGeom>
          <a:ln>
            <a:solidFill>
              <a:schemeClr val="accent1"/>
            </a:solidFill>
          </a:ln>
        </p:spPr>
      </p:pic>
    </p:spTree>
    <p:extLst>
      <p:ext uri="{BB962C8B-B14F-4D97-AF65-F5344CB8AC3E}">
        <p14:creationId xmlns:p14="http://schemas.microsoft.com/office/powerpoint/2010/main" val="4200554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220132"/>
            <a:ext cx="11548534" cy="6409267"/>
          </a:xfrm>
        </p:spPr>
        <p:txBody>
          <a:bodyPr>
            <a:normAutofit/>
          </a:bodyPr>
          <a:lstStyle/>
          <a:p>
            <a:pPr marL="0" indent="0">
              <a:buNone/>
            </a:pPr>
            <a:r>
              <a:rPr lang="uk-UA" sz="1600" dirty="0"/>
              <a:t>Кожен новий одноранговий вузол просить контролера приєднатися до мережі. У цій ситуації маємо статус ACCESS_DENIED, і ми повинні авторизувати </a:t>
            </a:r>
            <a:r>
              <a:rPr lang="en-US" sz="1600" dirty="0"/>
              <a:t>peer</a:t>
            </a:r>
            <a:r>
              <a:rPr lang="uk-UA" sz="1600" dirty="0"/>
              <a:t>, тому що ми використали параметр private=yes. Після авторизації кожен учасник мережі отримує інформацію від контролера про нових однорангових вузлів і дозвіл на обмін пакетами з ними:</a:t>
            </a: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uk-UA" sz="1600" dirty="0"/>
              <a:t>Перевіряємо щойно налаштовану IP-адресу та маршрут:</a:t>
            </a:r>
          </a:p>
        </p:txBody>
      </p:sp>
      <p:pic>
        <p:nvPicPr>
          <p:cNvPr id="2" name="Picture 1"/>
          <p:cNvPicPr>
            <a:picLocks noChangeAspect="1"/>
          </p:cNvPicPr>
          <p:nvPr/>
        </p:nvPicPr>
        <p:blipFill>
          <a:blip r:embed="rId2"/>
          <a:stretch>
            <a:fillRect/>
          </a:stretch>
        </p:blipFill>
        <p:spPr>
          <a:xfrm>
            <a:off x="550333" y="1037166"/>
            <a:ext cx="5038725" cy="1143000"/>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550333" y="2863321"/>
            <a:ext cx="5200650" cy="2333625"/>
          </a:xfrm>
          <a:prstGeom prst="rect">
            <a:avLst/>
          </a:prstGeom>
          <a:ln>
            <a:solidFill>
              <a:schemeClr val="accent1"/>
            </a:solidFill>
          </a:ln>
        </p:spPr>
      </p:pic>
    </p:spTree>
    <p:extLst>
      <p:ext uri="{BB962C8B-B14F-4D97-AF65-F5344CB8AC3E}">
        <p14:creationId xmlns:p14="http://schemas.microsoft.com/office/powerpoint/2010/main" val="816687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475A2EF-3DC9-1450-52E6-F422BDAB8BD0}"/>
              </a:ext>
            </a:extLst>
          </p:cNvPr>
          <p:cNvSpPr>
            <a:spLocks noGrp="1"/>
          </p:cNvSpPr>
          <p:nvPr>
            <p:ph idx="1"/>
          </p:nvPr>
        </p:nvSpPr>
        <p:spPr>
          <a:xfrm>
            <a:off x="426127" y="310718"/>
            <a:ext cx="11425561" cy="6365290"/>
          </a:xfrm>
        </p:spPr>
        <p:txBody>
          <a:bodyPr>
            <a:normAutofit/>
          </a:bodyPr>
          <a:lstStyle/>
          <a:p>
            <a:pPr marL="0" indent="0">
              <a:buNone/>
            </a:pPr>
            <a:r>
              <a:rPr lang="uk-UA" sz="1800" b="1" dirty="0"/>
              <a:t>Мережевий </a:t>
            </a:r>
            <a:r>
              <a:rPr lang="uk-UA" sz="1800" b="1" dirty="0" err="1"/>
              <a:t>гіпервізор</a:t>
            </a:r>
            <a:r>
              <a:rPr lang="uk-UA" sz="1800" b="1" dirty="0"/>
              <a:t> </a:t>
            </a:r>
            <a:r>
              <a:rPr lang="uk-UA" sz="1800" dirty="0"/>
              <a:t>— це автономний механізм віртуалізації мережі, який реалізує рівень віртуалізації </a:t>
            </a:r>
            <a:r>
              <a:rPr lang="uk-UA" sz="1800" dirty="0" err="1"/>
              <a:t>Ethernet</a:t>
            </a:r>
            <a:r>
              <a:rPr lang="uk-UA" sz="1800" dirty="0"/>
              <a:t>, подібний до VXLAN, поверх глобальної зашифрованої однорангової мережі. Протокол </a:t>
            </a:r>
            <a:r>
              <a:rPr lang="uk-UA" sz="1800" dirty="0" err="1"/>
              <a:t>ZeroTier</a:t>
            </a:r>
            <a:r>
              <a:rPr lang="uk-UA" sz="1800" dirty="0"/>
              <a:t> є оригінальним, хоча його аспекти схожі на VXLAN та </a:t>
            </a:r>
            <a:r>
              <a:rPr lang="uk-UA" sz="1800" dirty="0" err="1"/>
              <a:t>IPSec</a:t>
            </a:r>
            <a:r>
              <a:rPr lang="uk-UA" sz="1800" dirty="0"/>
              <a:t>. </a:t>
            </a:r>
            <a:endParaRPr lang="en-US" sz="1800" dirty="0"/>
          </a:p>
          <a:p>
            <a:pPr marL="0" indent="0">
              <a:buNone/>
            </a:pPr>
            <a:endParaRPr lang="uk-UA" sz="1800" dirty="0"/>
          </a:p>
          <a:p>
            <a:pPr marL="0" indent="0">
              <a:buNone/>
            </a:pPr>
            <a:r>
              <a:rPr lang="uk-UA" sz="1800" dirty="0"/>
              <a:t>Він має два окремі</a:t>
            </a:r>
            <a:r>
              <a:rPr lang="en-US" sz="1800" dirty="0"/>
              <a:t> </a:t>
            </a:r>
            <a:r>
              <a:rPr lang="uk-UA" sz="1800" dirty="0"/>
              <a:t>рівні:</a:t>
            </a:r>
            <a:endParaRPr lang="en-US" sz="1800" dirty="0"/>
          </a:p>
          <a:p>
            <a:r>
              <a:rPr lang="uk-UA" sz="1800" b="1" dirty="0"/>
              <a:t>VL1</a:t>
            </a:r>
            <a:r>
              <a:rPr lang="uk-UA" sz="1800" dirty="0"/>
              <a:t> — базовий одноранговий транспортний рівень, «віртуальний кабель»</a:t>
            </a:r>
            <a:r>
              <a:rPr lang="en-US" sz="1800" dirty="0"/>
              <a:t> (encryption, direct communication</a:t>
            </a:r>
            <a:r>
              <a:rPr lang="en-US" sz="1200" dirty="0"/>
              <a:t>)</a:t>
            </a:r>
            <a:endParaRPr lang="en-US" sz="1800" dirty="0"/>
          </a:p>
          <a:p>
            <a:r>
              <a:rPr lang="uk-UA" sz="1800" b="1" dirty="0"/>
              <a:t>VL2 </a:t>
            </a:r>
            <a:r>
              <a:rPr lang="uk-UA" sz="1800" dirty="0"/>
              <a:t>— </a:t>
            </a:r>
            <a:r>
              <a:rPr lang="uk-UA" sz="1800" dirty="0" err="1"/>
              <a:t>емульований</a:t>
            </a:r>
            <a:r>
              <a:rPr lang="uk-UA" sz="1800" dirty="0"/>
              <a:t> рівень </a:t>
            </a:r>
            <a:r>
              <a:rPr lang="uk-UA" sz="1800" dirty="0" err="1"/>
              <a:t>Ethernet</a:t>
            </a:r>
            <a:r>
              <a:rPr lang="uk-UA" sz="1800" dirty="0"/>
              <a:t>, який надає операційним системам і програмам звичне середовище зв’язку</a:t>
            </a:r>
            <a:r>
              <a:rPr lang="en-US" sz="1800" dirty="0"/>
              <a:t> (authorization, access control, network rules)</a:t>
            </a:r>
          </a:p>
          <a:p>
            <a:pPr marL="0" indent="0" algn="ctr">
              <a:buNone/>
            </a:pPr>
            <a:r>
              <a:rPr lang="en-US" b="1" dirty="0"/>
              <a:t>VL1</a:t>
            </a:r>
          </a:p>
          <a:p>
            <a:pPr marL="0" indent="0">
              <a:buNone/>
            </a:pPr>
            <a:r>
              <a:rPr lang="uk-UA" sz="1800" dirty="0"/>
              <a:t>Кожен вузол унікально ідентифікується на VL1 за допомогою 40-бітної (10 </a:t>
            </a:r>
            <a:r>
              <a:rPr lang="uk-UA" sz="1800" dirty="0" err="1"/>
              <a:t>шістнадцяткових</a:t>
            </a:r>
            <a:r>
              <a:rPr lang="uk-UA" sz="1800" dirty="0"/>
              <a:t> цифр) адреси </a:t>
            </a:r>
            <a:r>
              <a:rPr lang="uk-UA" sz="1800" dirty="0" err="1"/>
              <a:t>ZeroTier</a:t>
            </a:r>
            <a:r>
              <a:rPr lang="uk-UA" sz="1800" dirty="0"/>
              <a:t>. Ця адреса обчислюється з загальнодоступної частини пари відкритий/приватний ключ. Адреса вузла, відкритий ключ і закритий ключ разом утворюють його ідентифікатор.</a:t>
            </a:r>
            <a:endParaRPr lang="ru-RU" dirty="0"/>
          </a:p>
        </p:txBody>
      </p:sp>
      <p:pic>
        <p:nvPicPr>
          <p:cNvPr id="4" name="Рисунок 3">
            <a:extLst>
              <a:ext uri="{FF2B5EF4-FFF2-40B4-BE49-F238E27FC236}">
                <a16:creationId xmlns:a16="http://schemas.microsoft.com/office/drawing/2014/main" xmlns="" id="{17050F56-1907-EA4C-625A-D18DF2218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12" y="4501390"/>
            <a:ext cx="8442665" cy="2245639"/>
          </a:xfrm>
          <a:prstGeom prst="rect">
            <a:avLst/>
          </a:prstGeom>
        </p:spPr>
      </p:pic>
    </p:spTree>
    <p:extLst>
      <p:ext uri="{BB962C8B-B14F-4D97-AF65-F5344CB8AC3E}">
        <p14:creationId xmlns:p14="http://schemas.microsoft.com/office/powerpoint/2010/main" val="3214977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220132"/>
            <a:ext cx="11548534" cy="6409267"/>
          </a:xfrm>
        </p:spPr>
        <p:txBody>
          <a:bodyPr>
            <a:normAutofit/>
          </a:bodyPr>
          <a:lstStyle/>
          <a:p>
            <a:pPr marL="0" indent="0">
              <a:buNone/>
            </a:pPr>
            <a:r>
              <a:rPr lang="uk-UA" sz="1600" b="1" dirty="0"/>
              <a:t>RouterOS Office </a:t>
            </a:r>
          </a:p>
          <a:p>
            <a:pPr marL="0" indent="0">
              <a:buNone/>
            </a:pPr>
            <a:r>
              <a:rPr lang="uk-UA" sz="1600" dirty="0"/>
              <a:t>Конфігурація на пристрої Office. Включаємо екземпляр за замовчуванням і попросимо контролер приєднатися до мережі 879c0b5265a99e4b:</a:t>
            </a:r>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r>
              <a:rPr lang="uk-UA" sz="1600" dirty="0"/>
              <a:t>Оскільки мережа є приватною, необхідно авторизувати новий вузел  через «</a:t>
            </a:r>
            <a:r>
              <a:rPr lang="en-US" sz="1600" dirty="0" err="1"/>
              <a:t>RouterOS</a:t>
            </a:r>
            <a:r>
              <a:rPr lang="en-US" sz="1600" dirty="0"/>
              <a:t> home device</a:t>
            </a:r>
            <a:r>
              <a:rPr lang="uk-UA" sz="1600" dirty="0"/>
              <a:t>». Після цього перевірити отриману від контролера IP-адресу та маршрут:</a:t>
            </a:r>
          </a:p>
        </p:txBody>
      </p:sp>
      <p:pic>
        <p:nvPicPr>
          <p:cNvPr id="2" name="Picture 1"/>
          <p:cNvPicPr>
            <a:picLocks noChangeAspect="1"/>
          </p:cNvPicPr>
          <p:nvPr/>
        </p:nvPicPr>
        <p:blipFill>
          <a:blip r:embed="rId2"/>
          <a:stretch>
            <a:fillRect/>
          </a:stretch>
        </p:blipFill>
        <p:spPr>
          <a:xfrm>
            <a:off x="474133" y="1077912"/>
            <a:ext cx="7486650" cy="1095375"/>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474133" y="3181349"/>
            <a:ext cx="5095875" cy="3448050"/>
          </a:xfrm>
          <a:prstGeom prst="rect">
            <a:avLst/>
          </a:prstGeom>
          <a:ln>
            <a:solidFill>
              <a:schemeClr val="accent1"/>
            </a:solidFill>
          </a:ln>
        </p:spPr>
      </p:pic>
    </p:spTree>
    <p:extLst>
      <p:ext uri="{BB962C8B-B14F-4D97-AF65-F5344CB8AC3E}">
        <p14:creationId xmlns:p14="http://schemas.microsoft.com/office/powerpoint/2010/main" val="629058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220132"/>
            <a:ext cx="11548534" cy="6409267"/>
          </a:xfrm>
        </p:spPr>
        <p:txBody>
          <a:bodyPr>
            <a:normAutofit/>
          </a:bodyPr>
          <a:lstStyle/>
          <a:p>
            <a:pPr marL="0" indent="0">
              <a:buNone/>
            </a:pPr>
            <a:r>
              <a:rPr lang="uk-UA" sz="1600" dirty="0"/>
              <a:t>Перевіряємо через ZeroTier отриману IP-адресу та маршрут:</a:t>
            </a:r>
          </a:p>
        </p:txBody>
      </p:sp>
      <p:pic>
        <p:nvPicPr>
          <p:cNvPr id="2" name="Picture 1"/>
          <p:cNvPicPr>
            <a:picLocks noChangeAspect="1"/>
          </p:cNvPicPr>
          <p:nvPr/>
        </p:nvPicPr>
        <p:blipFill>
          <a:blip r:embed="rId2"/>
          <a:stretch>
            <a:fillRect/>
          </a:stretch>
        </p:blipFill>
        <p:spPr>
          <a:xfrm>
            <a:off x="474133" y="555095"/>
            <a:ext cx="5076825" cy="2276475"/>
          </a:xfrm>
          <a:prstGeom prst="rect">
            <a:avLst/>
          </a:prstGeom>
          <a:ln>
            <a:solidFill>
              <a:schemeClr val="accent1"/>
            </a:solidFill>
          </a:ln>
        </p:spPr>
      </p:pic>
    </p:spTree>
    <p:extLst>
      <p:ext uri="{BB962C8B-B14F-4D97-AF65-F5344CB8AC3E}">
        <p14:creationId xmlns:p14="http://schemas.microsoft.com/office/powerpoint/2010/main" val="3727346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220132"/>
            <a:ext cx="11548534" cy="6409267"/>
          </a:xfrm>
        </p:spPr>
        <p:txBody>
          <a:bodyPr>
            <a:normAutofit/>
          </a:bodyPr>
          <a:lstStyle/>
          <a:p>
            <a:pPr marL="0" indent="0">
              <a:buNone/>
            </a:pPr>
            <a:r>
              <a:rPr lang="uk-UA" sz="1600" b="1" dirty="0"/>
              <a:t>Інші пристрої</a:t>
            </a:r>
          </a:p>
          <a:p>
            <a:pPr marL="0" indent="0">
              <a:buNone/>
            </a:pPr>
            <a:r>
              <a:rPr lang="uk-UA" sz="1600" dirty="0">
                <a:hlinkClick r:id="rId2"/>
              </a:rPr>
              <a:t>Завантажити програму ZeroTier </a:t>
            </a:r>
            <a:r>
              <a:rPr lang="uk-UA" sz="1600" dirty="0"/>
              <a:t>для свого мобільного телефону чи комп’ютера та приєднайтися до новоствореної мережі: </a:t>
            </a:r>
          </a:p>
          <a:p>
            <a:pPr marL="342900" indent="-342900">
              <a:buAutoNum type="arabicParenR"/>
            </a:pPr>
            <a:r>
              <a:rPr lang="uk-UA" sz="1600" dirty="0"/>
              <a:t>Через нашу програму Laptop ZeroTier ми приєднуємося до мережі 879c0b5265a99e4b; </a:t>
            </a:r>
          </a:p>
          <a:p>
            <a:pPr marL="342900" indent="-342900">
              <a:buAutoNum type="arabicParenR"/>
            </a:pPr>
            <a:r>
              <a:rPr lang="uk-UA" sz="1600" dirty="0"/>
              <a:t>Користувач мобільного додатку Zerotier для приєднання до мережі 879c0b5265a99e4b;</a:t>
            </a:r>
          </a:p>
          <a:p>
            <a:pPr marL="0" indent="0">
              <a:buNone/>
            </a:pPr>
            <a:r>
              <a:rPr lang="uk-UA" sz="1400" i="1" dirty="0"/>
              <a:t>Також усі інші нові хости, які ми повинні авторизувати в розділі /zerotier/controller/member/.</a:t>
            </a:r>
            <a:endParaRPr lang="uk-UA" sz="1400" b="1"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133" y="1990376"/>
            <a:ext cx="8373534" cy="304606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9900" y="1904999"/>
            <a:ext cx="2362200" cy="4724400"/>
          </a:xfrm>
          <a:prstGeom prst="rect">
            <a:avLst/>
          </a:prstGeom>
        </p:spPr>
      </p:pic>
    </p:spTree>
    <p:extLst>
      <p:ext uri="{BB962C8B-B14F-4D97-AF65-F5344CB8AC3E}">
        <p14:creationId xmlns:p14="http://schemas.microsoft.com/office/powerpoint/2010/main" val="1723364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3123446"/>
            <a:ext cx="11579383" cy="1004934"/>
          </a:xfrm>
        </p:spPr>
        <p:txBody>
          <a:bodyPr>
            <a:normAutofit/>
          </a:bodyPr>
          <a:lstStyle/>
          <a:p>
            <a:pPr marL="0" indent="0" algn="ctr">
              <a:buNone/>
            </a:pPr>
            <a:r>
              <a:rPr lang="uk-UA" sz="6000" b="1" dirty="0"/>
              <a:t>Дякую за увагу!</a:t>
            </a:r>
          </a:p>
        </p:txBody>
      </p:sp>
    </p:spTree>
    <p:extLst>
      <p:ext uri="{BB962C8B-B14F-4D97-AF65-F5344CB8AC3E}">
        <p14:creationId xmlns:p14="http://schemas.microsoft.com/office/powerpoint/2010/main" val="3486666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475A2EF-3DC9-1450-52E6-F422BDAB8BD0}"/>
              </a:ext>
            </a:extLst>
          </p:cNvPr>
          <p:cNvSpPr>
            <a:spLocks noGrp="1"/>
          </p:cNvSpPr>
          <p:nvPr>
            <p:ph idx="1"/>
          </p:nvPr>
        </p:nvSpPr>
        <p:spPr>
          <a:xfrm>
            <a:off x="426127" y="310718"/>
            <a:ext cx="11425561" cy="6365290"/>
          </a:xfrm>
        </p:spPr>
        <p:txBody>
          <a:bodyPr>
            <a:normAutofit/>
          </a:bodyPr>
          <a:lstStyle/>
          <a:p>
            <a:pPr marL="0" indent="0">
              <a:buNone/>
            </a:pPr>
            <a:r>
              <a:rPr lang="uk-UA" sz="2000" b="1" dirty="0"/>
              <a:t>Криптографія</a:t>
            </a:r>
            <a:r>
              <a:rPr lang="en-US" sz="2000" b="1" dirty="0"/>
              <a:t> </a:t>
            </a:r>
            <a:r>
              <a:rPr lang="uk-UA" sz="2000" b="1" dirty="0"/>
              <a:t>у </a:t>
            </a:r>
            <a:r>
              <a:rPr lang="en-US" sz="2000" b="1" dirty="0"/>
              <a:t>VL1</a:t>
            </a:r>
          </a:p>
          <a:p>
            <a:pPr marL="0" indent="0">
              <a:buNone/>
            </a:pPr>
            <a:r>
              <a:rPr lang="uk-UA" sz="2000" dirty="0"/>
              <a:t>Асиметричне шифрування з відкритим ключем — це Curve25519/Ed25519, варіант 256-бітної еліптичної кривої. </a:t>
            </a:r>
            <a:endParaRPr lang="en-US" sz="2000" dirty="0"/>
          </a:p>
          <a:p>
            <a:pPr marL="0" indent="0">
              <a:buNone/>
            </a:pPr>
            <a:r>
              <a:rPr lang="uk-UA" sz="2000" dirty="0"/>
              <a:t>Кожен пакет VL1 шифрується </a:t>
            </a:r>
            <a:r>
              <a:rPr lang="uk-UA" sz="2000" dirty="0" err="1"/>
              <a:t>наскрізно</a:t>
            </a:r>
            <a:r>
              <a:rPr lang="uk-UA" sz="2000" dirty="0"/>
              <a:t> з використанням 256-бітного Salsa20 і </a:t>
            </a:r>
            <a:r>
              <a:rPr lang="uk-UA" sz="2000" dirty="0" err="1"/>
              <a:t>автентифікується</a:t>
            </a:r>
            <a:r>
              <a:rPr lang="uk-UA" sz="2000" dirty="0"/>
              <a:t> за допомогою алгоритму автентифікації повідомлень (MAC) Poly1305. MAC обчислюється після шифрування (</a:t>
            </a:r>
            <a:r>
              <a:rPr lang="uk-UA" sz="2000" dirty="0" err="1"/>
              <a:t>encrypt</a:t>
            </a:r>
            <a:r>
              <a:rPr lang="uk-UA" sz="2000" dirty="0"/>
              <a:t>-</a:t>
            </a:r>
            <a:r>
              <a:rPr lang="uk-UA" sz="2000" dirty="0" err="1"/>
              <a:t>then</a:t>
            </a:r>
            <a:r>
              <a:rPr lang="uk-UA" sz="2000" dirty="0"/>
              <a:t>-MAC), а використовувана композиція шифр/MAC ідентична еталонній реалізації </a:t>
            </a:r>
            <a:r>
              <a:rPr lang="uk-UA" sz="2000" dirty="0" err="1"/>
              <a:t>NaCl</a:t>
            </a:r>
            <a:r>
              <a:rPr lang="uk-UA" sz="2000" dirty="0"/>
              <a:t> (бібліотека для мережевої криптографії). </a:t>
            </a:r>
          </a:p>
          <a:p>
            <a:pPr marL="0" indent="0">
              <a:buNone/>
            </a:pPr>
            <a:endParaRPr lang="uk-UA" sz="2000" dirty="0"/>
          </a:p>
          <a:p>
            <a:pPr marL="0" indent="0">
              <a:buNone/>
            </a:pPr>
            <a:endParaRPr lang="uk-UA" sz="2000" dirty="0"/>
          </a:p>
          <a:p>
            <a:pPr marL="0" indent="0">
              <a:buNone/>
            </a:pPr>
            <a:r>
              <a:rPr lang="uk-UA" sz="1800" i="1" dirty="0"/>
              <a:t>«Станом на сьогодні ми не реалізуємо пряму секретність або інші криптографічні функції зі збереженням стану у VL1. Ми робимо це не заради простоти, надійності та обсягу коду, а також через те, що через часту зміну стану такі функції, як кластеризація та відмова, набагато складніше реалізувати»</a:t>
            </a:r>
            <a:endParaRPr lang="ru-RU" i="1" dirty="0"/>
          </a:p>
        </p:txBody>
      </p:sp>
    </p:spTree>
    <p:extLst>
      <p:ext uri="{BB962C8B-B14F-4D97-AF65-F5344CB8AC3E}">
        <p14:creationId xmlns:p14="http://schemas.microsoft.com/office/powerpoint/2010/main" val="3318573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475A2EF-3DC9-1450-52E6-F422BDAB8BD0}"/>
              </a:ext>
            </a:extLst>
          </p:cNvPr>
          <p:cNvSpPr>
            <a:spLocks noGrp="1"/>
          </p:cNvSpPr>
          <p:nvPr>
            <p:ph idx="1"/>
          </p:nvPr>
        </p:nvSpPr>
        <p:spPr>
          <a:xfrm>
            <a:off x="426127" y="310718"/>
            <a:ext cx="11425561" cy="6365290"/>
          </a:xfrm>
        </p:spPr>
        <p:txBody>
          <a:bodyPr>
            <a:normAutofit/>
          </a:bodyPr>
          <a:lstStyle/>
          <a:p>
            <a:pPr marL="0" indent="0" algn="ctr">
              <a:buNone/>
            </a:pPr>
            <a:r>
              <a:rPr lang="en-US" sz="2400" b="1" dirty="0"/>
              <a:t>VL2</a:t>
            </a:r>
          </a:p>
          <a:p>
            <a:pPr marL="0" indent="0">
              <a:buNone/>
            </a:pPr>
            <a:r>
              <a:rPr lang="uk-UA" sz="1800" dirty="0"/>
              <a:t>VL2 — це мережевий протокол віртуалізації, подібний до VXLAN, із функціями керування SDN. Він реалізує безпечні межі VLAN, групову розсилку, правила, безпеку на основі можливостей і контроль доступу на основі сертифікатів. </a:t>
            </a:r>
            <a:endParaRPr lang="en-US" sz="1800" dirty="0"/>
          </a:p>
          <a:p>
            <a:pPr marL="0" indent="0">
              <a:buNone/>
            </a:pPr>
            <a:r>
              <a:rPr lang="uk-UA" sz="1800" dirty="0"/>
              <a:t>VL2 побудовано поверх і підтримується VL1, і таким чином він успадковує шифрування та автентифікацію кінцевої точки VL1 і може використовувати асиметричні ключі VL1 для підпису та перевірки облікових даних. </a:t>
            </a:r>
            <a:endParaRPr lang="en-US" sz="1800" dirty="0"/>
          </a:p>
          <a:p>
            <a:pPr marL="0" indent="0">
              <a:buNone/>
            </a:pPr>
            <a:r>
              <a:rPr lang="uk-UA" sz="1800" dirty="0"/>
              <a:t>VL1 також дозволяє реалізувати VL2 повністю незалежно від базової топологію фізичної мережі. Проблеми підключення та ефективності маршрутизації є проблемами VL1.</a:t>
            </a:r>
          </a:p>
          <a:p>
            <a:pPr marL="0" indent="0">
              <a:buNone/>
            </a:pPr>
            <a:endParaRPr lang="uk-UA" sz="1800" dirty="0"/>
          </a:p>
          <a:p>
            <a:pPr marL="0" indent="0">
              <a:buNone/>
            </a:pPr>
            <a:r>
              <a:rPr lang="uk-UA" sz="1800" dirty="0"/>
              <a:t> Важливо розуміти, що між віртуальними мережами VL2 і шляхами VL1 немає жодного зв’язку. Подібно до мультиплексування VLAN у дротовій локальній мережі, два вузли, які мають спільну мережу, матимуть лише один шлях VL1 (віртуальний дріт) між собою.</a:t>
            </a:r>
            <a:endParaRPr lang="ru-RU" dirty="0"/>
          </a:p>
        </p:txBody>
      </p:sp>
    </p:spTree>
    <p:extLst>
      <p:ext uri="{BB962C8B-B14F-4D97-AF65-F5344CB8AC3E}">
        <p14:creationId xmlns:p14="http://schemas.microsoft.com/office/powerpoint/2010/main" val="1696312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N medi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4143" y="106891"/>
            <a:ext cx="8151923" cy="6509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013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270933"/>
            <a:ext cx="10642600" cy="5906030"/>
          </a:xfrm>
        </p:spPr>
        <p:txBody>
          <a:bodyPr>
            <a:normAutofit/>
          </a:bodyPr>
          <a:lstStyle/>
          <a:p>
            <a:pPr marL="0" indent="0" algn="ctr">
              <a:buNone/>
            </a:pPr>
            <a:r>
              <a:rPr lang="uk-UA" sz="2000" b="1" dirty="0" smtClean="0"/>
              <a:t>Особливості роботи</a:t>
            </a:r>
            <a:r>
              <a:rPr lang="en-US" sz="2000" b="1" dirty="0" smtClean="0"/>
              <a:t> </a:t>
            </a:r>
            <a:r>
              <a:rPr lang="en-US" sz="2000" b="1" dirty="0" err="1" smtClean="0"/>
              <a:t>ZeroTier</a:t>
            </a:r>
            <a:r>
              <a:rPr lang="en-US" sz="2000" b="1" dirty="0" smtClean="0"/>
              <a:t> </a:t>
            </a:r>
            <a:r>
              <a:rPr lang="uk-UA" sz="2000" b="1" dirty="0" smtClean="0"/>
              <a:t>на </a:t>
            </a:r>
            <a:r>
              <a:rPr lang="en-US" sz="2000" b="1" dirty="0" err="1" smtClean="0"/>
              <a:t>Mikrotik</a:t>
            </a:r>
            <a:endParaRPr lang="uk-UA" sz="2000" b="1" dirty="0" smtClean="0"/>
          </a:p>
          <a:p>
            <a:pPr marL="0" indent="0" algn="ctr">
              <a:buNone/>
            </a:pPr>
            <a:endParaRPr lang="en-US" sz="2000" b="1" dirty="0" smtClean="0"/>
          </a:p>
          <a:p>
            <a:pPr marL="0" indent="0">
              <a:buNone/>
            </a:pPr>
            <a:r>
              <a:rPr lang="ru-RU" sz="1600" b="1" dirty="0"/>
              <a:t>Підтримка </a:t>
            </a:r>
            <a:r>
              <a:rPr lang="en-US" sz="1600" b="1" dirty="0" err="1"/>
              <a:t>ZeroTier</a:t>
            </a:r>
            <a:r>
              <a:rPr lang="ru-RU" sz="1600" b="1" dirty="0" smtClean="0"/>
              <a:t> </a:t>
            </a:r>
            <a:r>
              <a:rPr lang="ru-RU" sz="1600" b="1" dirty="0"/>
              <a:t>— не на всіх </a:t>
            </a:r>
            <a:r>
              <a:rPr lang="uk-UA" sz="1600" b="1" dirty="0" smtClean="0"/>
              <a:t>пристроях </a:t>
            </a:r>
            <a:r>
              <a:rPr lang="en-US" sz="1600" b="1" dirty="0" err="1" smtClean="0"/>
              <a:t>MikroTik</a:t>
            </a:r>
            <a:endParaRPr lang="en-US" sz="1600" b="1" dirty="0"/>
          </a:p>
          <a:p>
            <a:r>
              <a:rPr lang="ru-RU" sz="1600" dirty="0"/>
              <a:t>Працює </a:t>
            </a:r>
            <a:r>
              <a:rPr lang="ru-RU" sz="1600" b="1" dirty="0"/>
              <a:t>лише на </a:t>
            </a:r>
            <a:r>
              <a:rPr lang="en-US" sz="1600" b="1" dirty="0" err="1"/>
              <a:t>RouterOS</a:t>
            </a:r>
            <a:r>
              <a:rPr lang="en-US" sz="1600" b="1" dirty="0"/>
              <a:t> v7+</a:t>
            </a:r>
            <a:r>
              <a:rPr lang="en-US" sz="1600" dirty="0"/>
              <a:t> </a:t>
            </a:r>
          </a:p>
          <a:p>
            <a:r>
              <a:rPr lang="ru-RU" sz="1600" dirty="0"/>
              <a:t>Підтримуються </a:t>
            </a:r>
            <a:r>
              <a:rPr lang="en-US" sz="1600" b="1" dirty="0"/>
              <a:t>ARM / ARM64</a:t>
            </a:r>
            <a:r>
              <a:rPr lang="en-US" sz="1600" dirty="0"/>
              <a:t> </a:t>
            </a:r>
            <a:r>
              <a:rPr lang="ru-RU" sz="1600" dirty="0"/>
              <a:t>пристрої </a:t>
            </a:r>
            <a:r>
              <a:rPr lang="en-US" sz="1600" dirty="0" smtClean="0"/>
              <a:t>(MIPS</a:t>
            </a:r>
            <a:r>
              <a:rPr lang="en-US" sz="1600" dirty="0"/>
              <a:t>, x86, CHR — </a:t>
            </a:r>
            <a:r>
              <a:rPr lang="ru-RU" sz="1600" dirty="0"/>
              <a:t>не </a:t>
            </a:r>
            <a:r>
              <a:rPr lang="ru-RU" sz="1600" dirty="0" smtClean="0"/>
              <a:t>підтримуються</a:t>
            </a:r>
            <a:r>
              <a:rPr lang="en-US" sz="1600" dirty="0" smtClean="0"/>
              <a:t>)</a:t>
            </a:r>
            <a:endParaRPr lang="uk-UA" sz="1600" dirty="0" smtClean="0"/>
          </a:p>
          <a:p>
            <a:endParaRPr lang="uk-UA" sz="1600" dirty="0"/>
          </a:p>
          <a:p>
            <a:pPr marL="0" indent="0">
              <a:buNone/>
            </a:pPr>
            <a:r>
              <a:rPr lang="en-US" sz="1600" b="1" dirty="0" err="1" smtClean="0"/>
              <a:t>ZeroTier</a:t>
            </a:r>
            <a:r>
              <a:rPr lang="uk-UA" sz="1600" b="1" dirty="0" smtClean="0"/>
              <a:t> - </a:t>
            </a:r>
            <a:r>
              <a:rPr lang="uk-UA" sz="1600" dirty="0" smtClean="0"/>
              <a:t>це</a:t>
            </a:r>
            <a:r>
              <a:rPr lang="ru-RU" sz="1600" dirty="0" smtClean="0"/>
              <a:t> </a:t>
            </a:r>
            <a:r>
              <a:rPr lang="ru-RU" sz="1600" b="1" dirty="0"/>
              <a:t>окремий </a:t>
            </a:r>
            <a:r>
              <a:rPr lang="ru-RU" sz="1600" b="1" dirty="0" smtClean="0"/>
              <a:t>пакет</a:t>
            </a:r>
            <a:r>
              <a:rPr lang="ru-RU" sz="1600" dirty="0" smtClean="0"/>
              <a:t>, що встановлюється </a:t>
            </a:r>
            <a:r>
              <a:rPr lang="ru-RU" sz="1600" dirty="0"/>
              <a:t>як </a:t>
            </a:r>
            <a:r>
              <a:rPr lang="en-US" sz="1600" b="1" dirty="0"/>
              <a:t>extra package (.</a:t>
            </a:r>
            <a:r>
              <a:rPr lang="en-US" sz="1600" b="1" dirty="0" err="1"/>
              <a:t>npk</a:t>
            </a:r>
            <a:r>
              <a:rPr lang="en-US" sz="1600" b="1" dirty="0" smtClean="0"/>
              <a:t>)</a:t>
            </a:r>
            <a:r>
              <a:rPr lang="uk-UA" sz="1600" dirty="0" smtClean="0"/>
              <a:t>. </a:t>
            </a:r>
            <a:r>
              <a:rPr lang="ru-RU" sz="1600" dirty="0" smtClean="0"/>
              <a:t>Після </a:t>
            </a:r>
            <a:r>
              <a:rPr lang="ru-RU" sz="1600" dirty="0"/>
              <a:t>інсталяції </a:t>
            </a:r>
            <a:r>
              <a:rPr lang="ru-RU" sz="1600" dirty="0" smtClean="0"/>
              <a:t>потрібно перезавантажити пристрій, а далі вручну </a:t>
            </a:r>
            <a:r>
              <a:rPr lang="ru-RU" sz="1600" dirty="0"/>
              <a:t>вмикається </a:t>
            </a:r>
            <a:r>
              <a:rPr lang="en-US" sz="1600" dirty="0"/>
              <a:t>instance (</a:t>
            </a:r>
            <a:r>
              <a:rPr lang="en-US" sz="1400" dirty="0">
                <a:latin typeface="Courier New" panose="02070309020205020404" pitchFamily="49" charset="0"/>
                <a:cs typeface="Courier New" panose="02070309020205020404" pitchFamily="49" charset="0"/>
              </a:rPr>
              <a:t>/</a:t>
            </a:r>
            <a:r>
              <a:rPr lang="en-US" sz="1400" dirty="0" err="1">
                <a:latin typeface="Consolas" panose="020B0609020204030204" pitchFamily="49" charset="0"/>
                <a:cs typeface="Courier New" panose="02070309020205020404" pitchFamily="49" charset="0"/>
              </a:rPr>
              <a:t>zerotier</a:t>
            </a:r>
            <a:r>
              <a:rPr lang="en-US" sz="1400" dirty="0">
                <a:latin typeface="Consolas" panose="020B0609020204030204" pitchFamily="49" charset="0"/>
                <a:cs typeface="Courier New" panose="02070309020205020404" pitchFamily="49" charset="0"/>
              </a:rPr>
              <a:t> enable</a:t>
            </a:r>
            <a:r>
              <a:rPr lang="en-US" sz="1600" dirty="0"/>
              <a:t>)</a:t>
            </a:r>
          </a:p>
          <a:p>
            <a:pPr marL="0" indent="0">
              <a:buNone/>
            </a:pPr>
            <a:endParaRPr lang="ru-RU" sz="1600" dirty="0"/>
          </a:p>
          <a:p>
            <a:pPr marL="0" indent="0">
              <a:buNone/>
            </a:pPr>
            <a:r>
              <a:rPr lang="uk-UA" sz="1600" dirty="0" smtClean="0"/>
              <a:t>В більшості конфігурацій пристрій </a:t>
            </a:r>
            <a:r>
              <a:rPr lang="en-US" sz="1600" u="sng" dirty="0" err="1" smtClean="0"/>
              <a:t>MikroTik</a:t>
            </a:r>
            <a:r>
              <a:rPr lang="en-US" sz="1600" u="sng" dirty="0" smtClean="0"/>
              <a:t> </a:t>
            </a:r>
            <a:r>
              <a:rPr lang="en-US" sz="1600" u="sng" dirty="0"/>
              <a:t>— </a:t>
            </a:r>
            <a:r>
              <a:rPr lang="uk-UA" sz="1600" u="sng" dirty="0"/>
              <a:t>це лише “</a:t>
            </a:r>
            <a:r>
              <a:rPr lang="en-US" sz="1600" u="sng" dirty="0"/>
              <a:t>node”, </a:t>
            </a:r>
            <a:r>
              <a:rPr lang="uk-UA" sz="1600" u="sng" dirty="0"/>
              <a:t>не </a:t>
            </a:r>
            <a:r>
              <a:rPr lang="en-US" sz="1600" u="sng" dirty="0"/>
              <a:t>controller </a:t>
            </a:r>
            <a:r>
              <a:rPr lang="en-US" sz="1600" dirty="0"/>
              <a:t>(</a:t>
            </a:r>
            <a:r>
              <a:rPr lang="uk-UA" sz="1600" dirty="0"/>
              <a:t>за замовчуванням</a:t>
            </a:r>
            <a:r>
              <a:rPr lang="uk-UA" sz="1600" dirty="0" smtClean="0"/>
              <a:t>), а основна </a:t>
            </a:r>
            <a:r>
              <a:rPr lang="uk-UA" sz="1600" dirty="0"/>
              <a:t>конфігурація (</a:t>
            </a:r>
            <a:r>
              <a:rPr lang="en-US" sz="1600" dirty="0"/>
              <a:t>IP, </a:t>
            </a:r>
            <a:r>
              <a:rPr lang="uk-UA" sz="1600" dirty="0"/>
              <a:t>маршрути, доступ) </a:t>
            </a:r>
            <a:r>
              <a:rPr lang="uk-UA" sz="1600" dirty="0" smtClean="0"/>
              <a:t>робиться </a:t>
            </a:r>
            <a:r>
              <a:rPr lang="uk-UA" sz="1600" dirty="0"/>
              <a:t>через </a:t>
            </a:r>
            <a:r>
              <a:rPr lang="en-US" sz="1600" dirty="0" err="1"/>
              <a:t>ZeroTier</a:t>
            </a:r>
            <a:r>
              <a:rPr lang="en-US" sz="1600" dirty="0"/>
              <a:t> Central (web UI</a:t>
            </a:r>
            <a:r>
              <a:rPr lang="en-US" sz="1600" dirty="0" smtClean="0"/>
              <a:t>)</a:t>
            </a:r>
            <a:endParaRPr lang="uk-UA" sz="1600" dirty="0" smtClean="0"/>
          </a:p>
          <a:p>
            <a:pPr marL="0" indent="0">
              <a:buNone/>
            </a:pPr>
            <a:r>
              <a:rPr lang="uk-UA" sz="1600" dirty="0" smtClean="0"/>
              <a:t>В такому разі пристрій </a:t>
            </a:r>
            <a:r>
              <a:rPr lang="en-US" sz="1600" dirty="0" err="1" smtClean="0"/>
              <a:t>MikroTik</a:t>
            </a:r>
            <a:r>
              <a:rPr lang="en-US" sz="1600" dirty="0" smtClean="0"/>
              <a:t>:</a:t>
            </a:r>
            <a:r>
              <a:rPr lang="uk-UA" sz="1600" dirty="0" smtClean="0"/>
              <a:t> </a:t>
            </a:r>
          </a:p>
          <a:p>
            <a:pPr>
              <a:spcBef>
                <a:spcPts val="0"/>
              </a:spcBef>
            </a:pPr>
            <a:r>
              <a:rPr lang="uk-UA" sz="1600" dirty="0" smtClean="0"/>
              <a:t>приєднується </a:t>
            </a:r>
            <a:r>
              <a:rPr lang="uk-UA" sz="1600" dirty="0"/>
              <a:t>до </a:t>
            </a:r>
            <a:r>
              <a:rPr lang="uk-UA" sz="1600" dirty="0" smtClean="0"/>
              <a:t>мережі</a:t>
            </a:r>
          </a:p>
          <a:p>
            <a:pPr>
              <a:spcBef>
                <a:spcPts val="0"/>
              </a:spcBef>
            </a:pPr>
            <a:r>
              <a:rPr lang="uk-UA" sz="1600" dirty="0" smtClean="0"/>
              <a:t>отримує </a:t>
            </a:r>
            <a:r>
              <a:rPr lang="en-US" sz="1600" dirty="0" smtClean="0"/>
              <a:t>IP</a:t>
            </a:r>
            <a:endParaRPr lang="uk-UA" sz="1600" dirty="0" smtClean="0"/>
          </a:p>
          <a:p>
            <a:pPr>
              <a:spcBef>
                <a:spcPts val="0"/>
              </a:spcBef>
            </a:pPr>
            <a:r>
              <a:rPr lang="uk-UA" sz="1600" dirty="0" smtClean="0"/>
              <a:t>виконує маршрутизацію</a:t>
            </a:r>
          </a:p>
          <a:p>
            <a:pPr>
              <a:spcBef>
                <a:spcPts val="0"/>
              </a:spcBef>
            </a:pPr>
            <a:endParaRPr lang="uk-UA" sz="1600" dirty="0" smtClean="0"/>
          </a:p>
          <a:p>
            <a:pPr marL="0" indent="0">
              <a:buNone/>
            </a:pPr>
            <a:endParaRPr lang="uk-UA" sz="1600" dirty="0"/>
          </a:p>
        </p:txBody>
      </p:sp>
    </p:spTree>
    <p:extLst>
      <p:ext uri="{BB962C8B-B14F-4D97-AF65-F5344CB8AC3E}">
        <p14:creationId xmlns:p14="http://schemas.microsoft.com/office/powerpoint/2010/main" val="2730009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467" y="127000"/>
            <a:ext cx="10583333" cy="6049963"/>
          </a:xfrm>
        </p:spPr>
        <p:txBody>
          <a:bodyPr>
            <a:normAutofit/>
          </a:bodyPr>
          <a:lstStyle/>
          <a:p>
            <a:pPr marL="0" indent="0" algn="ctr">
              <a:buNone/>
            </a:pPr>
            <a:endParaRPr lang="uk-UA" sz="1800" b="1" dirty="0" smtClean="0"/>
          </a:p>
          <a:p>
            <a:pPr marL="0" indent="0" algn="ctr">
              <a:buNone/>
            </a:pPr>
            <a:r>
              <a:rPr lang="uk-UA" sz="1800" b="1" dirty="0" smtClean="0"/>
              <a:t>Особливості </a:t>
            </a:r>
            <a:r>
              <a:rPr lang="uk-UA" sz="1800" b="1" dirty="0"/>
              <a:t>маршрутизації </a:t>
            </a:r>
            <a:r>
              <a:rPr lang="en-US" sz="1800" b="1" dirty="0" err="1"/>
              <a:t>ZeroTier</a:t>
            </a:r>
            <a:r>
              <a:rPr lang="en-US" sz="1800" b="1" dirty="0"/>
              <a:t> </a:t>
            </a:r>
            <a:r>
              <a:rPr lang="uk-UA" sz="1800" b="1" dirty="0"/>
              <a:t>на </a:t>
            </a:r>
            <a:r>
              <a:rPr lang="en-US" sz="1800" b="1" dirty="0" err="1"/>
              <a:t>Mikrotik</a:t>
            </a:r>
            <a:r>
              <a:rPr lang="en-US" sz="1800" b="1" dirty="0"/>
              <a:t> </a:t>
            </a:r>
            <a:endParaRPr lang="en-US" sz="1800" b="1" dirty="0" smtClean="0"/>
          </a:p>
          <a:p>
            <a:pPr marL="0" indent="0">
              <a:buNone/>
            </a:pPr>
            <a:endParaRPr lang="uk-UA" sz="1600" dirty="0" smtClean="0"/>
          </a:p>
          <a:p>
            <a:pPr marL="0" indent="0">
              <a:buNone/>
            </a:pPr>
            <a:endParaRPr lang="uk-UA" sz="1600" dirty="0"/>
          </a:p>
          <a:p>
            <a:pPr marL="0" indent="0">
              <a:buNone/>
            </a:pPr>
            <a:r>
              <a:rPr lang="uk-UA" sz="1600" dirty="0" smtClean="0"/>
              <a:t>Є </a:t>
            </a:r>
            <a:r>
              <a:rPr lang="uk-UA" sz="1600" dirty="0"/>
              <a:t>кілька ключових параметрів</a:t>
            </a:r>
            <a:r>
              <a:rPr lang="uk-UA" sz="1600" dirty="0" smtClean="0"/>
              <a:t>:</a:t>
            </a:r>
            <a:endParaRPr lang="en-US" sz="1600" dirty="0" smtClean="0"/>
          </a:p>
          <a:p>
            <a:pPr marL="0" indent="0">
              <a:buNone/>
            </a:pPr>
            <a:endParaRPr lang="en-US" sz="1600" dirty="0" smtClean="0"/>
          </a:p>
          <a:p>
            <a:pPr marL="0" indent="0">
              <a:buNone/>
            </a:pPr>
            <a:r>
              <a:rPr lang="en-US" sz="1600" b="1" dirty="0" smtClean="0">
                <a:latin typeface="Consolas" panose="020B0609020204030204" pitchFamily="49" charset="0"/>
                <a:cs typeface="Courier New" panose="02070309020205020404" pitchFamily="49" charset="0"/>
              </a:rPr>
              <a:t>allow-managed</a:t>
            </a:r>
            <a:r>
              <a:rPr lang="en-US" sz="1600" dirty="0" smtClean="0">
                <a:latin typeface="Consolas" panose="020B06090202040302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a:t>
            </a:r>
            <a:r>
              <a:rPr lang="en-US" sz="1600" dirty="0" smtClean="0"/>
              <a:t>      </a:t>
            </a:r>
            <a:r>
              <a:rPr lang="uk-UA" sz="1600" dirty="0" smtClean="0"/>
              <a:t>автоматично </a:t>
            </a:r>
            <a:r>
              <a:rPr lang="uk-UA" sz="1600" dirty="0"/>
              <a:t>додає маршрути з </a:t>
            </a:r>
            <a:r>
              <a:rPr lang="en-US" sz="1600" dirty="0" err="1" smtClean="0"/>
              <a:t>ZeroTier</a:t>
            </a:r>
            <a:r>
              <a:rPr lang="en-US" sz="1600" dirty="0" smtClean="0"/>
              <a:t> </a:t>
            </a:r>
            <a:r>
              <a:rPr lang="uk-UA" sz="1600" dirty="0" smtClean="0"/>
              <a:t> </a:t>
            </a:r>
            <a:r>
              <a:rPr lang="en-US" sz="1600" dirty="0" smtClean="0"/>
              <a:t>(</a:t>
            </a:r>
            <a:r>
              <a:rPr lang="uk-UA" sz="1600" dirty="0" smtClean="0"/>
              <a:t>зручно</a:t>
            </a:r>
            <a:r>
              <a:rPr lang="uk-UA" sz="1600" dirty="0"/>
              <a:t>, </a:t>
            </a:r>
            <a:r>
              <a:rPr lang="uk-UA" sz="1600" dirty="0" smtClean="0"/>
              <a:t>але</a:t>
            </a:r>
            <a:r>
              <a:rPr lang="en-US" sz="1600" dirty="0" smtClean="0"/>
              <a:t> </a:t>
            </a:r>
            <a:r>
              <a:rPr lang="uk-UA" sz="1600" dirty="0" smtClean="0"/>
              <a:t>може </a:t>
            </a:r>
            <a:r>
              <a:rPr lang="uk-UA" sz="1600" dirty="0"/>
              <a:t>“підтягнути зайві підмережі</a:t>
            </a:r>
            <a:r>
              <a:rPr lang="uk-UA" sz="1600" dirty="0" smtClean="0"/>
              <a:t>”</a:t>
            </a:r>
            <a:r>
              <a:rPr lang="en-US" sz="1600" dirty="0" smtClean="0"/>
              <a:t>)</a:t>
            </a:r>
          </a:p>
          <a:p>
            <a:pPr marL="0" indent="0">
              <a:buNone/>
            </a:pPr>
            <a:endParaRPr lang="en-US" sz="1600" dirty="0"/>
          </a:p>
          <a:p>
            <a:pPr marL="0" indent="0">
              <a:buNone/>
            </a:pPr>
            <a:r>
              <a:rPr lang="en-US" sz="1600" b="1" dirty="0" smtClean="0">
                <a:latin typeface="Consolas" panose="020B0609020204030204" pitchFamily="49" charset="0"/>
                <a:cs typeface="Courier New" panose="02070309020205020404" pitchFamily="49" charset="0"/>
              </a:rPr>
              <a:t>allow-default </a:t>
            </a:r>
            <a:r>
              <a:rPr lang="en-US" sz="1600" dirty="0" smtClean="0"/>
              <a:t>  </a:t>
            </a:r>
            <a:r>
              <a:rPr lang="uk-UA" sz="1600" dirty="0" smtClean="0"/>
              <a:t>     </a:t>
            </a:r>
            <a:r>
              <a:rPr lang="en-US" sz="1600" dirty="0" smtClean="0"/>
              <a:t> </a:t>
            </a:r>
            <a:r>
              <a:rPr lang="uk-UA" sz="1600" dirty="0" smtClean="0"/>
              <a:t>робить </a:t>
            </a:r>
            <a:r>
              <a:rPr lang="en-US" sz="1600" dirty="0" err="1"/>
              <a:t>ZeroTier</a:t>
            </a:r>
            <a:r>
              <a:rPr lang="en-US" sz="1600" dirty="0"/>
              <a:t> </a:t>
            </a:r>
            <a:r>
              <a:rPr lang="uk-UA" sz="1600" dirty="0" smtClean="0"/>
              <a:t> </a:t>
            </a:r>
            <a:r>
              <a:rPr lang="en-US" sz="1600" i="1" dirty="0" smtClean="0"/>
              <a:t>default </a:t>
            </a:r>
            <a:r>
              <a:rPr lang="en-US" sz="1600" i="1" dirty="0"/>
              <a:t>gateway (0.0.0.0/0</a:t>
            </a:r>
            <a:r>
              <a:rPr lang="en-US" sz="1600" i="1" dirty="0" smtClean="0"/>
              <a:t>)</a:t>
            </a:r>
            <a:r>
              <a:rPr lang="en-US" sz="1600" dirty="0" smtClean="0"/>
              <a:t>   </a:t>
            </a:r>
            <a:r>
              <a:rPr lang="uk-UA" sz="1600" dirty="0" smtClean="0"/>
              <a:t>  (фактично створює  </a:t>
            </a:r>
            <a:r>
              <a:rPr lang="en-US" sz="1600" dirty="0"/>
              <a:t>full tunnel </a:t>
            </a:r>
            <a:r>
              <a:rPr lang="en-US" sz="1600" dirty="0" smtClean="0"/>
              <a:t>VPN</a:t>
            </a:r>
            <a:r>
              <a:rPr lang="uk-UA" sz="1600" dirty="0" smtClean="0"/>
              <a:t>)</a:t>
            </a:r>
            <a:endParaRPr lang="en-US" sz="1600" dirty="0" smtClean="0"/>
          </a:p>
          <a:p>
            <a:pPr marL="0" indent="0">
              <a:buNone/>
            </a:pPr>
            <a:endParaRPr lang="en-US" sz="1600" dirty="0"/>
          </a:p>
          <a:p>
            <a:pPr marL="0" indent="0">
              <a:buNone/>
            </a:pPr>
            <a:r>
              <a:rPr lang="en-US" sz="1600" b="1" dirty="0" smtClean="0">
                <a:latin typeface="Consolas" panose="020B0609020204030204" pitchFamily="49" charset="0"/>
              </a:rPr>
              <a:t>allow-global </a:t>
            </a:r>
            <a:r>
              <a:rPr lang="en-US" sz="1600" dirty="0" smtClean="0"/>
              <a:t>   </a:t>
            </a:r>
            <a:r>
              <a:rPr lang="uk-UA" sz="1600" dirty="0" smtClean="0"/>
              <a:t>        дозволяє </a:t>
            </a:r>
            <a:r>
              <a:rPr lang="en-US" sz="1600" dirty="0"/>
              <a:t>overlap </a:t>
            </a:r>
            <a:r>
              <a:rPr lang="uk-UA" sz="1600" dirty="0"/>
              <a:t>з публічними </a:t>
            </a:r>
            <a:r>
              <a:rPr lang="en-US" sz="1600" dirty="0" smtClean="0"/>
              <a:t>IP</a:t>
            </a:r>
          </a:p>
        </p:txBody>
      </p:sp>
    </p:spTree>
    <p:extLst>
      <p:ext uri="{BB962C8B-B14F-4D97-AF65-F5344CB8AC3E}">
        <p14:creationId xmlns:p14="http://schemas.microsoft.com/office/powerpoint/2010/main" val="591143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3459</TotalTime>
  <Words>2544</Words>
  <Application>Microsoft Office PowerPoint</Application>
  <PresentationFormat>Widescreen</PresentationFormat>
  <Paragraphs>254</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Consolas</vt:lpstr>
      <vt:lpstr>Courier New</vt:lpstr>
      <vt:lpstr>Office Theme</vt:lpstr>
      <vt:lpstr>Лекція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dc:title>
  <dc:creator>Пользователь Windows</dc:creator>
  <cp:lastModifiedBy>Пользователь Windows</cp:lastModifiedBy>
  <cp:revision>260</cp:revision>
  <dcterms:created xsi:type="dcterms:W3CDTF">2022-02-12T14:17:58Z</dcterms:created>
  <dcterms:modified xsi:type="dcterms:W3CDTF">2026-04-21T19:14:49Z</dcterms:modified>
</cp:coreProperties>
</file>