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3"/>
  </p:notesMasterIdLst>
  <p:sldIdLst>
    <p:sldId id="310" r:id="rId2"/>
    <p:sldId id="916" r:id="rId3"/>
    <p:sldId id="917" r:id="rId4"/>
    <p:sldId id="922" r:id="rId5"/>
    <p:sldId id="921" r:id="rId6"/>
    <p:sldId id="920" r:id="rId7"/>
    <p:sldId id="919" r:id="rId8"/>
    <p:sldId id="923" r:id="rId9"/>
    <p:sldId id="924" r:id="rId10"/>
    <p:sldId id="925" r:id="rId11"/>
    <p:sldId id="914" r:id="rId12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97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7FD"/>
    <a:srgbClr val="C1D9F3"/>
    <a:srgbClr val="CDD9FC"/>
    <a:srgbClr val="D1DAE4"/>
    <a:srgbClr val="A7BDF6"/>
    <a:srgbClr val="1D528D"/>
    <a:srgbClr val="91AAEC"/>
    <a:srgbClr val="144378"/>
    <a:srgbClr val="3186E3"/>
    <a:srgbClr val="0F2E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Помірний стиль 3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ітлий стиль 2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ітлий стиль 2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ітлий стиль 3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Помірний стиль 1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із теми 1 –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Помір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Стиль із теми 1 –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012ECD-51FC-41F1-AA8D-1B2483CD663E}" styleName="Світлий стиль 2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DBED569-4797-4DF1-A0F4-6AAB3CD982D8}" styleName="Світлий стиль 3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2326" autoAdjust="0"/>
  </p:normalViewPr>
  <p:slideViewPr>
    <p:cSldViewPr>
      <p:cViewPr varScale="1">
        <p:scale>
          <a:sx n="80" d="100"/>
          <a:sy n="80" d="100"/>
        </p:scale>
        <p:origin x="1536" y="58"/>
      </p:cViewPr>
      <p:guideLst>
        <p:guide orient="horz" pos="197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6D5D5E-4555-4EF0-8AEE-7A76AEF5CAEB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9" tIns="45389" rIns="90779" bIns="4538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0779" tIns="45389" rIns="90779" bIns="453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wrap="square" lIns="90779" tIns="45389" rIns="90779" bIns="453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8B4526-B03E-4040-B591-F581FA3225D8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3883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</a:t>
            </a:fld>
            <a:endParaRPr lang="ru-RU" altLang="uk-U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24B7-1AF8-422D-9ECD-83655AD77063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9EE-5AEE-4D61-BEB5-FFBA04B6B967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4881985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6A1B-F1FC-4F9D-8735-539F3387C86B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4234D-8F3B-4B36-88F3-FF6DA08768BF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20398685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7B96-2133-482B-9A49-FB33CA307888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8EAAE-AAF7-4598-9176-0E6337A1B095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8147353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5189F-810A-42BE-A600-29357F47429B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26E3-ADF1-4069-9592-3BBB5420D5B9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89942812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48A7-4F09-4AD6-96DC-558999BC23B1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022-9459-4DBC-9158-8503C78619C1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92335475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E7F4-FAEE-413D-A6F2-5D6E657EA765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1591-235F-4382-8E52-81C71355E20E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52994240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7033B-C7C1-4090-A704-DAC5E94A6E6E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FE-B45A-4EDD-9D51-7705D656E2CE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435095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45D7-FA28-4CC1-B37C-FEB8251F7273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A99C-F9F3-454D-B324-30F05E80CAA3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6136659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4F03-9FAF-45E7-91E4-F69D2ED9C5E2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1FA4-F55E-4F74-A03E-CEAB45C5171D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887713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2DC2-AFC0-4FE3-BD3F-2815475F871F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F389-3B31-48CB-83E6-A38D2F71DEF5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73174158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27D7-ACD6-4895-A554-A98199A5CD1A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C59C-E7A5-41ED-A33D-5E7C81EBCB6A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5842649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35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6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7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8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2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0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1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4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5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6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7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8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9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0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1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2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3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4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65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11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2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3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4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5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6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7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8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9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0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1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2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66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7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8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9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0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1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2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3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4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5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6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7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78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9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0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1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2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3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4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5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6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7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8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9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0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7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9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9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uk-UA" altLang="uk-UA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95AFC7E-0181-4ED6-9046-95DD480F976B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EE5AEF-E962-4A57-8304-8F18007BB3C8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276" r:id="rId2"/>
    <p:sldLayoutId id="2147485277" r:id="rId3"/>
    <p:sldLayoutId id="2147485278" r:id="rId4"/>
    <p:sldLayoutId id="2147485279" r:id="rId5"/>
    <p:sldLayoutId id="2147485280" r:id="rId6"/>
    <p:sldLayoutId id="2147485281" r:id="rId7"/>
    <p:sldLayoutId id="2147485282" r:id="rId8"/>
    <p:sldLayoutId id="2147485283" r:id="rId9"/>
    <p:sldLayoutId id="2147485284" r:id="rId10"/>
    <p:sldLayoutId id="2147485285" r:id="rId11"/>
  </p:sldLayoutIdLst>
  <p:transition>
    <p:strips dir="ld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Тема 8.</a:t>
            </a: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r>
              <a:rPr lang="ru-RU" sz="4400" i="0" dirty="0" smtClean="0">
                <a:latin typeface="Bookman Old Style" pitchFamily="18" charset="0"/>
              </a:rPr>
              <a:t>Текст </a:t>
            </a:r>
            <a:r>
              <a:rPr lang="ru-RU" sz="4400" i="0" dirty="0" err="1">
                <a:latin typeface="Bookman Old Style" pitchFamily="18" charset="0"/>
              </a:rPr>
              <a:t>наукової</a:t>
            </a:r>
            <a:r>
              <a:rPr lang="ru-RU" sz="4400" i="0" dirty="0">
                <a:latin typeface="Bookman Old Style" pitchFamily="18" charset="0"/>
              </a:rPr>
              <a:t> </a:t>
            </a:r>
            <a:r>
              <a:rPr lang="ru-RU" sz="4400" i="0" dirty="0" err="1">
                <a:latin typeface="Bookman Old Style" pitchFamily="18" charset="0"/>
              </a:rPr>
              <a:t>роботи</a:t>
            </a:r>
            <a:r>
              <a:rPr lang="ru-RU" sz="4400" i="0" dirty="0" smtClean="0">
                <a:latin typeface="Bookman Old Style" pitchFamily="18" charset="0"/>
              </a:rPr>
              <a:t>:</a:t>
            </a:r>
            <a:br>
              <a:rPr lang="ru-RU" sz="4400" i="0" dirty="0" smtClean="0">
                <a:latin typeface="Bookman Old Style" pitchFamily="18" charset="0"/>
              </a:rPr>
            </a:b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>
                <a:latin typeface="Bookman Old Style" pitchFamily="18" charset="0"/>
              </a:rPr>
              <a:t>мова</a:t>
            </a:r>
            <a:r>
              <a:rPr lang="ru-RU" sz="4400" i="0" dirty="0">
                <a:latin typeface="Bookman Old Style" pitchFamily="18" charset="0"/>
              </a:rPr>
              <a:t> та стиль </a:t>
            </a:r>
            <a:r>
              <a:rPr lang="ru-RU" sz="4400" dirty="0"/>
              <a:t/>
            </a:r>
            <a:br>
              <a:rPr lang="ru-RU" sz="4400" dirty="0"/>
            </a:br>
            <a:endParaRPr lang="ru-RU" sz="5400" i="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64753"/>
              </p:ext>
            </p:extLst>
          </p:nvPr>
        </p:nvGraphicFramePr>
        <p:xfrm>
          <a:off x="0" y="1124744"/>
          <a:ext cx="9144000" cy="640080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051720">
                  <a:extLst>
                    <a:ext uri="{9D8B030D-6E8A-4147-A177-3AD203B41FA5}">
                      <a16:colId xmlns:a16="http://schemas.microsoft.com/office/drawing/2014/main" val="864742785"/>
                    </a:ext>
                  </a:extLst>
                </a:gridCol>
                <a:gridCol w="7092280">
                  <a:extLst>
                    <a:ext uri="{9D8B030D-6E8A-4147-A177-3AD203B41FA5}">
                      <a16:colId xmlns:a16="http://schemas.microsoft.com/office/drawing/2014/main" val="761958771"/>
                    </a:ext>
                  </a:extLst>
                </a:gridCol>
              </a:tblGrid>
              <a:tr h="1752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spc="-20" dirty="0" smtClean="0">
                          <a:effectLst/>
                          <a:latin typeface="Bookman Old Style" panose="02050604050505020204" pitchFamily="18" charset="0"/>
                        </a:rPr>
                        <a:t>Характеристика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Приклад оформлення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 anchor="ctr"/>
                </a:tc>
                <a:extLst>
                  <a:ext uri="{0D108BD9-81ED-4DB2-BD59-A6C34878D82A}">
                    <a16:rowId xmlns:a16="http://schemas.microsoft.com/office/drawing/2014/main" val="3706481325"/>
                  </a:ext>
                </a:extLst>
              </a:tr>
              <a:tr h="210263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Автореферати дисертацій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Куцик П. О. Облік і контроль виробничих витрат в об'єднаннях кооперативної промисловості (на матеріалах споживчої кооперації України) :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автореф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дис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на здобуття наук. ступеня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канд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екон. наук : спец. 08.06.04 “Бухгалтерський облік, аналіз та аудит” / П. О. Куцик; Львівська комерційна академія. – Л., 2000. – 17 с.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spc="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uk-UA" sz="1400" spc="1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Голов</a:t>
                      </a:r>
                      <a:r>
                        <a:rPr lang="uk-UA" sz="1400" spc="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С. Ф. Сучасний стан та перспективи розвитку бухгалтерського обліку в Україні : </a:t>
                      </a:r>
                      <a:r>
                        <a:rPr lang="uk-UA" sz="1400" spc="1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автореф</a:t>
                      </a:r>
                      <a:r>
                        <a:rPr lang="uk-UA" sz="1400" spc="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spc="1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дис</a:t>
                      </a:r>
                      <a:r>
                        <a:rPr lang="uk-UA" sz="1400" spc="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на здобуття наук. ступеня д-ра екон. наук : спец. 08.00.09 «Бухгалтерський облік, аналіз та аудит (за видами економічної діяльності)» / С. Ф. </a:t>
                      </a:r>
                      <a:r>
                        <a:rPr lang="uk-UA" sz="1400" spc="1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Голов</a:t>
                      </a:r>
                      <a:r>
                        <a:rPr lang="uk-UA" sz="1400" spc="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Київ. </a:t>
                      </a:r>
                      <a:r>
                        <a:rPr lang="uk-UA" sz="1400" spc="1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нац</a:t>
                      </a:r>
                      <a:r>
                        <a:rPr lang="uk-UA" sz="1400" spc="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екон. ун-т ім. Вадима Гетьмана. – К., 2009. – 31 с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Пушкар М. С. Тенденції та закономірності розвитку бухгалтерського обліку в Україні (теоретико-методологічні аспекти) :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автореф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дис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на здобуття наук. ступеня д-ра екон. наук : спец. 08.06.04 “Бухгалтерський облік, аналіз та аудит” / М. С. Пушкар ; Тернопільська академія народного господарства. – Т., 2000. – 31 с.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0029149"/>
                  </a:ext>
                </a:extLst>
              </a:tr>
              <a:tr h="15769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Електронні ресурси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815975" algn="l"/>
                          <a:tab pos="1022350" algn="l"/>
                        </a:tabLst>
                      </a:pP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Корягін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 В. Розвиток бюджетної системи в період Гетьманщини та Запорозької Січі  / М. В.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Корягін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u="none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[Електронний ресурс] 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Режим доступу : http://www.sworld.com.ua/index.p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hp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economy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economic-theory-and-history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/2987-koryagn-mv.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815975" algn="l"/>
                          <a:tab pos="1022350" algn="l"/>
                        </a:tabLst>
                      </a:pP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Чік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 Ю. Аспекти побудови бухгалтерського обліку витрат на підприємствах лісового господарства  / М. Ю.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Чік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u="none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[Електронний ресурс]. 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Режим доступу : www.nbuv.gov.ua/portal /chem_biol /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nvnltu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/22_10/194_Czi.pdf.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815975" algn="l"/>
                          <a:tab pos="1022350" algn="l"/>
                        </a:tabLst>
                      </a:pP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Савчук В.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Расчет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себестоимости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проблема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выбора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В. Савчук, И.  Троян </a:t>
                      </a:r>
                      <a:r>
                        <a:rPr lang="uk-UA" sz="1400" u="none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[Електронний ресурс]. 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Режим доступу : http://studmed.ru/savchuk-vp-troyan-ii-kak-rasschitat-sebestoimost-problema-vyb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ora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_a082a57.html.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336702"/>
                  </a:ext>
                </a:extLst>
              </a:tr>
              <a:tr h="14017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Частина книги,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періодичного,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Продовжуваного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видання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Корягін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 В. Сутність, функції та ознаки бюджету як економічної категорії / М. В.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Корягін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// Науковий вісник НЛТУ України. – 2010. –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Вип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20.14. – С. 205–209.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Куцик П. О. Зміна статусу підрозділів-нерезидентів та її вплив на відображення в обліку головного підприємства / П. О. Куцик, Л. І. Коваль, Т. О. Герасименко // Вісник Львів.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комерц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акад. – 2009. –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Вип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30. –  С. 69–73</a:t>
                      </a:r>
                      <a:r>
                        <a:rPr lang="uk-UA" sz="140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4792722"/>
                  </a:ext>
                </a:extLst>
              </a:tr>
            </a:tbl>
          </a:graphicData>
        </a:graphic>
      </p:graphicFrame>
      <p:sp>
        <p:nvSpPr>
          <p:cNvPr id="4" name="Прямокутник 3"/>
          <p:cNvSpPr/>
          <p:nvPr/>
        </p:nvSpPr>
        <p:spPr>
          <a:xfrm>
            <a:off x="0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Bookman Old Style" panose="02050604050505020204" pitchFamily="18" charset="0"/>
              </a:rPr>
              <a:t>Приклад </a:t>
            </a:r>
            <a:r>
              <a:rPr lang="ru-RU" sz="2800" dirty="0" err="1">
                <a:latin typeface="Bookman Old Style" panose="02050604050505020204" pitchFamily="18" charset="0"/>
              </a:rPr>
              <a:t>оформлення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бібліографічного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опису</a:t>
            </a:r>
            <a:r>
              <a:rPr lang="ru-RU" sz="2800" dirty="0">
                <a:latin typeface="Bookman Old Style" panose="02050604050505020204" pitchFamily="18" charset="0"/>
              </a:rPr>
              <a:t> списку </a:t>
            </a:r>
            <a:r>
              <a:rPr lang="ru-RU" sz="2800" dirty="0" err="1">
                <a:latin typeface="Bookman Old Style" panose="02050604050505020204" pitchFamily="18" charset="0"/>
              </a:rPr>
              <a:t>джерел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наукової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роботи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28652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Дякую </a:t>
            </a: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за увагу! </a:t>
            </a:r>
            <a:endParaRPr lang="uk-UA" sz="8000" b="1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ctr">
              <a:defRPr/>
            </a:pPr>
            <a:r>
              <a:rPr lang="uk-UA" sz="5000" i="0" dirty="0" smtClean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ЗМІСТ</a:t>
            </a:r>
            <a:endParaRPr lang="uk-UA" sz="5000" i="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23528" y="1412776"/>
            <a:ext cx="8748712" cy="4464496"/>
          </a:xfrm>
        </p:spPr>
        <p:txBody>
          <a:bodyPr/>
          <a:lstStyle/>
          <a:p>
            <a:pPr marL="0" indent="0" defTabSz="26987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8.1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Ознаки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тексту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наукового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твору</a:t>
            </a:r>
            <a:endParaRPr lang="ru-RU" sz="36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algn="just" defTabSz="26987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ru-RU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8.2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Прийоми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викладення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матеріалів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наукового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дослідження</a:t>
            </a:r>
            <a:endParaRPr lang="ru-RU" sz="36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algn="just" defTabSz="26987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ru-RU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8.3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Мова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та стиль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наукової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роботи</a:t>
            </a:r>
            <a:endParaRPr lang="ru-RU" sz="36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algn="just" defTabSz="26987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8.4.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Формування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та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обробка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тексту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наукової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роботи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із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використанням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6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цифрових</a:t>
            </a:r>
            <a:r>
              <a:rPr lang="ru-RU" sz="36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600" spc="-40" dirty="0" err="1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технологій</a:t>
            </a:r>
            <a:endParaRPr lang="ru-RU" sz="3600" spc="-40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algn="just" defTabSz="26987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ru-RU" sz="36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endParaRPr lang="ru-RU" sz="40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39052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ru-RU" sz="40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endParaRPr lang="uk-UA" sz="3600" spc="-40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auto">
          <a:xfrm>
            <a:off x="118576" y="1597305"/>
            <a:ext cx="2762283" cy="966555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uk-UA" dirty="0">
                <a:latin typeface="Bookman Old Style" panose="02050604050505020204" pitchFamily="18" charset="0"/>
              </a:rPr>
              <a:t>Власне науковий </a:t>
            </a:r>
            <a:r>
              <a:rPr lang="uk-UA" dirty="0" err="1">
                <a:latin typeface="Bookman Old Style" panose="02050604050505020204" pitchFamily="18" charset="0"/>
              </a:rPr>
              <a:t>підстиль</a:t>
            </a:r>
            <a:r>
              <a:rPr lang="uk-UA" dirty="0">
                <a:latin typeface="Bookman Old Style" panose="02050604050505020204" pitchFamily="18" charset="0"/>
              </a:rPr>
              <a:t> (монографія, дисертація, доповідь)</a:t>
            </a:r>
            <a:endParaRPr lang="uk-UA" b="1" dirty="0">
              <a:latin typeface="Bookman Old Style" panose="020506040505050202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118576" y="5511287"/>
            <a:ext cx="2762283" cy="726919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Науково-популярний </a:t>
            </a:r>
            <a:r>
              <a:rPr lang="uk-UA" dirty="0" err="1" smtClean="0">
                <a:latin typeface="Bookman Old Style" panose="02050604050505020204" pitchFamily="18" charset="0"/>
              </a:rPr>
              <a:t>підстиль</a:t>
            </a:r>
            <a:endParaRPr lang="uk-UA" b="1" dirty="0">
              <a:latin typeface="Bookman Old Style" panose="020506040505050202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 bwMode="auto">
          <a:xfrm>
            <a:off x="118576" y="3586871"/>
            <a:ext cx="2762284" cy="713299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uk-UA" dirty="0">
                <a:latin typeface="Bookman Old Style" panose="02050604050505020204" pitchFamily="18" charset="0"/>
              </a:rPr>
              <a:t>Науково-навчальний </a:t>
            </a:r>
            <a:r>
              <a:rPr lang="uk-UA" dirty="0" err="1">
                <a:latin typeface="Bookman Old Style" panose="02050604050505020204" pitchFamily="18" charset="0"/>
              </a:rPr>
              <a:t>підстиль</a:t>
            </a:r>
            <a:endParaRPr lang="uk-UA" b="1" dirty="0">
              <a:latin typeface="Bookman Old Style" panose="02050604050505020204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 bwMode="auto">
          <a:xfrm>
            <a:off x="3369514" y="5039817"/>
            <a:ext cx="5616624" cy="1669861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uk-UA" sz="1500" dirty="0">
                <a:latin typeface="Bookman Old Style" panose="02050604050505020204" pitchFamily="18" charset="0"/>
              </a:rPr>
              <a:t>Характерними ознаками є:</a:t>
            </a:r>
          </a:p>
          <a:p>
            <a:pPr algn="just"/>
            <a:r>
              <a:rPr lang="uk-UA" sz="1500" dirty="0">
                <a:latin typeface="Bookman Old Style" panose="02050604050505020204" pitchFamily="18" charset="0"/>
              </a:rPr>
              <a:t>1) інформація подається вибірково, не в повному обсязі, без аргументації; </a:t>
            </a:r>
          </a:p>
          <a:p>
            <a:pPr algn="just"/>
            <a:r>
              <a:rPr lang="uk-UA" sz="1500" dirty="0">
                <a:latin typeface="Bookman Old Style" panose="02050604050505020204" pitchFamily="18" charset="0"/>
              </a:rPr>
              <a:t>2) наводяться лише факти, положення, які непідготовлений читач (слухач) сприймає як істинні; </a:t>
            </a:r>
            <a:endParaRPr lang="uk-UA" sz="1500" dirty="0" smtClean="0">
              <a:latin typeface="Bookman Old Style" panose="02050604050505020204" pitchFamily="18" charset="0"/>
            </a:endParaRPr>
          </a:p>
          <a:p>
            <a:pPr algn="just"/>
            <a:r>
              <a:rPr lang="uk-UA" sz="1500" dirty="0" smtClean="0">
                <a:latin typeface="Bookman Old Style" panose="02050604050505020204" pitchFamily="18" charset="0"/>
              </a:rPr>
              <a:t>3</a:t>
            </a:r>
            <a:r>
              <a:rPr lang="uk-UA" sz="1500" dirty="0">
                <a:latin typeface="Bookman Old Style" panose="02050604050505020204" pitchFamily="18" charset="0"/>
              </a:rPr>
              <a:t>) якщо читач має певну підготовку, науковість викладу переважає над популярністю</a:t>
            </a:r>
            <a:endParaRPr kumimoji="0" lang="uk-UA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 bwMode="auto">
          <a:xfrm>
            <a:off x="3369514" y="2992459"/>
            <a:ext cx="5616624" cy="1902125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uk-UA" sz="1500" dirty="0">
                <a:latin typeface="Bookman Old Style" panose="02050604050505020204" pitchFamily="18" charset="0"/>
              </a:rPr>
              <a:t>Поєднує в собі риси власне наукового й науково-популярного викладу. Із власне науковим </a:t>
            </a:r>
            <a:r>
              <a:rPr lang="uk-UA" sz="1500" dirty="0" err="1">
                <a:latin typeface="Bookman Old Style" panose="02050604050505020204" pitchFamily="18" charset="0"/>
              </a:rPr>
              <a:t>підстилем</a:t>
            </a:r>
            <a:r>
              <a:rPr lang="uk-UA" sz="1500" dirty="0">
                <a:latin typeface="Bookman Old Style" panose="02050604050505020204" pitchFamily="18" charset="0"/>
              </a:rPr>
              <a:t> його поєднує термінологічність, системність у подачі даних, логічність, доказовість. Із науково-популярним – доступність, насиченість ілюстративним матеріалом. До жанрів науково-навчального </a:t>
            </a:r>
            <a:r>
              <a:rPr lang="uk-UA" sz="1500" dirty="0" err="1">
                <a:latin typeface="Bookman Old Style" panose="02050604050505020204" pitchFamily="18" charset="0"/>
              </a:rPr>
              <a:t>підстилю</a:t>
            </a:r>
            <a:r>
              <a:rPr lang="uk-UA" sz="1500" dirty="0">
                <a:latin typeface="Bookman Old Style" panose="02050604050505020204" pitchFamily="18" charset="0"/>
              </a:rPr>
              <a:t> належать: навчальний посібник, лекція, семінарська доповідь, відповідь на екзамені тощо</a:t>
            </a:r>
          </a:p>
        </p:txBody>
      </p:sp>
      <p:sp>
        <p:nvSpPr>
          <p:cNvPr id="9" name="Прямокутник 8"/>
          <p:cNvSpPr/>
          <p:nvPr/>
        </p:nvSpPr>
        <p:spPr bwMode="auto">
          <a:xfrm>
            <a:off x="3369514" y="1313941"/>
            <a:ext cx="5616624" cy="1533285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uk-UA" sz="1500" dirty="0">
                <a:latin typeface="Bookman Old Style" panose="02050604050505020204" pitchFamily="18" charset="0"/>
              </a:rPr>
              <a:t>Використовують у наукових працях для викладу, результатів наукової дослідницької діяльності. Метою наукового </a:t>
            </a:r>
            <a:r>
              <a:rPr lang="uk-UA" sz="1500" dirty="0" err="1">
                <a:latin typeface="Bookman Old Style" panose="02050604050505020204" pitchFamily="18" charset="0"/>
              </a:rPr>
              <a:t>підстилю</a:t>
            </a:r>
            <a:r>
              <a:rPr lang="uk-UA" sz="1500" dirty="0">
                <a:latin typeface="Bookman Old Style" panose="02050604050505020204" pitchFamily="18" charset="0"/>
              </a:rPr>
              <a:t> є повідомлення, пояснення, тлумачення досягнутих наукових результатів, відкриттів. Найпоширеніша форма власне наукового </a:t>
            </a:r>
            <a:r>
              <a:rPr lang="uk-UA" sz="1500" dirty="0" err="1">
                <a:latin typeface="Bookman Old Style" panose="02050604050505020204" pitchFamily="18" charset="0"/>
              </a:rPr>
              <a:t>підстилю</a:t>
            </a:r>
            <a:r>
              <a:rPr lang="uk-UA" sz="1500" dirty="0">
                <a:latin typeface="Bookman Old Style" panose="02050604050505020204" pitchFamily="18" charset="0"/>
              </a:rPr>
              <a:t> — монолог</a:t>
            </a:r>
          </a:p>
        </p:txBody>
      </p:sp>
      <p:cxnSp>
        <p:nvCxnSpPr>
          <p:cNvPr id="11" name="Пряма зі стрілкою 10"/>
          <p:cNvCxnSpPr>
            <a:stCxn id="4" idx="3"/>
            <a:endCxn id="9" idx="1"/>
          </p:cNvCxnSpPr>
          <p:nvPr/>
        </p:nvCxnSpPr>
        <p:spPr bwMode="auto">
          <a:xfrm>
            <a:off x="2880859" y="2080583"/>
            <a:ext cx="488655" cy="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 зі стрілкою 12"/>
          <p:cNvCxnSpPr>
            <a:stCxn id="6" idx="3"/>
            <a:endCxn id="8" idx="1"/>
          </p:cNvCxnSpPr>
          <p:nvPr/>
        </p:nvCxnSpPr>
        <p:spPr bwMode="auto">
          <a:xfrm>
            <a:off x="2880860" y="3943521"/>
            <a:ext cx="488654" cy="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 зі стрілкою 15"/>
          <p:cNvCxnSpPr>
            <a:stCxn id="5" idx="3"/>
            <a:endCxn id="7" idx="1"/>
          </p:cNvCxnSpPr>
          <p:nvPr/>
        </p:nvCxnSpPr>
        <p:spPr bwMode="auto">
          <a:xfrm>
            <a:off x="2880859" y="5874747"/>
            <a:ext cx="488655" cy="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Прямокутник 35"/>
          <p:cNvSpPr/>
          <p:nvPr/>
        </p:nvSpPr>
        <p:spPr>
          <a:xfrm>
            <a:off x="0" y="-14092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Bookman Old Style" panose="02050604050505020204" pitchFamily="18" charset="0"/>
              </a:rPr>
              <a:t>Характеристика </a:t>
            </a:r>
            <a:r>
              <a:rPr lang="ru-RU" sz="3200" dirty="0" err="1">
                <a:latin typeface="Bookman Old Style" panose="02050604050505020204" pitchFamily="18" charset="0"/>
              </a:rPr>
              <a:t>різновидів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наукового</a:t>
            </a:r>
            <a:r>
              <a:rPr lang="ru-RU" sz="3200" dirty="0">
                <a:latin typeface="Bookman Old Style" panose="02050604050505020204" pitchFamily="18" charset="0"/>
              </a:rPr>
              <a:t> стилю</a:t>
            </a:r>
            <a:endParaRPr lang="uk-UA" sz="32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046868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1714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Приклад </a:t>
            </a:r>
            <a:r>
              <a:rPr lang="ru-RU" sz="3200" dirty="0" err="1" smtClean="0">
                <a:latin typeface="Bookman Old Style" panose="02050604050505020204" pitchFamily="18" charset="0"/>
              </a:rPr>
              <a:t>розміщення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dirty="0">
                <a:latin typeface="Bookman Old Style" panose="02050604050505020204" pitchFamily="18" charset="0"/>
              </a:rPr>
              <a:t>тексту в </a:t>
            </a:r>
            <a:r>
              <a:rPr lang="ru-RU" sz="3200" dirty="0" err="1">
                <a:latin typeface="Bookman Old Style" panose="02050604050505020204" pitchFamily="18" charset="0"/>
              </a:rPr>
              <a:t>науковій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роботі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endParaRPr lang="uk-UA" sz="3200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2"/>
          <a:stretch/>
        </p:blipFill>
        <p:spPr>
          <a:xfrm>
            <a:off x="395536" y="1196752"/>
            <a:ext cx="8748464" cy="5616624"/>
          </a:xfrm>
          <a:prstGeom prst="rect">
            <a:avLst/>
          </a:prstGeom>
        </p:spPr>
      </p:pic>
      <p:sp>
        <p:nvSpPr>
          <p:cNvPr id="5" name="Округлена прямокутна виноска 4"/>
          <p:cNvSpPr/>
          <p:nvPr/>
        </p:nvSpPr>
        <p:spPr bwMode="auto">
          <a:xfrm>
            <a:off x="6300192" y="960257"/>
            <a:ext cx="1547664" cy="472989"/>
          </a:xfrm>
          <a:prstGeom prst="wedgeRoundRectCallout">
            <a:avLst>
              <a:gd name="adj1" fmla="val 50668"/>
              <a:gd name="adj2" fmla="val 86584"/>
              <a:gd name="adj3" fmla="val 16667"/>
            </a:avLst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Bookman Old Style" panose="02050604050505020204" pitchFamily="18" charset="0"/>
              </a:rPr>
              <a:t>Номер сторінки</a:t>
            </a:r>
          </a:p>
        </p:txBody>
      </p:sp>
      <p:sp>
        <p:nvSpPr>
          <p:cNvPr id="6" name="Округлена прямокутна виноска 5"/>
          <p:cNvSpPr/>
          <p:nvPr/>
        </p:nvSpPr>
        <p:spPr bwMode="auto">
          <a:xfrm>
            <a:off x="2606885" y="1433246"/>
            <a:ext cx="1547664" cy="472989"/>
          </a:xfrm>
          <a:prstGeom prst="wedgeRoundRectCallout">
            <a:avLst>
              <a:gd name="adj1" fmla="val 57799"/>
              <a:gd name="adj2" fmla="val 89918"/>
              <a:gd name="adj3" fmla="val 16667"/>
            </a:avLst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Bookman Old Style" panose="02050604050505020204" pitchFamily="18" charset="0"/>
              </a:rPr>
              <a:t>Заголовок розділу</a:t>
            </a:r>
          </a:p>
        </p:txBody>
      </p:sp>
      <p:cxnSp>
        <p:nvCxnSpPr>
          <p:cNvPr id="8" name="Пряма зі стрілкою 7"/>
          <p:cNvCxnSpPr/>
          <p:nvPr/>
        </p:nvCxnSpPr>
        <p:spPr bwMode="auto">
          <a:xfrm flipV="1">
            <a:off x="1331640" y="1196751"/>
            <a:ext cx="0" cy="70948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0" name="Пряма сполучна лінія 9"/>
          <p:cNvCxnSpPr/>
          <p:nvPr/>
        </p:nvCxnSpPr>
        <p:spPr bwMode="auto">
          <a:xfrm>
            <a:off x="1043608" y="1906235"/>
            <a:ext cx="5760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1026233" y="1172428"/>
            <a:ext cx="338554" cy="7078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1000" b="1" i="1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20 мм</a:t>
            </a:r>
            <a:endParaRPr lang="uk-UA" sz="1000" b="1" i="1" dirty="0">
              <a:solidFill>
                <a:schemeClr val="tx2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54852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07504" y="-1714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Схема </a:t>
            </a:r>
            <a:r>
              <a:rPr lang="ru-RU" sz="3200" dirty="0" err="1">
                <a:latin typeface="Bookman Old Style" panose="02050604050505020204" pitchFamily="18" charset="0"/>
              </a:rPr>
              <a:t>класифікації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спеціальних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методів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калькулювання</a:t>
            </a:r>
            <a:endParaRPr lang="uk-UA" sz="32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 bwMode="auto">
          <a:xfrm>
            <a:off x="1835696" y="1496680"/>
            <a:ext cx="7074236" cy="445450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Кайзен-костинг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1847574" y="4456905"/>
            <a:ext cx="7044906" cy="52326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«Тариф-час-машина»</a:t>
            </a:r>
          </a:p>
        </p:txBody>
      </p:sp>
      <p:sp>
        <p:nvSpPr>
          <p:cNvPr id="6" name="Прямокутник 5"/>
          <p:cNvSpPr/>
          <p:nvPr/>
        </p:nvSpPr>
        <p:spPr bwMode="auto">
          <a:xfrm>
            <a:off x="1835696" y="2210837"/>
            <a:ext cx="7053997" cy="51079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Таргет</a:t>
            </a:r>
            <a:r>
              <a:rPr lang="uk-UA" sz="24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-костинг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 bwMode="auto">
          <a:xfrm>
            <a:off x="1865026" y="3684633"/>
            <a:ext cx="7044906" cy="587910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За останньою операцією</a:t>
            </a:r>
          </a:p>
        </p:txBody>
      </p:sp>
      <p:sp>
        <p:nvSpPr>
          <p:cNvPr id="8" name="Прямокутник 7"/>
          <p:cNvSpPr/>
          <p:nvPr/>
        </p:nvSpPr>
        <p:spPr bwMode="auto">
          <a:xfrm>
            <a:off x="1850361" y="2978442"/>
            <a:ext cx="7039332" cy="454047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Точно у строк</a:t>
            </a:r>
          </a:p>
        </p:txBody>
      </p:sp>
      <p:sp>
        <p:nvSpPr>
          <p:cNvPr id="13" name="Прямокутник 12"/>
          <p:cNvSpPr/>
          <p:nvPr/>
        </p:nvSpPr>
        <p:spPr bwMode="auto">
          <a:xfrm>
            <a:off x="1847574" y="5171622"/>
            <a:ext cx="7062358" cy="563685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Еквівалентне калькулювання</a:t>
            </a:r>
          </a:p>
        </p:txBody>
      </p:sp>
      <p:sp>
        <p:nvSpPr>
          <p:cNvPr id="14" name="Прямокутник 13"/>
          <p:cNvSpPr/>
          <p:nvPr/>
        </p:nvSpPr>
        <p:spPr bwMode="auto">
          <a:xfrm>
            <a:off x="1847574" y="5929732"/>
            <a:ext cx="7044906" cy="57606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За принципом зворотного впливу</a:t>
            </a:r>
          </a:p>
        </p:txBody>
      </p:sp>
      <p:cxnSp>
        <p:nvCxnSpPr>
          <p:cNvPr id="16" name="Сполучна лінія уступом 15"/>
          <p:cNvCxnSpPr>
            <a:stCxn id="3" idx="2"/>
            <a:endCxn id="14" idx="1"/>
          </p:cNvCxnSpPr>
          <p:nvPr/>
        </p:nvCxnSpPr>
        <p:spPr bwMode="auto">
          <a:xfrm rot="5400000" flipH="1" flipV="1">
            <a:off x="1139557" y="5797779"/>
            <a:ext cx="288032" cy="1128002"/>
          </a:xfrm>
          <a:prstGeom prst="bentConnector4">
            <a:avLst>
              <a:gd name="adj1" fmla="val 101261"/>
              <a:gd name="adj2" fmla="val 92108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Сполучна лінія уступом 17"/>
          <p:cNvCxnSpPr>
            <a:stCxn id="3" idx="2"/>
            <a:endCxn id="13" idx="1"/>
          </p:cNvCxnSpPr>
          <p:nvPr/>
        </p:nvCxnSpPr>
        <p:spPr bwMode="auto">
          <a:xfrm rot="5400000" flipH="1" flipV="1">
            <a:off x="757407" y="5415630"/>
            <a:ext cx="1052331" cy="1128002"/>
          </a:xfrm>
          <a:prstGeom prst="bentConnector4">
            <a:avLst>
              <a:gd name="adj1" fmla="val 99627"/>
              <a:gd name="adj2" fmla="val 68348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Сполучна лінія уступом 21"/>
          <p:cNvCxnSpPr>
            <a:stCxn id="3" idx="2"/>
            <a:endCxn id="5" idx="1"/>
          </p:cNvCxnSpPr>
          <p:nvPr/>
        </p:nvCxnSpPr>
        <p:spPr bwMode="auto">
          <a:xfrm rot="5400000" flipH="1" flipV="1">
            <a:off x="389943" y="5048166"/>
            <a:ext cx="1787259" cy="1128002"/>
          </a:xfrm>
          <a:prstGeom prst="bentConnector4">
            <a:avLst>
              <a:gd name="adj1" fmla="val 100119"/>
              <a:gd name="adj2" fmla="val 73939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Сполучна лінія уступом 23"/>
          <p:cNvCxnSpPr>
            <a:stCxn id="3" idx="2"/>
            <a:endCxn id="7" idx="1"/>
          </p:cNvCxnSpPr>
          <p:nvPr/>
        </p:nvCxnSpPr>
        <p:spPr bwMode="auto">
          <a:xfrm rot="5400000" flipH="1" flipV="1">
            <a:off x="28695" y="4669465"/>
            <a:ext cx="2527208" cy="1145454"/>
          </a:xfrm>
          <a:prstGeom prst="bentConnector4">
            <a:avLst>
              <a:gd name="adj1" fmla="val 100125"/>
              <a:gd name="adj2" fmla="val 73574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Сполучна лінія уступом 25"/>
          <p:cNvCxnSpPr>
            <a:stCxn id="3" idx="0"/>
            <a:endCxn id="4" idx="1"/>
          </p:cNvCxnSpPr>
          <p:nvPr/>
        </p:nvCxnSpPr>
        <p:spPr bwMode="auto">
          <a:xfrm rot="16200000" flipH="1">
            <a:off x="1166271" y="1049980"/>
            <a:ext cx="222725" cy="1116124"/>
          </a:xfrm>
          <a:prstGeom prst="bentConnector4">
            <a:avLst>
              <a:gd name="adj1" fmla="val 109716"/>
              <a:gd name="adj2" fmla="val 103857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Сполучна лінія уступом 27"/>
          <p:cNvCxnSpPr>
            <a:stCxn id="3" idx="0"/>
            <a:endCxn id="6" idx="1"/>
          </p:cNvCxnSpPr>
          <p:nvPr/>
        </p:nvCxnSpPr>
        <p:spPr bwMode="auto">
          <a:xfrm rot="16200000" flipH="1">
            <a:off x="792857" y="1423395"/>
            <a:ext cx="969554" cy="1116124"/>
          </a:xfrm>
          <a:prstGeom prst="bentConnector4">
            <a:avLst>
              <a:gd name="adj1" fmla="val 100003"/>
              <a:gd name="adj2" fmla="val 74194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Сполучна лінія уступом 29"/>
          <p:cNvCxnSpPr>
            <a:endCxn id="8" idx="1"/>
          </p:cNvCxnSpPr>
          <p:nvPr/>
        </p:nvCxnSpPr>
        <p:spPr bwMode="auto">
          <a:xfrm rot="16200000" flipH="1">
            <a:off x="502606" y="1857711"/>
            <a:ext cx="1564720" cy="1130790"/>
          </a:xfrm>
          <a:prstGeom prst="bentConnector2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Прямокутник 2"/>
          <p:cNvSpPr/>
          <p:nvPr/>
        </p:nvSpPr>
        <p:spPr bwMode="auto">
          <a:xfrm>
            <a:off x="179512" y="1496680"/>
            <a:ext cx="1080120" cy="500911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Спеціальні</a:t>
            </a:r>
            <a:r>
              <a:rPr kumimoji="0" lang="uk-UA" sz="20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методи калькулювання</a:t>
            </a:r>
            <a:endParaRPr kumimoji="0" lang="uk-UA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31472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Bookman Old Style" panose="02050604050505020204" pitchFamily="18" charset="0"/>
              </a:rPr>
              <a:t>Різноманітність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визначень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поняття</a:t>
            </a:r>
            <a:r>
              <a:rPr lang="ru-RU" sz="2800" dirty="0">
                <a:latin typeface="Bookman Old Style" panose="02050604050505020204" pitchFamily="18" charset="0"/>
              </a:rPr>
              <a:t> “</a:t>
            </a:r>
            <a:r>
              <a:rPr lang="ru-RU" sz="2800" dirty="0" err="1">
                <a:latin typeface="Bookman Old Style" panose="02050604050505020204" pitchFamily="18" charset="0"/>
              </a:rPr>
              <a:t>витрати</a:t>
            </a:r>
            <a:r>
              <a:rPr lang="ru-RU" sz="2800" dirty="0" smtClean="0">
                <a:latin typeface="Bookman Old Style" panose="02050604050505020204" pitchFamily="18" charset="0"/>
              </a:rPr>
              <a:t>”, </a:t>
            </a:r>
            <a:r>
              <a:rPr lang="ru-RU" sz="2800" dirty="0" err="1" smtClean="0">
                <a:latin typeface="Bookman Old Style" panose="02050604050505020204" pitchFamily="18" charset="0"/>
              </a:rPr>
              <a:t>запропоновані</a:t>
            </a:r>
            <a:r>
              <a:rPr lang="ru-RU" sz="2800" dirty="0" smtClean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науковцями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034429"/>
              </p:ext>
            </p:extLst>
          </p:nvPr>
        </p:nvGraphicFramePr>
        <p:xfrm>
          <a:off x="107504" y="1772816"/>
          <a:ext cx="8928993" cy="364540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919518">
                  <a:extLst>
                    <a:ext uri="{9D8B030D-6E8A-4147-A177-3AD203B41FA5}">
                      <a16:colId xmlns:a16="http://schemas.microsoft.com/office/drawing/2014/main" val="2344949470"/>
                    </a:ext>
                  </a:extLst>
                </a:gridCol>
                <a:gridCol w="1294904">
                  <a:extLst>
                    <a:ext uri="{9D8B030D-6E8A-4147-A177-3AD203B41FA5}">
                      <a16:colId xmlns:a16="http://schemas.microsoft.com/office/drawing/2014/main" val="2376502855"/>
                    </a:ext>
                  </a:extLst>
                </a:gridCol>
                <a:gridCol w="2322082">
                  <a:extLst>
                    <a:ext uri="{9D8B030D-6E8A-4147-A177-3AD203B41FA5}">
                      <a16:colId xmlns:a16="http://schemas.microsoft.com/office/drawing/2014/main" val="2326390739"/>
                    </a:ext>
                  </a:extLst>
                </a:gridCol>
                <a:gridCol w="4392489">
                  <a:extLst>
                    <a:ext uri="{9D8B030D-6E8A-4147-A177-3AD203B41FA5}">
                      <a16:colId xmlns:a16="http://schemas.microsoft.com/office/drawing/2014/main" val="1271652124"/>
                    </a:ext>
                  </a:extLst>
                </a:gridCol>
              </a:tblGrid>
              <a:tr h="1308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№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Автор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Термін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Визначення терміна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0422931"/>
                  </a:ext>
                </a:extLst>
              </a:tr>
              <a:tr h="150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  <a:latin typeface="Bookman Old Style" panose="02050604050505020204" pitchFamily="18" charset="0"/>
                        </a:rPr>
                        <a:t>Макконелл</a:t>
                      </a: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, </a:t>
                      </a:r>
                      <a:r>
                        <a:rPr lang="uk-UA" sz="1600" dirty="0" err="1">
                          <a:effectLst/>
                          <a:latin typeface="Bookman Old Style" panose="02050604050505020204" pitchFamily="18" charset="0"/>
                        </a:rPr>
                        <a:t>Брю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[38, с.197]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Економічні витрати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Це платежі, які фірма має зробити, або доходи, які фірма повинна забезпечити постачальникам ресурсів, щоб відвести ці ресурси від використання в альтернативних виробництвах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7988650"/>
                  </a:ext>
                </a:extLst>
              </a:tr>
              <a:tr h="18097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Сопко В.В.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[66, с.341]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затрати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Використані у процесі виробництва різні речовини та сили природи на виготовлення нового продукту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66695960"/>
                  </a:ext>
                </a:extLst>
              </a:tr>
              <a:tr h="11049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собівартість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Грошовий вираз суми затрат на виробництво конкретного продукту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67422280"/>
                  </a:ext>
                </a:extLst>
              </a:tr>
              <a:tr h="14097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затрати виробництва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поєднання термінів “затрати” і “собівартість”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2446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415143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Bookman Old Style" panose="02050604050505020204" pitchFamily="18" charset="0"/>
              </a:rPr>
              <a:t>Приклад </a:t>
            </a:r>
            <a:r>
              <a:rPr lang="ru-RU" sz="2800" dirty="0" err="1">
                <a:latin typeface="Bookman Old Style" panose="02050604050505020204" pitchFamily="18" charset="0"/>
              </a:rPr>
              <a:t>оформлення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бібліографічного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опису</a:t>
            </a:r>
            <a:r>
              <a:rPr lang="ru-RU" sz="2800" dirty="0">
                <a:latin typeface="Bookman Old Style" panose="02050604050505020204" pitchFamily="18" charset="0"/>
              </a:rPr>
              <a:t> списку </a:t>
            </a:r>
            <a:r>
              <a:rPr lang="ru-RU" sz="2800" dirty="0" err="1">
                <a:latin typeface="Bookman Old Style" panose="02050604050505020204" pitchFamily="18" charset="0"/>
              </a:rPr>
              <a:t>джерел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наукової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роботи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131170"/>
              </p:ext>
            </p:extLst>
          </p:nvPr>
        </p:nvGraphicFramePr>
        <p:xfrm>
          <a:off x="-6379" y="1268760"/>
          <a:ext cx="9144000" cy="533400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907704">
                  <a:extLst>
                    <a:ext uri="{9D8B030D-6E8A-4147-A177-3AD203B41FA5}">
                      <a16:colId xmlns:a16="http://schemas.microsoft.com/office/drawing/2014/main" val="864742785"/>
                    </a:ext>
                  </a:extLst>
                </a:gridCol>
                <a:gridCol w="7236296">
                  <a:extLst>
                    <a:ext uri="{9D8B030D-6E8A-4147-A177-3AD203B41FA5}">
                      <a16:colId xmlns:a16="http://schemas.microsoft.com/office/drawing/2014/main" val="761958771"/>
                    </a:ext>
                  </a:extLst>
                </a:gridCol>
              </a:tblGrid>
              <a:tr h="3015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spc="-20">
                          <a:effectLst/>
                          <a:latin typeface="Bookman Old Style" panose="02050604050505020204" pitchFamily="18" charset="0"/>
                        </a:rPr>
                        <a:t>Характеристика джерела</a:t>
                      </a:r>
                      <a:endParaRPr lang="uk-UA" sz="14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Bookman Old Style" panose="02050604050505020204" pitchFamily="18" charset="0"/>
                        </a:rPr>
                        <a:t>Приклад оформлення</a:t>
                      </a:r>
                      <a:endParaRPr lang="uk-UA" sz="14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 anchor="ctr"/>
                </a:tc>
                <a:extLst>
                  <a:ext uri="{0D108BD9-81ED-4DB2-BD59-A6C34878D82A}">
                    <a16:rowId xmlns:a16="http://schemas.microsoft.com/office/drawing/2014/main" val="3706481325"/>
                  </a:ext>
                </a:extLst>
              </a:tr>
              <a:tr h="124409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Bookman Old Style" panose="02050604050505020204" pitchFamily="18" charset="0"/>
                        </a:rPr>
                        <a:t>Один автор</a:t>
                      </a:r>
                      <a:endParaRPr lang="uk-UA" sz="14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. Афанасьев В. Г. Человек в управлении обществом / В. Г. Афанасьев – М. : Политиздат, 1977. – 75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2. </a:t>
                      </a:r>
                      <a:r>
                        <a:rPr lang="ru-RU" sz="1400" dirty="0" err="1">
                          <a:effectLst/>
                          <a:latin typeface="Bookman Old Style" panose="02050604050505020204" pitchFamily="18" charset="0"/>
                        </a:rPr>
                        <a:t>Белобжецкий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 И. А. Финансово-хозяйственный контроль в управлении экономикой / И. А. </a:t>
                      </a:r>
                      <a:r>
                        <a:rPr lang="ru-RU" sz="1400" dirty="0" err="1">
                          <a:effectLst/>
                          <a:latin typeface="Bookman Old Style" panose="02050604050505020204" pitchFamily="18" charset="0"/>
                        </a:rPr>
                        <a:t>Белобжецкий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 – М. : Финансы, 1979. – 256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3. Белоусов М. С. Бухгалтерский учет в торговле : учебник для учет.-</a:t>
                      </a:r>
                      <a:r>
                        <a:rPr lang="ru-RU" sz="1400" dirty="0" err="1">
                          <a:effectLst/>
                          <a:latin typeface="Bookman Old Style" panose="02050604050505020204" pitchFamily="18" charset="0"/>
                        </a:rPr>
                        <a:t>экон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. фак. торг. вузов / М. С. Белоусов – М. : Экономика, 1976. – 455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/>
                </a:tc>
                <a:extLst>
                  <a:ext uri="{0D108BD9-81ED-4DB2-BD59-A6C34878D82A}">
                    <a16:rowId xmlns:a16="http://schemas.microsoft.com/office/drawing/2014/main" val="660029149"/>
                  </a:ext>
                </a:extLst>
              </a:tr>
              <a:tr h="124409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Bookman Old Style" panose="02050604050505020204" pitchFamily="18" charset="0"/>
                        </a:rPr>
                        <a:t>Два автори</a:t>
                      </a:r>
                      <a:endParaRPr lang="uk-UA" sz="14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1.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Аренс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А. Аудит :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учебник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/ А.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Аренс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,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Дж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Лоббек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;  пер. с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англ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. – М. :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Финансы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и статистика, 1995. – 560 с.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spc="-10" dirty="0">
                          <a:effectLst/>
                          <a:latin typeface="Bookman Old Style" panose="02050604050505020204" pitchFamily="18" charset="0"/>
                        </a:rPr>
                        <a:t>2. </a:t>
                      </a:r>
                      <a:r>
                        <a:rPr lang="uk-UA" sz="1400" spc="-10" dirty="0" err="1">
                          <a:effectLst/>
                          <a:latin typeface="Bookman Old Style" panose="02050604050505020204" pitchFamily="18" charset="0"/>
                        </a:rPr>
                        <a:t>Бутинець</a:t>
                      </a:r>
                      <a:r>
                        <a:rPr lang="uk-UA" sz="1400" spc="-10" dirty="0">
                          <a:effectLst/>
                          <a:latin typeface="Bookman Old Style" panose="02050604050505020204" pitchFamily="18" charset="0"/>
                        </a:rPr>
                        <a:t> Ф. Ф. Бухгалтерський облік : господарські операції, кореспонденція рахунків, первинні документи : </a:t>
                      </a:r>
                      <a:r>
                        <a:rPr lang="uk-UA" sz="1400" spc="-10" dirty="0" err="1">
                          <a:effectLst/>
                          <a:latin typeface="Bookman Old Style" panose="02050604050505020204" pitchFamily="18" charset="0"/>
                        </a:rPr>
                        <a:t>навч</a:t>
                      </a:r>
                      <a:r>
                        <a:rPr lang="uk-UA" sz="1400" spc="-10" dirty="0"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uk-UA" sz="1400" spc="-10" dirty="0" err="1">
                          <a:effectLst/>
                          <a:latin typeface="Bookman Old Style" panose="02050604050505020204" pitchFamily="18" charset="0"/>
                        </a:rPr>
                        <a:t>посіб</a:t>
                      </a:r>
                      <a:r>
                        <a:rPr lang="uk-UA" sz="1400" spc="-10" dirty="0">
                          <a:effectLst/>
                          <a:latin typeface="Bookman Old Style" panose="02050604050505020204" pitchFamily="18" charset="0"/>
                        </a:rPr>
                        <a:t>. для </a:t>
                      </a:r>
                      <a:r>
                        <a:rPr lang="uk-UA" sz="1400" spc="-10" dirty="0" err="1">
                          <a:effectLst/>
                          <a:latin typeface="Bookman Old Style" panose="02050604050505020204" pitchFamily="18" charset="0"/>
                        </a:rPr>
                        <a:t>студ</a:t>
                      </a:r>
                      <a:r>
                        <a:rPr lang="uk-UA" sz="1400" spc="-10" dirty="0">
                          <a:effectLst/>
                          <a:latin typeface="Bookman Old Style" panose="02050604050505020204" pitchFamily="18" charset="0"/>
                        </a:rPr>
                        <a:t>. спец. 7.0505106 “Облік і аудит” / Ф. Ф. </a:t>
                      </a:r>
                      <a:r>
                        <a:rPr lang="uk-UA" sz="1400" spc="-10" dirty="0" err="1">
                          <a:effectLst/>
                          <a:latin typeface="Bookman Old Style" panose="02050604050505020204" pitchFamily="18" charset="0"/>
                        </a:rPr>
                        <a:t>Бутинець</a:t>
                      </a:r>
                      <a:r>
                        <a:rPr lang="uk-UA" sz="1400" spc="-10" dirty="0">
                          <a:effectLst/>
                          <a:latin typeface="Bookman Old Style" panose="02050604050505020204" pitchFamily="18" charset="0"/>
                        </a:rPr>
                        <a:t>, Н. М. </a:t>
                      </a:r>
                      <a:r>
                        <a:rPr lang="uk-UA" sz="1400" spc="-10" dirty="0" err="1">
                          <a:effectLst/>
                          <a:latin typeface="Bookman Old Style" panose="02050604050505020204" pitchFamily="18" charset="0"/>
                        </a:rPr>
                        <a:t>Малюга</a:t>
                      </a:r>
                      <a:r>
                        <a:rPr lang="uk-UA" sz="1400" spc="-10" dirty="0">
                          <a:effectLst/>
                          <a:latin typeface="Bookman Old Style" panose="02050604050505020204" pitchFamily="18" charset="0"/>
                        </a:rPr>
                        <a:t>. – Житомир : ЖІТІ, 1997. – 816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3. </a:t>
                      </a:r>
                      <a:r>
                        <a:rPr lang="uk-UA" sz="1400" spc="-40" dirty="0" err="1">
                          <a:effectLst/>
                          <a:latin typeface="Bookman Old Style" panose="02050604050505020204" pitchFamily="18" charset="0"/>
                        </a:rPr>
                        <a:t>Горшенев</a:t>
                      </a: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 В. М. Контроль </a:t>
                      </a:r>
                      <a:r>
                        <a:rPr lang="uk-UA" sz="1400" spc="-40" dirty="0" err="1">
                          <a:effectLst/>
                          <a:latin typeface="Bookman Old Style" panose="02050604050505020204" pitchFamily="18" charset="0"/>
                        </a:rPr>
                        <a:t>как</a:t>
                      </a: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uk-UA" sz="1400" spc="-40" dirty="0" err="1">
                          <a:effectLst/>
                          <a:latin typeface="Bookman Old Style" panose="02050604050505020204" pitchFamily="18" charset="0"/>
                        </a:rPr>
                        <a:t>правовая</a:t>
                      </a: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 форма </a:t>
                      </a:r>
                      <a:r>
                        <a:rPr lang="uk-UA" sz="1400" spc="-40" dirty="0" err="1">
                          <a:effectLst/>
                          <a:latin typeface="Bookman Old Style" panose="02050604050505020204" pitchFamily="18" charset="0"/>
                        </a:rPr>
                        <a:t>деятельности</a:t>
                      </a: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 / В. М. </a:t>
                      </a:r>
                      <a:r>
                        <a:rPr lang="uk-UA" sz="1400" spc="-40" dirty="0" err="1">
                          <a:effectLst/>
                          <a:latin typeface="Bookman Old Style" panose="02050604050505020204" pitchFamily="18" charset="0"/>
                        </a:rPr>
                        <a:t>Горшенев</a:t>
                      </a: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, И. Б. </a:t>
                      </a:r>
                      <a:r>
                        <a:rPr lang="uk-UA" sz="1400" spc="-40" dirty="0" err="1">
                          <a:effectLst/>
                          <a:latin typeface="Bookman Old Style" panose="02050604050505020204" pitchFamily="18" charset="0"/>
                        </a:rPr>
                        <a:t>Шахов</a:t>
                      </a: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. – М. : </a:t>
                      </a:r>
                      <a:r>
                        <a:rPr lang="uk-UA" sz="1400" spc="-40" dirty="0" err="1">
                          <a:effectLst/>
                          <a:latin typeface="Bookman Old Style" panose="02050604050505020204" pitchFamily="18" charset="0"/>
                        </a:rPr>
                        <a:t>Юрид</a:t>
                      </a: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uk-UA" sz="1400" spc="-40" dirty="0" err="1">
                          <a:effectLst/>
                          <a:latin typeface="Bookman Old Style" panose="02050604050505020204" pitchFamily="18" charset="0"/>
                        </a:rPr>
                        <a:t>лит</a:t>
                      </a:r>
                      <a:r>
                        <a:rPr lang="uk-UA" sz="1400" spc="-40" dirty="0">
                          <a:effectLst/>
                          <a:latin typeface="Bookman Old Style" panose="02050604050505020204" pitchFamily="18" charset="0"/>
                        </a:rPr>
                        <a:t>., 1987. – 176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/>
                </a:tc>
                <a:extLst>
                  <a:ext uri="{0D108BD9-81ED-4DB2-BD59-A6C34878D82A}">
                    <a16:rowId xmlns:a16="http://schemas.microsoft.com/office/drawing/2014/main" val="3837696126"/>
                  </a:ext>
                </a:extLst>
              </a:tr>
              <a:tr h="171484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Bookman Old Style" panose="02050604050505020204" pitchFamily="18" charset="0"/>
                        </a:rPr>
                        <a:t>Три автори</a:t>
                      </a:r>
                      <a:endParaRPr lang="uk-UA" sz="14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1. Безруких П. С.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Бухгалтерский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учет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в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промышленности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 / П. С. Безруких, В. Б.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Ивашкевич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, А. Н.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Кашаев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и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др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. ; [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под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ред. П. С. Безруких]</a:t>
                      </a:r>
                      <a:r>
                        <a:rPr lang="uk-UA" sz="1400" spc="-10" dirty="0">
                          <a:effectLst/>
                          <a:latin typeface="Bookman Old Style" panose="02050604050505020204" pitchFamily="18" charset="0"/>
                        </a:rPr>
                        <a:t>. – 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2-е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изд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. [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перераб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. и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доп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.] – М. :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Финансы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 и статистика, 1987. – 263 с.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2. Соколов Я. В.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Бухгалтерский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учет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 в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торговле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 :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учеб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. для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студентов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, обуч. по спец. 1737 “Бух.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учет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 и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анализ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 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хоз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деятельности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” / Я. В. Соколов, А. Д.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Зыков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, А. П.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Капралов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 и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др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. ; [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под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 ред. Я. В. Соколова].  – 2-е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изд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. [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перераб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.] – М. : </a:t>
                      </a:r>
                      <a:r>
                        <a:rPr lang="uk-UA" sz="1400" spc="-30" dirty="0" err="1">
                          <a:effectLst/>
                          <a:latin typeface="Bookman Old Style" panose="02050604050505020204" pitchFamily="18" charset="0"/>
                        </a:rPr>
                        <a:t>Экономика</a:t>
                      </a:r>
                      <a:r>
                        <a:rPr lang="uk-UA" sz="1400" spc="-30" dirty="0">
                          <a:effectLst/>
                          <a:latin typeface="Bookman Old Style" panose="02050604050505020204" pitchFamily="18" charset="0"/>
                        </a:rPr>
                        <a:t>, 1986. – 432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3. Бухгалтерський облік (загальна теорія) :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навч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</a:rPr>
                        <a:t>посіб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</a:rPr>
                        <a:t>. / В. І. Бачинський, П. О. Куцик, Л. Г. Медвідь. – Л. : Магнолія 2006, 2010. – 319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/>
                </a:tc>
                <a:extLst>
                  <a:ext uri="{0D108BD9-81ED-4DB2-BD59-A6C34878D82A}">
                    <a16:rowId xmlns:a16="http://schemas.microsoft.com/office/drawing/2014/main" val="365336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6460810"/>
      </p:ext>
    </p:extLst>
  </p:cSld>
  <p:clrMapOvr>
    <a:masterClrMapping/>
  </p:clrMapOvr>
  <p:transition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Bookman Old Style" panose="02050604050505020204" pitchFamily="18" charset="0"/>
              </a:rPr>
              <a:t>Приклад </a:t>
            </a:r>
            <a:r>
              <a:rPr lang="ru-RU" sz="2800" dirty="0" err="1">
                <a:latin typeface="Bookman Old Style" panose="02050604050505020204" pitchFamily="18" charset="0"/>
              </a:rPr>
              <a:t>оформлення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бібліографічного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опису</a:t>
            </a:r>
            <a:r>
              <a:rPr lang="ru-RU" sz="2800" dirty="0">
                <a:latin typeface="Bookman Old Style" panose="02050604050505020204" pitchFamily="18" charset="0"/>
              </a:rPr>
              <a:t> списку </a:t>
            </a:r>
            <a:r>
              <a:rPr lang="ru-RU" sz="2800" dirty="0" err="1">
                <a:latin typeface="Bookman Old Style" panose="02050604050505020204" pitchFamily="18" charset="0"/>
              </a:rPr>
              <a:t>джерел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наукової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роботи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709392"/>
              </p:ext>
            </p:extLst>
          </p:nvPr>
        </p:nvGraphicFramePr>
        <p:xfrm>
          <a:off x="0" y="1556792"/>
          <a:ext cx="9144000" cy="490728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051720">
                  <a:extLst>
                    <a:ext uri="{9D8B030D-6E8A-4147-A177-3AD203B41FA5}">
                      <a16:colId xmlns:a16="http://schemas.microsoft.com/office/drawing/2014/main" val="864742785"/>
                    </a:ext>
                  </a:extLst>
                </a:gridCol>
                <a:gridCol w="7092280">
                  <a:extLst>
                    <a:ext uri="{9D8B030D-6E8A-4147-A177-3AD203B41FA5}">
                      <a16:colId xmlns:a16="http://schemas.microsoft.com/office/drawing/2014/main" val="761958771"/>
                    </a:ext>
                  </a:extLst>
                </a:gridCol>
              </a:tblGrid>
              <a:tr h="2919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spc="-20" dirty="0">
                          <a:effectLst/>
                          <a:latin typeface="Bookman Old Style" panose="02050604050505020204" pitchFamily="18" charset="0"/>
                        </a:rPr>
                        <a:t>Характеристика джерела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Bookman Old Style" panose="02050604050505020204" pitchFamily="18" charset="0"/>
                        </a:rPr>
                        <a:t>Приклад оформлення</a:t>
                      </a:r>
                      <a:endParaRPr lang="uk-UA" sz="14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 anchor="ctr"/>
                </a:tc>
                <a:extLst>
                  <a:ext uri="{0D108BD9-81ED-4DB2-BD59-A6C34878D82A}">
                    <a16:rowId xmlns:a16="http://schemas.microsoft.com/office/drawing/2014/main" val="3706481325"/>
                  </a:ext>
                </a:extLst>
              </a:tr>
              <a:tr h="11511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Чотири </a:t>
                      </a:r>
                      <a:r>
                        <a:rPr lang="uk-UA" sz="1400" b="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автори</a:t>
                      </a:r>
                      <a:endParaRPr lang="uk-UA" sz="14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0020" algn="l"/>
                        </a:tabLs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Контроль і ревізія. Нормативно-практичні матеріали :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навч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посіб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/ Є. М. Романів, Р. Л. Хом’як, А. С. Мороз, М. В.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Корягін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2-ге вид. [перероб. і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.] – Л. : Вид-во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Нац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ун-ту „Львівська політехніка”, 2002. – 320 с.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0020" algn="l"/>
                        </a:tabLst>
                      </a:pPr>
                      <a:r>
                        <a:rPr lang="uk-UA" sz="1400" spc="1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Бухгалтерський облік в основних галузях господарства споживчої кооперації : підручник  /  Ю. А. </a:t>
                      </a:r>
                      <a:r>
                        <a:rPr lang="uk-UA" sz="1400" spc="1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Верига</a:t>
                      </a:r>
                      <a:r>
                        <a:rPr lang="uk-UA" sz="1400" spc="1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О. В. Заєць, В. А. Левченко, С. І. Мельник. – Т. 1. – К. : Вища школа, 1995. – 230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0020" algn="l"/>
                        </a:tabLst>
                      </a:pPr>
                      <a:r>
                        <a:rPr lang="uk-UA" sz="1400" spc="3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Контроль і ревізія : підручник для </a:t>
                      </a:r>
                      <a:r>
                        <a:rPr lang="uk-UA" sz="1400" spc="3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студ</a:t>
                      </a:r>
                      <a:r>
                        <a:rPr lang="uk-UA" sz="1400" spc="3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спец. “Облік і аудит” вищих </a:t>
                      </a:r>
                      <a:r>
                        <a:rPr lang="uk-UA" sz="1400" spc="3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навч</a:t>
                      </a:r>
                      <a:r>
                        <a:rPr lang="uk-UA" sz="1400" spc="3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spc="3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</a:t>
                      </a:r>
                      <a:r>
                        <a:rPr lang="uk-UA" sz="1400" spc="3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/ Ф. Ф. </a:t>
                      </a:r>
                      <a:r>
                        <a:rPr lang="uk-UA" sz="1400" spc="3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Бутинець</a:t>
                      </a:r>
                      <a:r>
                        <a:rPr lang="uk-UA" sz="1400" spc="3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Н. Г. Виговська, Н. М. </a:t>
                      </a:r>
                      <a:r>
                        <a:rPr lang="uk-UA" sz="1400" spc="3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Малюга</a:t>
                      </a:r>
                      <a:r>
                        <a:rPr lang="uk-UA" sz="1400" spc="3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Н. І. Петренко. – Житомир : ПП “Рута”, 2002. – 544 с.</a:t>
                      </a:r>
                      <a:endParaRPr lang="uk-UA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0029149"/>
                  </a:ext>
                </a:extLst>
              </a:tr>
              <a:tr h="5755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П’ять і більше авторів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Облік, аналіз та аудит :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навч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посіб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/ М. С. Білик, А. Г. Загородній, М. В.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Корягін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ін. – К. : Кондор, 2008. – 616 с.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Аналіз і контроль в системі управління капіталом підприємства /  Є. В. Мних, А. Д. Бутко, О. Ю.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Большакова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ін. – К. : КНТЕУ, 2005. – 232 с.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7696126"/>
                  </a:ext>
                </a:extLst>
              </a:tr>
              <a:tr h="100722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Монографії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0020" algn="l"/>
                        </a:tabLst>
                      </a:pP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Бардаш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С. В. Економічний контроль в Україні : системний підхід : монографія / С. В.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Бардаш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К. : Київ.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нац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торг.-екон. ун-т, 2010. – 656 с.</a:t>
                      </a:r>
                    </a:p>
                    <a:p>
                      <a:pPr marL="0" lvl="1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0020" algn="l"/>
                        </a:tabLst>
                      </a:pP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Корягін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 В. Бухгалтерський облік у системі управління вартістю підприємства : монографія / М. В.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Корягін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Л. : ЛКА, 2012. – 389  с.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2. 3.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Костирко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Р. О. Контроль і аналіз в системі управління економічним потенціалом господарюючого суб’єкта : методологія та організація : монографія /  Р. О.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Костирко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Луганськ : вид-во СНУ ім. </a:t>
                      </a:r>
                      <a:r>
                        <a:rPr lang="uk-UA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В.Даля</a:t>
                      </a:r>
                      <a:r>
                        <a:rPr lang="uk-UA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2010. – 728 с.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336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752519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062702"/>
              </p:ext>
            </p:extLst>
          </p:nvPr>
        </p:nvGraphicFramePr>
        <p:xfrm>
          <a:off x="0" y="0"/>
          <a:ext cx="9144000" cy="684437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763688">
                  <a:extLst>
                    <a:ext uri="{9D8B030D-6E8A-4147-A177-3AD203B41FA5}">
                      <a16:colId xmlns:a16="http://schemas.microsoft.com/office/drawing/2014/main" val="864742785"/>
                    </a:ext>
                  </a:extLst>
                </a:gridCol>
                <a:gridCol w="7380312">
                  <a:extLst>
                    <a:ext uri="{9D8B030D-6E8A-4147-A177-3AD203B41FA5}">
                      <a16:colId xmlns:a16="http://schemas.microsoft.com/office/drawing/2014/main" val="761958771"/>
                    </a:ext>
                  </a:extLst>
                </a:gridCol>
              </a:tblGrid>
              <a:tr h="10821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spc="-20" dirty="0" smtClean="0">
                          <a:effectLst/>
                          <a:latin typeface="Bookman Old Style" panose="02050604050505020204" pitchFamily="18" charset="0"/>
                        </a:rPr>
                        <a:t>Характеристика</a:t>
                      </a:r>
                      <a:endParaRPr lang="uk-UA" sz="20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Bookman Old Style" panose="02050604050505020204" pitchFamily="18" charset="0"/>
                        </a:rPr>
                        <a:t>Приклад оформлення</a:t>
                      </a:r>
                      <a:endParaRPr lang="uk-UA" sz="20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00" marR="57300" marT="0" marB="0" anchor="ctr"/>
                </a:tc>
                <a:extLst>
                  <a:ext uri="{0D108BD9-81ED-4DB2-BD59-A6C34878D82A}">
                    <a16:rowId xmlns:a16="http://schemas.microsoft.com/office/drawing/2014/main" val="3706481325"/>
                  </a:ext>
                </a:extLst>
              </a:tr>
              <a:tr h="24051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Матеріали конференцій, з’їздів 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1.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Корягін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 М. В. Модифікація облікової політики в умовах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вартісно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-орієнтованої системи управління / М. В.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Корягін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 // Проблеми та перспективи розвитку обліку, аналізу і контролю в умовах світових інтеграційних процесів :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зб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матеріалів І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Всеукр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наук.-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практ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конф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(Львів, 28 березня 2012 року). – Л. : Вид-во Львів.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комерц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акад., 2012. – С. 31–33.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spc="30" dirty="0">
                          <a:effectLst/>
                          <a:latin typeface="Bookman Old Style" panose="02050604050505020204" pitchFamily="18" charset="0"/>
                        </a:rPr>
                        <a:t>2. </a:t>
                      </a:r>
                      <a:r>
                        <a:rPr lang="uk-UA" sz="1200" spc="30" dirty="0" err="1">
                          <a:effectLst/>
                          <a:latin typeface="Bookman Old Style" panose="02050604050505020204" pitchFamily="18" charset="0"/>
                        </a:rPr>
                        <a:t>Чік</a:t>
                      </a:r>
                      <a:r>
                        <a:rPr lang="uk-UA" sz="1200" spc="30" dirty="0">
                          <a:effectLst/>
                          <a:latin typeface="Bookman Old Style" panose="02050604050505020204" pitchFamily="18" charset="0"/>
                        </a:rPr>
                        <a:t> М. Ю. Облік витрат на підприємствах лісового господарства  з використанням сучасних інформаційних технологій  / М. Ю. </a:t>
                      </a:r>
                      <a:r>
                        <a:rPr lang="uk-UA" sz="1200" spc="30" dirty="0" err="1">
                          <a:effectLst/>
                          <a:latin typeface="Bookman Old Style" panose="02050604050505020204" pitchFamily="18" charset="0"/>
                        </a:rPr>
                        <a:t>Чік</a:t>
                      </a:r>
                      <a:r>
                        <a:rPr lang="uk-UA" sz="1200" spc="30" dirty="0">
                          <a:effectLst/>
                          <a:latin typeface="Bookman Old Style" panose="02050604050505020204" pitchFamily="18" charset="0"/>
                        </a:rPr>
                        <a:t> // Інформаційні технології у змісті освіти та практичній діяльності фахівців з обліку і аудиту : проблеми методології та організації : тези </a:t>
                      </a:r>
                      <a:r>
                        <a:rPr lang="uk-UA" sz="1200" spc="30" dirty="0" err="1">
                          <a:effectLst/>
                          <a:latin typeface="Bookman Old Style" panose="02050604050505020204" pitchFamily="18" charset="0"/>
                        </a:rPr>
                        <a:t>доп</a:t>
                      </a:r>
                      <a:r>
                        <a:rPr lang="uk-UA" sz="1200" spc="30" dirty="0">
                          <a:effectLst/>
                          <a:latin typeface="Bookman Old Style" panose="02050604050505020204" pitchFamily="18" charset="0"/>
                        </a:rPr>
                        <a:t>. наук.- </a:t>
                      </a:r>
                      <a:r>
                        <a:rPr lang="uk-UA" sz="1200" spc="30" dirty="0" err="1">
                          <a:effectLst/>
                          <a:latin typeface="Bookman Old Style" panose="02050604050505020204" pitchFamily="18" charset="0"/>
                        </a:rPr>
                        <a:t>практ</a:t>
                      </a:r>
                      <a:r>
                        <a:rPr lang="uk-UA" sz="1200" spc="30" dirty="0"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uk-UA" sz="1200" spc="30" dirty="0" err="1">
                          <a:effectLst/>
                          <a:latin typeface="Bookman Old Style" panose="02050604050505020204" pitchFamily="18" charset="0"/>
                        </a:rPr>
                        <a:t>конф</a:t>
                      </a:r>
                      <a:r>
                        <a:rPr lang="uk-UA" sz="1200" spc="30" dirty="0">
                          <a:effectLst/>
                          <a:latin typeface="Bookman Old Style" panose="02050604050505020204" pitchFamily="18" charset="0"/>
                        </a:rPr>
                        <a:t>. (Київ, 18 лютого 2010 року). –  К. : КНЕУ, 2010. –              С. 280–283.</a:t>
                      </a:r>
                      <a:endParaRPr lang="uk-UA" sz="12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3.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Озеран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 В. О. До питання обліку витрат на підприємствах лісового господарства  / В. О.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Озеран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, М. Ю.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Чік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 // Удосконалення обліку, аналізу, аудиту і звітності в сучасних умовах глобалізаційних процесів у світовій економіці : матеріали першої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міжнар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наук.-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практ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конф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(Ужгород, 26–28 квітня 2010 р.). – Ужгород : УжНУ, 2010. – С. 201–202. 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60029149"/>
                  </a:ext>
                </a:extLst>
              </a:tr>
              <a:tr h="185010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Законодавчі та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нормативні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документи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1. Про державну контрольно-ревізійну службу в Україні : закон України від 26.01.1993 р. № 2939-XII [Електронний ресурс]. – Режим доступу : </a:t>
                      </a:r>
                      <a:r>
                        <a:rPr lang="uk-UA" sz="1200" u="none" dirty="0">
                          <a:effectLst/>
                          <a:latin typeface="Bookman Old Style" panose="02050604050505020204" pitchFamily="18" charset="0"/>
                        </a:rPr>
                        <a:t>http://zakon.rada.gov.ua/cgibin/laws/ </a:t>
                      </a:r>
                      <a:r>
                        <a:rPr lang="uk-UA" sz="1200" u="none" dirty="0" err="1">
                          <a:effectLst/>
                          <a:latin typeface="Bookman Old Style" panose="02050604050505020204" pitchFamily="18" charset="0"/>
                        </a:rPr>
                        <a:t>main.cgi?nreg</a:t>
                      </a:r>
                      <a:r>
                        <a:rPr lang="uk-UA" sz="1200" u="none" dirty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=2939–12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5250" algn="l"/>
                        </a:tabLst>
                      </a:pPr>
                      <a:r>
                        <a:rPr lang="uk-UA" sz="1200" spc="10" dirty="0">
                          <a:effectLst/>
                          <a:latin typeface="Bookman Old Style" panose="02050604050505020204" pitchFamily="18" charset="0"/>
                        </a:rPr>
                        <a:t>2. Інструкція по інвентаризації основних засобів, нематеріальних активів, товарно-матеріальних цінностей, грошових коштів і документів та розрахунків : наказ Міністерства фінансів України від 11.08.1994 р. № 64 [Електронний ресурс]. – Режим доступу : </a:t>
                      </a:r>
                      <a:r>
                        <a:rPr lang="uk-UA" sz="1200" u="none" spc="10" dirty="0">
                          <a:effectLst/>
                          <a:latin typeface="Bookman Old Style" panose="02050604050505020204" pitchFamily="18" charset="0"/>
                        </a:rPr>
                        <a:t>http://zakon1.rada.gov. </a:t>
                      </a:r>
                      <a:r>
                        <a:rPr lang="uk-UA" sz="1200" u="none" spc="10" dirty="0" err="1">
                          <a:effectLst/>
                          <a:latin typeface="Bookman Old Style" panose="02050604050505020204" pitchFamily="18" charset="0"/>
                        </a:rPr>
                        <a:t>ua</a:t>
                      </a:r>
                      <a:r>
                        <a:rPr lang="uk-UA" sz="1200" u="none" spc="10" dirty="0">
                          <a:effectLst/>
                          <a:latin typeface="Bookman Old Style" panose="02050604050505020204" pitchFamily="18" charset="0"/>
                        </a:rPr>
                        <a:t>/</a:t>
                      </a:r>
                      <a:r>
                        <a:rPr lang="uk-UA" sz="1200" u="none" spc="10" dirty="0" err="1">
                          <a:effectLst/>
                          <a:latin typeface="Bookman Old Style" panose="02050604050505020204" pitchFamily="18" charset="0"/>
                        </a:rPr>
                        <a:t>cgi</a:t>
                      </a:r>
                      <a:r>
                        <a:rPr lang="uk-UA" sz="1200" u="none" spc="10" dirty="0">
                          <a:effectLst/>
                          <a:latin typeface="Bookman Old Style" panose="02050604050505020204" pitchFamily="18" charset="0"/>
                        </a:rPr>
                        <a:t>–</a:t>
                      </a:r>
                      <a:r>
                        <a:rPr lang="uk-UA" sz="1200" u="none" spc="10" dirty="0" err="1">
                          <a:effectLst/>
                          <a:latin typeface="Bookman Old Style" panose="02050604050505020204" pitchFamily="18" charset="0"/>
                        </a:rPr>
                        <a:t>bin</a:t>
                      </a:r>
                      <a:r>
                        <a:rPr lang="uk-UA" sz="1200" u="none" spc="10" dirty="0">
                          <a:effectLst/>
                          <a:latin typeface="Bookman Old Style" panose="02050604050505020204" pitchFamily="18" charset="0"/>
                        </a:rPr>
                        <a:t>/</a:t>
                      </a:r>
                      <a:r>
                        <a:rPr lang="uk-UA" sz="1200" u="none" spc="10" dirty="0" err="1">
                          <a:effectLst/>
                          <a:latin typeface="Bookman Old Style" panose="02050604050505020204" pitchFamily="18" charset="0"/>
                        </a:rPr>
                        <a:t>laws</a:t>
                      </a:r>
                      <a:r>
                        <a:rPr lang="uk-UA" sz="1200" u="none" spc="10" dirty="0">
                          <a:effectLst/>
                          <a:latin typeface="Bookman Old Style" panose="02050604050505020204" pitchFamily="18" charset="0"/>
                        </a:rPr>
                        <a:t>/</a:t>
                      </a:r>
                      <a:r>
                        <a:rPr lang="uk-UA" sz="1200" u="none" spc="10" dirty="0" err="1">
                          <a:effectLst/>
                          <a:latin typeface="Bookman Old Style" panose="02050604050505020204" pitchFamily="18" charset="0"/>
                        </a:rPr>
                        <a:t>main.cgi?nreg</a:t>
                      </a:r>
                      <a:r>
                        <a:rPr lang="uk-UA" sz="1200" u="none" spc="10" dirty="0">
                          <a:effectLst/>
                          <a:latin typeface="Bookman Old Style" panose="02050604050505020204" pitchFamily="18" charset="0"/>
                        </a:rPr>
                        <a:t>=z0202–94.</a:t>
                      </a:r>
                      <a:endParaRPr lang="uk-UA" sz="1200" u="none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u="none" dirty="0">
                          <a:effectLst/>
                          <a:latin typeface="Bookman Old Style" panose="02050604050505020204" pitchFamily="18" charset="0"/>
                        </a:rPr>
                        <a:t>3. Положення (стандарт) бухгалтерського облік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у 1 «Загальні вимоги до фінансової звітності : наказ Міністерства фінансів України від 31.03.1999 р. № 87 [Електронний ресурс]. – Режим доступу : </a:t>
                      </a:r>
                      <a:r>
                        <a:rPr lang="uk-UA" sz="1200" u="none" dirty="0">
                          <a:effectLst/>
                          <a:latin typeface="Bookman Old Style" panose="02050604050505020204" pitchFamily="18" charset="0"/>
                        </a:rPr>
                        <a:t>http://zakon1.rada.gov.ua/laws/show/z0391-99.</a:t>
                      </a:r>
                      <a:endParaRPr lang="uk-UA" sz="1200" u="none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7696126"/>
                  </a:ext>
                </a:extLst>
              </a:tr>
              <a:tr h="150693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Дисертації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1.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Корягін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 М. В. Облік витрат і калькулювання собівартості продукції на хлібопекарних підприємствах (на матеріалах підприємств хлібопекарної промисловості споживчої кооперації України) :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дис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...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канд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екон. наук : спец. 08.06.04 “Бухгалтерський облік, аналіз та аудит” / М. В.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Корягін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; Львівська комерційна академія. – Л., 1998. – 240 с.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2. Легенчук С. Ф. Бухгалтерське відображення інтелектуального капіталу: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дис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... </a:t>
                      </a:r>
                      <a:r>
                        <a:rPr lang="uk-UA" sz="1200" dirty="0" err="1">
                          <a:effectLst/>
                          <a:latin typeface="Bookman Old Style" panose="02050604050505020204" pitchFamily="18" charset="0"/>
                        </a:rPr>
                        <a:t>канд</a:t>
                      </a:r>
                      <a:r>
                        <a:rPr lang="uk-UA" sz="1200" dirty="0">
                          <a:effectLst/>
                          <a:latin typeface="Bookman Old Style" panose="02050604050505020204" pitchFamily="18" charset="0"/>
                        </a:rPr>
                        <a:t>. екон. наук : спец. 08.06.04 “Бухгалтерський облік, аналіз та аудит” / С. Ф. Легенчук; Національний аграрний університет. – К., 2006. – 230 с</a:t>
                      </a:r>
                      <a:r>
                        <a:rPr lang="uk-UA" sz="1200" dirty="0" smtClean="0">
                          <a:effectLst/>
                          <a:latin typeface="Bookman Old Style" panose="02050604050505020204" pitchFamily="18" charset="0"/>
                        </a:rPr>
                        <a:t>.</a:t>
                      </a:r>
                      <a:endParaRPr lang="uk-UA" sz="1200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336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833016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12505</TotalTime>
  <Words>2078</Words>
  <Application>Microsoft Office PowerPoint</Application>
  <PresentationFormat>Екран (4:3)</PresentationFormat>
  <Paragraphs>128</Paragraphs>
  <Slides>11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8" baseType="lpstr">
      <vt:lpstr>Arial</vt:lpstr>
      <vt:lpstr>Bookman Old Style</vt:lpstr>
      <vt:lpstr>Calibri</vt:lpstr>
      <vt:lpstr>Times New Roman</vt:lpstr>
      <vt:lpstr>Verdana</vt:lpstr>
      <vt:lpstr>Wingdings</vt:lpstr>
      <vt:lpstr>cdb2004100l</vt:lpstr>
      <vt:lpstr>Тема 8. Текст наукової роботи:  мова та стиль  </vt:lpstr>
      <vt:lpstr>ЗМІСТ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Інститути та їх функції в економіці. Базисні інститути національної економіки</dc:title>
  <dc:creator>Baggio</dc:creator>
  <cp:lastModifiedBy>Житомирська Політехніка</cp:lastModifiedBy>
  <cp:revision>1084</cp:revision>
  <dcterms:modified xsi:type="dcterms:W3CDTF">2026-03-28T12:46:39Z</dcterms:modified>
</cp:coreProperties>
</file>