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13"/>
  </p:notesMasterIdLst>
  <p:sldIdLst>
    <p:sldId id="310" r:id="rId2"/>
    <p:sldId id="916" r:id="rId3"/>
    <p:sldId id="917" r:id="rId4"/>
    <p:sldId id="922" r:id="rId5"/>
    <p:sldId id="921" r:id="rId6"/>
    <p:sldId id="920" r:id="rId7"/>
    <p:sldId id="919" r:id="rId8"/>
    <p:sldId id="923" r:id="rId9"/>
    <p:sldId id="924" r:id="rId10"/>
    <p:sldId id="925" r:id="rId11"/>
    <p:sldId id="914" r:id="rId12"/>
  </p:sldIdLst>
  <p:sldSz cx="9144000" cy="6858000" type="screen4x3"/>
  <p:notesSz cx="6735763" cy="986948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979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E7FD"/>
    <a:srgbClr val="C1D9F3"/>
    <a:srgbClr val="CDD9FC"/>
    <a:srgbClr val="D1DAE4"/>
    <a:srgbClr val="A7BDF6"/>
    <a:srgbClr val="1D528D"/>
    <a:srgbClr val="91AAEC"/>
    <a:srgbClr val="144378"/>
    <a:srgbClr val="3186E3"/>
    <a:srgbClr val="0F2E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Помірний стиль 4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Помірний стиль 4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Помірний стиль 4 –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C89EF96-8CEA-46FF-86C4-4CE0E7609802}" styleName="Світлий стиль 3 –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Помірний стиль 3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Світлий стиль 2 –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Світлий стиль 2 –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D083AE6-46FA-4A59-8FB0-9F97EB10719F}" styleName="Світлий стиль 3 –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DF18680-E054-41AD-8BC1-D1AEF772440D}" styleName="Помірний стиль 2 –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301B821-A1FF-4177-AEE7-76D212191A09}" styleName="Помірний стиль 1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5758FB7-9AC5-4552-8A53-C91805E547FA}" styleName="Стиль із теми 1 –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Помірний стиль 2 –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27F97BB-C833-4FB7-BDE5-3F7075034690}" styleName="Стиль із теми 2 –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Помірний стиль 3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Помірний стиль 1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16DA210-FB5B-4158-B5E0-FEB733F419BA}" styleName="Світли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Без стилю та сітки таблиці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Світлий стиль 1 –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7AC3CCA-C797-4891-BE02-D94E43425B78}" styleName="Помір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75DCB02-9BB8-47FD-8907-85C794F793BA}" styleName="Стиль із теми 1 –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012ECD-51FC-41F1-AA8D-1B2483CD663E}" styleName="Світлий стиль 2 –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DBED569-4797-4DF1-A0F4-6AAB3CD982D8}" styleName="Світлий стиль 3 –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70" autoAdjust="0"/>
    <p:restoredTop sz="92326" autoAdjust="0"/>
  </p:normalViewPr>
  <p:slideViewPr>
    <p:cSldViewPr>
      <p:cViewPr varScale="1">
        <p:scale>
          <a:sx n="80" d="100"/>
          <a:sy n="80" d="100"/>
        </p:scale>
        <p:origin x="1536" y="58"/>
      </p:cViewPr>
      <p:guideLst>
        <p:guide orient="horz" pos="1979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0779" tIns="45389" rIns="90779" bIns="45389" rtlCol="0"/>
          <a:lstStyle>
            <a:lvl1pPr algn="l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0779" tIns="45389" rIns="90779" bIns="45389" rtlCol="0"/>
          <a:lstStyle>
            <a:lvl1pPr algn="r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E6D5D5E-4555-4EF0-8AEE-7A76AEF5CAEB}" type="datetimeFigureOut">
              <a:rPr lang="ru-RU"/>
              <a:pPr>
                <a:defRPr/>
              </a:pPr>
              <a:t>28.03.2026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79" tIns="45389" rIns="90779" bIns="45389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 vert="horz" lIns="90779" tIns="45389" rIns="90779" bIns="45389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2600"/>
            <a:ext cx="2919413" cy="495300"/>
          </a:xfrm>
          <a:prstGeom prst="rect">
            <a:avLst/>
          </a:prstGeom>
        </p:spPr>
        <p:txBody>
          <a:bodyPr vert="horz" lIns="90779" tIns="45389" rIns="90779" bIns="45389" rtlCol="0" anchor="b"/>
          <a:lstStyle>
            <a:lvl1pPr algn="l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763" y="9372600"/>
            <a:ext cx="2919412" cy="495300"/>
          </a:xfrm>
          <a:prstGeom prst="rect">
            <a:avLst/>
          </a:prstGeom>
        </p:spPr>
        <p:txBody>
          <a:bodyPr vert="horz" wrap="square" lIns="90779" tIns="45389" rIns="90779" bIns="453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48B4526-B03E-4040-B591-F581FA3225D8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3883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uk-UA" smtClean="0"/>
          </a:p>
        </p:txBody>
      </p:sp>
      <p:sp>
        <p:nvSpPr>
          <p:cNvPr id="18436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A05ABA2-E792-4668-BF0F-AA519D8506F7}" type="slidenum">
              <a:rPr lang="ru-RU" altLang="uk-UA" smtClean="0"/>
              <a:pPr/>
              <a:t>2</a:t>
            </a:fld>
            <a:endParaRPr lang="ru-RU" altLang="uk-UA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924B7-1AF8-422D-9ECD-83655AD77063}" type="datetimeFigureOut">
              <a:rPr lang="ru-RU"/>
              <a:pPr>
                <a:defRPr/>
              </a:pPr>
              <a:t>28.03.2026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5E69EE-5AEE-4D61-BEB5-FFBA04B6B967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94881985"/>
      </p:ext>
    </p:extLst>
  </p:cSld>
  <p:clrMapOvr>
    <a:masterClrMapping/>
  </p:clrMapOvr>
  <p:transition>
    <p:strips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096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096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76A1B-F1FC-4F9D-8735-539F3387C86B}" type="datetimeFigureOut">
              <a:rPr lang="ru-RU"/>
              <a:pPr>
                <a:defRPr/>
              </a:pPr>
              <a:t>28.03.2026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44234D-8F3B-4B36-88F3-FF6DA08768BF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320398685"/>
      </p:ext>
    </p:extLst>
  </p:cSld>
  <p:clrMapOvr>
    <a:masterClrMapping/>
  </p:clrMapOvr>
  <p:transition>
    <p:strips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3914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228725"/>
            <a:ext cx="8229600" cy="5095875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C7B96-2133-482B-9A49-FB33CA307888}" type="datetimeFigureOut">
              <a:rPr lang="ru-RU"/>
              <a:pPr>
                <a:defRPr/>
              </a:pPr>
              <a:t>28.03.2026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8EAAE-AAF7-4598-9176-0E6337A1B095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638147353"/>
      </p:ext>
    </p:extLst>
  </p:cSld>
  <p:clrMapOvr>
    <a:masterClrMapping/>
  </p:clrMapOvr>
  <p:transition>
    <p:strips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5189F-810A-42BE-A600-29357F47429B}" type="datetimeFigureOut">
              <a:rPr lang="ru-RU"/>
              <a:pPr>
                <a:defRPr/>
              </a:pPr>
              <a:t>28.03.2026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7726E3-ADF1-4069-9592-3BBB5420D5B9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989942812"/>
      </p:ext>
    </p:extLst>
  </p:cSld>
  <p:clrMapOvr>
    <a:masterClrMapping/>
  </p:clrMapOvr>
  <p:transition>
    <p:strips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28725"/>
            <a:ext cx="4038600" cy="509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28725"/>
            <a:ext cx="4038600" cy="509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748A7-4F09-4AD6-96DC-558999BC23B1}" type="datetimeFigureOut">
              <a:rPr lang="ru-RU"/>
              <a:pPr>
                <a:defRPr/>
              </a:pPr>
              <a:t>28.03.2026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AF2022-9459-4DBC-9158-8503C78619C1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292335475"/>
      </p:ext>
    </p:extLst>
  </p:cSld>
  <p:clrMapOvr>
    <a:masterClrMapping/>
  </p:clrMapOvr>
  <p:transition>
    <p:strips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33E7F4-FAEE-413D-A6F2-5D6E657EA765}" type="datetimeFigureOut">
              <a:rPr lang="ru-RU"/>
              <a:pPr>
                <a:defRPr/>
              </a:pPr>
              <a:t>28.03.2026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21591-235F-4382-8E52-81C71355E20E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752994240"/>
      </p:ext>
    </p:extLst>
  </p:cSld>
  <p:clrMapOvr>
    <a:masterClrMapping/>
  </p:clrMapOvr>
  <p:transition>
    <p:strips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F7033B-C7C1-4090-A704-DAC5E94A6E6E}" type="datetimeFigureOut">
              <a:rPr lang="ru-RU"/>
              <a:pPr>
                <a:defRPr/>
              </a:pPr>
              <a:t>28.03.2026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DE7FE-B45A-4EDD-9D51-7705D656E2CE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043509584"/>
      </p:ext>
    </p:extLst>
  </p:cSld>
  <p:clrMapOvr>
    <a:masterClrMapping/>
  </p:clrMapOvr>
  <p:transition>
    <p:strips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D45D7-FA28-4CC1-B37C-FEB8251F7273}" type="datetimeFigureOut">
              <a:rPr lang="ru-RU"/>
              <a:pPr>
                <a:defRPr/>
              </a:pPr>
              <a:t>28.03.2026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A0A99C-F9F3-454D-B324-30F05E80CAA3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476136659"/>
      </p:ext>
    </p:extLst>
  </p:cSld>
  <p:clrMapOvr>
    <a:masterClrMapping/>
  </p:clrMapOvr>
  <p:transition>
    <p:strips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D4F03-9FAF-45E7-91E4-F69D2ED9C5E2}" type="datetimeFigureOut">
              <a:rPr lang="ru-RU"/>
              <a:pPr>
                <a:defRPr/>
              </a:pPr>
              <a:t>28.03.2026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C1FA4-F55E-4F74-A03E-CEAB45C5171D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768877130"/>
      </p:ext>
    </p:extLst>
  </p:cSld>
  <p:clrMapOvr>
    <a:masterClrMapping/>
  </p:clrMapOvr>
  <p:transition>
    <p:strips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F2DC2-AFC0-4FE3-BD3F-2815475F871F}" type="datetimeFigureOut">
              <a:rPr lang="ru-RU"/>
              <a:pPr>
                <a:defRPr/>
              </a:pPr>
              <a:t>28.03.2026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3FF389-3B31-48CB-83E6-A38D2F71DEF5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573174158"/>
      </p:ext>
    </p:extLst>
  </p:cSld>
  <p:clrMapOvr>
    <a:masterClrMapping/>
  </p:clrMapOvr>
  <p:transition>
    <p:strips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AF27D7-ACD6-4895-A554-A98199A5CD1A}" type="datetimeFigureOut">
              <a:rPr lang="ru-RU"/>
              <a:pPr>
                <a:defRPr/>
              </a:pPr>
              <a:t>28.03.2026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BFC59C-E7A5-41ED-A33D-5E7C81EBCB6A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558426494"/>
      </p:ext>
    </p:extLst>
  </p:cSld>
  <p:clrMapOvr>
    <a:masterClrMapping/>
  </p:clrMapOvr>
  <p:transition>
    <p:strips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5"/>
          <p:cNvSpPr>
            <a:spLocks noChangeArrowheads="1"/>
          </p:cNvSpPr>
          <p:nvPr/>
        </p:nvSpPr>
        <p:spPr bwMode="gray">
          <a:xfrm>
            <a:off x="1588" y="4763"/>
            <a:ext cx="9144000" cy="931862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50000">
                <a:schemeClr val="hlink">
                  <a:gamma/>
                  <a:tint val="0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grpSp>
        <p:nvGrpSpPr>
          <p:cNvPr id="1027" name="Group 16"/>
          <p:cNvGrpSpPr>
            <a:grpSpLocks/>
          </p:cNvGrpSpPr>
          <p:nvPr/>
        </p:nvGrpSpPr>
        <p:grpSpPr bwMode="auto">
          <a:xfrm>
            <a:off x="-12700" y="0"/>
            <a:ext cx="9150350" cy="1012825"/>
            <a:chOff x="476" y="-638"/>
            <a:chExt cx="5764" cy="638"/>
          </a:xfrm>
        </p:grpSpPr>
        <p:sp>
          <p:nvSpPr>
            <p:cNvPr id="1035" name="Oval 17"/>
            <p:cNvSpPr>
              <a:spLocks noChangeArrowheads="1"/>
            </p:cNvSpPr>
            <p:nvPr userDrawn="1"/>
          </p:nvSpPr>
          <p:spPr bwMode="gray">
            <a:xfrm>
              <a:off x="555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6" name="Oval 18"/>
            <p:cNvSpPr>
              <a:spLocks noChangeArrowheads="1"/>
            </p:cNvSpPr>
            <p:nvPr userDrawn="1"/>
          </p:nvSpPr>
          <p:spPr bwMode="gray">
            <a:xfrm>
              <a:off x="553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7" name="Oval 19"/>
            <p:cNvSpPr>
              <a:spLocks noChangeArrowheads="1"/>
            </p:cNvSpPr>
            <p:nvPr userDrawn="1"/>
          </p:nvSpPr>
          <p:spPr bwMode="gray">
            <a:xfrm>
              <a:off x="843" y="-42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8" name="Oval 20"/>
            <p:cNvSpPr>
              <a:spLocks noChangeArrowheads="1"/>
            </p:cNvSpPr>
            <p:nvPr userDrawn="1"/>
          </p:nvSpPr>
          <p:spPr bwMode="gray">
            <a:xfrm>
              <a:off x="843" y="-13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2" name="Oval 21"/>
            <p:cNvSpPr>
              <a:spLocks noChangeArrowheads="1"/>
            </p:cNvSpPr>
            <p:nvPr userDrawn="1"/>
          </p:nvSpPr>
          <p:spPr bwMode="gray">
            <a:xfrm>
              <a:off x="1113" y="-289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40" name="Oval 22"/>
            <p:cNvSpPr>
              <a:spLocks noChangeArrowheads="1"/>
            </p:cNvSpPr>
            <p:nvPr userDrawn="1"/>
          </p:nvSpPr>
          <p:spPr bwMode="gray">
            <a:xfrm>
              <a:off x="1249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41" name="Line 23"/>
            <p:cNvSpPr>
              <a:spLocks noChangeShapeType="1"/>
            </p:cNvSpPr>
            <p:nvPr userDrawn="1"/>
          </p:nvSpPr>
          <p:spPr bwMode="gray">
            <a:xfrm>
              <a:off x="577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2" name="Line 24"/>
            <p:cNvSpPr>
              <a:spLocks noChangeShapeType="1"/>
            </p:cNvSpPr>
            <p:nvPr userDrawn="1"/>
          </p:nvSpPr>
          <p:spPr bwMode="gray">
            <a:xfrm>
              <a:off x="719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3" name="Line 25"/>
            <p:cNvSpPr>
              <a:spLocks noChangeShapeType="1"/>
            </p:cNvSpPr>
            <p:nvPr userDrawn="1"/>
          </p:nvSpPr>
          <p:spPr bwMode="gray">
            <a:xfrm>
              <a:off x="864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4" name="Line 26"/>
            <p:cNvSpPr>
              <a:spLocks noChangeShapeType="1"/>
            </p:cNvSpPr>
            <p:nvPr userDrawn="1"/>
          </p:nvSpPr>
          <p:spPr bwMode="gray">
            <a:xfrm>
              <a:off x="1000" y="-633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5" name="Line 27"/>
            <p:cNvSpPr>
              <a:spLocks noChangeShapeType="1"/>
            </p:cNvSpPr>
            <p:nvPr userDrawn="1"/>
          </p:nvSpPr>
          <p:spPr bwMode="gray">
            <a:xfrm>
              <a:off x="1136" y="-633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6" name="Line 28"/>
            <p:cNvSpPr>
              <a:spLocks noChangeShapeType="1"/>
            </p:cNvSpPr>
            <p:nvPr userDrawn="1"/>
          </p:nvSpPr>
          <p:spPr bwMode="gray">
            <a:xfrm>
              <a:off x="1272" y="-635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7" name="Line 29"/>
            <p:cNvSpPr>
              <a:spLocks noChangeShapeType="1"/>
            </p:cNvSpPr>
            <p:nvPr userDrawn="1"/>
          </p:nvSpPr>
          <p:spPr bwMode="gray">
            <a:xfrm>
              <a:off x="1414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8" name="Line 30"/>
            <p:cNvSpPr>
              <a:spLocks noChangeShapeType="1"/>
            </p:cNvSpPr>
            <p:nvPr userDrawn="1"/>
          </p:nvSpPr>
          <p:spPr bwMode="gray">
            <a:xfrm>
              <a:off x="1565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9" name="Line 31"/>
            <p:cNvSpPr>
              <a:spLocks noChangeShapeType="1"/>
            </p:cNvSpPr>
            <p:nvPr userDrawn="1"/>
          </p:nvSpPr>
          <p:spPr bwMode="gray">
            <a:xfrm>
              <a:off x="1701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0" name="Line 32"/>
            <p:cNvSpPr>
              <a:spLocks noChangeShapeType="1"/>
            </p:cNvSpPr>
            <p:nvPr userDrawn="1"/>
          </p:nvSpPr>
          <p:spPr bwMode="gray">
            <a:xfrm>
              <a:off x="1837" y="-633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1" name="Line 33"/>
            <p:cNvSpPr>
              <a:spLocks noChangeShapeType="1"/>
            </p:cNvSpPr>
            <p:nvPr userDrawn="1"/>
          </p:nvSpPr>
          <p:spPr bwMode="gray">
            <a:xfrm>
              <a:off x="1973" y="-633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2" name="Line 34"/>
            <p:cNvSpPr>
              <a:spLocks noChangeShapeType="1"/>
            </p:cNvSpPr>
            <p:nvPr userDrawn="1"/>
          </p:nvSpPr>
          <p:spPr bwMode="gray">
            <a:xfrm>
              <a:off x="2109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3" name="Oval 35"/>
            <p:cNvSpPr>
              <a:spLocks noChangeArrowheads="1"/>
            </p:cNvSpPr>
            <p:nvPr userDrawn="1"/>
          </p:nvSpPr>
          <p:spPr bwMode="gray">
            <a:xfrm>
              <a:off x="1392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4" name="Oval 36"/>
            <p:cNvSpPr>
              <a:spLocks noChangeArrowheads="1"/>
            </p:cNvSpPr>
            <p:nvPr userDrawn="1"/>
          </p:nvSpPr>
          <p:spPr bwMode="gray">
            <a:xfrm>
              <a:off x="1390" y="-542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5" name="Oval 37"/>
            <p:cNvSpPr>
              <a:spLocks noChangeArrowheads="1"/>
            </p:cNvSpPr>
            <p:nvPr userDrawn="1"/>
          </p:nvSpPr>
          <p:spPr bwMode="gray">
            <a:xfrm>
              <a:off x="1680" y="-42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6" name="Oval 38"/>
            <p:cNvSpPr>
              <a:spLocks noChangeArrowheads="1"/>
            </p:cNvSpPr>
            <p:nvPr userDrawn="1"/>
          </p:nvSpPr>
          <p:spPr bwMode="gray">
            <a:xfrm>
              <a:off x="1680" y="-54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7" name="Oval 39"/>
            <p:cNvSpPr>
              <a:spLocks noChangeArrowheads="1"/>
            </p:cNvSpPr>
            <p:nvPr userDrawn="1"/>
          </p:nvSpPr>
          <p:spPr bwMode="gray">
            <a:xfrm>
              <a:off x="1950" y="-28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8" name="Oval 40"/>
            <p:cNvSpPr>
              <a:spLocks noChangeArrowheads="1"/>
            </p:cNvSpPr>
            <p:nvPr userDrawn="1"/>
          </p:nvSpPr>
          <p:spPr bwMode="gray">
            <a:xfrm>
              <a:off x="2086" y="-1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9" name="Oval 41"/>
            <p:cNvSpPr>
              <a:spLocks noChangeArrowheads="1"/>
            </p:cNvSpPr>
            <p:nvPr userDrawn="1"/>
          </p:nvSpPr>
          <p:spPr bwMode="gray">
            <a:xfrm>
              <a:off x="2224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0" name="Oval 42"/>
            <p:cNvSpPr>
              <a:spLocks noChangeArrowheads="1"/>
            </p:cNvSpPr>
            <p:nvPr userDrawn="1"/>
          </p:nvSpPr>
          <p:spPr bwMode="gray">
            <a:xfrm>
              <a:off x="2222" y="-5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1" name="Oval 43"/>
            <p:cNvSpPr>
              <a:spLocks noChangeArrowheads="1"/>
            </p:cNvSpPr>
            <p:nvPr userDrawn="1"/>
          </p:nvSpPr>
          <p:spPr bwMode="gray">
            <a:xfrm>
              <a:off x="2512" y="-42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2" name="Oval 44"/>
            <p:cNvSpPr>
              <a:spLocks noChangeArrowheads="1"/>
            </p:cNvSpPr>
            <p:nvPr userDrawn="1"/>
          </p:nvSpPr>
          <p:spPr bwMode="gray">
            <a:xfrm>
              <a:off x="2512" y="-15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3" name="Oval 45"/>
            <p:cNvSpPr>
              <a:spLocks noChangeArrowheads="1"/>
            </p:cNvSpPr>
            <p:nvPr userDrawn="1"/>
          </p:nvSpPr>
          <p:spPr bwMode="gray">
            <a:xfrm>
              <a:off x="2782" y="-289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4" name="Oval 46"/>
            <p:cNvSpPr>
              <a:spLocks noChangeArrowheads="1"/>
            </p:cNvSpPr>
            <p:nvPr userDrawn="1"/>
          </p:nvSpPr>
          <p:spPr bwMode="gray">
            <a:xfrm>
              <a:off x="2918" y="-15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grpSp>
          <p:nvGrpSpPr>
            <p:cNvPr id="1065" name="Group 47"/>
            <p:cNvGrpSpPr>
              <a:grpSpLocks/>
            </p:cNvGrpSpPr>
            <p:nvPr userDrawn="1"/>
          </p:nvGrpSpPr>
          <p:grpSpPr bwMode="auto">
            <a:xfrm>
              <a:off x="2246" y="-638"/>
              <a:ext cx="1532" cy="635"/>
              <a:chOff x="-765" y="-1448"/>
              <a:chExt cx="1532" cy="2896"/>
            </a:xfrm>
          </p:grpSpPr>
          <p:sp>
            <p:nvSpPr>
              <p:cNvPr id="1111" name="Line 48"/>
              <p:cNvSpPr>
                <a:spLocks noChangeShapeType="1"/>
              </p:cNvSpPr>
              <p:nvPr userDrawn="1"/>
            </p:nvSpPr>
            <p:spPr bwMode="gray">
              <a:xfrm>
                <a:off x="-765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2" name="Line 49"/>
              <p:cNvSpPr>
                <a:spLocks noChangeShapeType="1"/>
              </p:cNvSpPr>
              <p:nvPr userDrawn="1"/>
            </p:nvSpPr>
            <p:spPr bwMode="gray">
              <a:xfrm>
                <a:off x="-614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3" name="Line 50"/>
              <p:cNvSpPr>
                <a:spLocks noChangeShapeType="1"/>
              </p:cNvSpPr>
              <p:nvPr userDrawn="1"/>
            </p:nvSpPr>
            <p:spPr bwMode="gray">
              <a:xfrm>
                <a:off x="-478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4" name="Line 51"/>
              <p:cNvSpPr>
                <a:spLocks noChangeShapeType="1"/>
              </p:cNvSpPr>
              <p:nvPr userDrawn="1"/>
            </p:nvSpPr>
            <p:spPr bwMode="gray">
              <a:xfrm>
                <a:off x="-342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5" name="Line 52"/>
              <p:cNvSpPr>
                <a:spLocks noChangeShapeType="1"/>
              </p:cNvSpPr>
              <p:nvPr userDrawn="1"/>
            </p:nvSpPr>
            <p:spPr bwMode="gray">
              <a:xfrm>
                <a:off x="-206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6" name="Line 53"/>
              <p:cNvSpPr>
                <a:spLocks noChangeShapeType="1"/>
              </p:cNvSpPr>
              <p:nvPr userDrawn="1"/>
            </p:nvSpPr>
            <p:spPr bwMode="gray">
              <a:xfrm>
                <a:off x="-70" y="-1448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7" name="Line 54"/>
              <p:cNvSpPr>
                <a:spLocks noChangeShapeType="1"/>
              </p:cNvSpPr>
              <p:nvPr userDrawn="1"/>
            </p:nvSpPr>
            <p:spPr bwMode="gray">
              <a:xfrm>
                <a:off x="72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8" name="Line 55"/>
              <p:cNvSpPr>
                <a:spLocks noChangeShapeType="1"/>
              </p:cNvSpPr>
              <p:nvPr userDrawn="1"/>
            </p:nvSpPr>
            <p:spPr bwMode="gray">
              <a:xfrm>
                <a:off x="223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9" name="Line 56"/>
              <p:cNvSpPr>
                <a:spLocks noChangeShapeType="1"/>
              </p:cNvSpPr>
              <p:nvPr userDrawn="1"/>
            </p:nvSpPr>
            <p:spPr bwMode="gray">
              <a:xfrm>
                <a:off x="359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0" name="Line 57"/>
              <p:cNvSpPr>
                <a:spLocks noChangeShapeType="1"/>
              </p:cNvSpPr>
              <p:nvPr userDrawn="1"/>
            </p:nvSpPr>
            <p:spPr bwMode="gray">
              <a:xfrm>
                <a:off x="495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1" name="Line 58"/>
              <p:cNvSpPr>
                <a:spLocks noChangeShapeType="1"/>
              </p:cNvSpPr>
              <p:nvPr userDrawn="1"/>
            </p:nvSpPr>
            <p:spPr bwMode="gray">
              <a:xfrm>
                <a:off x="631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2" name="Line 59"/>
              <p:cNvSpPr>
                <a:spLocks noChangeShapeType="1"/>
              </p:cNvSpPr>
              <p:nvPr userDrawn="1"/>
            </p:nvSpPr>
            <p:spPr bwMode="gray">
              <a:xfrm>
                <a:off x="767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1066" name="Oval 60"/>
            <p:cNvSpPr>
              <a:spLocks noChangeArrowheads="1"/>
            </p:cNvSpPr>
            <p:nvPr userDrawn="1"/>
          </p:nvSpPr>
          <p:spPr bwMode="gray">
            <a:xfrm>
              <a:off x="3061" y="-416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7" name="Oval 61"/>
            <p:cNvSpPr>
              <a:spLocks noChangeArrowheads="1"/>
            </p:cNvSpPr>
            <p:nvPr userDrawn="1"/>
          </p:nvSpPr>
          <p:spPr bwMode="gray">
            <a:xfrm>
              <a:off x="3059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8" name="Oval 62"/>
            <p:cNvSpPr>
              <a:spLocks noChangeArrowheads="1"/>
            </p:cNvSpPr>
            <p:nvPr userDrawn="1"/>
          </p:nvSpPr>
          <p:spPr bwMode="gray">
            <a:xfrm>
              <a:off x="3349" y="-41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9" name="Oval 63"/>
            <p:cNvSpPr>
              <a:spLocks noChangeArrowheads="1"/>
            </p:cNvSpPr>
            <p:nvPr userDrawn="1"/>
          </p:nvSpPr>
          <p:spPr bwMode="gray">
            <a:xfrm>
              <a:off x="3349" y="-54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0" name="Oval 64"/>
            <p:cNvSpPr>
              <a:spLocks noChangeArrowheads="1"/>
            </p:cNvSpPr>
            <p:nvPr userDrawn="1"/>
          </p:nvSpPr>
          <p:spPr bwMode="gray">
            <a:xfrm>
              <a:off x="3619" y="-28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1" name="Oval 65"/>
            <p:cNvSpPr>
              <a:spLocks noChangeArrowheads="1"/>
            </p:cNvSpPr>
            <p:nvPr userDrawn="1"/>
          </p:nvSpPr>
          <p:spPr bwMode="gray">
            <a:xfrm>
              <a:off x="3755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2" name="Oval 66"/>
            <p:cNvSpPr>
              <a:spLocks noChangeArrowheads="1"/>
            </p:cNvSpPr>
            <p:nvPr userDrawn="1"/>
          </p:nvSpPr>
          <p:spPr bwMode="gray">
            <a:xfrm>
              <a:off x="3913" y="-27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3" name="Oval 67"/>
            <p:cNvSpPr>
              <a:spLocks noChangeArrowheads="1"/>
            </p:cNvSpPr>
            <p:nvPr userDrawn="1"/>
          </p:nvSpPr>
          <p:spPr bwMode="gray">
            <a:xfrm>
              <a:off x="3911" y="-5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4" name="Oval 68"/>
            <p:cNvSpPr>
              <a:spLocks noChangeArrowheads="1"/>
            </p:cNvSpPr>
            <p:nvPr userDrawn="1"/>
          </p:nvSpPr>
          <p:spPr bwMode="gray">
            <a:xfrm>
              <a:off x="4201" y="-45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5" name="Oval 69"/>
            <p:cNvSpPr>
              <a:spLocks noChangeArrowheads="1"/>
            </p:cNvSpPr>
            <p:nvPr userDrawn="1"/>
          </p:nvSpPr>
          <p:spPr bwMode="gray">
            <a:xfrm>
              <a:off x="4201" y="-14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6" name="Oval 70"/>
            <p:cNvSpPr>
              <a:spLocks noChangeArrowheads="1"/>
            </p:cNvSpPr>
            <p:nvPr userDrawn="1"/>
          </p:nvSpPr>
          <p:spPr bwMode="gray">
            <a:xfrm>
              <a:off x="4471" y="-29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7" name="Oval 71"/>
            <p:cNvSpPr>
              <a:spLocks noChangeArrowheads="1"/>
            </p:cNvSpPr>
            <p:nvPr userDrawn="1"/>
          </p:nvSpPr>
          <p:spPr bwMode="gray">
            <a:xfrm>
              <a:off x="4607" y="-15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grpSp>
          <p:nvGrpSpPr>
            <p:cNvPr id="1078" name="Group 72"/>
            <p:cNvGrpSpPr>
              <a:grpSpLocks/>
            </p:cNvGrpSpPr>
            <p:nvPr userDrawn="1"/>
          </p:nvGrpSpPr>
          <p:grpSpPr bwMode="auto">
            <a:xfrm>
              <a:off x="3935" y="-638"/>
              <a:ext cx="1532" cy="635"/>
              <a:chOff x="-765" y="-1448"/>
              <a:chExt cx="1532" cy="2896"/>
            </a:xfrm>
          </p:grpSpPr>
          <p:sp>
            <p:nvSpPr>
              <p:cNvPr id="1099" name="Line 73"/>
              <p:cNvSpPr>
                <a:spLocks noChangeShapeType="1"/>
              </p:cNvSpPr>
              <p:nvPr userDrawn="1"/>
            </p:nvSpPr>
            <p:spPr bwMode="gray">
              <a:xfrm>
                <a:off x="-765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0" name="Line 74"/>
              <p:cNvSpPr>
                <a:spLocks noChangeShapeType="1"/>
              </p:cNvSpPr>
              <p:nvPr userDrawn="1"/>
            </p:nvSpPr>
            <p:spPr bwMode="gray">
              <a:xfrm>
                <a:off x="-614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1" name="Line 75"/>
              <p:cNvSpPr>
                <a:spLocks noChangeShapeType="1"/>
              </p:cNvSpPr>
              <p:nvPr userDrawn="1"/>
            </p:nvSpPr>
            <p:spPr bwMode="gray">
              <a:xfrm>
                <a:off x="-478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2" name="Line 76"/>
              <p:cNvSpPr>
                <a:spLocks noChangeShapeType="1"/>
              </p:cNvSpPr>
              <p:nvPr userDrawn="1"/>
            </p:nvSpPr>
            <p:spPr bwMode="gray">
              <a:xfrm>
                <a:off x="-342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3" name="Line 77"/>
              <p:cNvSpPr>
                <a:spLocks noChangeShapeType="1"/>
              </p:cNvSpPr>
              <p:nvPr userDrawn="1"/>
            </p:nvSpPr>
            <p:spPr bwMode="gray">
              <a:xfrm>
                <a:off x="-206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4" name="Line 78"/>
              <p:cNvSpPr>
                <a:spLocks noChangeShapeType="1"/>
              </p:cNvSpPr>
              <p:nvPr userDrawn="1"/>
            </p:nvSpPr>
            <p:spPr bwMode="gray">
              <a:xfrm>
                <a:off x="-70" y="-1448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5" name="Line 79"/>
              <p:cNvSpPr>
                <a:spLocks noChangeShapeType="1"/>
              </p:cNvSpPr>
              <p:nvPr userDrawn="1"/>
            </p:nvSpPr>
            <p:spPr bwMode="gray">
              <a:xfrm>
                <a:off x="72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6" name="Line 80"/>
              <p:cNvSpPr>
                <a:spLocks noChangeShapeType="1"/>
              </p:cNvSpPr>
              <p:nvPr userDrawn="1"/>
            </p:nvSpPr>
            <p:spPr bwMode="gray">
              <a:xfrm>
                <a:off x="223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7" name="Line 81"/>
              <p:cNvSpPr>
                <a:spLocks noChangeShapeType="1"/>
              </p:cNvSpPr>
              <p:nvPr userDrawn="1"/>
            </p:nvSpPr>
            <p:spPr bwMode="gray">
              <a:xfrm>
                <a:off x="359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8" name="Line 82"/>
              <p:cNvSpPr>
                <a:spLocks noChangeShapeType="1"/>
              </p:cNvSpPr>
              <p:nvPr userDrawn="1"/>
            </p:nvSpPr>
            <p:spPr bwMode="gray">
              <a:xfrm>
                <a:off x="495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9" name="Line 83"/>
              <p:cNvSpPr>
                <a:spLocks noChangeShapeType="1"/>
              </p:cNvSpPr>
              <p:nvPr userDrawn="1"/>
            </p:nvSpPr>
            <p:spPr bwMode="gray">
              <a:xfrm>
                <a:off x="631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0" name="Line 84"/>
              <p:cNvSpPr>
                <a:spLocks noChangeShapeType="1"/>
              </p:cNvSpPr>
              <p:nvPr userDrawn="1"/>
            </p:nvSpPr>
            <p:spPr bwMode="gray">
              <a:xfrm>
                <a:off x="767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1079" name="Oval 85"/>
            <p:cNvSpPr>
              <a:spLocks noChangeArrowheads="1"/>
            </p:cNvSpPr>
            <p:nvPr userDrawn="1"/>
          </p:nvSpPr>
          <p:spPr bwMode="gray">
            <a:xfrm>
              <a:off x="4750" y="-36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0" name="Oval 86"/>
            <p:cNvSpPr>
              <a:spLocks noChangeArrowheads="1"/>
            </p:cNvSpPr>
            <p:nvPr userDrawn="1"/>
          </p:nvSpPr>
          <p:spPr bwMode="gray">
            <a:xfrm>
              <a:off x="4748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1" name="Oval 87"/>
            <p:cNvSpPr>
              <a:spLocks noChangeArrowheads="1"/>
            </p:cNvSpPr>
            <p:nvPr userDrawn="1"/>
          </p:nvSpPr>
          <p:spPr bwMode="gray">
            <a:xfrm>
              <a:off x="5038" y="-42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2" name="Oval 88"/>
            <p:cNvSpPr>
              <a:spLocks noChangeArrowheads="1"/>
            </p:cNvSpPr>
            <p:nvPr userDrawn="1"/>
          </p:nvSpPr>
          <p:spPr bwMode="gray">
            <a:xfrm>
              <a:off x="5038" y="-54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3" name="Oval 89"/>
            <p:cNvSpPr>
              <a:spLocks noChangeArrowheads="1"/>
            </p:cNvSpPr>
            <p:nvPr userDrawn="1"/>
          </p:nvSpPr>
          <p:spPr bwMode="gray">
            <a:xfrm>
              <a:off x="5308" y="-28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4" name="Oval 90"/>
            <p:cNvSpPr>
              <a:spLocks noChangeArrowheads="1"/>
            </p:cNvSpPr>
            <p:nvPr userDrawn="1"/>
          </p:nvSpPr>
          <p:spPr bwMode="gray">
            <a:xfrm>
              <a:off x="5444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5" name="Oval 91"/>
            <p:cNvSpPr>
              <a:spLocks noChangeArrowheads="1"/>
            </p:cNvSpPr>
            <p:nvPr userDrawn="1"/>
          </p:nvSpPr>
          <p:spPr bwMode="gray">
            <a:xfrm>
              <a:off x="5580" y="-286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6" name="Oval 92"/>
            <p:cNvSpPr>
              <a:spLocks noChangeArrowheads="1"/>
            </p:cNvSpPr>
            <p:nvPr userDrawn="1"/>
          </p:nvSpPr>
          <p:spPr bwMode="gray">
            <a:xfrm>
              <a:off x="5578" y="-54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7" name="Oval 93"/>
            <p:cNvSpPr>
              <a:spLocks noChangeArrowheads="1"/>
            </p:cNvSpPr>
            <p:nvPr userDrawn="1"/>
          </p:nvSpPr>
          <p:spPr bwMode="gray">
            <a:xfrm>
              <a:off x="5868" y="-42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8" name="Oval 94"/>
            <p:cNvSpPr>
              <a:spLocks noChangeArrowheads="1"/>
            </p:cNvSpPr>
            <p:nvPr userDrawn="1"/>
          </p:nvSpPr>
          <p:spPr bwMode="gray">
            <a:xfrm>
              <a:off x="5868" y="-15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9" name="Oval 95"/>
            <p:cNvSpPr>
              <a:spLocks noChangeArrowheads="1"/>
            </p:cNvSpPr>
            <p:nvPr userDrawn="1"/>
          </p:nvSpPr>
          <p:spPr bwMode="gray">
            <a:xfrm>
              <a:off x="6138" y="-28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90" name="Line 96"/>
            <p:cNvSpPr>
              <a:spLocks noChangeShapeType="1"/>
            </p:cNvSpPr>
            <p:nvPr userDrawn="1"/>
          </p:nvSpPr>
          <p:spPr bwMode="gray">
            <a:xfrm>
              <a:off x="5602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1" name="Line 97"/>
            <p:cNvSpPr>
              <a:spLocks noChangeShapeType="1"/>
            </p:cNvSpPr>
            <p:nvPr userDrawn="1"/>
          </p:nvSpPr>
          <p:spPr bwMode="gray">
            <a:xfrm>
              <a:off x="5753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2" name="Line 98"/>
            <p:cNvSpPr>
              <a:spLocks noChangeShapeType="1"/>
            </p:cNvSpPr>
            <p:nvPr userDrawn="1"/>
          </p:nvSpPr>
          <p:spPr bwMode="gray">
            <a:xfrm>
              <a:off x="5889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3" name="Line 99"/>
            <p:cNvSpPr>
              <a:spLocks noChangeShapeType="1"/>
            </p:cNvSpPr>
            <p:nvPr userDrawn="1"/>
          </p:nvSpPr>
          <p:spPr bwMode="gray">
            <a:xfrm>
              <a:off x="6025" y="-635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4" name="Line 100"/>
            <p:cNvSpPr>
              <a:spLocks noChangeShapeType="1"/>
            </p:cNvSpPr>
            <p:nvPr userDrawn="1"/>
          </p:nvSpPr>
          <p:spPr bwMode="gray">
            <a:xfrm>
              <a:off x="6161" y="-635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5" name="Line 101"/>
            <p:cNvSpPr>
              <a:spLocks noChangeShapeType="1"/>
            </p:cNvSpPr>
            <p:nvPr userDrawn="1"/>
          </p:nvSpPr>
          <p:spPr bwMode="gray">
            <a:xfrm>
              <a:off x="476" y="-525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6" name="Line 102"/>
            <p:cNvSpPr>
              <a:spLocks noChangeShapeType="1"/>
            </p:cNvSpPr>
            <p:nvPr userDrawn="1"/>
          </p:nvSpPr>
          <p:spPr bwMode="gray">
            <a:xfrm>
              <a:off x="477" y="-389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7" name="Line 103"/>
            <p:cNvSpPr>
              <a:spLocks noChangeShapeType="1"/>
            </p:cNvSpPr>
            <p:nvPr userDrawn="1"/>
          </p:nvSpPr>
          <p:spPr bwMode="gray">
            <a:xfrm>
              <a:off x="478" y="-253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8" name="Line 104"/>
            <p:cNvSpPr>
              <a:spLocks noChangeShapeType="1"/>
            </p:cNvSpPr>
            <p:nvPr userDrawn="1"/>
          </p:nvSpPr>
          <p:spPr bwMode="gray">
            <a:xfrm>
              <a:off x="480" y="-126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</p:grpSp>
      <p:sp>
        <p:nvSpPr>
          <p:cNvPr id="1129" name="Rectangle 105"/>
          <p:cNvSpPr>
            <a:spLocks noChangeArrowheads="1"/>
          </p:cNvSpPr>
          <p:nvPr/>
        </p:nvSpPr>
        <p:spPr bwMode="gray">
          <a:xfrm>
            <a:off x="0" y="800100"/>
            <a:ext cx="9144000" cy="301625"/>
          </a:xfrm>
          <a:prstGeom prst="rect">
            <a:avLst/>
          </a:prstGeom>
          <a:gradFill rotWithShape="1">
            <a:gsLst>
              <a:gs pos="0">
                <a:schemeClr val="tx1">
                  <a:gamma/>
                  <a:shade val="46275"/>
                  <a:invGamma/>
                </a:schemeClr>
              </a:gs>
              <a:gs pos="100000">
                <a:schemeClr val="tx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1029" name="Oval 106" descr="06_original_w"/>
          <p:cNvSpPr>
            <a:spLocks noChangeArrowheads="1"/>
          </p:cNvSpPr>
          <p:nvPr/>
        </p:nvSpPr>
        <p:spPr bwMode="gray">
          <a:xfrm>
            <a:off x="7956550" y="404813"/>
            <a:ext cx="936625" cy="1008062"/>
          </a:xfrm>
          <a:prstGeom prst="ellipse">
            <a:avLst/>
          </a:prstGeom>
          <a:blipFill dpi="0" rotWithShape="1">
            <a:blip r:embed="rId13"/>
            <a:srcRect/>
            <a:stretch>
              <a:fillRect/>
            </a:stretch>
          </a:blip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uk-UA" altLang="uk-UA" smtClean="0"/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28725"/>
            <a:ext cx="8229600" cy="509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uk-UA" smtClean="0"/>
              <a:t>Образец текста</a:t>
            </a:r>
          </a:p>
          <a:p>
            <a:pPr lvl="1"/>
            <a:r>
              <a:rPr lang="en-US" altLang="uk-UA" smtClean="0"/>
              <a:t>Второй уровень</a:t>
            </a:r>
          </a:p>
          <a:p>
            <a:pPr lvl="2"/>
            <a:r>
              <a:rPr lang="en-US" altLang="uk-UA" smtClean="0"/>
              <a:t>Третий уровень</a:t>
            </a:r>
          </a:p>
          <a:p>
            <a:pPr lvl="3"/>
            <a:r>
              <a:rPr lang="en-US" altLang="uk-UA" smtClean="0"/>
              <a:t>Четвертый уровень</a:t>
            </a:r>
          </a:p>
          <a:p>
            <a:pPr lvl="4"/>
            <a:r>
              <a:rPr lang="en-US" altLang="uk-UA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400" b="0">
                <a:latin typeface="+mn-lt"/>
                <a:cs typeface="+mn-cs"/>
              </a:defRPr>
            </a:lvl1pPr>
          </a:lstStyle>
          <a:p>
            <a:pPr>
              <a:defRPr/>
            </a:pPr>
            <a:fld id="{A95AFC7E-0181-4ED6-9046-95DD480F976B}" type="datetimeFigureOut">
              <a:rPr lang="ru-RU"/>
              <a:pPr>
                <a:defRPr/>
              </a:pPr>
              <a:t>28.03.2026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 b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19EE5AEF-E962-4A57-8304-8F18007BB3C8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  <p:sp>
        <p:nvSpPr>
          <p:cNvPr id="1034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228600"/>
            <a:ext cx="7391400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uk-UA" smtClean="0"/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5" r:id="rId1"/>
    <p:sldLayoutId id="2147485276" r:id="rId2"/>
    <p:sldLayoutId id="2147485277" r:id="rId3"/>
    <p:sldLayoutId id="2147485278" r:id="rId4"/>
    <p:sldLayoutId id="2147485279" r:id="rId5"/>
    <p:sldLayoutId id="2147485280" r:id="rId6"/>
    <p:sldLayoutId id="2147485281" r:id="rId7"/>
    <p:sldLayoutId id="2147485282" r:id="rId8"/>
    <p:sldLayoutId id="2147485283" r:id="rId9"/>
    <p:sldLayoutId id="2147485284" r:id="rId10"/>
    <p:sldLayoutId id="2147485285" r:id="rId11"/>
  </p:sldLayoutIdLst>
  <p:transition>
    <p:strips dir="ld"/>
  </p:transition>
  <p:txStyles>
    <p:titleStyle>
      <a:lvl1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64704"/>
            <a:ext cx="9144000" cy="4929187"/>
          </a:xfrm>
        </p:spPr>
        <p:txBody>
          <a:bodyPr/>
          <a:lstStyle/>
          <a:p>
            <a:pPr algn="ctr">
              <a:defRPr/>
            </a:pPr>
            <a:r>
              <a:rPr lang="uk-UA" sz="5400" i="0" dirty="0" smtClean="0">
                <a:solidFill>
                  <a:schemeClr val="accent4">
                    <a:lumMod val="50000"/>
                  </a:schemeClr>
                </a:solidFill>
                <a:latin typeface="Bookman Old Style" pitchFamily="18" charset="0"/>
              </a:rPr>
              <a:t>Тема 8.</a:t>
            </a:r>
            <a:r>
              <a:rPr lang="ru-RU" sz="4400" i="0" dirty="0">
                <a:latin typeface="Bookman Old Style" pitchFamily="18" charset="0"/>
              </a:rPr>
              <a:t/>
            </a:r>
            <a:br>
              <a:rPr lang="ru-RU" sz="4400" i="0" dirty="0">
                <a:latin typeface="Bookman Old Style" pitchFamily="18" charset="0"/>
              </a:rPr>
            </a:br>
            <a:r>
              <a:rPr lang="ru-RU" sz="4400" i="0" dirty="0" smtClean="0">
                <a:latin typeface="Bookman Old Style" pitchFamily="18" charset="0"/>
              </a:rPr>
              <a:t>Текст </a:t>
            </a:r>
            <a:r>
              <a:rPr lang="ru-RU" sz="4400" i="0" dirty="0" err="1">
                <a:latin typeface="Bookman Old Style" pitchFamily="18" charset="0"/>
              </a:rPr>
              <a:t>наукової</a:t>
            </a:r>
            <a:r>
              <a:rPr lang="ru-RU" sz="4400" i="0" dirty="0">
                <a:latin typeface="Bookman Old Style" pitchFamily="18" charset="0"/>
              </a:rPr>
              <a:t> </a:t>
            </a:r>
            <a:r>
              <a:rPr lang="ru-RU" sz="4400" i="0" dirty="0" err="1">
                <a:latin typeface="Bookman Old Style" pitchFamily="18" charset="0"/>
              </a:rPr>
              <a:t>роботи</a:t>
            </a:r>
            <a:r>
              <a:rPr lang="ru-RU" sz="4400" i="0" dirty="0" smtClean="0">
                <a:latin typeface="Bookman Old Style" pitchFamily="18" charset="0"/>
              </a:rPr>
              <a:t>:</a:t>
            </a:r>
            <a:br>
              <a:rPr lang="ru-RU" sz="4400" i="0" dirty="0" smtClean="0">
                <a:latin typeface="Bookman Old Style" pitchFamily="18" charset="0"/>
              </a:rPr>
            </a:br>
            <a:r>
              <a:rPr lang="ru-RU" sz="4400" i="0" dirty="0" smtClean="0">
                <a:latin typeface="Bookman Old Style" pitchFamily="18" charset="0"/>
              </a:rPr>
              <a:t> </a:t>
            </a:r>
            <a:r>
              <a:rPr lang="ru-RU" sz="4400" i="0" dirty="0" err="1">
                <a:latin typeface="Bookman Old Style" pitchFamily="18" charset="0"/>
              </a:rPr>
              <a:t>мова</a:t>
            </a:r>
            <a:r>
              <a:rPr lang="ru-RU" sz="4400" i="0" dirty="0">
                <a:latin typeface="Bookman Old Style" pitchFamily="18" charset="0"/>
              </a:rPr>
              <a:t> та стиль </a:t>
            </a:r>
            <a:r>
              <a:rPr lang="ru-RU" sz="4400" dirty="0"/>
              <a:t/>
            </a:r>
            <a:br>
              <a:rPr lang="ru-RU" sz="4400" dirty="0"/>
            </a:br>
            <a:endParaRPr lang="ru-RU" sz="5400" i="0" dirty="0">
              <a:latin typeface="Bookman Old Style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664753"/>
              </p:ext>
            </p:extLst>
          </p:nvPr>
        </p:nvGraphicFramePr>
        <p:xfrm>
          <a:off x="0" y="1124744"/>
          <a:ext cx="9144000" cy="6400800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2051720">
                  <a:extLst>
                    <a:ext uri="{9D8B030D-6E8A-4147-A177-3AD203B41FA5}">
                      <a16:colId xmlns:a16="http://schemas.microsoft.com/office/drawing/2014/main" val="864742785"/>
                    </a:ext>
                  </a:extLst>
                </a:gridCol>
                <a:gridCol w="7092280">
                  <a:extLst>
                    <a:ext uri="{9D8B030D-6E8A-4147-A177-3AD203B41FA5}">
                      <a16:colId xmlns:a16="http://schemas.microsoft.com/office/drawing/2014/main" val="761958771"/>
                    </a:ext>
                  </a:extLst>
                </a:gridCol>
              </a:tblGrid>
              <a:tr h="17521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spc="-20" dirty="0" smtClean="0">
                          <a:effectLst/>
                          <a:latin typeface="Bookman Old Style" panose="02050604050505020204" pitchFamily="18" charset="0"/>
                        </a:rPr>
                        <a:t>Характеристика</a:t>
                      </a:r>
                      <a:endParaRPr lang="uk-UA" sz="14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00" marR="573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Приклад оформлення</a:t>
                      </a:r>
                      <a:endParaRPr lang="uk-UA" sz="14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00" marR="57300" marT="0" marB="0" anchor="ctr"/>
                </a:tc>
                <a:extLst>
                  <a:ext uri="{0D108BD9-81ED-4DB2-BD59-A6C34878D82A}">
                    <a16:rowId xmlns:a16="http://schemas.microsoft.com/office/drawing/2014/main" val="3706481325"/>
                  </a:ext>
                </a:extLst>
              </a:tr>
              <a:tr h="2102634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Автореферати дисертацій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Куцик П. О. Облік і контроль виробничих витрат в об'єднаннях кооперативної промисловості (на матеріалах споживчої кооперації України) : </a:t>
                      </a:r>
                      <a:r>
                        <a:rPr lang="uk-UA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автореф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дис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на здобуття наук. ступеня </a:t>
                      </a:r>
                      <a:r>
                        <a:rPr lang="uk-UA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канд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екон. наук : спец. 08.06.04 “Бухгалтерський облік, аналіз та аудит” / П. О. Куцик; Львівська комерційна академія. – Л., 2000. – 17 с.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spc="1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uk-UA" sz="1400" spc="1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Голов</a:t>
                      </a:r>
                      <a:r>
                        <a:rPr lang="uk-UA" sz="1400" spc="1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С. Ф. Сучасний стан та перспективи розвитку бухгалтерського обліку в Україні : </a:t>
                      </a:r>
                      <a:r>
                        <a:rPr lang="uk-UA" sz="1400" spc="1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автореф</a:t>
                      </a:r>
                      <a:r>
                        <a:rPr lang="uk-UA" sz="1400" spc="1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400" spc="1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дис</a:t>
                      </a:r>
                      <a:r>
                        <a:rPr lang="uk-UA" sz="1400" spc="1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на здобуття наук. ступеня д-ра екон. наук : спец. 08.00.09 «Бухгалтерський облік, аналіз та аудит (за видами економічної діяльності)» / С. Ф. </a:t>
                      </a:r>
                      <a:r>
                        <a:rPr lang="uk-UA" sz="1400" spc="1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Голов</a:t>
                      </a:r>
                      <a:r>
                        <a:rPr lang="uk-UA" sz="1400" spc="1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Київ. </a:t>
                      </a:r>
                      <a:r>
                        <a:rPr lang="uk-UA" sz="1400" spc="1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нац</a:t>
                      </a:r>
                      <a:r>
                        <a:rPr lang="uk-UA" sz="1400" spc="1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екон. ун-т ім. Вадима Гетьмана. – К., 2009. – 31 с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Пушкар М. С. Тенденції та закономірності розвитку бухгалтерського обліку в Україні (теоретико-методологічні аспекти) : </a:t>
                      </a:r>
                      <a:r>
                        <a:rPr lang="uk-UA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автореф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дис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на здобуття наук. ступеня д-ра екон. наук : спец. 08.06.04 “Бухгалтерський облік, аналіз та аудит” / М. С. Пушкар ; Тернопільська академія народного господарства. – Т., 2000. – 31 с.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60029149"/>
                  </a:ext>
                </a:extLst>
              </a:tr>
              <a:tr h="15769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Електронні ресурси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1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815975" algn="l"/>
                          <a:tab pos="1022350" algn="l"/>
                        </a:tabLst>
                      </a:pP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Корягін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М. В. Розвиток бюджетної системи в період Гетьманщини та Запорозької Січі  / М. В. </a:t>
                      </a: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Корягін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u="none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[Електронний ресурс] 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Режим доступу : http://www.sworld.com.ua/index.p </a:t>
                      </a: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hp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</a:t>
                      </a: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economy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economic-theory-and-history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/2987-koryagn-mv.</a:t>
                      </a:r>
                      <a:endParaRPr lang="uk-UA" sz="1400" u="non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1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815975" algn="l"/>
                          <a:tab pos="1022350" algn="l"/>
                        </a:tabLst>
                      </a:pP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Чік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М. Ю. Аспекти побудови бухгалтерського обліку витрат на підприємствах лісового господарства  / М. Ю. </a:t>
                      </a: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Чік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u="none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[Електронний ресурс]. 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Режим доступу : www.nbuv.gov.ua/portal /chem_biol /</a:t>
                      </a: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nvnltu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/22_10/194_Czi.pdf.</a:t>
                      </a:r>
                      <a:endParaRPr lang="uk-UA" sz="1400" u="non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1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815975" algn="l"/>
                          <a:tab pos="1022350" algn="l"/>
                        </a:tabLst>
                      </a:pP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Савчук В. </a:t>
                      </a: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Расчет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себестоимости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проблема </a:t>
                      </a: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выбора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В. Савчук, И.  Троян </a:t>
                      </a:r>
                      <a:r>
                        <a:rPr lang="uk-UA" sz="1400" u="none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[Електронний ресурс]. 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Режим доступу : http://studmed.ru/savchuk-vp-troyan-ii-kak-rasschitat-sebestoimost-problema-vyb </a:t>
                      </a: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ora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_a082a57.html.</a:t>
                      </a:r>
                      <a:endParaRPr lang="uk-UA" sz="1400" u="non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336702"/>
                  </a:ext>
                </a:extLst>
              </a:tr>
              <a:tr h="14017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Частина книги,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періодичного,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Продовжуваного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видання</a:t>
                      </a:r>
                      <a:endParaRPr lang="uk-UA" sz="14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457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457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457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Корягін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М. В. Сутність, функції та ознаки бюджету як економічної категорії / М. В. </a:t>
                      </a: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Корягін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// Науковий вісник НЛТУ України. – 2010. – </a:t>
                      </a: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Вип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20.14. – С. 205–209.</a:t>
                      </a:r>
                      <a:endParaRPr lang="uk-UA" sz="1400" u="non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Куцик П. О. Зміна статусу підрозділів-нерезидентів та її вплив на відображення в обліку головного підприємства / П. О. Куцик, Л. І. Коваль, Т. О. Герасименко // Вісник Львів. </a:t>
                      </a: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комерц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акад. – 2009. – </a:t>
                      </a: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Вип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30. –  С. 69–73</a:t>
                      </a:r>
                      <a:r>
                        <a:rPr lang="uk-UA" sz="140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uk-UA" sz="1400" u="non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14792722"/>
                  </a:ext>
                </a:extLst>
              </a:tr>
            </a:tbl>
          </a:graphicData>
        </a:graphic>
      </p:graphicFrame>
      <p:sp>
        <p:nvSpPr>
          <p:cNvPr id="4" name="Прямокутник 3"/>
          <p:cNvSpPr/>
          <p:nvPr/>
        </p:nvSpPr>
        <p:spPr>
          <a:xfrm>
            <a:off x="0" y="-99392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latin typeface="Bookman Old Style" panose="02050604050505020204" pitchFamily="18" charset="0"/>
              </a:rPr>
              <a:t>Приклад </a:t>
            </a:r>
            <a:r>
              <a:rPr lang="ru-RU" sz="2800" dirty="0" err="1">
                <a:latin typeface="Bookman Old Style" panose="02050604050505020204" pitchFamily="18" charset="0"/>
              </a:rPr>
              <a:t>оформлення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бібліографічного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опису</a:t>
            </a:r>
            <a:r>
              <a:rPr lang="ru-RU" sz="2800" dirty="0">
                <a:latin typeface="Bookman Old Style" panose="02050604050505020204" pitchFamily="18" charset="0"/>
              </a:rPr>
              <a:t> списку </a:t>
            </a:r>
            <a:r>
              <a:rPr lang="ru-RU" sz="2800" dirty="0" err="1">
                <a:latin typeface="Bookman Old Style" panose="02050604050505020204" pitchFamily="18" charset="0"/>
              </a:rPr>
              <a:t>джерел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наукової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роботи</a:t>
            </a:r>
            <a:endParaRPr lang="uk-UA" sz="28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7286521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uk-UA" sz="8000" b="1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Дякую </a:t>
            </a:r>
          </a:p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uk-UA" sz="8000" b="1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за увагу! </a:t>
            </a:r>
            <a:endParaRPr lang="uk-UA" sz="8000" b="1" dirty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228600"/>
            <a:ext cx="8353425" cy="563563"/>
          </a:xfrm>
        </p:spPr>
        <p:txBody>
          <a:bodyPr/>
          <a:lstStyle/>
          <a:p>
            <a:pPr algn="ctr">
              <a:defRPr/>
            </a:pPr>
            <a:r>
              <a:rPr lang="uk-UA" sz="5000" i="0" dirty="0" smtClean="0">
                <a:solidFill>
                  <a:schemeClr val="accent4">
                    <a:lumMod val="50000"/>
                  </a:schemeClr>
                </a:solidFill>
                <a:latin typeface="Bookman Old Style" panose="02050604050505020204" pitchFamily="18" charset="0"/>
              </a:rPr>
              <a:t>ЗМІСТ</a:t>
            </a:r>
            <a:endParaRPr lang="uk-UA" sz="5000" i="0" dirty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23528" y="1412776"/>
            <a:ext cx="8748712" cy="4464496"/>
          </a:xfrm>
        </p:spPr>
        <p:txBody>
          <a:bodyPr/>
          <a:lstStyle/>
          <a:p>
            <a:pPr marL="0" indent="0" defTabSz="26987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r>
              <a:rPr lang="ru-RU" sz="36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8.1</a:t>
            </a:r>
            <a:r>
              <a:rPr lang="ru-RU" sz="36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. </a:t>
            </a:r>
            <a:r>
              <a:rPr lang="ru-RU" sz="36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Ознаки</a:t>
            </a:r>
            <a:r>
              <a:rPr lang="ru-RU" sz="36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тексту </a:t>
            </a:r>
            <a:r>
              <a:rPr lang="ru-RU" sz="36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наукового</a:t>
            </a:r>
            <a:r>
              <a:rPr lang="ru-RU" sz="36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sz="36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твору</a:t>
            </a:r>
            <a:endParaRPr lang="ru-RU" sz="3600" spc="-40" dirty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 algn="just" defTabSz="26987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r>
              <a:rPr lang="ru-RU" sz="3600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8.2</a:t>
            </a:r>
            <a:r>
              <a:rPr lang="ru-RU" sz="36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. </a:t>
            </a:r>
            <a:r>
              <a:rPr lang="ru-RU" sz="36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Прийоми</a:t>
            </a:r>
            <a:r>
              <a:rPr lang="ru-RU" sz="36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sz="36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викладення</a:t>
            </a:r>
            <a:r>
              <a:rPr lang="ru-RU" sz="36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sz="36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матеріалів</a:t>
            </a:r>
            <a:r>
              <a:rPr lang="ru-RU" sz="36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sz="36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наукового</a:t>
            </a:r>
            <a:r>
              <a:rPr lang="ru-RU" sz="36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sz="36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дослідження</a:t>
            </a:r>
            <a:endParaRPr lang="ru-RU" sz="3600" spc="-40" dirty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 algn="just" defTabSz="26987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r>
              <a:rPr lang="ru-RU" sz="3600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8.3</a:t>
            </a:r>
            <a:r>
              <a:rPr lang="ru-RU" sz="36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. </a:t>
            </a:r>
            <a:r>
              <a:rPr lang="ru-RU" sz="36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Мова</a:t>
            </a:r>
            <a:r>
              <a:rPr lang="ru-RU" sz="36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та стиль </a:t>
            </a:r>
            <a:r>
              <a:rPr lang="ru-RU" sz="36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наукової</a:t>
            </a:r>
            <a:r>
              <a:rPr lang="ru-RU" sz="36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sz="36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роботи</a:t>
            </a:r>
            <a:endParaRPr lang="ru-RU" sz="3600" spc="-40" dirty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 algn="just" defTabSz="26987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r>
              <a:rPr lang="ru-RU" sz="36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8.4. </a:t>
            </a:r>
            <a:r>
              <a:rPr lang="ru-RU" sz="36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Формування</a:t>
            </a:r>
            <a:r>
              <a:rPr lang="ru-RU" sz="36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та </a:t>
            </a:r>
            <a:r>
              <a:rPr lang="ru-RU" sz="36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обробка</a:t>
            </a:r>
            <a:r>
              <a:rPr lang="ru-RU" sz="36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тексту </a:t>
            </a:r>
            <a:r>
              <a:rPr lang="ru-RU" sz="36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наукової</a:t>
            </a:r>
            <a:r>
              <a:rPr lang="ru-RU" sz="36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sz="36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роботи</a:t>
            </a:r>
            <a:r>
              <a:rPr lang="ru-RU" sz="36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sz="36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із</a:t>
            </a:r>
            <a:r>
              <a:rPr lang="ru-RU" sz="36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sz="36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використанням</a:t>
            </a:r>
            <a:r>
              <a:rPr lang="ru-RU" sz="36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sz="36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цифрових</a:t>
            </a:r>
            <a:r>
              <a:rPr lang="ru-RU" sz="36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sz="3600" spc="-40" dirty="0" err="1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технологій</a:t>
            </a:r>
            <a:endParaRPr lang="ru-RU" sz="3600" spc="-40" dirty="0" smtClean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 algn="just" defTabSz="26987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r>
              <a:rPr lang="ru-RU" sz="3600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sz="4000" dirty="0"/>
              <a:t/>
            </a:r>
            <a:br>
              <a:rPr lang="ru-RU" sz="4000" dirty="0"/>
            </a:br>
            <a:r>
              <a:rPr lang="ru-RU" sz="4000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/>
            </a:r>
            <a:b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</a:br>
            <a:endParaRPr lang="ru-RU" sz="4000" spc="-40" dirty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 defTabSz="39052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endParaRPr lang="ru-RU" sz="4000" spc="-40" dirty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None/>
              <a:defRPr/>
            </a:pPr>
            <a:endParaRPr lang="uk-UA" sz="3600" spc="-40" dirty="0" smtClean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 bwMode="auto">
          <a:xfrm>
            <a:off x="118576" y="1597305"/>
            <a:ext cx="2762283" cy="966555"/>
          </a:xfrm>
          <a:prstGeom prst="rect">
            <a:avLst/>
          </a:prstGeom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uk-UA" dirty="0">
                <a:latin typeface="Bookman Old Style" panose="02050604050505020204" pitchFamily="18" charset="0"/>
              </a:rPr>
              <a:t>Власне науковий </a:t>
            </a:r>
            <a:r>
              <a:rPr lang="uk-UA" dirty="0" err="1">
                <a:latin typeface="Bookman Old Style" panose="02050604050505020204" pitchFamily="18" charset="0"/>
              </a:rPr>
              <a:t>підстиль</a:t>
            </a:r>
            <a:r>
              <a:rPr lang="uk-UA" dirty="0">
                <a:latin typeface="Bookman Old Style" panose="02050604050505020204" pitchFamily="18" charset="0"/>
              </a:rPr>
              <a:t> (монографія, дисертація, доповідь)</a:t>
            </a:r>
            <a:endParaRPr lang="uk-UA" b="1" dirty="0">
              <a:latin typeface="Bookman Old Style" panose="02050604050505020204" pitchFamily="18" charset="0"/>
            </a:endParaRPr>
          </a:p>
        </p:txBody>
      </p:sp>
      <p:sp>
        <p:nvSpPr>
          <p:cNvPr id="5" name="Прямокутник 4"/>
          <p:cNvSpPr/>
          <p:nvPr/>
        </p:nvSpPr>
        <p:spPr bwMode="auto">
          <a:xfrm>
            <a:off x="118576" y="5511287"/>
            <a:ext cx="2762283" cy="726919"/>
          </a:xfrm>
          <a:prstGeom prst="rect">
            <a:avLst/>
          </a:prstGeom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uk-UA" dirty="0" smtClean="0">
                <a:latin typeface="Bookman Old Style" panose="02050604050505020204" pitchFamily="18" charset="0"/>
              </a:rPr>
              <a:t>Науково-популярний </a:t>
            </a:r>
            <a:r>
              <a:rPr lang="uk-UA" dirty="0" err="1" smtClean="0">
                <a:latin typeface="Bookman Old Style" panose="02050604050505020204" pitchFamily="18" charset="0"/>
              </a:rPr>
              <a:t>підстиль</a:t>
            </a:r>
            <a:endParaRPr lang="uk-UA" b="1" dirty="0">
              <a:latin typeface="Bookman Old Style" panose="02050604050505020204" pitchFamily="18" charset="0"/>
            </a:endParaRPr>
          </a:p>
        </p:txBody>
      </p:sp>
      <p:sp>
        <p:nvSpPr>
          <p:cNvPr id="6" name="Прямокутник 5"/>
          <p:cNvSpPr/>
          <p:nvPr/>
        </p:nvSpPr>
        <p:spPr bwMode="auto">
          <a:xfrm>
            <a:off x="118576" y="3586871"/>
            <a:ext cx="2762284" cy="713299"/>
          </a:xfrm>
          <a:prstGeom prst="rect">
            <a:avLst/>
          </a:prstGeom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uk-UA" dirty="0">
                <a:latin typeface="Bookman Old Style" panose="02050604050505020204" pitchFamily="18" charset="0"/>
              </a:rPr>
              <a:t>Науково-навчальний </a:t>
            </a:r>
            <a:r>
              <a:rPr lang="uk-UA" dirty="0" err="1">
                <a:latin typeface="Bookman Old Style" panose="02050604050505020204" pitchFamily="18" charset="0"/>
              </a:rPr>
              <a:t>підстиль</a:t>
            </a:r>
            <a:endParaRPr lang="uk-UA" b="1" dirty="0">
              <a:latin typeface="Bookman Old Style" panose="02050604050505020204" pitchFamily="18" charset="0"/>
            </a:endParaRPr>
          </a:p>
        </p:txBody>
      </p:sp>
      <p:sp>
        <p:nvSpPr>
          <p:cNvPr id="7" name="Прямокутник 6"/>
          <p:cNvSpPr/>
          <p:nvPr/>
        </p:nvSpPr>
        <p:spPr bwMode="auto">
          <a:xfrm>
            <a:off x="3369514" y="5039817"/>
            <a:ext cx="5616624" cy="1669861"/>
          </a:xfrm>
          <a:prstGeom prst="rect">
            <a:avLst/>
          </a:prstGeom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just"/>
            <a:r>
              <a:rPr lang="uk-UA" sz="1500" dirty="0">
                <a:latin typeface="Bookman Old Style" panose="02050604050505020204" pitchFamily="18" charset="0"/>
              </a:rPr>
              <a:t>Характерними ознаками є:</a:t>
            </a:r>
          </a:p>
          <a:p>
            <a:pPr algn="just"/>
            <a:r>
              <a:rPr lang="uk-UA" sz="1500" dirty="0">
                <a:latin typeface="Bookman Old Style" panose="02050604050505020204" pitchFamily="18" charset="0"/>
              </a:rPr>
              <a:t>1) інформація подається вибірково, не в повному обсязі, без аргументації; </a:t>
            </a:r>
          </a:p>
          <a:p>
            <a:pPr algn="just"/>
            <a:r>
              <a:rPr lang="uk-UA" sz="1500" dirty="0">
                <a:latin typeface="Bookman Old Style" panose="02050604050505020204" pitchFamily="18" charset="0"/>
              </a:rPr>
              <a:t>2) наводяться лише факти, положення, які непідготовлений читач (слухач) сприймає як істинні; </a:t>
            </a:r>
            <a:endParaRPr lang="uk-UA" sz="1500" dirty="0" smtClean="0">
              <a:latin typeface="Bookman Old Style" panose="02050604050505020204" pitchFamily="18" charset="0"/>
            </a:endParaRPr>
          </a:p>
          <a:p>
            <a:pPr algn="just"/>
            <a:r>
              <a:rPr lang="uk-UA" sz="1500" dirty="0" smtClean="0">
                <a:latin typeface="Bookman Old Style" panose="02050604050505020204" pitchFamily="18" charset="0"/>
              </a:rPr>
              <a:t>3</a:t>
            </a:r>
            <a:r>
              <a:rPr lang="uk-UA" sz="1500" dirty="0">
                <a:latin typeface="Bookman Old Style" panose="02050604050505020204" pitchFamily="18" charset="0"/>
              </a:rPr>
              <a:t>) якщо читач має певну підготовку, науковість викладу переважає над популярністю</a:t>
            </a:r>
            <a:endParaRPr kumimoji="0" lang="uk-UA" sz="1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8" name="Прямокутник 7"/>
          <p:cNvSpPr/>
          <p:nvPr/>
        </p:nvSpPr>
        <p:spPr bwMode="auto">
          <a:xfrm>
            <a:off x="3369514" y="2992459"/>
            <a:ext cx="5616624" cy="1902125"/>
          </a:xfrm>
          <a:prstGeom prst="rect">
            <a:avLst/>
          </a:prstGeom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just"/>
            <a:r>
              <a:rPr lang="uk-UA" sz="1500" dirty="0">
                <a:latin typeface="Bookman Old Style" panose="02050604050505020204" pitchFamily="18" charset="0"/>
              </a:rPr>
              <a:t>Поєднує в собі риси власне наукового й науково-популярного викладу. Із власне науковим </a:t>
            </a:r>
            <a:r>
              <a:rPr lang="uk-UA" sz="1500" dirty="0" err="1">
                <a:latin typeface="Bookman Old Style" panose="02050604050505020204" pitchFamily="18" charset="0"/>
              </a:rPr>
              <a:t>підстилем</a:t>
            </a:r>
            <a:r>
              <a:rPr lang="uk-UA" sz="1500" dirty="0">
                <a:latin typeface="Bookman Old Style" panose="02050604050505020204" pitchFamily="18" charset="0"/>
              </a:rPr>
              <a:t> його поєднує термінологічність, системність у подачі даних, логічність, доказовість. Із науково-популярним – доступність, насиченість ілюстративним матеріалом. До жанрів науково-навчального </a:t>
            </a:r>
            <a:r>
              <a:rPr lang="uk-UA" sz="1500" dirty="0" err="1">
                <a:latin typeface="Bookman Old Style" panose="02050604050505020204" pitchFamily="18" charset="0"/>
              </a:rPr>
              <a:t>підстилю</a:t>
            </a:r>
            <a:r>
              <a:rPr lang="uk-UA" sz="1500" dirty="0">
                <a:latin typeface="Bookman Old Style" panose="02050604050505020204" pitchFamily="18" charset="0"/>
              </a:rPr>
              <a:t> належать: навчальний посібник, лекція, семінарська доповідь, відповідь на екзамені тощо</a:t>
            </a:r>
          </a:p>
        </p:txBody>
      </p:sp>
      <p:sp>
        <p:nvSpPr>
          <p:cNvPr id="9" name="Прямокутник 8"/>
          <p:cNvSpPr/>
          <p:nvPr/>
        </p:nvSpPr>
        <p:spPr bwMode="auto">
          <a:xfrm>
            <a:off x="3369514" y="1313941"/>
            <a:ext cx="5616624" cy="1533285"/>
          </a:xfrm>
          <a:prstGeom prst="rect">
            <a:avLst/>
          </a:prstGeom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just"/>
            <a:r>
              <a:rPr lang="uk-UA" sz="1500" dirty="0">
                <a:latin typeface="Bookman Old Style" panose="02050604050505020204" pitchFamily="18" charset="0"/>
              </a:rPr>
              <a:t>Використовують у наукових працях для викладу, результатів наукової дослідницької діяльності. Метою наукового </a:t>
            </a:r>
            <a:r>
              <a:rPr lang="uk-UA" sz="1500" dirty="0" err="1">
                <a:latin typeface="Bookman Old Style" panose="02050604050505020204" pitchFamily="18" charset="0"/>
              </a:rPr>
              <a:t>підстилю</a:t>
            </a:r>
            <a:r>
              <a:rPr lang="uk-UA" sz="1500" dirty="0">
                <a:latin typeface="Bookman Old Style" panose="02050604050505020204" pitchFamily="18" charset="0"/>
              </a:rPr>
              <a:t> є повідомлення, пояснення, тлумачення досягнутих наукових результатів, відкриттів. Найпоширеніша форма власне наукового </a:t>
            </a:r>
            <a:r>
              <a:rPr lang="uk-UA" sz="1500" dirty="0" err="1">
                <a:latin typeface="Bookman Old Style" panose="02050604050505020204" pitchFamily="18" charset="0"/>
              </a:rPr>
              <a:t>підстилю</a:t>
            </a:r>
            <a:r>
              <a:rPr lang="uk-UA" sz="1500" dirty="0">
                <a:latin typeface="Bookman Old Style" panose="02050604050505020204" pitchFamily="18" charset="0"/>
              </a:rPr>
              <a:t> — монолог</a:t>
            </a:r>
          </a:p>
        </p:txBody>
      </p:sp>
      <p:cxnSp>
        <p:nvCxnSpPr>
          <p:cNvPr id="11" name="Пряма зі стрілкою 10"/>
          <p:cNvCxnSpPr>
            <a:stCxn id="4" idx="3"/>
            <a:endCxn id="9" idx="1"/>
          </p:cNvCxnSpPr>
          <p:nvPr/>
        </p:nvCxnSpPr>
        <p:spPr bwMode="auto">
          <a:xfrm>
            <a:off x="2880859" y="2080583"/>
            <a:ext cx="488655" cy="1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Пряма зі стрілкою 12"/>
          <p:cNvCxnSpPr>
            <a:stCxn id="6" idx="3"/>
            <a:endCxn id="8" idx="1"/>
          </p:cNvCxnSpPr>
          <p:nvPr/>
        </p:nvCxnSpPr>
        <p:spPr bwMode="auto">
          <a:xfrm>
            <a:off x="2880860" y="3943521"/>
            <a:ext cx="488654" cy="1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Пряма зі стрілкою 15"/>
          <p:cNvCxnSpPr>
            <a:stCxn id="5" idx="3"/>
            <a:endCxn id="7" idx="1"/>
          </p:cNvCxnSpPr>
          <p:nvPr/>
        </p:nvCxnSpPr>
        <p:spPr bwMode="auto">
          <a:xfrm>
            <a:off x="2880859" y="5874747"/>
            <a:ext cx="488655" cy="1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Прямокутник 35"/>
          <p:cNvSpPr/>
          <p:nvPr/>
        </p:nvSpPr>
        <p:spPr>
          <a:xfrm>
            <a:off x="0" y="-140920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Bookman Old Style" panose="02050604050505020204" pitchFamily="18" charset="0"/>
              </a:rPr>
              <a:t>Характеристика </a:t>
            </a:r>
            <a:r>
              <a:rPr lang="ru-RU" sz="3200" dirty="0" err="1">
                <a:latin typeface="Bookman Old Style" panose="02050604050505020204" pitchFamily="18" charset="0"/>
              </a:rPr>
              <a:t>різновидів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наукового</a:t>
            </a:r>
            <a:r>
              <a:rPr lang="ru-RU" sz="3200" dirty="0">
                <a:latin typeface="Bookman Old Style" panose="02050604050505020204" pitchFamily="18" charset="0"/>
              </a:rPr>
              <a:t> стилю</a:t>
            </a:r>
            <a:endParaRPr lang="uk-UA" sz="32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4046868"/>
      </p:ext>
    </p:extLst>
  </p:cSld>
  <p:clrMapOvr>
    <a:masterClrMapping/>
  </p:clrMapOvr>
  <p:transition>
    <p:strips dir="l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-171400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latin typeface="Bookman Old Style" panose="02050604050505020204" pitchFamily="18" charset="0"/>
              </a:rPr>
              <a:t>Приклад </a:t>
            </a:r>
            <a:r>
              <a:rPr lang="ru-RU" sz="3200" dirty="0" err="1" smtClean="0">
                <a:latin typeface="Bookman Old Style" panose="02050604050505020204" pitchFamily="18" charset="0"/>
              </a:rPr>
              <a:t>розміщення</a:t>
            </a:r>
            <a:r>
              <a:rPr lang="ru-RU" sz="3200" dirty="0" smtClean="0">
                <a:latin typeface="Bookman Old Style" panose="02050604050505020204" pitchFamily="18" charset="0"/>
              </a:rPr>
              <a:t> </a:t>
            </a:r>
            <a:r>
              <a:rPr lang="ru-RU" sz="3200" dirty="0">
                <a:latin typeface="Bookman Old Style" panose="02050604050505020204" pitchFamily="18" charset="0"/>
              </a:rPr>
              <a:t>тексту в </a:t>
            </a:r>
            <a:r>
              <a:rPr lang="ru-RU" sz="3200" dirty="0" err="1">
                <a:latin typeface="Bookman Old Style" panose="02050604050505020204" pitchFamily="18" charset="0"/>
              </a:rPr>
              <a:t>науковій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роботі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endParaRPr lang="uk-UA" sz="3200" dirty="0">
              <a:latin typeface="Bookman Old Style" panose="020506040505050202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02"/>
          <a:stretch/>
        </p:blipFill>
        <p:spPr>
          <a:xfrm>
            <a:off x="395536" y="1196752"/>
            <a:ext cx="8748464" cy="5616624"/>
          </a:xfrm>
          <a:prstGeom prst="rect">
            <a:avLst/>
          </a:prstGeom>
        </p:spPr>
      </p:pic>
      <p:sp>
        <p:nvSpPr>
          <p:cNvPr id="5" name="Округлена прямокутна виноска 4"/>
          <p:cNvSpPr/>
          <p:nvPr/>
        </p:nvSpPr>
        <p:spPr bwMode="auto">
          <a:xfrm>
            <a:off x="6300192" y="960257"/>
            <a:ext cx="1547664" cy="472989"/>
          </a:xfrm>
          <a:prstGeom prst="wedgeRoundRectCallout">
            <a:avLst>
              <a:gd name="adj1" fmla="val 50668"/>
              <a:gd name="adj2" fmla="val 86584"/>
              <a:gd name="adj3" fmla="val 16667"/>
            </a:avLst>
          </a:prstGeom>
          <a:ln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Bookman Old Style" panose="02050604050505020204" pitchFamily="18" charset="0"/>
              </a:rPr>
              <a:t>Номер сторінки</a:t>
            </a:r>
          </a:p>
        </p:txBody>
      </p:sp>
      <p:sp>
        <p:nvSpPr>
          <p:cNvPr id="6" name="Округлена прямокутна виноска 5"/>
          <p:cNvSpPr/>
          <p:nvPr/>
        </p:nvSpPr>
        <p:spPr bwMode="auto">
          <a:xfrm>
            <a:off x="2606885" y="1433246"/>
            <a:ext cx="1547664" cy="472989"/>
          </a:xfrm>
          <a:prstGeom prst="wedgeRoundRectCallout">
            <a:avLst>
              <a:gd name="adj1" fmla="val 57799"/>
              <a:gd name="adj2" fmla="val 89918"/>
              <a:gd name="adj3" fmla="val 16667"/>
            </a:avLst>
          </a:prstGeom>
          <a:ln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Bookman Old Style" panose="02050604050505020204" pitchFamily="18" charset="0"/>
              </a:rPr>
              <a:t>Заголовок розділу</a:t>
            </a:r>
          </a:p>
        </p:txBody>
      </p:sp>
      <p:cxnSp>
        <p:nvCxnSpPr>
          <p:cNvPr id="8" name="Пряма зі стрілкою 7"/>
          <p:cNvCxnSpPr/>
          <p:nvPr/>
        </p:nvCxnSpPr>
        <p:spPr bwMode="auto">
          <a:xfrm flipV="1">
            <a:off x="1331640" y="1196751"/>
            <a:ext cx="0" cy="70948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10" name="Пряма сполучна лінія 9"/>
          <p:cNvCxnSpPr/>
          <p:nvPr/>
        </p:nvCxnSpPr>
        <p:spPr bwMode="auto">
          <a:xfrm>
            <a:off x="1043608" y="1906235"/>
            <a:ext cx="57606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1026233" y="1172428"/>
            <a:ext cx="338554" cy="70788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uk-UA" sz="1000" b="1" i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20 мм</a:t>
            </a:r>
            <a:endParaRPr lang="uk-UA" sz="1000" b="1" i="1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8548525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107504" y="-171400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latin typeface="Bookman Old Style" panose="02050604050505020204" pitchFamily="18" charset="0"/>
              </a:rPr>
              <a:t>Схема </a:t>
            </a:r>
            <a:r>
              <a:rPr lang="ru-RU" sz="3200" dirty="0" err="1">
                <a:latin typeface="Bookman Old Style" panose="02050604050505020204" pitchFamily="18" charset="0"/>
              </a:rPr>
              <a:t>класифікації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спеціальних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методів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калькулювання</a:t>
            </a:r>
            <a:endParaRPr lang="uk-UA" sz="3200" dirty="0">
              <a:latin typeface="Bookman Old Style" panose="02050604050505020204" pitchFamily="18" charset="0"/>
            </a:endParaRPr>
          </a:p>
        </p:txBody>
      </p:sp>
      <p:sp>
        <p:nvSpPr>
          <p:cNvPr id="4" name="Прямокутник 3"/>
          <p:cNvSpPr/>
          <p:nvPr/>
        </p:nvSpPr>
        <p:spPr bwMode="auto">
          <a:xfrm>
            <a:off x="1835696" y="1496680"/>
            <a:ext cx="7074236" cy="445450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Кайзен-костинг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5" name="Прямокутник 4"/>
          <p:cNvSpPr/>
          <p:nvPr/>
        </p:nvSpPr>
        <p:spPr bwMode="auto">
          <a:xfrm>
            <a:off x="1847574" y="4456905"/>
            <a:ext cx="7044906" cy="523264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«Тариф-час-машина»</a:t>
            </a:r>
          </a:p>
        </p:txBody>
      </p:sp>
      <p:sp>
        <p:nvSpPr>
          <p:cNvPr id="6" name="Прямокутник 5"/>
          <p:cNvSpPr/>
          <p:nvPr/>
        </p:nvSpPr>
        <p:spPr bwMode="auto">
          <a:xfrm>
            <a:off x="1835696" y="2210837"/>
            <a:ext cx="7053997" cy="510794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Таргет</a:t>
            </a:r>
            <a:r>
              <a:rPr lang="uk-UA" sz="24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-костинг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7" name="Прямокутник 6"/>
          <p:cNvSpPr/>
          <p:nvPr/>
        </p:nvSpPr>
        <p:spPr bwMode="auto">
          <a:xfrm>
            <a:off x="1865026" y="3684633"/>
            <a:ext cx="7044906" cy="587910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За останньою операцією</a:t>
            </a:r>
          </a:p>
        </p:txBody>
      </p:sp>
      <p:sp>
        <p:nvSpPr>
          <p:cNvPr id="8" name="Прямокутник 7"/>
          <p:cNvSpPr/>
          <p:nvPr/>
        </p:nvSpPr>
        <p:spPr bwMode="auto">
          <a:xfrm>
            <a:off x="1850361" y="2978442"/>
            <a:ext cx="7039332" cy="454047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Точно у строк</a:t>
            </a:r>
          </a:p>
        </p:txBody>
      </p:sp>
      <p:sp>
        <p:nvSpPr>
          <p:cNvPr id="13" name="Прямокутник 12"/>
          <p:cNvSpPr/>
          <p:nvPr/>
        </p:nvSpPr>
        <p:spPr bwMode="auto">
          <a:xfrm>
            <a:off x="1847574" y="5171622"/>
            <a:ext cx="7062358" cy="563685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Еквівалентне калькулювання</a:t>
            </a:r>
          </a:p>
        </p:txBody>
      </p:sp>
      <p:sp>
        <p:nvSpPr>
          <p:cNvPr id="14" name="Прямокутник 13"/>
          <p:cNvSpPr/>
          <p:nvPr/>
        </p:nvSpPr>
        <p:spPr bwMode="auto">
          <a:xfrm>
            <a:off x="1847574" y="5929732"/>
            <a:ext cx="7044906" cy="576064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За принципом зворотного впливу</a:t>
            </a:r>
          </a:p>
        </p:txBody>
      </p:sp>
      <p:cxnSp>
        <p:nvCxnSpPr>
          <p:cNvPr id="16" name="Сполучна лінія уступом 15"/>
          <p:cNvCxnSpPr>
            <a:stCxn id="3" idx="2"/>
            <a:endCxn id="14" idx="1"/>
          </p:cNvCxnSpPr>
          <p:nvPr/>
        </p:nvCxnSpPr>
        <p:spPr bwMode="auto">
          <a:xfrm rot="5400000" flipH="1" flipV="1">
            <a:off x="1139557" y="5797779"/>
            <a:ext cx="288032" cy="1128002"/>
          </a:xfrm>
          <a:prstGeom prst="bentConnector4">
            <a:avLst>
              <a:gd name="adj1" fmla="val 101261"/>
              <a:gd name="adj2" fmla="val 92108"/>
            </a:avLst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Сполучна лінія уступом 17"/>
          <p:cNvCxnSpPr>
            <a:stCxn id="3" idx="2"/>
            <a:endCxn id="13" idx="1"/>
          </p:cNvCxnSpPr>
          <p:nvPr/>
        </p:nvCxnSpPr>
        <p:spPr bwMode="auto">
          <a:xfrm rot="5400000" flipH="1" flipV="1">
            <a:off x="757407" y="5415630"/>
            <a:ext cx="1052331" cy="1128002"/>
          </a:xfrm>
          <a:prstGeom prst="bentConnector4">
            <a:avLst>
              <a:gd name="adj1" fmla="val 99627"/>
              <a:gd name="adj2" fmla="val 68348"/>
            </a:avLst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Сполучна лінія уступом 21"/>
          <p:cNvCxnSpPr>
            <a:stCxn id="3" idx="2"/>
            <a:endCxn id="5" idx="1"/>
          </p:cNvCxnSpPr>
          <p:nvPr/>
        </p:nvCxnSpPr>
        <p:spPr bwMode="auto">
          <a:xfrm rot="5400000" flipH="1" flipV="1">
            <a:off x="389943" y="5048166"/>
            <a:ext cx="1787259" cy="1128002"/>
          </a:xfrm>
          <a:prstGeom prst="bentConnector4">
            <a:avLst>
              <a:gd name="adj1" fmla="val 100119"/>
              <a:gd name="adj2" fmla="val 73939"/>
            </a:avLst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Сполучна лінія уступом 23"/>
          <p:cNvCxnSpPr>
            <a:stCxn id="3" idx="2"/>
            <a:endCxn id="7" idx="1"/>
          </p:cNvCxnSpPr>
          <p:nvPr/>
        </p:nvCxnSpPr>
        <p:spPr bwMode="auto">
          <a:xfrm rot="5400000" flipH="1" flipV="1">
            <a:off x="28695" y="4669465"/>
            <a:ext cx="2527208" cy="1145454"/>
          </a:xfrm>
          <a:prstGeom prst="bentConnector4">
            <a:avLst>
              <a:gd name="adj1" fmla="val 100125"/>
              <a:gd name="adj2" fmla="val 73574"/>
            </a:avLst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Сполучна лінія уступом 25"/>
          <p:cNvCxnSpPr>
            <a:stCxn id="3" idx="0"/>
            <a:endCxn id="4" idx="1"/>
          </p:cNvCxnSpPr>
          <p:nvPr/>
        </p:nvCxnSpPr>
        <p:spPr bwMode="auto">
          <a:xfrm rot="16200000" flipH="1">
            <a:off x="1166271" y="1049980"/>
            <a:ext cx="222725" cy="1116124"/>
          </a:xfrm>
          <a:prstGeom prst="bentConnector4">
            <a:avLst>
              <a:gd name="adj1" fmla="val 109716"/>
              <a:gd name="adj2" fmla="val 103857"/>
            </a:avLst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Сполучна лінія уступом 27"/>
          <p:cNvCxnSpPr>
            <a:stCxn id="3" idx="0"/>
            <a:endCxn id="6" idx="1"/>
          </p:cNvCxnSpPr>
          <p:nvPr/>
        </p:nvCxnSpPr>
        <p:spPr bwMode="auto">
          <a:xfrm rot="16200000" flipH="1">
            <a:off x="792857" y="1423395"/>
            <a:ext cx="969554" cy="1116124"/>
          </a:xfrm>
          <a:prstGeom prst="bentConnector4">
            <a:avLst>
              <a:gd name="adj1" fmla="val 100003"/>
              <a:gd name="adj2" fmla="val 74194"/>
            </a:avLst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Сполучна лінія уступом 29"/>
          <p:cNvCxnSpPr>
            <a:endCxn id="8" idx="1"/>
          </p:cNvCxnSpPr>
          <p:nvPr/>
        </p:nvCxnSpPr>
        <p:spPr bwMode="auto">
          <a:xfrm rot="16200000" flipH="1">
            <a:off x="502606" y="1857711"/>
            <a:ext cx="1564720" cy="1130790"/>
          </a:xfrm>
          <a:prstGeom prst="bentConnector2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" name="Прямокутник 2"/>
          <p:cNvSpPr/>
          <p:nvPr/>
        </p:nvSpPr>
        <p:spPr bwMode="auto">
          <a:xfrm>
            <a:off x="179512" y="1496680"/>
            <a:ext cx="1080120" cy="500911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Спеціальні</a:t>
            </a:r>
            <a:r>
              <a:rPr kumimoji="0" lang="uk-UA" sz="2000" b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 методи калькулювання</a:t>
            </a:r>
            <a:endParaRPr kumimoji="0" lang="uk-UA" sz="20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9314721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-99392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err="1">
                <a:latin typeface="Bookman Old Style" panose="02050604050505020204" pitchFamily="18" charset="0"/>
              </a:rPr>
              <a:t>Різноманітність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визначень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поняття</a:t>
            </a:r>
            <a:r>
              <a:rPr lang="ru-RU" sz="2800" dirty="0">
                <a:latin typeface="Bookman Old Style" panose="02050604050505020204" pitchFamily="18" charset="0"/>
              </a:rPr>
              <a:t> “</a:t>
            </a:r>
            <a:r>
              <a:rPr lang="ru-RU" sz="2800" dirty="0" err="1">
                <a:latin typeface="Bookman Old Style" panose="02050604050505020204" pitchFamily="18" charset="0"/>
              </a:rPr>
              <a:t>витрати</a:t>
            </a:r>
            <a:r>
              <a:rPr lang="ru-RU" sz="2800" dirty="0" smtClean="0">
                <a:latin typeface="Bookman Old Style" panose="02050604050505020204" pitchFamily="18" charset="0"/>
              </a:rPr>
              <a:t>”, </a:t>
            </a:r>
            <a:r>
              <a:rPr lang="ru-RU" sz="2800" dirty="0" err="1" smtClean="0">
                <a:latin typeface="Bookman Old Style" panose="02050604050505020204" pitchFamily="18" charset="0"/>
              </a:rPr>
              <a:t>запропоновані</a:t>
            </a:r>
            <a:r>
              <a:rPr lang="ru-RU" sz="2800" dirty="0" smtClean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науковцями</a:t>
            </a:r>
            <a:endParaRPr lang="uk-UA" sz="2800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9034429"/>
              </p:ext>
            </p:extLst>
          </p:nvPr>
        </p:nvGraphicFramePr>
        <p:xfrm>
          <a:off x="107504" y="1772816"/>
          <a:ext cx="8928993" cy="3645408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919518">
                  <a:extLst>
                    <a:ext uri="{9D8B030D-6E8A-4147-A177-3AD203B41FA5}">
                      <a16:colId xmlns:a16="http://schemas.microsoft.com/office/drawing/2014/main" val="2344949470"/>
                    </a:ext>
                  </a:extLst>
                </a:gridCol>
                <a:gridCol w="1294904">
                  <a:extLst>
                    <a:ext uri="{9D8B030D-6E8A-4147-A177-3AD203B41FA5}">
                      <a16:colId xmlns:a16="http://schemas.microsoft.com/office/drawing/2014/main" val="2376502855"/>
                    </a:ext>
                  </a:extLst>
                </a:gridCol>
                <a:gridCol w="2322082">
                  <a:extLst>
                    <a:ext uri="{9D8B030D-6E8A-4147-A177-3AD203B41FA5}">
                      <a16:colId xmlns:a16="http://schemas.microsoft.com/office/drawing/2014/main" val="2326390739"/>
                    </a:ext>
                  </a:extLst>
                </a:gridCol>
                <a:gridCol w="4392489">
                  <a:extLst>
                    <a:ext uri="{9D8B030D-6E8A-4147-A177-3AD203B41FA5}">
                      <a16:colId xmlns:a16="http://schemas.microsoft.com/office/drawing/2014/main" val="1271652124"/>
                    </a:ext>
                  </a:extLst>
                </a:gridCol>
              </a:tblGrid>
              <a:tr h="1308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№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Автор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Термін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Визначення терміна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10422931"/>
                  </a:ext>
                </a:extLst>
              </a:tr>
              <a:tr h="1504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err="1">
                          <a:effectLst/>
                          <a:latin typeface="Bookman Old Style" panose="02050604050505020204" pitchFamily="18" charset="0"/>
                        </a:rPr>
                        <a:t>Макконелл</a:t>
                      </a: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, </a:t>
                      </a:r>
                      <a:r>
                        <a:rPr lang="uk-UA" sz="1600" dirty="0" err="1">
                          <a:effectLst/>
                          <a:latin typeface="Bookman Old Style" panose="02050604050505020204" pitchFamily="18" charset="0"/>
                        </a:rPr>
                        <a:t>Брю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[38, с.197]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Економічні витрати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Це платежі, які фірма має зробити, або доходи, які фірма повинна забезпечити постачальникам ресурсів, щоб відвести ці ресурси від використання в альтернативних виробництвах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67988650"/>
                  </a:ext>
                </a:extLst>
              </a:tr>
              <a:tr h="180975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2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Сопко В.В.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[66, с.341]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затрати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Використані у процесі виробництва різні речовини та сили природи на виготовлення нового продукту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66695960"/>
                  </a:ext>
                </a:extLst>
              </a:tr>
              <a:tr h="11049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собівартість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Грошовий вираз суми затрат на виробництво конкретного продукту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67422280"/>
                  </a:ext>
                </a:extLst>
              </a:tr>
              <a:tr h="14097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затрати виробництва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поєднання термінів “затрати” і “собівартість”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72446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415143"/>
      </p:ext>
    </p:extLst>
  </p:cSld>
  <p:clrMapOvr>
    <a:masterClrMapping/>
  </p:clrMapOvr>
  <p:transition>
    <p:strips dir="l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-99392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latin typeface="Bookman Old Style" panose="02050604050505020204" pitchFamily="18" charset="0"/>
              </a:rPr>
              <a:t>Приклад </a:t>
            </a:r>
            <a:r>
              <a:rPr lang="ru-RU" sz="2800" dirty="0" err="1">
                <a:latin typeface="Bookman Old Style" panose="02050604050505020204" pitchFamily="18" charset="0"/>
              </a:rPr>
              <a:t>оформлення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бібліографічного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опису</a:t>
            </a:r>
            <a:r>
              <a:rPr lang="ru-RU" sz="2800" dirty="0">
                <a:latin typeface="Bookman Old Style" panose="02050604050505020204" pitchFamily="18" charset="0"/>
              </a:rPr>
              <a:t> списку </a:t>
            </a:r>
            <a:r>
              <a:rPr lang="ru-RU" sz="2800" dirty="0" err="1">
                <a:latin typeface="Bookman Old Style" panose="02050604050505020204" pitchFamily="18" charset="0"/>
              </a:rPr>
              <a:t>джерел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наукової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роботи</a:t>
            </a:r>
            <a:endParaRPr lang="uk-UA" sz="2800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4131170"/>
              </p:ext>
            </p:extLst>
          </p:nvPr>
        </p:nvGraphicFramePr>
        <p:xfrm>
          <a:off x="-6379" y="1268760"/>
          <a:ext cx="9144000" cy="5334000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1907704">
                  <a:extLst>
                    <a:ext uri="{9D8B030D-6E8A-4147-A177-3AD203B41FA5}">
                      <a16:colId xmlns:a16="http://schemas.microsoft.com/office/drawing/2014/main" val="864742785"/>
                    </a:ext>
                  </a:extLst>
                </a:gridCol>
                <a:gridCol w="7236296">
                  <a:extLst>
                    <a:ext uri="{9D8B030D-6E8A-4147-A177-3AD203B41FA5}">
                      <a16:colId xmlns:a16="http://schemas.microsoft.com/office/drawing/2014/main" val="761958771"/>
                    </a:ext>
                  </a:extLst>
                </a:gridCol>
              </a:tblGrid>
              <a:tr h="30150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spc="-20">
                          <a:effectLst/>
                          <a:latin typeface="Bookman Old Style" panose="02050604050505020204" pitchFamily="18" charset="0"/>
                        </a:rPr>
                        <a:t>Характеристика джерела</a:t>
                      </a:r>
                      <a:endParaRPr lang="uk-UA" sz="14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00" marR="573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Bookman Old Style" panose="02050604050505020204" pitchFamily="18" charset="0"/>
                        </a:rPr>
                        <a:t>Приклад оформлення</a:t>
                      </a:r>
                      <a:endParaRPr lang="uk-UA" sz="14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00" marR="57300" marT="0" marB="0" anchor="ctr"/>
                </a:tc>
                <a:extLst>
                  <a:ext uri="{0D108BD9-81ED-4DB2-BD59-A6C34878D82A}">
                    <a16:rowId xmlns:a16="http://schemas.microsoft.com/office/drawing/2014/main" val="3706481325"/>
                  </a:ext>
                </a:extLst>
              </a:tr>
              <a:tr h="124409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Bookman Old Style" panose="02050604050505020204" pitchFamily="18" charset="0"/>
                        </a:rPr>
                        <a:t>Один автор</a:t>
                      </a:r>
                      <a:endParaRPr lang="uk-UA" sz="14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00" marR="57300" marT="0" marB="0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r>
                        <a:rPr lang="ru-RU" sz="1400" dirty="0">
                          <a:effectLst/>
                          <a:latin typeface="Bookman Old Style" panose="02050604050505020204" pitchFamily="18" charset="0"/>
                        </a:rPr>
                        <a:t>. Афанасьев В. Г. Человек в управлении обществом / В. Г. Афанасьев – М. : Политиздат, 1977. – 75 с.</a:t>
                      </a:r>
                      <a:endParaRPr lang="uk-UA" sz="1400" dirty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ookman Old Style" panose="02050604050505020204" pitchFamily="18" charset="0"/>
                        </a:rPr>
                        <a:t>2. </a:t>
                      </a:r>
                      <a:r>
                        <a:rPr lang="ru-RU" sz="1400" dirty="0" err="1">
                          <a:effectLst/>
                          <a:latin typeface="Bookman Old Style" panose="02050604050505020204" pitchFamily="18" charset="0"/>
                        </a:rPr>
                        <a:t>Белобжецкий</a:t>
                      </a:r>
                      <a:r>
                        <a:rPr lang="ru-RU" sz="1400" dirty="0">
                          <a:effectLst/>
                          <a:latin typeface="Bookman Old Style" panose="02050604050505020204" pitchFamily="18" charset="0"/>
                        </a:rPr>
                        <a:t> И. А. Финансово-хозяйственный контроль в управлении экономикой / И. А. </a:t>
                      </a:r>
                      <a:r>
                        <a:rPr lang="ru-RU" sz="1400" dirty="0" err="1">
                          <a:effectLst/>
                          <a:latin typeface="Bookman Old Style" panose="02050604050505020204" pitchFamily="18" charset="0"/>
                        </a:rPr>
                        <a:t>Белобжецкий</a:t>
                      </a:r>
                      <a:r>
                        <a:rPr lang="ru-RU" sz="1400" dirty="0">
                          <a:effectLst/>
                          <a:latin typeface="Bookman Old Style" panose="02050604050505020204" pitchFamily="18" charset="0"/>
                        </a:rPr>
                        <a:t> – М. : Финансы, 1979. – 256 с.</a:t>
                      </a:r>
                      <a:endParaRPr lang="uk-UA" sz="1400" dirty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ookman Old Style" panose="02050604050505020204" pitchFamily="18" charset="0"/>
                        </a:rPr>
                        <a:t>3. Белоусов М. С. Бухгалтерский учет в торговле : учебник для учет.-</a:t>
                      </a:r>
                      <a:r>
                        <a:rPr lang="ru-RU" sz="1400" dirty="0" err="1">
                          <a:effectLst/>
                          <a:latin typeface="Bookman Old Style" panose="02050604050505020204" pitchFamily="18" charset="0"/>
                        </a:rPr>
                        <a:t>экон</a:t>
                      </a:r>
                      <a:r>
                        <a:rPr lang="ru-RU" sz="1400" dirty="0">
                          <a:effectLst/>
                          <a:latin typeface="Bookman Old Style" panose="02050604050505020204" pitchFamily="18" charset="0"/>
                        </a:rPr>
                        <a:t>. фак. торг. вузов / М. С. Белоусов – М. : Экономика, 1976. – 455 с.</a:t>
                      </a:r>
                      <a:endParaRPr lang="uk-UA" sz="14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00" marR="57300" marT="0" marB="0"/>
                </a:tc>
                <a:extLst>
                  <a:ext uri="{0D108BD9-81ED-4DB2-BD59-A6C34878D82A}">
                    <a16:rowId xmlns:a16="http://schemas.microsoft.com/office/drawing/2014/main" val="660029149"/>
                  </a:ext>
                </a:extLst>
              </a:tr>
              <a:tr h="124409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Bookman Old Style" panose="02050604050505020204" pitchFamily="18" charset="0"/>
                        </a:rPr>
                        <a:t>Два автори</a:t>
                      </a:r>
                      <a:endParaRPr lang="uk-UA" sz="14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00" marR="573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1.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Аренс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 А. Аудит :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учебник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 / А.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Аренс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,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Дж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Лоббек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 ;  пер. с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англ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. – М. :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Финансы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 и статистика, 1995. – 560 с.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spc="-10" dirty="0">
                          <a:effectLst/>
                          <a:latin typeface="Bookman Old Style" panose="02050604050505020204" pitchFamily="18" charset="0"/>
                        </a:rPr>
                        <a:t>2. </a:t>
                      </a:r>
                      <a:r>
                        <a:rPr lang="uk-UA" sz="1400" spc="-10" dirty="0" err="1">
                          <a:effectLst/>
                          <a:latin typeface="Bookman Old Style" panose="02050604050505020204" pitchFamily="18" charset="0"/>
                        </a:rPr>
                        <a:t>Бутинець</a:t>
                      </a:r>
                      <a:r>
                        <a:rPr lang="uk-UA" sz="1400" spc="-10" dirty="0">
                          <a:effectLst/>
                          <a:latin typeface="Bookman Old Style" panose="02050604050505020204" pitchFamily="18" charset="0"/>
                        </a:rPr>
                        <a:t> Ф. Ф. Бухгалтерський облік : господарські операції, кореспонденція рахунків, первинні документи : </a:t>
                      </a:r>
                      <a:r>
                        <a:rPr lang="uk-UA" sz="1400" spc="-10" dirty="0" err="1">
                          <a:effectLst/>
                          <a:latin typeface="Bookman Old Style" panose="02050604050505020204" pitchFamily="18" charset="0"/>
                        </a:rPr>
                        <a:t>навч</a:t>
                      </a:r>
                      <a:r>
                        <a:rPr lang="uk-UA" sz="1400" spc="-10" dirty="0">
                          <a:effectLst/>
                          <a:latin typeface="Bookman Old Style" panose="02050604050505020204" pitchFamily="18" charset="0"/>
                        </a:rPr>
                        <a:t>. </a:t>
                      </a:r>
                      <a:r>
                        <a:rPr lang="uk-UA" sz="1400" spc="-10" dirty="0" err="1">
                          <a:effectLst/>
                          <a:latin typeface="Bookman Old Style" panose="02050604050505020204" pitchFamily="18" charset="0"/>
                        </a:rPr>
                        <a:t>посіб</a:t>
                      </a:r>
                      <a:r>
                        <a:rPr lang="uk-UA" sz="1400" spc="-10" dirty="0">
                          <a:effectLst/>
                          <a:latin typeface="Bookman Old Style" panose="02050604050505020204" pitchFamily="18" charset="0"/>
                        </a:rPr>
                        <a:t>. для </a:t>
                      </a:r>
                      <a:r>
                        <a:rPr lang="uk-UA" sz="1400" spc="-10" dirty="0" err="1">
                          <a:effectLst/>
                          <a:latin typeface="Bookman Old Style" panose="02050604050505020204" pitchFamily="18" charset="0"/>
                        </a:rPr>
                        <a:t>студ</a:t>
                      </a:r>
                      <a:r>
                        <a:rPr lang="uk-UA" sz="1400" spc="-10" dirty="0">
                          <a:effectLst/>
                          <a:latin typeface="Bookman Old Style" panose="02050604050505020204" pitchFamily="18" charset="0"/>
                        </a:rPr>
                        <a:t>. спец. 7.0505106 “Облік і аудит” / Ф. Ф. </a:t>
                      </a:r>
                      <a:r>
                        <a:rPr lang="uk-UA" sz="1400" spc="-10" dirty="0" err="1">
                          <a:effectLst/>
                          <a:latin typeface="Bookman Old Style" panose="02050604050505020204" pitchFamily="18" charset="0"/>
                        </a:rPr>
                        <a:t>Бутинець</a:t>
                      </a:r>
                      <a:r>
                        <a:rPr lang="uk-UA" sz="1400" spc="-10" dirty="0">
                          <a:effectLst/>
                          <a:latin typeface="Bookman Old Style" panose="02050604050505020204" pitchFamily="18" charset="0"/>
                        </a:rPr>
                        <a:t>, Н. М. </a:t>
                      </a:r>
                      <a:r>
                        <a:rPr lang="uk-UA" sz="1400" spc="-10" dirty="0" err="1">
                          <a:effectLst/>
                          <a:latin typeface="Bookman Old Style" panose="02050604050505020204" pitchFamily="18" charset="0"/>
                        </a:rPr>
                        <a:t>Малюга</a:t>
                      </a:r>
                      <a:r>
                        <a:rPr lang="uk-UA" sz="1400" spc="-10" dirty="0">
                          <a:effectLst/>
                          <a:latin typeface="Bookman Old Style" panose="02050604050505020204" pitchFamily="18" charset="0"/>
                        </a:rPr>
                        <a:t>. – Житомир : ЖІТІ, 1997. – 816 с.</a:t>
                      </a:r>
                      <a:endParaRPr lang="uk-UA" sz="1400" dirty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spc="-40" dirty="0">
                          <a:effectLst/>
                          <a:latin typeface="Bookman Old Style" panose="02050604050505020204" pitchFamily="18" charset="0"/>
                        </a:rPr>
                        <a:t>3. </a:t>
                      </a:r>
                      <a:r>
                        <a:rPr lang="uk-UA" sz="1400" spc="-40" dirty="0" err="1">
                          <a:effectLst/>
                          <a:latin typeface="Bookman Old Style" panose="02050604050505020204" pitchFamily="18" charset="0"/>
                        </a:rPr>
                        <a:t>Горшенев</a:t>
                      </a:r>
                      <a:r>
                        <a:rPr lang="uk-UA" sz="1400" spc="-40" dirty="0">
                          <a:effectLst/>
                          <a:latin typeface="Bookman Old Style" panose="02050604050505020204" pitchFamily="18" charset="0"/>
                        </a:rPr>
                        <a:t> В. М. Контроль </a:t>
                      </a:r>
                      <a:r>
                        <a:rPr lang="uk-UA" sz="1400" spc="-40" dirty="0" err="1">
                          <a:effectLst/>
                          <a:latin typeface="Bookman Old Style" panose="02050604050505020204" pitchFamily="18" charset="0"/>
                        </a:rPr>
                        <a:t>как</a:t>
                      </a:r>
                      <a:r>
                        <a:rPr lang="uk-UA" sz="1400" spc="-40" dirty="0">
                          <a:effectLst/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lang="uk-UA" sz="1400" spc="-40" dirty="0" err="1">
                          <a:effectLst/>
                          <a:latin typeface="Bookman Old Style" panose="02050604050505020204" pitchFamily="18" charset="0"/>
                        </a:rPr>
                        <a:t>правовая</a:t>
                      </a:r>
                      <a:r>
                        <a:rPr lang="uk-UA" sz="1400" spc="-40" dirty="0">
                          <a:effectLst/>
                          <a:latin typeface="Bookman Old Style" panose="02050604050505020204" pitchFamily="18" charset="0"/>
                        </a:rPr>
                        <a:t> форма </a:t>
                      </a:r>
                      <a:r>
                        <a:rPr lang="uk-UA" sz="1400" spc="-40" dirty="0" err="1">
                          <a:effectLst/>
                          <a:latin typeface="Bookman Old Style" panose="02050604050505020204" pitchFamily="18" charset="0"/>
                        </a:rPr>
                        <a:t>деятельности</a:t>
                      </a:r>
                      <a:r>
                        <a:rPr lang="uk-UA" sz="1400" spc="-40" dirty="0">
                          <a:effectLst/>
                          <a:latin typeface="Bookman Old Style" panose="02050604050505020204" pitchFamily="18" charset="0"/>
                        </a:rPr>
                        <a:t> / В. М. </a:t>
                      </a:r>
                      <a:r>
                        <a:rPr lang="uk-UA" sz="1400" spc="-40" dirty="0" err="1">
                          <a:effectLst/>
                          <a:latin typeface="Bookman Old Style" panose="02050604050505020204" pitchFamily="18" charset="0"/>
                        </a:rPr>
                        <a:t>Горшенев</a:t>
                      </a:r>
                      <a:r>
                        <a:rPr lang="uk-UA" sz="1400" spc="-40" dirty="0">
                          <a:effectLst/>
                          <a:latin typeface="Bookman Old Style" panose="02050604050505020204" pitchFamily="18" charset="0"/>
                        </a:rPr>
                        <a:t>, И. Б. </a:t>
                      </a:r>
                      <a:r>
                        <a:rPr lang="uk-UA" sz="1400" spc="-40" dirty="0" err="1">
                          <a:effectLst/>
                          <a:latin typeface="Bookman Old Style" panose="02050604050505020204" pitchFamily="18" charset="0"/>
                        </a:rPr>
                        <a:t>Шахов</a:t>
                      </a:r>
                      <a:r>
                        <a:rPr lang="uk-UA" sz="1400" spc="-40" dirty="0">
                          <a:effectLst/>
                          <a:latin typeface="Bookman Old Style" panose="02050604050505020204" pitchFamily="18" charset="0"/>
                        </a:rPr>
                        <a:t>. – М. : </a:t>
                      </a:r>
                      <a:r>
                        <a:rPr lang="uk-UA" sz="1400" spc="-40" dirty="0" err="1">
                          <a:effectLst/>
                          <a:latin typeface="Bookman Old Style" panose="02050604050505020204" pitchFamily="18" charset="0"/>
                        </a:rPr>
                        <a:t>Юрид</a:t>
                      </a:r>
                      <a:r>
                        <a:rPr lang="uk-UA" sz="1400" spc="-40" dirty="0">
                          <a:effectLst/>
                          <a:latin typeface="Bookman Old Style" panose="02050604050505020204" pitchFamily="18" charset="0"/>
                        </a:rPr>
                        <a:t>. </a:t>
                      </a:r>
                      <a:r>
                        <a:rPr lang="uk-UA" sz="1400" spc="-40" dirty="0" err="1">
                          <a:effectLst/>
                          <a:latin typeface="Bookman Old Style" panose="02050604050505020204" pitchFamily="18" charset="0"/>
                        </a:rPr>
                        <a:t>лит</a:t>
                      </a:r>
                      <a:r>
                        <a:rPr lang="uk-UA" sz="1400" spc="-40" dirty="0">
                          <a:effectLst/>
                          <a:latin typeface="Bookman Old Style" panose="02050604050505020204" pitchFamily="18" charset="0"/>
                        </a:rPr>
                        <a:t>., 1987. – 176 с.</a:t>
                      </a:r>
                      <a:endParaRPr lang="uk-UA" sz="14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00" marR="57300" marT="0" marB="0"/>
                </a:tc>
                <a:extLst>
                  <a:ext uri="{0D108BD9-81ED-4DB2-BD59-A6C34878D82A}">
                    <a16:rowId xmlns:a16="http://schemas.microsoft.com/office/drawing/2014/main" val="3837696126"/>
                  </a:ext>
                </a:extLst>
              </a:tr>
              <a:tr h="1714841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Bookman Old Style" panose="02050604050505020204" pitchFamily="18" charset="0"/>
                        </a:rPr>
                        <a:t>Три автори</a:t>
                      </a:r>
                      <a:endParaRPr lang="uk-UA" sz="14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00" marR="573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1. Безруких П. С.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Бухгалтерский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учет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 в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промышленности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  / П. С. Безруких, В. Б.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Ивашкевич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, А. Н.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Кашаев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 и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др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. ; [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под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 ред. П. С. Безруких]</a:t>
                      </a:r>
                      <a:r>
                        <a:rPr lang="uk-UA" sz="1400" spc="-10" dirty="0">
                          <a:effectLst/>
                          <a:latin typeface="Bookman Old Style" panose="02050604050505020204" pitchFamily="18" charset="0"/>
                        </a:rPr>
                        <a:t>. – 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2-е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изд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. [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перераб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. и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доп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.] – М. :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Финансы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 и статистика, 1987. – 263 с.</a:t>
                      </a: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spc="-30" dirty="0">
                          <a:effectLst/>
                          <a:latin typeface="Bookman Old Style" panose="02050604050505020204" pitchFamily="18" charset="0"/>
                        </a:rPr>
                        <a:t>2. Соколов Я. В. </a:t>
                      </a:r>
                      <a:r>
                        <a:rPr lang="uk-UA" sz="1400" spc="-30" dirty="0" err="1">
                          <a:effectLst/>
                          <a:latin typeface="Bookman Old Style" panose="02050604050505020204" pitchFamily="18" charset="0"/>
                        </a:rPr>
                        <a:t>Бухгалтерский</a:t>
                      </a:r>
                      <a:r>
                        <a:rPr lang="uk-UA" sz="1400" spc="-30" dirty="0">
                          <a:effectLst/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lang="uk-UA" sz="1400" spc="-30" dirty="0" err="1">
                          <a:effectLst/>
                          <a:latin typeface="Bookman Old Style" panose="02050604050505020204" pitchFamily="18" charset="0"/>
                        </a:rPr>
                        <a:t>учет</a:t>
                      </a:r>
                      <a:r>
                        <a:rPr lang="uk-UA" sz="1400" spc="-30" dirty="0">
                          <a:effectLst/>
                          <a:latin typeface="Bookman Old Style" panose="02050604050505020204" pitchFamily="18" charset="0"/>
                        </a:rPr>
                        <a:t> в </a:t>
                      </a:r>
                      <a:r>
                        <a:rPr lang="uk-UA" sz="1400" spc="-30" dirty="0" err="1">
                          <a:effectLst/>
                          <a:latin typeface="Bookman Old Style" panose="02050604050505020204" pitchFamily="18" charset="0"/>
                        </a:rPr>
                        <a:t>торговле</a:t>
                      </a:r>
                      <a:r>
                        <a:rPr lang="uk-UA" sz="1400" spc="-30" dirty="0">
                          <a:effectLst/>
                          <a:latin typeface="Bookman Old Style" panose="02050604050505020204" pitchFamily="18" charset="0"/>
                        </a:rPr>
                        <a:t> : </a:t>
                      </a:r>
                      <a:r>
                        <a:rPr lang="uk-UA" sz="1400" spc="-30" dirty="0" err="1">
                          <a:effectLst/>
                          <a:latin typeface="Bookman Old Style" panose="02050604050505020204" pitchFamily="18" charset="0"/>
                        </a:rPr>
                        <a:t>учеб</a:t>
                      </a:r>
                      <a:r>
                        <a:rPr lang="uk-UA" sz="1400" spc="-30" dirty="0">
                          <a:effectLst/>
                          <a:latin typeface="Bookman Old Style" panose="02050604050505020204" pitchFamily="18" charset="0"/>
                        </a:rPr>
                        <a:t>. для </a:t>
                      </a:r>
                      <a:r>
                        <a:rPr lang="uk-UA" sz="1400" spc="-30" dirty="0" err="1">
                          <a:effectLst/>
                          <a:latin typeface="Bookman Old Style" panose="02050604050505020204" pitchFamily="18" charset="0"/>
                        </a:rPr>
                        <a:t>студентов</a:t>
                      </a:r>
                      <a:r>
                        <a:rPr lang="uk-UA" sz="1400" spc="-30" dirty="0">
                          <a:effectLst/>
                          <a:latin typeface="Bookman Old Style" panose="02050604050505020204" pitchFamily="18" charset="0"/>
                        </a:rPr>
                        <a:t>, обуч. по спец. 1737 “Бух. </a:t>
                      </a:r>
                      <a:r>
                        <a:rPr lang="uk-UA" sz="1400" spc="-30" dirty="0" err="1">
                          <a:effectLst/>
                          <a:latin typeface="Bookman Old Style" panose="02050604050505020204" pitchFamily="18" charset="0"/>
                        </a:rPr>
                        <a:t>учет</a:t>
                      </a:r>
                      <a:r>
                        <a:rPr lang="uk-UA" sz="1400" spc="-30" dirty="0">
                          <a:effectLst/>
                          <a:latin typeface="Bookman Old Style" panose="02050604050505020204" pitchFamily="18" charset="0"/>
                        </a:rPr>
                        <a:t> и </a:t>
                      </a:r>
                      <a:r>
                        <a:rPr lang="uk-UA" sz="1400" spc="-30" dirty="0" err="1">
                          <a:effectLst/>
                          <a:latin typeface="Bookman Old Style" panose="02050604050505020204" pitchFamily="18" charset="0"/>
                        </a:rPr>
                        <a:t>анализ</a:t>
                      </a:r>
                      <a:r>
                        <a:rPr lang="uk-UA" sz="1400" spc="-30" dirty="0">
                          <a:effectLst/>
                          <a:latin typeface="Bookman Old Style" panose="02050604050505020204" pitchFamily="18" charset="0"/>
                        </a:rPr>
                        <a:t>  </a:t>
                      </a:r>
                      <a:r>
                        <a:rPr lang="uk-UA" sz="1400" spc="-30" dirty="0" err="1">
                          <a:effectLst/>
                          <a:latin typeface="Bookman Old Style" panose="02050604050505020204" pitchFamily="18" charset="0"/>
                        </a:rPr>
                        <a:t>хоз</a:t>
                      </a:r>
                      <a:r>
                        <a:rPr lang="uk-UA" sz="1400" spc="-30" dirty="0">
                          <a:effectLst/>
                          <a:latin typeface="Bookman Old Style" panose="02050604050505020204" pitchFamily="18" charset="0"/>
                        </a:rPr>
                        <a:t>. </a:t>
                      </a:r>
                      <a:r>
                        <a:rPr lang="uk-UA" sz="1400" spc="-30" dirty="0" err="1">
                          <a:effectLst/>
                          <a:latin typeface="Bookman Old Style" panose="02050604050505020204" pitchFamily="18" charset="0"/>
                        </a:rPr>
                        <a:t>деятельности</a:t>
                      </a:r>
                      <a:r>
                        <a:rPr lang="uk-UA" sz="1400" spc="-30" dirty="0">
                          <a:effectLst/>
                          <a:latin typeface="Bookman Old Style" panose="02050604050505020204" pitchFamily="18" charset="0"/>
                        </a:rPr>
                        <a:t>” / Я. В. Соколов, А. Д. </a:t>
                      </a:r>
                      <a:r>
                        <a:rPr lang="uk-UA" sz="1400" spc="-30" dirty="0" err="1">
                          <a:effectLst/>
                          <a:latin typeface="Bookman Old Style" panose="02050604050505020204" pitchFamily="18" charset="0"/>
                        </a:rPr>
                        <a:t>Зыков</a:t>
                      </a:r>
                      <a:r>
                        <a:rPr lang="uk-UA" sz="1400" spc="-30" dirty="0">
                          <a:effectLst/>
                          <a:latin typeface="Bookman Old Style" panose="02050604050505020204" pitchFamily="18" charset="0"/>
                        </a:rPr>
                        <a:t>, А. П. </a:t>
                      </a:r>
                      <a:r>
                        <a:rPr lang="uk-UA" sz="1400" spc="-30" dirty="0" err="1">
                          <a:effectLst/>
                          <a:latin typeface="Bookman Old Style" panose="02050604050505020204" pitchFamily="18" charset="0"/>
                        </a:rPr>
                        <a:t>Капралов</a:t>
                      </a:r>
                      <a:r>
                        <a:rPr lang="uk-UA" sz="1400" spc="-30" dirty="0">
                          <a:effectLst/>
                          <a:latin typeface="Bookman Old Style" panose="02050604050505020204" pitchFamily="18" charset="0"/>
                        </a:rPr>
                        <a:t> и </a:t>
                      </a:r>
                      <a:r>
                        <a:rPr lang="uk-UA" sz="1400" spc="-30" dirty="0" err="1">
                          <a:effectLst/>
                          <a:latin typeface="Bookman Old Style" panose="02050604050505020204" pitchFamily="18" charset="0"/>
                        </a:rPr>
                        <a:t>др</a:t>
                      </a:r>
                      <a:r>
                        <a:rPr lang="uk-UA" sz="1400" spc="-30" dirty="0">
                          <a:effectLst/>
                          <a:latin typeface="Bookman Old Style" panose="02050604050505020204" pitchFamily="18" charset="0"/>
                        </a:rPr>
                        <a:t>. ; [</a:t>
                      </a:r>
                      <a:r>
                        <a:rPr lang="uk-UA" sz="1400" spc="-30" dirty="0" err="1">
                          <a:effectLst/>
                          <a:latin typeface="Bookman Old Style" panose="02050604050505020204" pitchFamily="18" charset="0"/>
                        </a:rPr>
                        <a:t>под</a:t>
                      </a:r>
                      <a:r>
                        <a:rPr lang="uk-UA" sz="1400" spc="-30" dirty="0">
                          <a:effectLst/>
                          <a:latin typeface="Bookman Old Style" panose="02050604050505020204" pitchFamily="18" charset="0"/>
                        </a:rPr>
                        <a:t> ред. Я. В. Соколова].  – 2-е </a:t>
                      </a:r>
                      <a:r>
                        <a:rPr lang="uk-UA" sz="1400" spc="-30" dirty="0" err="1">
                          <a:effectLst/>
                          <a:latin typeface="Bookman Old Style" panose="02050604050505020204" pitchFamily="18" charset="0"/>
                        </a:rPr>
                        <a:t>изд</a:t>
                      </a:r>
                      <a:r>
                        <a:rPr lang="uk-UA" sz="1400" spc="-30" dirty="0">
                          <a:effectLst/>
                          <a:latin typeface="Bookman Old Style" panose="02050604050505020204" pitchFamily="18" charset="0"/>
                        </a:rPr>
                        <a:t>. [</a:t>
                      </a:r>
                      <a:r>
                        <a:rPr lang="uk-UA" sz="1400" spc="-30" dirty="0" err="1">
                          <a:effectLst/>
                          <a:latin typeface="Bookman Old Style" panose="02050604050505020204" pitchFamily="18" charset="0"/>
                        </a:rPr>
                        <a:t>перераб</a:t>
                      </a:r>
                      <a:r>
                        <a:rPr lang="uk-UA" sz="1400" spc="-30" dirty="0">
                          <a:effectLst/>
                          <a:latin typeface="Bookman Old Style" panose="02050604050505020204" pitchFamily="18" charset="0"/>
                        </a:rPr>
                        <a:t>.] – М. : </a:t>
                      </a:r>
                      <a:r>
                        <a:rPr lang="uk-UA" sz="1400" spc="-30" dirty="0" err="1">
                          <a:effectLst/>
                          <a:latin typeface="Bookman Old Style" panose="02050604050505020204" pitchFamily="18" charset="0"/>
                        </a:rPr>
                        <a:t>Экономика</a:t>
                      </a:r>
                      <a:r>
                        <a:rPr lang="uk-UA" sz="1400" spc="-30" dirty="0">
                          <a:effectLst/>
                          <a:latin typeface="Bookman Old Style" panose="02050604050505020204" pitchFamily="18" charset="0"/>
                        </a:rPr>
                        <a:t>, 1986. – 432 с.</a:t>
                      </a:r>
                      <a:endParaRPr lang="uk-UA" sz="1400" dirty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3. Бухгалтерський облік (загальна теорія) :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навч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посіб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. / В. І. Бачинський, П. О. Куцик, Л. Г. Медвідь. – Л. : Магнолія 2006, 2010. – 319 с.</a:t>
                      </a:r>
                      <a:endParaRPr lang="uk-UA" sz="14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00" marR="57300" marT="0" marB="0"/>
                </a:tc>
                <a:extLst>
                  <a:ext uri="{0D108BD9-81ED-4DB2-BD59-A6C34878D82A}">
                    <a16:rowId xmlns:a16="http://schemas.microsoft.com/office/drawing/2014/main" val="3653367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6460810"/>
      </p:ext>
    </p:extLst>
  </p:cSld>
  <p:clrMapOvr>
    <a:masterClrMapping/>
  </p:clrMapOvr>
  <p:transition>
    <p:strips dir="l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-99392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latin typeface="Bookman Old Style" panose="02050604050505020204" pitchFamily="18" charset="0"/>
              </a:rPr>
              <a:t>Приклад </a:t>
            </a:r>
            <a:r>
              <a:rPr lang="ru-RU" sz="2800" dirty="0" err="1">
                <a:latin typeface="Bookman Old Style" panose="02050604050505020204" pitchFamily="18" charset="0"/>
              </a:rPr>
              <a:t>оформлення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бібліографічного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опису</a:t>
            </a:r>
            <a:r>
              <a:rPr lang="ru-RU" sz="2800" dirty="0">
                <a:latin typeface="Bookman Old Style" panose="02050604050505020204" pitchFamily="18" charset="0"/>
              </a:rPr>
              <a:t> списку </a:t>
            </a:r>
            <a:r>
              <a:rPr lang="ru-RU" sz="2800" dirty="0" err="1">
                <a:latin typeface="Bookman Old Style" panose="02050604050505020204" pitchFamily="18" charset="0"/>
              </a:rPr>
              <a:t>джерел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наукової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роботи</a:t>
            </a:r>
            <a:endParaRPr lang="uk-UA" sz="2800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9709392"/>
              </p:ext>
            </p:extLst>
          </p:nvPr>
        </p:nvGraphicFramePr>
        <p:xfrm>
          <a:off x="0" y="1556792"/>
          <a:ext cx="9144000" cy="4907280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2051720">
                  <a:extLst>
                    <a:ext uri="{9D8B030D-6E8A-4147-A177-3AD203B41FA5}">
                      <a16:colId xmlns:a16="http://schemas.microsoft.com/office/drawing/2014/main" val="864742785"/>
                    </a:ext>
                  </a:extLst>
                </a:gridCol>
                <a:gridCol w="7092280">
                  <a:extLst>
                    <a:ext uri="{9D8B030D-6E8A-4147-A177-3AD203B41FA5}">
                      <a16:colId xmlns:a16="http://schemas.microsoft.com/office/drawing/2014/main" val="761958771"/>
                    </a:ext>
                  </a:extLst>
                </a:gridCol>
              </a:tblGrid>
              <a:tr h="2919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spc="-20" dirty="0">
                          <a:effectLst/>
                          <a:latin typeface="Bookman Old Style" panose="02050604050505020204" pitchFamily="18" charset="0"/>
                        </a:rPr>
                        <a:t>Характеристика джерела</a:t>
                      </a:r>
                      <a:endParaRPr lang="uk-UA" sz="14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00" marR="573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Bookman Old Style" panose="02050604050505020204" pitchFamily="18" charset="0"/>
                        </a:rPr>
                        <a:t>Приклад оформлення</a:t>
                      </a:r>
                      <a:endParaRPr lang="uk-UA" sz="14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00" marR="57300" marT="0" marB="0" anchor="ctr"/>
                </a:tc>
                <a:extLst>
                  <a:ext uri="{0D108BD9-81ED-4DB2-BD59-A6C34878D82A}">
                    <a16:rowId xmlns:a16="http://schemas.microsoft.com/office/drawing/2014/main" val="3706481325"/>
                  </a:ext>
                </a:extLst>
              </a:tr>
              <a:tr h="115111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Чотири </a:t>
                      </a:r>
                      <a:r>
                        <a:rPr lang="uk-UA" sz="1400" b="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автори</a:t>
                      </a:r>
                      <a:endParaRPr lang="uk-UA" sz="1400" b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0020" algn="l"/>
                        </a:tabLst>
                      </a:pP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Контроль і ревізія. Нормативно-практичні матеріали :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навч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посіб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/ Є. М. Романів, Р. Л. Хом’як, А. С. Мороз, М. В.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Корягін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– 2-ге вид. [перероб. і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доп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.] – Л. : Вид-во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Нац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ун-ту „Львівська політехніка”, 2002. – 320 с.</a:t>
                      </a:r>
                    </a:p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0020" algn="l"/>
                        </a:tabLst>
                      </a:pPr>
                      <a:r>
                        <a:rPr lang="uk-UA" sz="1400" spc="1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Бухгалтерський облік в основних галузях господарства споживчої кооперації : підручник  /  Ю. А. </a:t>
                      </a:r>
                      <a:r>
                        <a:rPr lang="uk-UA" sz="1400" spc="1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Верига</a:t>
                      </a:r>
                      <a:r>
                        <a:rPr lang="uk-UA" sz="1400" spc="1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О. В. Заєць, В. А. Левченко, С. І. Мельник. – Т. 1. – К. : Вища школа, 1995. – 230 с.</a:t>
                      </a:r>
                      <a:endParaRPr lang="uk-UA" sz="14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0020" algn="l"/>
                        </a:tabLst>
                      </a:pPr>
                      <a:r>
                        <a:rPr lang="uk-UA" sz="1400" spc="3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Контроль і ревізія : підручник для </a:t>
                      </a:r>
                      <a:r>
                        <a:rPr lang="uk-UA" sz="1400" spc="3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студ</a:t>
                      </a:r>
                      <a:r>
                        <a:rPr lang="uk-UA" sz="1400" spc="3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спец. “Облік і аудит” вищих </a:t>
                      </a:r>
                      <a:r>
                        <a:rPr lang="uk-UA" sz="1400" spc="3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навч</a:t>
                      </a:r>
                      <a:r>
                        <a:rPr lang="uk-UA" sz="1400" spc="3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400" spc="3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закл</a:t>
                      </a:r>
                      <a:r>
                        <a:rPr lang="uk-UA" sz="1400" spc="3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/ Ф. Ф. </a:t>
                      </a:r>
                      <a:r>
                        <a:rPr lang="uk-UA" sz="1400" spc="3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Бутинець</a:t>
                      </a:r>
                      <a:r>
                        <a:rPr lang="uk-UA" sz="1400" spc="3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Н. Г. Виговська, Н. М. </a:t>
                      </a:r>
                      <a:r>
                        <a:rPr lang="uk-UA" sz="1400" spc="3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Малюга</a:t>
                      </a:r>
                      <a:r>
                        <a:rPr lang="uk-UA" sz="1400" spc="3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Н. І. Петренко. – Житомир : ПП “Рута”, 2002. – 544 с.</a:t>
                      </a:r>
                      <a:endParaRPr lang="uk-UA" sz="14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60029149"/>
                  </a:ext>
                </a:extLst>
              </a:tr>
              <a:tr h="57555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П’ять і більше авторів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0020" algn="l"/>
                        </a:tabLst>
                      </a:pP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Облік, аналіз та аудит :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навч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посіб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/ М. С. Білик, А. Г. Загородній, М. В.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Корягін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та ін. – К. : Кондор, 2008. – 616 с.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0020" algn="l"/>
                        </a:tabLst>
                      </a:pP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Аналіз і контроль в системі управління капіталом підприємства /  Є. В. Мних, А. Д. Бутко, О. Ю.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Большакова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та ін. – К. : КНТЕУ, 2005. – 232 с.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37696126"/>
                  </a:ext>
                </a:extLst>
              </a:tr>
              <a:tr h="1007227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Монографії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1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0020" algn="l"/>
                        </a:tabLst>
                      </a:pP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Бардаш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С. В. Економічний контроль в Україні : системний підхід : монографія / С. В.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Бардаш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– К. : Київ.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нац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торг.-екон. ун-т, 2010. – 656 с.</a:t>
                      </a:r>
                    </a:p>
                    <a:p>
                      <a:pPr marL="0" lvl="1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0020" algn="l"/>
                        </a:tabLst>
                      </a:pP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Корягін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М. В. Бухгалтерський облік у системі управління вартістю підприємства : монографія / М. В.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Корягін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– Л. : ЛКА, 2012. – 389  с.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0020" algn="l"/>
                        </a:tabLst>
                      </a:pP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2. 3.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Костирко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Р. О. Контроль і аналіз в системі управління економічним потенціалом господарюючого суб’єкта : методологія та організація : монографія /  Р. О.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Костирко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– Луганськ : вид-во СНУ ім.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В.Даля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2010. – 728 с.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3367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7525191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9062702"/>
              </p:ext>
            </p:extLst>
          </p:nvPr>
        </p:nvGraphicFramePr>
        <p:xfrm>
          <a:off x="0" y="0"/>
          <a:ext cx="9144000" cy="6844370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1763688">
                  <a:extLst>
                    <a:ext uri="{9D8B030D-6E8A-4147-A177-3AD203B41FA5}">
                      <a16:colId xmlns:a16="http://schemas.microsoft.com/office/drawing/2014/main" val="864742785"/>
                    </a:ext>
                  </a:extLst>
                </a:gridCol>
                <a:gridCol w="7380312">
                  <a:extLst>
                    <a:ext uri="{9D8B030D-6E8A-4147-A177-3AD203B41FA5}">
                      <a16:colId xmlns:a16="http://schemas.microsoft.com/office/drawing/2014/main" val="761958771"/>
                    </a:ext>
                  </a:extLst>
                </a:gridCol>
              </a:tblGrid>
              <a:tr h="108218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spc="-20" dirty="0" smtClean="0">
                          <a:effectLst/>
                          <a:latin typeface="Bookman Old Style" panose="02050604050505020204" pitchFamily="18" charset="0"/>
                        </a:rPr>
                        <a:t>Характеристика</a:t>
                      </a:r>
                      <a:endParaRPr lang="uk-UA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00" marR="573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Bookman Old Style" panose="02050604050505020204" pitchFamily="18" charset="0"/>
                        </a:rPr>
                        <a:t>Приклад оформлення</a:t>
                      </a:r>
                      <a:endParaRPr lang="uk-UA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00" marR="57300" marT="0" marB="0" anchor="ctr"/>
                </a:tc>
                <a:extLst>
                  <a:ext uri="{0D108BD9-81ED-4DB2-BD59-A6C34878D82A}">
                    <a16:rowId xmlns:a16="http://schemas.microsoft.com/office/drawing/2014/main" val="3706481325"/>
                  </a:ext>
                </a:extLst>
              </a:tr>
              <a:tr h="2405140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Матеріали конференцій, з’їздів </a:t>
                      </a: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0020" algn="l"/>
                        </a:tabLst>
                      </a:pP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1.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Корягін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 М. В. Модифікація облікової політики в умовах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вартісно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-орієнтованої системи управління / М. В.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Корягін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 // Проблеми та перспективи розвитку обліку, аналізу і контролю в умовах світових інтеграційних процесів :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зб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. матеріалів І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Всеукр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. наук.-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практ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.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конф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. (Львів, 28 березня 2012 року). – Л. : Вид-во Львів.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комерц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. акад., 2012. – С. 31–33.</a:t>
                      </a: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spc="30" dirty="0">
                          <a:effectLst/>
                          <a:latin typeface="Bookman Old Style" panose="02050604050505020204" pitchFamily="18" charset="0"/>
                        </a:rPr>
                        <a:t>2. </a:t>
                      </a:r>
                      <a:r>
                        <a:rPr lang="uk-UA" sz="1200" spc="30" dirty="0" err="1">
                          <a:effectLst/>
                          <a:latin typeface="Bookman Old Style" panose="02050604050505020204" pitchFamily="18" charset="0"/>
                        </a:rPr>
                        <a:t>Чік</a:t>
                      </a:r>
                      <a:r>
                        <a:rPr lang="uk-UA" sz="1200" spc="30" dirty="0">
                          <a:effectLst/>
                          <a:latin typeface="Bookman Old Style" panose="02050604050505020204" pitchFamily="18" charset="0"/>
                        </a:rPr>
                        <a:t> М. Ю. Облік витрат на підприємствах лісового господарства  з використанням сучасних інформаційних технологій  / М. Ю. </a:t>
                      </a:r>
                      <a:r>
                        <a:rPr lang="uk-UA" sz="1200" spc="30" dirty="0" err="1">
                          <a:effectLst/>
                          <a:latin typeface="Bookman Old Style" panose="02050604050505020204" pitchFamily="18" charset="0"/>
                        </a:rPr>
                        <a:t>Чік</a:t>
                      </a:r>
                      <a:r>
                        <a:rPr lang="uk-UA" sz="1200" spc="30" dirty="0">
                          <a:effectLst/>
                          <a:latin typeface="Bookman Old Style" panose="02050604050505020204" pitchFamily="18" charset="0"/>
                        </a:rPr>
                        <a:t> // Інформаційні технології у змісті освіти та практичній діяльності фахівців з обліку і аудиту : проблеми методології та організації : тези </a:t>
                      </a:r>
                      <a:r>
                        <a:rPr lang="uk-UA" sz="1200" spc="30" dirty="0" err="1">
                          <a:effectLst/>
                          <a:latin typeface="Bookman Old Style" panose="02050604050505020204" pitchFamily="18" charset="0"/>
                        </a:rPr>
                        <a:t>доп</a:t>
                      </a:r>
                      <a:r>
                        <a:rPr lang="uk-UA" sz="1200" spc="30" dirty="0">
                          <a:effectLst/>
                          <a:latin typeface="Bookman Old Style" panose="02050604050505020204" pitchFamily="18" charset="0"/>
                        </a:rPr>
                        <a:t>. наук.- </a:t>
                      </a:r>
                      <a:r>
                        <a:rPr lang="uk-UA" sz="1200" spc="30" dirty="0" err="1">
                          <a:effectLst/>
                          <a:latin typeface="Bookman Old Style" panose="02050604050505020204" pitchFamily="18" charset="0"/>
                        </a:rPr>
                        <a:t>практ</a:t>
                      </a:r>
                      <a:r>
                        <a:rPr lang="uk-UA" sz="1200" spc="30" dirty="0">
                          <a:effectLst/>
                          <a:latin typeface="Bookman Old Style" panose="02050604050505020204" pitchFamily="18" charset="0"/>
                        </a:rPr>
                        <a:t>. </a:t>
                      </a:r>
                      <a:r>
                        <a:rPr lang="uk-UA" sz="1200" spc="30" dirty="0" err="1">
                          <a:effectLst/>
                          <a:latin typeface="Bookman Old Style" panose="02050604050505020204" pitchFamily="18" charset="0"/>
                        </a:rPr>
                        <a:t>конф</a:t>
                      </a:r>
                      <a:r>
                        <a:rPr lang="uk-UA" sz="1200" spc="30" dirty="0">
                          <a:effectLst/>
                          <a:latin typeface="Bookman Old Style" panose="02050604050505020204" pitchFamily="18" charset="0"/>
                        </a:rPr>
                        <a:t>. (Київ, 18 лютого 2010 року). –  К. : КНЕУ, 2010. –              С. 280–283.</a:t>
                      </a:r>
                      <a:endParaRPr lang="uk-UA" sz="1200" dirty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3.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Озеран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 В. О. До питання обліку витрат на підприємствах лісового господарства  / В. О.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Озеран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, М. Ю.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Чік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 // Удосконалення обліку, аналізу, аудиту і звітності в сучасних умовах глобалізаційних процесів у світовій економіці : матеріали першої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міжнар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. наук.-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практ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.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конф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. (Ужгород, 26–28 квітня 2010 р.). – Ужгород : УжНУ, 2010. – С. 201–202. </a:t>
                      </a: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60029149"/>
                  </a:ext>
                </a:extLst>
              </a:tr>
              <a:tr h="1850108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Законодавчі та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нормативні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документи</a:t>
                      </a:r>
                    </a:p>
                    <a:p>
                      <a:pPr marL="457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</a:p>
                    <a:p>
                      <a:pPr marL="457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</a:p>
                    <a:p>
                      <a:pPr marL="457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</a:p>
                    <a:p>
                      <a:pPr marL="457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1. Про державну контрольно-ревізійну службу в Україні : закон України від 26.01.1993 р. № 2939-XII [Електронний ресурс]. – Режим доступу : </a:t>
                      </a:r>
                      <a:r>
                        <a:rPr lang="uk-UA" sz="1200" u="none" dirty="0">
                          <a:effectLst/>
                          <a:latin typeface="Bookman Old Style" panose="02050604050505020204" pitchFamily="18" charset="0"/>
                        </a:rPr>
                        <a:t>http://zakon.rada.gov.ua/cgibin/laws/ </a:t>
                      </a:r>
                      <a:r>
                        <a:rPr lang="uk-UA" sz="1200" u="none" dirty="0" err="1">
                          <a:effectLst/>
                          <a:latin typeface="Bookman Old Style" panose="02050604050505020204" pitchFamily="18" charset="0"/>
                        </a:rPr>
                        <a:t>main.cgi?nreg</a:t>
                      </a:r>
                      <a:r>
                        <a:rPr lang="uk-UA" sz="1200" u="none" dirty="0">
                          <a:effectLst/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=2939–12</a:t>
                      </a: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95250" algn="l"/>
                        </a:tabLst>
                      </a:pPr>
                      <a:r>
                        <a:rPr lang="uk-UA" sz="1200" spc="10" dirty="0">
                          <a:effectLst/>
                          <a:latin typeface="Bookman Old Style" panose="02050604050505020204" pitchFamily="18" charset="0"/>
                        </a:rPr>
                        <a:t>2. Інструкція по інвентаризації основних засобів, нематеріальних активів, товарно-матеріальних цінностей, грошових коштів і документів та розрахунків : наказ Міністерства фінансів України від 11.08.1994 р. № 64 [Електронний ресурс]. – Режим доступу : </a:t>
                      </a:r>
                      <a:r>
                        <a:rPr lang="uk-UA" sz="1200" u="none" spc="10" dirty="0">
                          <a:effectLst/>
                          <a:latin typeface="Bookman Old Style" panose="02050604050505020204" pitchFamily="18" charset="0"/>
                        </a:rPr>
                        <a:t>http://zakon1.rada.gov. </a:t>
                      </a:r>
                      <a:r>
                        <a:rPr lang="uk-UA" sz="1200" u="none" spc="10" dirty="0" err="1">
                          <a:effectLst/>
                          <a:latin typeface="Bookman Old Style" panose="02050604050505020204" pitchFamily="18" charset="0"/>
                        </a:rPr>
                        <a:t>ua</a:t>
                      </a:r>
                      <a:r>
                        <a:rPr lang="uk-UA" sz="1200" u="none" spc="10" dirty="0">
                          <a:effectLst/>
                          <a:latin typeface="Bookman Old Style" panose="02050604050505020204" pitchFamily="18" charset="0"/>
                        </a:rPr>
                        <a:t>/</a:t>
                      </a:r>
                      <a:r>
                        <a:rPr lang="uk-UA" sz="1200" u="none" spc="10" dirty="0" err="1">
                          <a:effectLst/>
                          <a:latin typeface="Bookman Old Style" panose="02050604050505020204" pitchFamily="18" charset="0"/>
                        </a:rPr>
                        <a:t>cgi</a:t>
                      </a:r>
                      <a:r>
                        <a:rPr lang="uk-UA" sz="1200" u="none" spc="10" dirty="0">
                          <a:effectLst/>
                          <a:latin typeface="Bookman Old Style" panose="02050604050505020204" pitchFamily="18" charset="0"/>
                        </a:rPr>
                        <a:t>–</a:t>
                      </a:r>
                      <a:r>
                        <a:rPr lang="uk-UA" sz="1200" u="none" spc="10" dirty="0" err="1">
                          <a:effectLst/>
                          <a:latin typeface="Bookman Old Style" panose="02050604050505020204" pitchFamily="18" charset="0"/>
                        </a:rPr>
                        <a:t>bin</a:t>
                      </a:r>
                      <a:r>
                        <a:rPr lang="uk-UA" sz="1200" u="none" spc="10" dirty="0">
                          <a:effectLst/>
                          <a:latin typeface="Bookman Old Style" panose="02050604050505020204" pitchFamily="18" charset="0"/>
                        </a:rPr>
                        <a:t>/</a:t>
                      </a:r>
                      <a:r>
                        <a:rPr lang="uk-UA" sz="1200" u="none" spc="10" dirty="0" err="1">
                          <a:effectLst/>
                          <a:latin typeface="Bookman Old Style" panose="02050604050505020204" pitchFamily="18" charset="0"/>
                        </a:rPr>
                        <a:t>laws</a:t>
                      </a:r>
                      <a:r>
                        <a:rPr lang="uk-UA" sz="1200" u="none" spc="10" dirty="0">
                          <a:effectLst/>
                          <a:latin typeface="Bookman Old Style" panose="02050604050505020204" pitchFamily="18" charset="0"/>
                        </a:rPr>
                        <a:t>/</a:t>
                      </a:r>
                      <a:r>
                        <a:rPr lang="uk-UA" sz="1200" u="none" spc="10" dirty="0" err="1">
                          <a:effectLst/>
                          <a:latin typeface="Bookman Old Style" panose="02050604050505020204" pitchFamily="18" charset="0"/>
                        </a:rPr>
                        <a:t>main.cgi?nreg</a:t>
                      </a:r>
                      <a:r>
                        <a:rPr lang="uk-UA" sz="1200" u="none" spc="10" dirty="0">
                          <a:effectLst/>
                          <a:latin typeface="Bookman Old Style" panose="02050604050505020204" pitchFamily="18" charset="0"/>
                        </a:rPr>
                        <a:t>=z0202–94.</a:t>
                      </a:r>
                      <a:endParaRPr lang="uk-UA" sz="1200" u="none" dirty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u="none" dirty="0">
                          <a:effectLst/>
                          <a:latin typeface="Bookman Old Style" panose="02050604050505020204" pitchFamily="18" charset="0"/>
                        </a:rPr>
                        <a:t>3. Положення (стандарт) бухгалтерського облік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у 1 «Загальні вимоги до фінансової звітності : наказ Міністерства фінансів України від 31.03.1999 р. № 87 [Електронний ресурс]. – Режим доступу : </a:t>
                      </a:r>
                      <a:r>
                        <a:rPr lang="uk-UA" sz="1200" u="none" dirty="0">
                          <a:effectLst/>
                          <a:latin typeface="Bookman Old Style" panose="02050604050505020204" pitchFamily="18" charset="0"/>
                        </a:rPr>
                        <a:t>http://zakon1.rada.gov.ua/laws/show/z0391-99.</a:t>
                      </a:r>
                      <a:endParaRPr lang="uk-UA" sz="1200" u="none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37696126"/>
                  </a:ext>
                </a:extLst>
              </a:tr>
              <a:tr h="1506935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Дисертації</a:t>
                      </a: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1.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Корягін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 М. В. Облік витрат і калькулювання собівартості продукції на хлібопекарних підприємствах (на матеріалах підприємств хлібопекарної промисловості споживчої кооперації України) :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дис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. ...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канд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. екон. наук : спец. 08.06.04 “Бухгалтерський облік, аналіз та аудит” / М. В.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Корягін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; Львівська комерційна академія. – Л., 1998. – 240 с.</a:t>
                      </a: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2. Легенчук С. Ф. Бухгалтерське відображення інтелектуального капіталу: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дис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. ...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канд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. екон. наук : спец. 08.06.04 “Бухгалтерський облік, аналіз та аудит” / С. Ф. Легенчук; Національний аграрний університет. – К., 2006. – 230 с</a:t>
                      </a:r>
                      <a:r>
                        <a:rPr lang="uk-UA" sz="1200" dirty="0" smtClean="0">
                          <a:effectLst/>
                          <a:latin typeface="Bookman Old Style" panose="02050604050505020204" pitchFamily="18" charset="0"/>
                        </a:rPr>
                        <a:t>.</a:t>
                      </a:r>
                      <a:endParaRPr lang="uk-UA" sz="1200" dirty="0"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53367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8330163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db2004100l">
  <a:themeElements>
    <a:clrScheme name="cdb2004100l 3">
      <a:dk1>
        <a:srgbClr val="1D528D"/>
      </a:dk1>
      <a:lt1>
        <a:srgbClr val="FFFFFF"/>
      </a:lt1>
      <a:dk2>
        <a:srgbClr val="000000"/>
      </a:dk2>
      <a:lt2>
        <a:srgbClr val="DDDDDD"/>
      </a:lt2>
      <a:accent1>
        <a:srgbClr val="2F85F7"/>
      </a:accent1>
      <a:accent2>
        <a:srgbClr val="FF9900"/>
      </a:accent2>
      <a:accent3>
        <a:srgbClr val="FFFFFF"/>
      </a:accent3>
      <a:accent4>
        <a:srgbClr val="174578"/>
      </a:accent4>
      <a:accent5>
        <a:srgbClr val="ADC2FA"/>
      </a:accent5>
      <a:accent6>
        <a:srgbClr val="E78A00"/>
      </a:accent6>
      <a:hlink>
        <a:srgbClr val="5AD9F2"/>
      </a:hlink>
      <a:folHlink>
        <a:srgbClr val="969696"/>
      </a:folHlink>
    </a:clrScheme>
    <a:fontScheme name="cdb2004100l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db2004100l 1">
        <a:dk1>
          <a:srgbClr val="29698D"/>
        </a:dk1>
        <a:lt1>
          <a:srgbClr val="FFFFFF"/>
        </a:lt1>
        <a:dk2>
          <a:srgbClr val="000000"/>
        </a:dk2>
        <a:lt2>
          <a:srgbClr val="D6E1E2"/>
        </a:lt2>
        <a:accent1>
          <a:srgbClr val="0099CC"/>
        </a:accent1>
        <a:accent2>
          <a:srgbClr val="FF9933"/>
        </a:accent2>
        <a:accent3>
          <a:srgbClr val="FFFFFF"/>
        </a:accent3>
        <a:accent4>
          <a:srgbClr val="215978"/>
        </a:accent4>
        <a:accent5>
          <a:srgbClr val="AACAE2"/>
        </a:accent5>
        <a:accent6>
          <a:srgbClr val="E78A2D"/>
        </a:accent6>
        <a:hlink>
          <a:srgbClr val="33CCCC"/>
        </a:hlink>
        <a:folHlink>
          <a:srgbClr val="83A6A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00l 2">
        <a:dk1>
          <a:srgbClr val="592C0D"/>
        </a:dk1>
        <a:lt1>
          <a:srgbClr val="FFFFFF"/>
        </a:lt1>
        <a:dk2>
          <a:srgbClr val="000000"/>
        </a:dk2>
        <a:lt2>
          <a:srgbClr val="C0C0C0"/>
        </a:lt2>
        <a:accent1>
          <a:srgbClr val="5B9569"/>
        </a:accent1>
        <a:accent2>
          <a:srgbClr val="5D8FC1"/>
        </a:accent2>
        <a:accent3>
          <a:srgbClr val="FFFFFF"/>
        </a:accent3>
        <a:accent4>
          <a:srgbClr val="4B2409"/>
        </a:accent4>
        <a:accent5>
          <a:srgbClr val="B5C8B9"/>
        </a:accent5>
        <a:accent6>
          <a:srgbClr val="5381AF"/>
        </a:accent6>
        <a:hlink>
          <a:srgbClr val="C5C059"/>
        </a:hlink>
        <a:folHlink>
          <a:srgbClr val="999C9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00l 3">
        <a:dk1>
          <a:srgbClr val="1D528D"/>
        </a:dk1>
        <a:lt1>
          <a:srgbClr val="FFFFFF"/>
        </a:lt1>
        <a:dk2>
          <a:srgbClr val="000000"/>
        </a:dk2>
        <a:lt2>
          <a:srgbClr val="DDDDDD"/>
        </a:lt2>
        <a:accent1>
          <a:srgbClr val="2F85F7"/>
        </a:accent1>
        <a:accent2>
          <a:srgbClr val="FF9900"/>
        </a:accent2>
        <a:accent3>
          <a:srgbClr val="FFFFFF"/>
        </a:accent3>
        <a:accent4>
          <a:srgbClr val="174578"/>
        </a:accent4>
        <a:accent5>
          <a:srgbClr val="ADC2FA"/>
        </a:accent5>
        <a:accent6>
          <a:srgbClr val="E78A00"/>
        </a:accent6>
        <a:hlink>
          <a:srgbClr val="5AD9F2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12505</TotalTime>
  <Words>2078</Words>
  <Application>Microsoft Office PowerPoint</Application>
  <PresentationFormat>Екран (4:3)</PresentationFormat>
  <Paragraphs>128</Paragraphs>
  <Slides>11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8" baseType="lpstr">
      <vt:lpstr>Arial</vt:lpstr>
      <vt:lpstr>Bookman Old Style</vt:lpstr>
      <vt:lpstr>Calibri</vt:lpstr>
      <vt:lpstr>Times New Roman</vt:lpstr>
      <vt:lpstr>Verdana</vt:lpstr>
      <vt:lpstr>Wingdings</vt:lpstr>
      <vt:lpstr>cdb2004100l</vt:lpstr>
      <vt:lpstr>Тема 8. Текст наукової роботи:  мова та стиль  </vt:lpstr>
      <vt:lpstr>ЗМІСТ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Інститути та їх функції в економіці. Базисні інститути національної економіки</dc:title>
  <dc:creator>Baggio</dc:creator>
  <cp:lastModifiedBy>Житомирська Політехніка</cp:lastModifiedBy>
  <cp:revision>1084</cp:revision>
  <dcterms:modified xsi:type="dcterms:W3CDTF">2026-03-28T12:46:39Z</dcterms:modified>
</cp:coreProperties>
</file>