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y="6858000" cx="12192000"/>
  <p:notesSz cx="6858000" cy="9144000"/>
  <p:embeddedFontLst>
    <p:embeddedFont>
      <p:font typeface="Merriweather Black"/>
      <p:bold r:id="rId17"/>
      <p:boldItalic r:id="rId18"/>
    </p:embeddedFont>
    <p:embeddedFont>
      <p:font typeface="Merriweather"/>
      <p:regular r:id="rId19"/>
      <p:bold r:id="rId20"/>
      <p:italic r:id="rId21"/>
      <p:boldItalic r:id="rId22"/>
    </p:embeddedFont>
    <p:embeddedFont>
      <p:font typeface="DM Sans"/>
      <p:regular r:id="rId23"/>
      <p:bold r:id="rId24"/>
      <p:italic r:id="rId25"/>
      <p:boldItalic r:id="rId2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0476A9DA-0AA5-4ABF-A8C5-522B7956C016}">
  <a:tblStyle styleId="{0476A9DA-0AA5-4ABF-A8C5-522B7956C016}" styleName="Table_0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CF4"/>
          </a:solidFill>
        </a:fill>
      </a:tcStyle>
    </a:wholeTbl>
    <a:band1H>
      <a:tcTxStyle/>
      <a:tcStyle>
        <a:fill>
          <a:solidFill>
            <a:srgbClr val="CFD7E7"/>
          </a:solidFill>
        </a:fill>
      </a:tcStyle>
    </a:band1H>
    <a:band2H>
      <a:tcTxStyle/>
    </a:band2H>
    <a:band1V>
      <a:tcTxStyle/>
      <a:tcStyle>
        <a:fill>
          <a:solidFill>
            <a:srgbClr val="CFD7E7"/>
          </a:solidFill>
        </a:fill>
      </a:tcStyle>
    </a:band1V>
    <a:band2V>
      <a:tcTxStyle/>
    </a:band2V>
    <a:la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/>
    </a:seCell>
    <a:swCell>
      <a:tcTxStyle/>
    </a:swCell>
    <a:firstRow>
      <a:tcTxStyle b="on" i="off">
        <a:font>
          <a:latin typeface="Calibri"/>
          <a:ea typeface="Calibri"/>
          <a:cs typeface="Calibri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erriweather-bold.fntdata"/><Relationship Id="rId22" Type="http://schemas.openxmlformats.org/officeDocument/2006/relationships/font" Target="fonts/Merriweather-boldItalic.fntdata"/><Relationship Id="rId21" Type="http://schemas.openxmlformats.org/officeDocument/2006/relationships/font" Target="fonts/Merriweather-italic.fntdata"/><Relationship Id="rId24" Type="http://schemas.openxmlformats.org/officeDocument/2006/relationships/font" Target="fonts/DMSans-bold.fntdata"/><Relationship Id="rId23" Type="http://schemas.openxmlformats.org/officeDocument/2006/relationships/font" Target="fonts/DMSans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font" Target="fonts/DMSans-boldItalic.fntdata"/><Relationship Id="rId25" Type="http://schemas.openxmlformats.org/officeDocument/2006/relationships/font" Target="fonts/DMSans-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font" Target="fonts/MerriweatherBlack-bold.fntdata"/><Relationship Id="rId16" Type="http://schemas.openxmlformats.org/officeDocument/2006/relationships/slide" Target="slides/slide10.xml"/><Relationship Id="rId19" Type="http://schemas.openxmlformats.org/officeDocument/2006/relationships/font" Target="fonts/Merriweather-regular.fntdata"/><Relationship Id="rId18" Type="http://schemas.openxmlformats.org/officeDocument/2006/relationships/font" Target="fonts/MerriweatherBlack-boldItalic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10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9" name="Google Shape;89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7" name="Google Shape;97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5" name="Google Shape;115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31" name="Google Shape;131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3" name="Google Shape;143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5" name="Google Shape;15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0" name="Google Shape;170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7" name="Google Shape;187;p9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.png"/><Relationship Id="rId4" Type="http://schemas.openxmlformats.org/officeDocument/2006/relationships/image" Target="../media/image19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Relationship Id="rId4" Type="http://schemas.openxmlformats.org/officeDocument/2006/relationships/image" Target="../media/image25.png"/><Relationship Id="rId5" Type="http://schemas.openxmlformats.org/officeDocument/2006/relationships/image" Target="../media/image11.png"/><Relationship Id="rId6" Type="http://schemas.openxmlformats.org/officeDocument/2006/relationships/image" Target="../media/image13.png"/><Relationship Id="rId7" Type="http://schemas.openxmlformats.org/officeDocument/2006/relationships/image" Target="../media/image7.png"/><Relationship Id="rId8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image" Target="../media/image10.png"/><Relationship Id="rId5" Type="http://schemas.openxmlformats.org/officeDocument/2006/relationships/image" Target="../media/image9.png"/><Relationship Id="rId6" Type="http://schemas.openxmlformats.org/officeDocument/2006/relationships/image" Target="../media/image18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8.png"/><Relationship Id="rId5" Type="http://schemas.openxmlformats.org/officeDocument/2006/relationships/image" Target="../media/image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.png"/><Relationship Id="rId4" Type="http://schemas.openxmlformats.org/officeDocument/2006/relationships/image" Target="../media/image22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2.png"/><Relationship Id="rId4" Type="http://schemas.openxmlformats.org/officeDocument/2006/relationships/image" Target="../media/image14.png"/><Relationship Id="rId5" Type="http://schemas.openxmlformats.org/officeDocument/2006/relationships/image" Target="../media/image24.png"/><Relationship Id="rId6" Type="http://schemas.openxmlformats.org/officeDocument/2006/relationships/image" Target="../media/image21.png"/><Relationship Id="rId7" Type="http://schemas.openxmlformats.org/officeDocument/2006/relationships/image" Target="../media/image20.png"/><Relationship Id="rId8" Type="http://schemas.openxmlformats.org/officeDocument/2006/relationships/image" Target="../media/image1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088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84" name="Google Shape;84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3"/>
          <p:cNvSpPr txBox="1"/>
          <p:nvPr/>
        </p:nvSpPr>
        <p:spPr>
          <a:xfrm>
            <a:off x="295275" y="1698426"/>
            <a:ext cx="11601450" cy="1943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375" u="none" cap="none" strike="noStrike">
                <a:solidFill>
                  <a:srgbClr val="F3F0DF"/>
                </a:solidFill>
                <a:latin typeface="Merriweather"/>
                <a:ea typeface="Merriweather"/>
                <a:cs typeface="Merriweather"/>
                <a:sym typeface="Merriweather"/>
              </a:rPr>
              <a:t>Аграрна політика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6375" u="none" cap="none" strike="noStrike">
                <a:solidFill>
                  <a:srgbClr val="F3F0DF"/>
                </a:solidFill>
                <a:latin typeface="Merriweather"/>
                <a:ea typeface="Merriweather"/>
                <a:cs typeface="Merriweather"/>
                <a:sym typeface="Merriweather"/>
              </a:rPr>
              <a:t> України</a:t>
            </a:r>
            <a:endParaRPr/>
          </a:p>
        </p:txBody>
      </p:sp>
      <p:sp>
        <p:nvSpPr>
          <p:cNvPr id="86" name="Google Shape;86;p13"/>
          <p:cNvSpPr txBox="1"/>
          <p:nvPr/>
        </p:nvSpPr>
        <p:spPr>
          <a:xfrm>
            <a:off x="571500" y="3879651"/>
            <a:ext cx="11049000" cy="9751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CDD6E2"/>
                </a:solidFill>
                <a:latin typeface="DM Sans"/>
                <a:ea typeface="DM Sans"/>
                <a:cs typeface="DM Sans"/>
                <a:sym typeface="DM Sans"/>
              </a:rPr>
              <a:t>Аналіз поточного стану, державної підтримки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400" u="none" cap="none" strike="noStrike">
                <a:solidFill>
                  <a:srgbClr val="CDD6E2"/>
                </a:solidFill>
                <a:latin typeface="DM Sans"/>
                <a:ea typeface="DM Sans"/>
                <a:cs typeface="DM Sans"/>
                <a:sym typeface="DM Sans"/>
              </a:rPr>
              <a:t> та стратегічних перспектив розвитку сектору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0DF"/>
        </a:solidFill>
      </p:bgPr>
    </p:bg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96" name="Google Shape;196;p2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7" name="Google Shape;197;p2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4578548"/>
            <a:ext cx="11049000" cy="676275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2"/>
          <p:cNvSpPr txBox="1"/>
          <p:nvPr/>
        </p:nvSpPr>
        <p:spPr>
          <a:xfrm>
            <a:off x="295275" y="1603176"/>
            <a:ext cx="11601450" cy="10287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6750" u="none" cap="none" strike="noStrik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Дякую за увагу!</a:t>
            </a:r>
            <a:endParaRPr/>
          </a:p>
        </p:txBody>
      </p:sp>
      <p:sp>
        <p:nvSpPr>
          <p:cNvPr id="199" name="Google Shape;199;p22"/>
          <p:cNvSpPr txBox="1"/>
          <p:nvPr/>
        </p:nvSpPr>
        <p:spPr>
          <a:xfrm>
            <a:off x="571500" y="3127176"/>
            <a:ext cx="11049000" cy="97512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400" u="none" cap="none" strike="noStrik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Готові до обговорення питань щодо стратегічного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0" i="0" lang="en-US" sz="2400" u="none" cap="none" strike="noStrik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 майбутнього агросектору України.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0DF"/>
        </a:solidFill>
      </p:bgPr>
    </p:bg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1" name="Google Shape;91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4"/>
          <p:cNvSpPr/>
          <p:nvPr/>
        </p:nvSpPr>
        <p:spPr>
          <a:xfrm>
            <a:off x="5381625" y="1302990"/>
            <a:ext cx="1428750" cy="57150"/>
          </a:xfrm>
          <a:prstGeom prst="rect">
            <a:avLst/>
          </a:prstGeom>
          <a:solidFill>
            <a:srgbClr val="11CAA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" name="Google Shape;93;p14"/>
          <p:cNvSpPr txBox="1"/>
          <p:nvPr/>
        </p:nvSpPr>
        <p:spPr>
          <a:xfrm>
            <a:off x="295275" y="1741140"/>
            <a:ext cx="11601450" cy="17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625" u="none" cap="none" strike="noStrik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Стан справ: Відсутність єдиного курсу</a:t>
            </a:r>
            <a:endParaRPr/>
          </a:p>
        </p:txBody>
      </p:sp>
      <p:sp>
        <p:nvSpPr>
          <p:cNvPr id="94" name="Google Shape;94;p14"/>
          <p:cNvSpPr txBox="1"/>
          <p:nvPr/>
        </p:nvSpPr>
        <p:spPr>
          <a:xfrm>
            <a:off x="1809750" y="4008090"/>
            <a:ext cx="8572500" cy="12800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9952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2100" u="none" cap="none" strike="noStrik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В Україні наразі не існує чітко визначеної та належним чином затвердженої комплексної аграрної політики на найближчі роки. Галузь функціонує на базі фрагментованих програм та ініціатив.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088"/>
        </a:solidFill>
      </p:bgPr>
    </p:bg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99" name="Google Shape;99;p1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0" name="Google Shape;100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830734"/>
            <a:ext cx="3492400" cy="41718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1" name="Google Shape;101;p1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650" y="1830734"/>
            <a:ext cx="3492549" cy="41718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02" name="Google Shape;102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27950" y="1830734"/>
            <a:ext cx="3492400" cy="4171801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15"/>
          <p:cNvSpPr txBox="1"/>
          <p:nvPr/>
        </p:nvSpPr>
        <p:spPr>
          <a:xfrm>
            <a:off x="784227" y="3078509"/>
            <a:ext cx="3066945" cy="68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50" u="none" cap="none" strike="noStrik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Техніка та Кредити</a:t>
            </a:r>
            <a:endParaRPr/>
          </a:p>
        </p:txBody>
      </p:sp>
      <p:sp>
        <p:nvSpPr>
          <p:cNvPr id="104" name="Google Shape;104;p15"/>
          <p:cNvSpPr txBox="1"/>
          <p:nvPr/>
        </p:nvSpPr>
        <p:spPr>
          <a:xfrm>
            <a:off x="857250" y="4078634"/>
            <a:ext cx="2920900" cy="13714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До початку війни основний фокус зосереджувався на здешевленні сільгосптехніки вітчизняного виробництва та компенсації відсоткових ставок за кредитами.</a:t>
            </a:r>
            <a:endParaRPr/>
          </a:p>
        </p:txBody>
      </p:sp>
      <p:sp>
        <p:nvSpPr>
          <p:cNvPr id="105" name="Google Shape;105;p15"/>
          <p:cNvSpPr txBox="1"/>
          <p:nvPr/>
        </p:nvSpPr>
        <p:spPr>
          <a:xfrm>
            <a:off x="4830693" y="3078509"/>
            <a:ext cx="2530316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50" u="none" cap="none" strike="noStrik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Галузеві Дотації</a:t>
            </a:r>
            <a:endParaRPr/>
          </a:p>
        </p:txBody>
      </p:sp>
      <p:sp>
        <p:nvSpPr>
          <p:cNvPr id="106" name="Google Shape;106;p15"/>
          <p:cNvSpPr txBox="1"/>
          <p:nvPr/>
        </p:nvSpPr>
        <p:spPr>
          <a:xfrm>
            <a:off x="4635400" y="3735734"/>
            <a:ext cx="2921049" cy="13714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З 2017 року запроваджено прямі дотації (замість спецрежиму ПДВ) для підтримки тваринництва, фермерства, розвитку садівництва та виноградарства.</a:t>
            </a:r>
            <a:endParaRPr/>
          </a:p>
        </p:txBody>
      </p:sp>
      <p:sp>
        <p:nvSpPr>
          <p:cNvPr id="107" name="Google Shape;107;p15"/>
          <p:cNvSpPr txBox="1"/>
          <p:nvPr/>
        </p:nvSpPr>
        <p:spPr>
          <a:xfrm>
            <a:off x="8418968" y="3078509"/>
            <a:ext cx="2910363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50" u="none" cap="none" strike="noStrik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Точкові Програми</a:t>
            </a:r>
            <a:endParaRPr/>
          </a:p>
        </p:txBody>
      </p:sp>
      <p:sp>
        <p:nvSpPr>
          <p:cNvPr id="108" name="Google Shape;108;p15"/>
          <p:cNvSpPr txBox="1"/>
          <p:nvPr/>
        </p:nvSpPr>
        <p:spPr>
          <a:xfrm>
            <a:off x="8413700" y="3735734"/>
            <a:ext cx="2920900" cy="137145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350" u="none" cap="none" strike="noStrik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У 2021 році стартували виплати на одиницю угідь для окремих культур (гречка), підтримка виробників картоплі та компенсації за втрачені посіви.</a:t>
            </a:r>
            <a:endParaRPr/>
          </a:p>
        </p:txBody>
      </p:sp>
      <p:pic>
        <p:nvPicPr>
          <p:cNvPr descr="image.png" id="109" name="Google Shape;109;p1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2017662" y="2268884"/>
            <a:ext cx="600075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0" name="Google Shape;110;p15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5795813" y="2268884"/>
            <a:ext cx="600075" cy="4762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1" name="Google Shape;111;p15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9636025" y="2268884"/>
            <a:ext cx="476250" cy="47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2" name="Google Shape;112;p15"/>
          <p:cNvSpPr txBox="1"/>
          <p:nvPr/>
        </p:nvSpPr>
        <p:spPr>
          <a:xfrm>
            <a:off x="571500" y="571500"/>
            <a:ext cx="11601450" cy="594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00" u="none" cap="none" strike="noStrike">
                <a:solidFill>
                  <a:srgbClr val="F3F0DF"/>
                </a:solidFill>
                <a:latin typeface="Merriweather"/>
                <a:ea typeface="Merriweather"/>
                <a:cs typeface="Merriweather"/>
                <a:sym typeface="Merriweather"/>
              </a:rPr>
              <a:t>Еволюція держпідтримки до 2022 року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0DF"/>
        </a:solidFill>
      </p:bgPr>
    </p:bg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17" name="Google Shape;117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18" name="Google Shape;118;p1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334125" y="1773435"/>
            <a:ext cx="5286375" cy="4286250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6"/>
          <p:cNvSpPr txBox="1"/>
          <p:nvPr/>
        </p:nvSpPr>
        <p:spPr>
          <a:xfrm>
            <a:off x="904875" y="2163960"/>
            <a:ext cx="49530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Грантове фінансування:</a:t>
            </a:r>
            <a:r>
              <a:rPr b="0" i="0" lang="en-US" sz="1500" u="none" cap="none" strike="noStrik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 Створення бізнесу з розвитку садівництва, ягідництва та тепличного господарства.</a:t>
            </a:r>
            <a:endParaRPr/>
          </a:p>
        </p:txBody>
      </p:sp>
      <p:sp>
        <p:nvSpPr>
          <p:cNvPr id="120" name="Google Shape;120;p16"/>
          <p:cNvSpPr txBox="1"/>
          <p:nvPr/>
        </p:nvSpPr>
        <p:spPr>
          <a:xfrm>
            <a:off x="904875" y="2964060"/>
            <a:ext cx="49530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Фокус на малих фермерів:</a:t>
            </a:r>
            <a:r>
              <a:rPr b="0" i="0" lang="en-US" sz="1500" u="none" cap="none" strike="noStrik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 Спеціальна підтримка на гектар (до 120 га) для підтримки стійкості локального бізнесу.</a:t>
            </a:r>
            <a:endParaRPr/>
          </a:p>
        </p:txBody>
      </p:sp>
      <p:sp>
        <p:nvSpPr>
          <p:cNvPr id="121" name="Google Shape;121;p16"/>
          <p:cNvSpPr txBox="1"/>
          <p:nvPr/>
        </p:nvSpPr>
        <p:spPr>
          <a:xfrm>
            <a:off x="904875" y="4068960"/>
            <a:ext cx="49530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Тваринництво:</a:t>
            </a:r>
            <a:r>
              <a:rPr b="0" i="0" lang="en-US" sz="1500" u="none" cap="none" strike="noStrik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 Цільові дотації на утримання корів (до 100 голів у господарстві).</a:t>
            </a:r>
            <a:endParaRPr/>
          </a:p>
        </p:txBody>
      </p:sp>
      <p:sp>
        <p:nvSpPr>
          <p:cNvPr id="122" name="Google Shape;122;p16"/>
          <p:cNvSpPr txBox="1"/>
          <p:nvPr/>
        </p:nvSpPr>
        <p:spPr>
          <a:xfrm>
            <a:off x="904875" y="4869060"/>
            <a:ext cx="49530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Інфраструктура:</a:t>
            </a:r>
            <a:r>
              <a:rPr b="0" i="0" lang="en-US" sz="1500" u="none" cap="none" strike="noStrik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 Підтримка сільгоспвиробників, які використовують меліоровані землі та водокористувачів.</a:t>
            </a:r>
            <a:endParaRPr/>
          </a:p>
        </p:txBody>
      </p:sp>
      <p:pic>
        <p:nvPicPr>
          <p:cNvPr descr="image.png" id="123" name="Google Shape;123;p1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53175" y="1792485"/>
            <a:ext cx="5248275" cy="424815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6"/>
          <p:cNvSpPr txBox="1"/>
          <p:nvPr/>
        </p:nvSpPr>
        <p:spPr>
          <a:xfrm>
            <a:off x="571500" y="571500"/>
            <a:ext cx="11601450" cy="594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00" u="none" cap="none" strike="noStrik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Адаптація в умовах війни (2022+)</a:t>
            </a:r>
            <a:endParaRPr/>
          </a:p>
        </p:txBody>
      </p:sp>
      <p:pic>
        <p:nvPicPr>
          <p:cNvPr descr="image.png" id="125" name="Google Shape;125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2163960"/>
            <a:ext cx="14287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6" name="Google Shape;126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2964060"/>
            <a:ext cx="14287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7" name="Google Shape;127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4068960"/>
            <a:ext cx="142875" cy="2476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28" name="Google Shape;128;p1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71500" y="4869060"/>
            <a:ext cx="142875" cy="247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088"/>
        </a:solidFill>
      </p:bgPr>
    </p:bg>
    <p:spTree>
      <p:nvGrpSpPr>
        <p:cNvPr id="132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33" name="Google Shape;133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4" name="Google Shape;134;p1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7725" y="2153542"/>
            <a:ext cx="4972050" cy="352603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35" name="Google Shape;135;p1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6372225" y="1955452"/>
            <a:ext cx="4972050" cy="3922216"/>
          </a:xfrm>
          <a:prstGeom prst="rect">
            <a:avLst/>
          </a:prstGeom>
          <a:noFill/>
          <a:ln>
            <a:noFill/>
          </a:ln>
        </p:spPr>
      </p:pic>
      <p:sp>
        <p:nvSpPr>
          <p:cNvPr id="136" name="Google Shape;136;p17"/>
          <p:cNvSpPr txBox="1"/>
          <p:nvPr/>
        </p:nvSpPr>
        <p:spPr>
          <a:xfrm>
            <a:off x="1238250" y="2734567"/>
            <a:ext cx="4191000" cy="133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0" u="none" cap="none" strike="noStrike">
                <a:solidFill>
                  <a:srgbClr val="11CAA0"/>
                </a:solidFill>
                <a:latin typeface="Merriweather Black"/>
                <a:ea typeface="Merriweather Black"/>
                <a:cs typeface="Merriweather Black"/>
                <a:sym typeface="Merriweather Black"/>
              </a:rPr>
              <a:t>30%</a:t>
            </a:r>
            <a:endParaRPr/>
          </a:p>
        </p:txBody>
      </p:sp>
      <p:sp>
        <p:nvSpPr>
          <p:cNvPr id="137" name="Google Shape;137;p17"/>
          <p:cNvSpPr txBox="1"/>
          <p:nvPr/>
        </p:nvSpPr>
        <p:spPr>
          <a:xfrm>
            <a:off x="1238250" y="4306192"/>
            <a:ext cx="4191000" cy="79236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Орієнтовне падіння врожайності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1950" u="none" cap="none" strike="noStrik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 (заміновані площі та окупація)</a:t>
            </a:r>
            <a:endParaRPr/>
          </a:p>
        </p:txBody>
      </p:sp>
      <p:sp>
        <p:nvSpPr>
          <p:cNvPr id="138" name="Google Shape;138;p17"/>
          <p:cNvSpPr txBox="1"/>
          <p:nvPr/>
        </p:nvSpPr>
        <p:spPr>
          <a:xfrm>
            <a:off x="6762750" y="2536477"/>
            <a:ext cx="4191000" cy="1333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0500" u="none" cap="none" strike="noStrike">
                <a:solidFill>
                  <a:srgbClr val="11CAA0"/>
                </a:solidFill>
                <a:latin typeface="Merriweather Black"/>
                <a:ea typeface="Merriweather Black"/>
                <a:cs typeface="Merriweather Black"/>
                <a:sym typeface="Merriweather Black"/>
              </a:rPr>
              <a:t>ЄС</a:t>
            </a:r>
            <a:endParaRPr/>
          </a:p>
        </p:txBody>
      </p:sp>
      <p:sp>
        <p:nvSpPr>
          <p:cNvPr id="139" name="Google Shape;139;p17"/>
          <p:cNvSpPr txBox="1"/>
          <p:nvPr/>
        </p:nvSpPr>
        <p:spPr>
          <a:xfrm>
            <a:off x="6762750" y="4108102"/>
            <a:ext cx="4191000" cy="118854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950" u="none" cap="none" strike="noStrik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Тотальна переорієнтація експорту</a:t>
            </a:r>
            <a:br>
              <a:rPr b="0" i="0" lang="en-US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b="1" i="0" lang="en-US" sz="1950" u="none" cap="none" strike="noStrike">
                <a:solidFill>
                  <a:srgbClr val="F3F0DF"/>
                </a:solidFill>
                <a:latin typeface="DM Sans"/>
                <a:ea typeface="DM Sans"/>
                <a:cs typeface="DM Sans"/>
                <a:sym typeface="DM Sans"/>
              </a:rPr>
              <a:t> та нові логістичні шляхи</a:t>
            </a:r>
            <a:endParaRPr/>
          </a:p>
        </p:txBody>
      </p:sp>
      <p:sp>
        <p:nvSpPr>
          <p:cNvPr id="140" name="Google Shape;140;p17"/>
          <p:cNvSpPr txBox="1"/>
          <p:nvPr/>
        </p:nvSpPr>
        <p:spPr>
          <a:xfrm>
            <a:off x="571500" y="571500"/>
            <a:ext cx="11601450" cy="594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00" u="none" cap="none" strike="noStrike">
                <a:solidFill>
                  <a:srgbClr val="F3F0DF"/>
                </a:solidFill>
                <a:latin typeface="Merriweather"/>
                <a:ea typeface="Merriweather"/>
                <a:cs typeface="Merriweather"/>
                <a:sym typeface="Merriweather"/>
              </a:rPr>
              <a:t>Сучасні реалії агросектору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088"/>
        </a:solid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45" name="Google Shape;145;p1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6" name="Google Shape;146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316360"/>
            <a:ext cx="5334000" cy="32004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47" name="Google Shape;147;p1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286500" y="2316360"/>
            <a:ext cx="5334000" cy="32004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8"/>
          <p:cNvSpPr txBox="1"/>
          <p:nvPr/>
        </p:nvSpPr>
        <p:spPr>
          <a:xfrm>
            <a:off x="1028700" y="2792610"/>
            <a:ext cx="472059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50" u="none" cap="none" strike="noStrik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Протерміновані документи</a:t>
            </a:r>
            <a:endParaRPr/>
          </a:p>
        </p:txBody>
      </p:sp>
      <p:sp>
        <p:nvSpPr>
          <p:cNvPr id="149" name="Google Shape;149;p18"/>
          <p:cNvSpPr txBox="1"/>
          <p:nvPr/>
        </p:nvSpPr>
        <p:spPr>
          <a:xfrm>
            <a:off x="1028700" y="3326010"/>
            <a:ext cx="44958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«Концепція Державної цільової програми розвитку аграрного сектору економіки» втратила чинність 1 січня 2023 року. Інші комплексні стратегії (наприклад, 2015-2020 років) так і не були офіційно затверджені на державному рівні.</a:t>
            </a:r>
            <a:endParaRPr/>
          </a:p>
        </p:txBody>
      </p:sp>
      <p:sp>
        <p:nvSpPr>
          <p:cNvPr id="150" name="Google Shape;150;p18"/>
          <p:cNvSpPr txBox="1"/>
          <p:nvPr/>
        </p:nvSpPr>
        <p:spPr>
          <a:xfrm>
            <a:off x="6743700" y="2792610"/>
            <a:ext cx="4720590" cy="342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2250" u="none" cap="none" strike="noStrik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Спірні ініціативи</a:t>
            </a:r>
            <a:endParaRPr/>
          </a:p>
        </p:txBody>
      </p:sp>
      <p:sp>
        <p:nvSpPr>
          <p:cNvPr id="151" name="Google Shape;151;p18"/>
          <p:cNvSpPr txBox="1"/>
          <p:nvPr/>
        </p:nvSpPr>
        <p:spPr>
          <a:xfrm>
            <a:off x="6743700" y="3326010"/>
            <a:ext cx="44958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1E293B"/>
                </a:solidFill>
                <a:latin typeface="DM Sans"/>
                <a:ea typeface="DM Sans"/>
                <a:cs typeface="DM Sans"/>
                <a:sym typeface="DM Sans"/>
              </a:rPr>
              <a:t>Розроблена у 2022 році «Нова аграрна політика» в рамках Ради з відновлення зіткнулася з критикою через непрозорість процедури розробки та неврахування думки широкого кола зацікавлених сторін та стандартів ЄС.</a:t>
            </a:r>
            <a:endParaRPr/>
          </a:p>
        </p:txBody>
      </p:sp>
      <p:sp>
        <p:nvSpPr>
          <p:cNvPr id="152" name="Google Shape;152;p18"/>
          <p:cNvSpPr txBox="1"/>
          <p:nvPr/>
        </p:nvSpPr>
        <p:spPr>
          <a:xfrm>
            <a:off x="571500" y="571500"/>
            <a:ext cx="11601450" cy="594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00" u="none" cap="none" strike="noStrike">
                <a:solidFill>
                  <a:srgbClr val="F3F0DF"/>
                </a:solidFill>
                <a:latin typeface="Merriweather"/>
                <a:ea typeface="Merriweather"/>
                <a:cs typeface="Merriweather"/>
                <a:sym typeface="Merriweather"/>
              </a:rPr>
              <a:t>Стратегічний вакуум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088"/>
        </a:solid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57" name="Google Shape;157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8" name="Google Shape;158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2102048"/>
            <a:ext cx="3492400" cy="3629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59" name="Google Shape;159;p1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349650" y="2102048"/>
            <a:ext cx="3492549" cy="3629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0" name="Google Shape;160;p1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127950" y="2102048"/>
            <a:ext cx="3492400" cy="3629025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19"/>
          <p:cNvSpPr txBox="1"/>
          <p:nvPr/>
        </p:nvSpPr>
        <p:spPr>
          <a:xfrm>
            <a:off x="857250" y="4626173"/>
            <a:ext cx="29209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05088"/>
                </a:solidFill>
                <a:latin typeface="DM Sans"/>
                <a:ea typeface="DM Sans"/>
                <a:cs typeface="DM Sans"/>
                <a:sym typeface="DM Sans"/>
              </a:rPr>
              <a:t>Економічна стратегія 2030: Євроінтеграція та Зелений курс ЄС</a:t>
            </a:r>
            <a:endParaRPr/>
          </a:p>
        </p:txBody>
      </p:sp>
      <p:sp>
        <p:nvSpPr>
          <p:cNvPr id="162" name="Google Shape;162;p19"/>
          <p:cNvSpPr txBox="1"/>
          <p:nvPr/>
        </p:nvSpPr>
        <p:spPr>
          <a:xfrm>
            <a:off x="4635400" y="4626173"/>
            <a:ext cx="2921049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05088"/>
                </a:solidFill>
                <a:latin typeface="DM Sans"/>
                <a:ea typeface="DM Sans"/>
                <a:cs typeface="DM Sans"/>
                <a:sym typeface="DM Sans"/>
              </a:rPr>
              <a:t>Регіональний розвиток: Створення фонду сільських територій</a:t>
            </a:r>
            <a:endParaRPr/>
          </a:p>
        </p:txBody>
      </p:sp>
      <p:sp>
        <p:nvSpPr>
          <p:cNvPr id="163" name="Google Shape;163;p19"/>
          <p:cNvSpPr txBox="1"/>
          <p:nvPr/>
        </p:nvSpPr>
        <p:spPr>
          <a:xfrm>
            <a:off x="8413700" y="4626173"/>
            <a:ext cx="2920900" cy="914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6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500" u="none" cap="none" strike="noStrike">
                <a:solidFill>
                  <a:srgbClr val="005088"/>
                </a:solidFill>
                <a:latin typeface="DM Sans"/>
                <a:ea typeface="DM Sans"/>
                <a:cs typeface="DM Sans"/>
                <a:sym typeface="DM Sans"/>
              </a:rPr>
              <a:t>Законодавча база: Потреба в оновленні законів щодо планування</a:t>
            </a:r>
            <a:endParaRPr/>
          </a:p>
        </p:txBody>
      </p:sp>
      <p:pic>
        <p:nvPicPr>
          <p:cNvPr descr="image.png" id="164" name="Google Shape;164;p19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62000" y="2292548"/>
            <a:ext cx="3111400" cy="2095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5" name="Google Shape;165;p19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4540150" y="2292548"/>
            <a:ext cx="3111549" cy="20955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66" name="Google Shape;166;p19"/>
          <p:cNvPicPr preferRelativeResize="0"/>
          <p:nvPr/>
        </p:nvPicPr>
        <p:blipFill rotWithShape="1">
          <a:blip r:embed="rId8">
            <a:alphaModFix/>
          </a:blip>
          <a:srcRect b="0" l="0" r="0" t="0"/>
          <a:stretch/>
        </p:blipFill>
        <p:spPr>
          <a:xfrm>
            <a:off x="8318450" y="2292548"/>
            <a:ext cx="3111400" cy="2095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7" name="Google Shape;167;p19"/>
          <p:cNvSpPr txBox="1"/>
          <p:nvPr/>
        </p:nvSpPr>
        <p:spPr>
          <a:xfrm>
            <a:off x="571500" y="571500"/>
            <a:ext cx="11601450" cy="594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00" u="none" cap="none" strike="noStrike">
                <a:solidFill>
                  <a:srgbClr val="F3F0DF"/>
                </a:solidFill>
                <a:latin typeface="Merriweather"/>
                <a:ea typeface="Merriweather"/>
                <a:cs typeface="Merriweather"/>
                <a:sym typeface="Merriweather"/>
              </a:rPr>
              <a:t>Рамкові орієнтири держави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3F0DF"/>
        </a:solidFill>
      </p:bgPr>
    </p:bg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72" name="Google Shape;172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20"/>
          <p:cNvSpPr/>
          <p:nvPr/>
        </p:nvSpPr>
        <p:spPr>
          <a:xfrm>
            <a:off x="571500" y="1700212"/>
            <a:ext cx="11049000" cy="4432696"/>
          </a:xfrm>
          <a:prstGeom prst="roundRect">
            <a:avLst>
              <a:gd fmla="val 0" name="adj"/>
            </a:avLst>
          </a:prstGeom>
          <a:solidFill>
            <a:srgbClr val="FFFFFF"/>
          </a:solidFill>
          <a:ln cap="flat" cmpd="sng" w="9525">
            <a:solidFill>
              <a:srgbClr val="4A7DBA"/>
            </a:solidFill>
            <a:prstDash val="solid"/>
            <a:round/>
            <a:headEnd len="sm" w="sm" type="none"/>
            <a:tailEnd len="sm" w="sm" type="none"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aphicFrame>
        <p:nvGraphicFramePr>
          <p:cNvPr id="174" name="Google Shape;174;p20"/>
          <p:cNvGraphicFramePr/>
          <p:nvPr/>
        </p:nvGraphicFramePr>
        <p:xfrm>
          <a:off x="571500" y="1700212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{0476A9DA-0AA5-4ABF-A8C5-522B7956C016}</a:tableStyleId>
              </a:tblPr>
              <a:tblGrid>
                <a:gridCol w="2762250"/>
                <a:gridCol w="4143375"/>
                <a:gridCol w="4143375"/>
              </a:tblGrid>
              <a:tr h="11081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650" u="none" cap="none" strike="noStrike">
                          <a:solidFill>
                            <a:srgbClr val="F3F0DF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Критерій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508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650" u="none" cap="none" strike="noStrike">
                          <a:solidFill>
                            <a:srgbClr val="F3F0DF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Аграрна політика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508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650" u="none" cap="none" strike="noStrike">
                          <a:solidFill>
                            <a:srgbClr val="F3F0DF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Розвиток сільських територій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5088"/>
                    </a:solidFill>
                  </a:tcPr>
                </a:tc>
              </a:tr>
              <a:tr h="11081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1E293B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Нормативна база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1E293B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Застаріла або відсутня (Концепція діяла до 2023 року)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1E293B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Чітка (Закон 2015 р., Концепція та План заходів до 2025 р.)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081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1E293B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Основний фокус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1E293B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Обсяги виробництва, дотації, макро-експорт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1E293B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Диверсифікація економіки, екологія, якість життя селян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1108175"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i="0" lang="en-US" sz="1500" u="none" cap="none" strike="noStrike">
                          <a:solidFill>
                            <a:srgbClr val="1E293B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Вектор ЄС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1E293B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Фрагментарний, іноді спірний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0" i="0" lang="en-US" sz="1500" u="none" cap="none" strike="noStrike">
                          <a:solidFill>
                            <a:srgbClr val="1E293B"/>
                          </a:solidFill>
                          <a:latin typeface="DM Sans"/>
                          <a:ea typeface="DM Sans"/>
                          <a:cs typeface="DM Sans"/>
                          <a:sym typeface="DM Sans"/>
                        </a:rPr>
                        <a:t>Високий рівень гармонізації, фокус на збереження довкілля</a:t>
                      </a:r>
                      <a:endParaRPr/>
                    </a:p>
                  </a:txBody>
                  <a:tcPr marT="25400" marB="25400" marR="63500" marL="63500" anchor="ctr">
                    <a:lnL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000000">
                          <a:alpha val="0"/>
                        </a:srgbClr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75" name="Google Shape;175;p20"/>
          <p:cNvSpPr/>
          <p:nvPr/>
        </p:nvSpPr>
        <p:spPr>
          <a:xfrm>
            <a:off x="571500" y="2842021"/>
            <a:ext cx="276225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6" name="Google Shape;176;p20"/>
          <p:cNvSpPr/>
          <p:nvPr/>
        </p:nvSpPr>
        <p:spPr>
          <a:xfrm>
            <a:off x="3333750" y="2842021"/>
            <a:ext cx="414337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7" name="Google Shape;177;p20"/>
          <p:cNvSpPr/>
          <p:nvPr/>
        </p:nvSpPr>
        <p:spPr>
          <a:xfrm>
            <a:off x="7477125" y="2842021"/>
            <a:ext cx="414337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8" name="Google Shape;178;p20"/>
          <p:cNvSpPr/>
          <p:nvPr/>
        </p:nvSpPr>
        <p:spPr>
          <a:xfrm>
            <a:off x="571500" y="3937396"/>
            <a:ext cx="276225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9" name="Google Shape;179;p20"/>
          <p:cNvSpPr/>
          <p:nvPr/>
        </p:nvSpPr>
        <p:spPr>
          <a:xfrm>
            <a:off x="3333750" y="3937396"/>
            <a:ext cx="414337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0" name="Google Shape;180;p20"/>
          <p:cNvSpPr/>
          <p:nvPr/>
        </p:nvSpPr>
        <p:spPr>
          <a:xfrm>
            <a:off x="7477125" y="3937396"/>
            <a:ext cx="414337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1" name="Google Shape;181;p20"/>
          <p:cNvSpPr/>
          <p:nvPr/>
        </p:nvSpPr>
        <p:spPr>
          <a:xfrm>
            <a:off x="571500" y="5032771"/>
            <a:ext cx="2762250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2" name="Google Shape;182;p20"/>
          <p:cNvSpPr/>
          <p:nvPr/>
        </p:nvSpPr>
        <p:spPr>
          <a:xfrm>
            <a:off x="3333750" y="5032771"/>
            <a:ext cx="414337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3" name="Google Shape;183;p20"/>
          <p:cNvSpPr/>
          <p:nvPr/>
        </p:nvSpPr>
        <p:spPr>
          <a:xfrm>
            <a:off x="7477125" y="5032771"/>
            <a:ext cx="4143375" cy="9525"/>
          </a:xfrm>
          <a:prstGeom prst="rect">
            <a:avLst/>
          </a:prstGeom>
          <a:solidFill>
            <a:srgbClr val="E2E8F0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4" name="Google Shape;184;p20"/>
          <p:cNvSpPr txBox="1"/>
          <p:nvPr/>
        </p:nvSpPr>
        <p:spPr>
          <a:xfrm>
            <a:off x="571500" y="571500"/>
            <a:ext cx="11601450" cy="594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00" u="none" cap="none" strike="noStrike">
                <a:solidFill>
                  <a:srgbClr val="005088"/>
                </a:solidFill>
                <a:latin typeface="Merriweather"/>
                <a:ea typeface="Merriweather"/>
                <a:cs typeface="Merriweather"/>
                <a:sym typeface="Merriweather"/>
              </a:rPr>
              <a:t>Агрополітика vs Сільський розвиток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5088"/>
        </a:solidFill>
      </p:bgPr>
    </p:bg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mage.png" id="189" name="Google Shape;189;p2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.png" id="190" name="Google Shape;190;p2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1500" y="1546770"/>
            <a:ext cx="11049000" cy="4739729"/>
          </a:xfrm>
          <a:prstGeom prst="rect">
            <a:avLst/>
          </a:prstGeom>
          <a:noFill/>
          <a:ln>
            <a:noFill/>
          </a:ln>
        </p:spPr>
      </p:pic>
      <p:sp>
        <p:nvSpPr>
          <p:cNvPr id="191" name="Google Shape;191;p21"/>
          <p:cNvSpPr txBox="1"/>
          <p:nvPr/>
        </p:nvSpPr>
        <p:spPr>
          <a:xfrm>
            <a:off x="571500" y="571500"/>
            <a:ext cx="11601450" cy="59427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900" u="none" cap="none" strike="noStrike">
                <a:solidFill>
                  <a:srgbClr val="F3F0DF"/>
                </a:solidFill>
                <a:latin typeface="Merriweather"/>
                <a:ea typeface="Merriweather"/>
                <a:cs typeface="Merriweather"/>
                <a:sym typeface="Merriweather"/>
              </a:rPr>
              <a:t>Вектори майбутнього розвитку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