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embeddedFontLst>
    <p:embeddedFont>
      <p:font typeface="Merriweather Black"/>
      <p:bold r:id="rId17"/>
      <p:boldItalic r:id="rId18"/>
    </p:embeddedFont>
    <p:embeddedFont>
      <p:font typeface="Merriweather"/>
      <p:regular r:id="rId19"/>
      <p:bold r:id="rId20"/>
      <p:italic r:id="rId21"/>
      <p:boldItalic r:id="rId22"/>
    </p:embeddedFont>
    <p:embeddedFont>
      <p:font typeface="DM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76A9DA-0AA5-4ABF-A8C5-522B7956C016}">
  <a:tblStyle styleId="{0476A9DA-0AA5-4ABF-A8C5-522B7956C01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22" Type="http://schemas.openxmlformats.org/officeDocument/2006/relationships/font" Target="fonts/Merriweather-boldItalic.fntdata"/><Relationship Id="rId21" Type="http://schemas.openxmlformats.org/officeDocument/2006/relationships/font" Target="fonts/Merriweather-italic.fntdata"/><Relationship Id="rId24" Type="http://schemas.openxmlformats.org/officeDocument/2006/relationships/font" Target="fonts/DMSans-bold.fntdata"/><Relationship Id="rId23" Type="http://schemas.openxmlformats.org/officeDocument/2006/relationships/font" Target="fonts/DM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DMSans-boldItalic.fntdata"/><Relationship Id="rId25" Type="http://schemas.openxmlformats.org/officeDocument/2006/relationships/font" Target="fonts/DM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erriweatherBlack-bold.fntdata"/><Relationship Id="rId16" Type="http://schemas.openxmlformats.org/officeDocument/2006/relationships/slide" Target="slides/slide10.xml"/><Relationship Id="rId19" Type="http://schemas.openxmlformats.org/officeDocument/2006/relationships/font" Target="fonts/Merriweather-regular.fntdata"/><Relationship Id="rId18" Type="http://schemas.openxmlformats.org/officeDocument/2006/relationships/font" Target="fonts/Merriweather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8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08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275" y="1698426"/>
            <a:ext cx="1160145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75" u="none" cap="none" strike="noStrik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Аграрна політика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6375" u="none" cap="none" strike="noStrik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 України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71500" y="3879651"/>
            <a:ext cx="11049000" cy="975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DD6E2"/>
                </a:solidFill>
                <a:latin typeface="DM Sans"/>
                <a:ea typeface="DM Sans"/>
                <a:cs typeface="DM Sans"/>
                <a:sym typeface="DM Sans"/>
              </a:rPr>
              <a:t>Аналіз поточного стану, державної підтримки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CDD6E2"/>
                </a:solidFill>
                <a:latin typeface="DM Sans"/>
                <a:ea typeface="DM Sans"/>
                <a:cs typeface="DM Sans"/>
                <a:sym typeface="DM Sans"/>
              </a:rPr>
              <a:t> та стратегічних перспектив розвитку сектору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0DF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6" name="Google Shape;19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7" name="Google Shape;19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4578548"/>
            <a:ext cx="11049000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 txBox="1"/>
          <p:nvPr/>
        </p:nvSpPr>
        <p:spPr>
          <a:xfrm>
            <a:off x="295275" y="1603176"/>
            <a:ext cx="1160145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Дякую за увагу!</a:t>
            </a:r>
            <a:endParaRPr/>
          </a:p>
        </p:txBody>
      </p:sp>
      <p:sp>
        <p:nvSpPr>
          <p:cNvPr id="199" name="Google Shape;199;p22"/>
          <p:cNvSpPr txBox="1"/>
          <p:nvPr/>
        </p:nvSpPr>
        <p:spPr>
          <a:xfrm>
            <a:off x="571500" y="3127176"/>
            <a:ext cx="11049000" cy="975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Готові до обговорення питань щодо стратегічного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майбутнього агросектору України.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0D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5381625" y="1302990"/>
            <a:ext cx="1428750" cy="57150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295275" y="1741140"/>
            <a:ext cx="1160145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25" u="none" cap="none" strike="noStrik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Стан справ: Відсутність єдиного курсу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1809750" y="4008090"/>
            <a:ext cx="8572500" cy="1280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В Україні наразі не існує чітко визначеної та належним чином затвердженої комплексної аграрної політики на найближчі роки. Галузь функціонує на базі фрагментованих програм та ініціатив.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088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0" name="Google Shape;1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830734"/>
            <a:ext cx="3492400" cy="4171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1" name="Google Shape;10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650" y="1830734"/>
            <a:ext cx="3492549" cy="4171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7950" y="1830734"/>
            <a:ext cx="3492400" cy="417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784227" y="3078509"/>
            <a:ext cx="3066945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Техніка та Кредити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857250" y="4078634"/>
            <a:ext cx="2920900" cy="1371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До початку війни основний фокус зосереджувався на здешевленні сільгосптехніки вітчизняного виробництва та компенсації відсоткових ставок за кредитами.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4830693" y="3078509"/>
            <a:ext cx="253031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Галузеві Дотації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4635400" y="3735734"/>
            <a:ext cx="2921049" cy="1371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З 2017 року запроваджено прямі дотації (замість спецрежиму ПДВ) для підтримки тваринництва, фермерства, розвитку садівництва та виноградарства.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8418968" y="3078509"/>
            <a:ext cx="2910363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Точкові Програми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8413700" y="3735734"/>
            <a:ext cx="2920900" cy="1371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У 2021 році стартували виплати на одиницю угідь для окремих культур (гречка), підтримка виробників картоплі та компенсації за втрачені посіви.</a:t>
            </a:r>
            <a:endParaRPr/>
          </a:p>
        </p:txBody>
      </p:sp>
      <p:pic>
        <p:nvPicPr>
          <p:cNvPr descr="image.png" id="109" name="Google Shape;10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17662" y="2268884"/>
            <a:ext cx="6000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0" name="Google Shape;110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95813" y="2268884"/>
            <a:ext cx="6000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1" name="Google Shape;111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36025" y="2268884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571500" y="571500"/>
            <a:ext cx="11601450" cy="594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Еволюція держпідтримки до 2022 року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0D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7" name="Google Shape;1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8" name="Google Shape;1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1773435"/>
            <a:ext cx="5286375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904875" y="216396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Грантове фінансування:</a:t>
            </a:r>
            <a:r>
              <a:rPr b="0" i="0" lang="en-US" sz="1500" u="none" cap="none" strike="noStrik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Створення бізнесу з розвитку садівництва, ягідництва та тепличного господарства.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904875" y="296406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Фокус на малих фермерів:</a:t>
            </a:r>
            <a:r>
              <a:rPr b="0" i="0" lang="en-US" sz="1500" u="none" cap="none" strike="noStrik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Спеціальна підтримка на гектар (до 120 га) для підтримки стійкості локального бізнесу.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904875" y="406896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Тваринництво:</a:t>
            </a:r>
            <a:r>
              <a:rPr b="0" i="0" lang="en-US" sz="1500" u="none" cap="none" strike="noStrik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Цільові дотації на утримання корів (до 100 голів у господарстві).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904875" y="486906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Інфраструктура:</a:t>
            </a:r>
            <a:r>
              <a:rPr b="0" i="0" lang="en-US" sz="1500" u="none" cap="none" strike="noStrik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Підтримка сільгоспвиробників, які використовують меліоровані землі та водокористувачів.</a:t>
            </a:r>
            <a:endParaRPr/>
          </a:p>
        </p:txBody>
      </p:sp>
      <p:pic>
        <p:nvPicPr>
          <p:cNvPr descr="image.png" id="123" name="Google Shape;12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3175" y="1792485"/>
            <a:ext cx="5248275" cy="42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571500" y="571500"/>
            <a:ext cx="11601450" cy="594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Адаптація в умовах війни (2022+)</a:t>
            </a:r>
            <a:endParaRPr/>
          </a:p>
        </p:txBody>
      </p:sp>
      <p:pic>
        <p:nvPicPr>
          <p:cNvPr descr="image.png" id="125" name="Google Shape;12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2163960"/>
            <a:ext cx="1428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6" name="Google Shape;12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2964060"/>
            <a:ext cx="1428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7" name="Google Shape;12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068960"/>
            <a:ext cx="1428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8" name="Google Shape;12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869060"/>
            <a:ext cx="142875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088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4" name="Google Shape;13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25" y="2153542"/>
            <a:ext cx="4972050" cy="3526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" name="Google Shape;13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2225" y="1955452"/>
            <a:ext cx="4972050" cy="392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1238250" y="2734567"/>
            <a:ext cx="41910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0" u="none" cap="none" strike="noStrike">
                <a:solidFill>
                  <a:srgbClr val="11CAA0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30%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1238250" y="4306192"/>
            <a:ext cx="4191000" cy="7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Орієнтовне падіння врожайності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95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 (заміновані площі та окупація)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6762750" y="2536477"/>
            <a:ext cx="41910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0" u="none" cap="none" strike="noStrike">
                <a:solidFill>
                  <a:srgbClr val="11CAA0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ЄС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6762750" y="4108102"/>
            <a:ext cx="4191000" cy="11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Тотальна переорієнтація експорту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95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 та нові логістичні шляхи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571500" y="571500"/>
            <a:ext cx="11601450" cy="594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Сучасні реалії агросектору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088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5" name="Google Shape;1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6" name="Google Shape;14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316360"/>
            <a:ext cx="53340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7" name="Google Shape;14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2316360"/>
            <a:ext cx="53340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1028700" y="2792610"/>
            <a:ext cx="472059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Протерміновані документи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1028700" y="3326010"/>
            <a:ext cx="4495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«Концепція Державної цільової програми розвитку аграрного сектору економіки» втратила чинність 1 січня 2023 року. Інші комплексні стратегії (наприклад, 2015-2020 років) так і не були офіційно затверджені на державному рівні.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6743700" y="2792610"/>
            <a:ext cx="472059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Спірні ініціативи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6743700" y="3326010"/>
            <a:ext cx="4495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Розроблена у 2022 році «Нова аграрна політика» в рамках Ради з відновлення зіткнулася з критикою через непрозорість процедури розробки та неврахування думки широкого кола зацікавлених сторін та стандартів ЄС.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571500" y="571500"/>
            <a:ext cx="11601450" cy="594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Стратегічний вакуум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088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7" name="Google Shape;1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8" name="Google Shape;15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102048"/>
            <a:ext cx="3492400" cy="3629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9" name="Google Shape;15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650" y="2102048"/>
            <a:ext cx="3492549" cy="3629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0" name="Google Shape;16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7950" y="2102048"/>
            <a:ext cx="3492400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857250" y="4626173"/>
            <a:ext cx="2920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Економічна стратегія 2030: Євроінтеграція та Зелений курс ЄС</a:t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4635400" y="4626173"/>
            <a:ext cx="29210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Регіональний розвиток: Створення фонду сільських територій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8413700" y="4626173"/>
            <a:ext cx="2920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Законодавча база: Потреба в оновленні законів щодо планування</a:t>
            </a:r>
            <a:endParaRPr/>
          </a:p>
        </p:txBody>
      </p:sp>
      <p:pic>
        <p:nvPicPr>
          <p:cNvPr descr="image.png" id="164" name="Google Shape;16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2292548"/>
            <a:ext cx="31114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5" name="Google Shape;16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40150" y="2292548"/>
            <a:ext cx="3111549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6" name="Google Shape;166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18450" y="2292548"/>
            <a:ext cx="31114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571500" y="571500"/>
            <a:ext cx="11601450" cy="594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Рамкові орієнтири держави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0D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2" name="Google Shape;17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/>
          <p:nvPr/>
        </p:nvSpPr>
        <p:spPr>
          <a:xfrm>
            <a:off x="571500" y="1700212"/>
            <a:ext cx="11049000" cy="4432696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4" name="Google Shape;174;p20"/>
          <p:cNvGraphicFramePr/>
          <p:nvPr/>
        </p:nvGraphicFramePr>
        <p:xfrm>
          <a:off x="571500" y="17002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{0476A9DA-0AA5-4ABF-A8C5-522B7956C016}</a:tableStyleId>
              </a:tblPr>
              <a:tblGrid>
                <a:gridCol w="2762250"/>
                <a:gridCol w="4143375"/>
                <a:gridCol w="4143375"/>
              </a:tblGrid>
              <a:tr h="1108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F3F0D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Критерій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F3F0D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Аграрна політика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F3F0D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Розвиток сільських територій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088"/>
                    </a:solidFill>
                  </a:tcPr>
                </a:tc>
              </a:tr>
              <a:tr h="1108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Нормативна база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Застаріла або відсутня (Концепція діяла до 2023 року)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Чітка (Закон 2015 р., Концепція та План заходів до 2025 р.)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8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Основний фокус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Обсяги виробництва, дотації, макро-експорт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Диверсифікація економіки, екологія, якість життя селян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8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Вектор ЄС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Фрагментарний, іноді спірний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Високий рівень гармонізації, фокус на збереження довкілля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5" name="Google Shape;175;p20"/>
          <p:cNvSpPr/>
          <p:nvPr/>
        </p:nvSpPr>
        <p:spPr>
          <a:xfrm>
            <a:off x="571500" y="2842021"/>
            <a:ext cx="27622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3333750" y="2842021"/>
            <a:ext cx="41433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7477125" y="2842021"/>
            <a:ext cx="41433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571500" y="3937396"/>
            <a:ext cx="27622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3333750" y="3937396"/>
            <a:ext cx="41433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7477125" y="3937396"/>
            <a:ext cx="41433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571500" y="5032771"/>
            <a:ext cx="27622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0"/>
          <p:cNvSpPr/>
          <p:nvPr/>
        </p:nvSpPr>
        <p:spPr>
          <a:xfrm>
            <a:off x="3333750" y="5032771"/>
            <a:ext cx="41433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7477125" y="5032771"/>
            <a:ext cx="41433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571500" y="571500"/>
            <a:ext cx="11601450" cy="594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Агрополітика vs Сільський розвиток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088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9" name="Google Shape;1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0" name="Google Shape;19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546770"/>
            <a:ext cx="11049000" cy="473972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/>
        </p:nvSpPr>
        <p:spPr>
          <a:xfrm>
            <a:off x="571500" y="571500"/>
            <a:ext cx="11601450" cy="594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Вектори майбутнього розвитку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