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3" r:id="rId3"/>
    <p:sldId id="275" r:id="rId4"/>
    <p:sldId id="277" r:id="rId5"/>
    <p:sldId id="274" r:id="rId6"/>
    <p:sldId id="276" r:id="rId7"/>
    <p:sldId id="272" r:id="rId8"/>
    <p:sldId id="278" r:id="rId9"/>
    <p:sldId id="279" r:id="rId10"/>
    <p:sldId id="261" r:id="rId11"/>
    <p:sldId id="262" r:id="rId12"/>
    <p:sldId id="258" r:id="rId13"/>
    <p:sldId id="259" r:id="rId14"/>
    <p:sldId id="263" r:id="rId15"/>
    <p:sldId id="260" r:id="rId16"/>
    <p:sldId id="264" r:id="rId17"/>
    <p:sldId id="265" r:id="rId18"/>
    <p:sldId id="266" r:id="rId19"/>
    <p:sldId id="268" r:id="rId20"/>
    <p:sldId id="269" r:id="rId21"/>
    <p:sldId id="270" r:id="rId22"/>
    <p:sldId id="271" r:id="rId23"/>
    <p:sldId id="281" r:id="rId24"/>
    <p:sldId id="257" r:id="rId25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3" d="100"/>
          <a:sy n="83" d="100"/>
        </p:scale>
        <p:origin x="61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A9F751C-BD4C-49E0-8977-AEF863C156F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69BD4FE4-6CA0-4CD2-815E-82C01A1A1E0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/>
              <a:t>Клацніть, щоб редагувати стиль зразка підзаголовка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7679800F-3028-4EB9-9597-6EB4AECB5E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62F67F-D1F9-48DB-A59D-5A1FB65E73D1}" type="datetimeFigureOut">
              <a:rPr lang="uk-UA" smtClean="0"/>
              <a:t>26.04.2024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BFFC5087-97AF-49E1-9B55-EE06482B62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ACA591CB-CDBE-4282-857B-EBE5E71051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F3105-556C-46DB-A2BF-20516C2CA590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861359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8881EB2-2239-4797-8583-8C2AB80110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346737B2-1A61-4F65-8FCA-A79437B6FAE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E96E0904-0C04-41D6-8D53-8C9880BDBC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62F67F-D1F9-48DB-A59D-5A1FB65E73D1}" type="datetimeFigureOut">
              <a:rPr lang="uk-UA" smtClean="0"/>
              <a:t>26.04.2024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A5D8FDAA-2597-4BA8-9B94-DA2A29FEFF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A0938969-C5DE-4187-A807-7797489E92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F3105-556C-46DB-A2BF-20516C2CA590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93770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>
            <a:extLst>
              <a:ext uri="{FF2B5EF4-FFF2-40B4-BE49-F238E27FC236}">
                <a16:creationId xmlns:a16="http://schemas.microsoft.com/office/drawing/2014/main" id="{B3B78F5A-559F-43AA-81E2-E3EB911109A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20CE70CA-D067-46A6-B2D2-75E121ACF21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8939A38C-6082-47B5-B1CD-D32F0861B3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62F67F-D1F9-48DB-A59D-5A1FB65E73D1}" type="datetimeFigureOut">
              <a:rPr lang="uk-UA" smtClean="0"/>
              <a:t>26.04.2024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6AB8D982-481E-4D1A-98CF-EA248397AC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7EADCEB1-DD06-479D-9B51-626C35C3CB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F3105-556C-46DB-A2BF-20516C2CA590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880218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2154369-2A3B-4264-9403-ECC5AF371B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A2A08176-E0D7-4E40-9716-969580AC9C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488EDEA3-5935-4A8B-A331-929D92F269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62F67F-D1F9-48DB-A59D-5A1FB65E73D1}" type="datetimeFigureOut">
              <a:rPr lang="uk-UA" smtClean="0"/>
              <a:t>26.04.2024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0B9B6B61-782A-49CF-A99D-CE9C88F6F0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C50062F4-9D10-4371-B203-DA9FB7FCAD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F3105-556C-46DB-A2BF-20516C2CA590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837435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8888670-F447-4834-8165-58B2033306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FAFD195B-B2D0-423D-93FA-349BFEB527C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9F8A1BEE-6344-4486-AF40-92750B9F28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62F67F-D1F9-48DB-A59D-5A1FB65E73D1}" type="datetimeFigureOut">
              <a:rPr lang="uk-UA" smtClean="0"/>
              <a:t>26.04.2024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AB7D3742-3FC2-4DF4-A7F6-4C168EE270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EDD9CE6C-794D-4FF3-B0CD-D6532E3216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F3105-556C-46DB-A2BF-20516C2CA590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6558058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00D0602-E253-427C-8CB8-0B44F8C5C2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DA13BC95-97D0-4AA9-9EF8-03A00C12844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31D5B85F-8FAE-4076-93EF-2F146C69C1C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83387B26-D9EF-4BE9-8518-32E023B95A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62F67F-D1F9-48DB-A59D-5A1FB65E73D1}" type="datetimeFigureOut">
              <a:rPr lang="uk-UA" smtClean="0"/>
              <a:t>26.04.2024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3B01B967-1796-425E-AB4F-B11C07F0FB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6D5DAC3A-DCAF-4CD3-A783-8678C2A91A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F3105-556C-46DB-A2BF-20516C2CA590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900519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210864E-9CF7-4A7B-A032-61A640F247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7836451C-18E0-4709-9503-41DD5D62CB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F167447C-FC3C-4741-B5B3-5DCC3786A6C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тексту 4">
            <a:extLst>
              <a:ext uri="{FF2B5EF4-FFF2-40B4-BE49-F238E27FC236}">
                <a16:creationId xmlns:a16="http://schemas.microsoft.com/office/drawing/2014/main" id="{74AFD376-D816-4EF5-ABD9-D11966DF00F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Місце для вмісту 5">
            <a:extLst>
              <a:ext uri="{FF2B5EF4-FFF2-40B4-BE49-F238E27FC236}">
                <a16:creationId xmlns:a16="http://schemas.microsoft.com/office/drawing/2014/main" id="{5858895D-04CC-4692-A03D-C4A8A0FB4FC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7" name="Місце для дати 6">
            <a:extLst>
              <a:ext uri="{FF2B5EF4-FFF2-40B4-BE49-F238E27FC236}">
                <a16:creationId xmlns:a16="http://schemas.microsoft.com/office/drawing/2014/main" id="{1A90545A-E87F-4C95-A10C-A390C14606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62F67F-D1F9-48DB-A59D-5A1FB65E73D1}" type="datetimeFigureOut">
              <a:rPr lang="uk-UA" smtClean="0"/>
              <a:t>26.04.2024</a:t>
            </a:fld>
            <a:endParaRPr lang="uk-UA"/>
          </a:p>
        </p:txBody>
      </p:sp>
      <p:sp>
        <p:nvSpPr>
          <p:cNvPr id="8" name="Місце для нижнього колонтитула 7">
            <a:extLst>
              <a:ext uri="{FF2B5EF4-FFF2-40B4-BE49-F238E27FC236}">
                <a16:creationId xmlns:a16="http://schemas.microsoft.com/office/drawing/2014/main" id="{ACB50D63-00C9-4EB5-B0E1-15A21EEAFF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Місце для номера слайда 8">
            <a:extLst>
              <a:ext uri="{FF2B5EF4-FFF2-40B4-BE49-F238E27FC236}">
                <a16:creationId xmlns:a16="http://schemas.microsoft.com/office/drawing/2014/main" id="{249139AE-48E1-45B2-BEB1-6EC74BD224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F3105-556C-46DB-A2BF-20516C2CA590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788314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1F7069F-86E1-4F30-8A43-25FE4F436F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дати 2">
            <a:extLst>
              <a:ext uri="{FF2B5EF4-FFF2-40B4-BE49-F238E27FC236}">
                <a16:creationId xmlns:a16="http://schemas.microsoft.com/office/drawing/2014/main" id="{77A14DF6-2373-45AE-9032-5B45280F42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62F67F-D1F9-48DB-A59D-5A1FB65E73D1}" type="datetimeFigureOut">
              <a:rPr lang="uk-UA" smtClean="0"/>
              <a:t>26.04.2024</a:t>
            </a:fld>
            <a:endParaRPr lang="uk-UA"/>
          </a:p>
        </p:txBody>
      </p:sp>
      <p:sp>
        <p:nvSpPr>
          <p:cNvPr id="4" name="Місце для нижнього колонтитула 3">
            <a:extLst>
              <a:ext uri="{FF2B5EF4-FFF2-40B4-BE49-F238E27FC236}">
                <a16:creationId xmlns:a16="http://schemas.microsoft.com/office/drawing/2014/main" id="{98771749-F7DC-4BC8-A6BE-F97C8ADA4F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Місце для номера слайда 4">
            <a:extLst>
              <a:ext uri="{FF2B5EF4-FFF2-40B4-BE49-F238E27FC236}">
                <a16:creationId xmlns:a16="http://schemas.microsoft.com/office/drawing/2014/main" id="{6BB9D7D3-4EF8-4BBD-96C5-332DE81072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F3105-556C-46DB-A2BF-20516C2CA590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111860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>
            <a:extLst>
              <a:ext uri="{FF2B5EF4-FFF2-40B4-BE49-F238E27FC236}">
                <a16:creationId xmlns:a16="http://schemas.microsoft.com/office/drawing/2014/main" id="{DB397F8C-4631-41B3-A7EB-20512A8AC8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62F67F-D1F9-48DB-A59D-5A1FB65E73D1}" type="datetimeFigureOut">
              <a:rPr lang="uk-UA" smtClean="0"/>
              <a:t>26.04.2024</a:t>
            </a:fld>
            <a:endParaRPr lang="uk-UA"/>
          </a:p>
        </p:txBody>
      </p:sp>
      <p:sp>
        <p:nvSpPr>
          <p:cNvPr id="3" name="Місце для нижнього колонтитула 2">
            <a:extLst>
              <a:ext uri="{FF2B5EF4-FFF2-40B4-BE49-F238E27FC236}">
                <a16:creationId xmlns:a16="http://schemas.microsoft.com/office/drawing/2014/main" id="{D0ED62A2-7F8B-4758-B97F-ABDFF6E2A9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>
            <a:extLst>
              <a:ext uri="{FF2B5EF4-FFF2-40B4-BE49-F238E27FC236}">
                <a16:creationId xmlns:a16="http://schemas.microsoft.com/office/drawing/2014/main" id="{119B813D-320B-467D-8A90-C77278A02D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F3105-556C-46DB-A2BF-20516C2CA590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547354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85975FE-7D20-49C3-9545-D376D96270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C3BE0989-1838-4C9E-8C9F-A92D606B97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4AF04557-23C0-4801-9445-5367AAB93CD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96278C7A-7FEF-4D05-9E14-FA006E4197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62F67F-D1F9-48DB-A59D-5A1FB65E73D1}" type="datetimeFigureOut">
              <a:rPr lang="uk-UA" smtClean="0"/>
              <a:t>26.04.2024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AB06E6E7-9603-4CA7-B13F-3FEC6F1B5A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13B900AC-58A1-483D-B6DE-73DBFD0721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F3105-556C-46DB-A2BF-20516C2CA590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329905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BD100FD-79C5-42D3-B828-B88444E230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зображення 2">
            <a:extLst>
              <a:ext uri="{FF2B5EF4-FFF2-40B4-BE49-F238E27FC236}">
                <a16:creationId xmlns:a16="http://schemas.microsoft.com/office/drawing/2014/main" id="{3E80AB8F-D22C-4E8A-BB75-B8DACFB4436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2F3A9CA8-8D0E-4596-BE1B-D680733BAC2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E498338A-953C-4A79-A904-F77C5E2B09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62F67F-D1F9-48DB-A59D-5A1FB65E73D1}" type="datetimeFigureOut">
              <a:rPr lang="uk-UA" smtClean="0"/>
              <a:t>26.04.2024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FFC878DD-81A3-4C99-BC13-BBB07CED44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B2D44D9C-644F-4A34-8153-97755D3F65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F3105-556C-46DB-A2BF-20516C2CA590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8361943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>
            <a:extLst>
              <a:ext uri="{FF2B5EF4-FFF2-40B4-BE49-F238E27FC236}">
                <a16:creationId xmlns:a16="http://schemas.microsoft.com/office/drawing/2014/main" id="{46E56448-469F-4E27-A2A5-FB41E667E5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5B1BF394-1BC1-438A-B091-686134E958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8FF84A59-1E44-40AE-A37E-14ED4FD7F4E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62F67F-D1F9-48DB-A59D-5A1FB65E73D1}" type="datetimeFigureOut">
              <a:rPr lang="uk-UA" smtClean="0"/>
              <a:t>26.04.2024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3F94AFB3-2897-4F5B-B641-3A835F9D6AF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CBA9A8D4-50A1-40A6-AD96-1EB6757CEF7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7F3105-556C-46DB-A2BF-20516C2CA590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230005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cloud.itstep.org/blog_3/what-is-a-dashboard-and-how-to-create-it-with-power-bi" TargetMode="External"/><Relationship Id="rId2" Type="http://schemas.openxmlformats.org/officeDocument/2006/relationships/hyperlink" Target="https://laba.ua/blog/3287-kak-sozdat-dashbord-v-excel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mon.gov.ua/ua/osvitni-indikatori-dashbord" TargetMode="External"/><Relationship Id="rId5" Type="http://schemas.openxmlformats.org/officeDocument/2006/relationships/hyperlink" Target="https://openbudget.gov.ua/national-budget/incomes" TargetMode="External"/><Relationship Id="rId4" Type="http://schemas.openxmlformats.org/officeDocument/2006/relationships/hyperlink" Target="https://waytobi.com/ua/blog/kpi-dashboards.html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dashboard-24.com/" TargetMode="External"/><Relationship Id="rId2" Type="http://schemas.openxmlformats.org/officeDocument/2006/relationships/hyperlink" Target="https://www.octoboard.com/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www.tableau.com/" TargetMode="External"/><Relationship Id="rId5" Type="http://schemas.openxmlformats.org/officeDocument/2006/relationships/hyperlink" Target="https://chartio.com/" TargetMode="External"/><Relationship Id="rId4" Type="http://schemas.openxmlformats.org/officeDocument/2006/relationships/hyperlink" Target="https://powerbi.microsoft.com/en-us/" TargetMode="Externa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A310AE4-EFCD-4EE0-8EB5-C5A6CAB23A0D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lasticWrap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49090" y="120073"/>
            <a:ext cx="11293819" cy="6737927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0EA016-C008-4C0F-8841-A821E46D628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3999" y="951345"/>
            <a:ext cx="10051473" cy="1930400"/>
          </a:xfrm>
        </p:spPr>
        <p:txBody>
          <a:bodyPr>
            <a:noAutofit/>
          </a:bodyPr>
          <a:lstStyle/>
          <a:p>
            <a:r>
              <a:rPr lang="uk-UA" sz="7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Створення </a:t>
            </a:r>
            <a:r>
              <a:rPr lang="uk-UA" sz="7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дашбордів</a:t>
            </a:r>
            <a:endParaRPr lang="uk-UA" sz="72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F0D235AC-528B-430C-ABE0-765C6C690AF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fontAlgn="base"/>
            <a:r>
              <a:rPr lang="ru-RU" b="1" dirty="0" err="1"/>
              <a:t>Лекція</a:t>
            </a:r>
            <a:r>
              <a:rPr lang="ru-RU" b="1" dirty="0"/>
              <a:t> 7</a:t>
            </a:r>
          </a:p>
        </p:txBody>
      </p:sp>
    </p:spTree>
    <p:extLst>
      <p:ext uri="{BB962C8B-B14F-4D97-AF65-F5344CB8AC3E}">
        <p14:creationId xmlns:p14="http://schemas.microsoft.com/office/powerpoint/2010/main" val="9548747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6FAA836-70B6-49CB-BDD6-8DEEE08B97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Створюємо «розумну» таблицю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15803D09-102C-49A3-A68B-8713A562EC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50109"/>
            <a:ext cx="10515600" cy="5190836"/>
          </a:xfrm>
        </p:spPr>
        <p:txBody>
          <a:bodyPr>
            <a:normAutofit fontScale="92500" lnSpcReduction="10000"/>
          </a:bodyPr>
          <a:lstStyle/>
          <a:p>
            <a:pPr marL="0" indent="457200" algn="just">
              <a:lnSpc>
                <a:spcPct val="100000"/>
              </a:lnSpc>
              <a:spcAft>
                <a:spcPts val="1200"/>
              </a:spcAft>
              <a:buNone/>
            </a:pPr>
            <a:r>
              <a:rPr lang="uk-UA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Розумна таблиця </a:t>
            </a:r>
            <a:r>
              <a:rPr lang="uk-UA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це відформатований діапазон даних, який має особливі властивості та можливості. Їй надають унікальне ім'я, яке можна застосовувати під час роботи з будь-якими функціями, формулами та випадними списками. 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розумна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таблиця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автоматично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змінює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розмір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коли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додаєте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нові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дані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457200" algn="just">
              <a:lnSpc>
                <a:spcPct val="100000"/>
              </a:lnSpc>
              <a:spcAft>
                <a:spcPts val="1200"/>
              </a:spcAft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Цей крок важливий для правильної роботи майбутніх зведених таблиць та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дашбордів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457200" algn="just">
              <a:lnSpc>
                <a:spcPct val="100000"/>
              </a:lnSpc>
              <a:spcAft>
                <a:spcPts val="1200"/>
              </a:spcAft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Якщо його пропустити і будувати зведену таблицю на основі звичайного діапазону, наприклад </a:t>
            </a:r>
            <a:r>
              <a:rPr lang="uk-UA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$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A$1:$E$500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то, коли ми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внесемо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дані в рядок </a:t>
            </a:r>
            <a:r>
              <a:rPr lang="uk-UA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501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цей рядок і наступні рядки не будуть враховані в зведеній таблиці. У той час як діапазон «розумної» таблиці буде автоматично розширюватися при додаванні нових даних.</a:t>
            </a:r>
          </a:p>
          <a:p>
            <a:pPr marL="0" indent="0">
              <a:buNone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1550886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DD93735-EFC9-4473-AA1C-D8C30F21BE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28530" y="406220"/>
            <a:ext cx="7750212" cy="1219305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AA7A208-44D7-40CD-871C-FBCE5F5FE6B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8144" r="5592"/>
          <a:stretch/>
        </p:blipFill>
        <p:spPr>
          <a:xfrm>
            <a:off x="646542" y="1888821"/>
            <a:ext cx="4210352" cy="1120015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48E55B1-27EC-4B81-80F4-370340D538B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35107" y="2034309"/>
            <a:ext cx="3734124" cy="1219306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6F216CB-71B9-4118-AD9F-ABFDD49656D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91945" y="3417620"/>
            <a:ext cx="6081287" cy="1480686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533F975-26B8-4FE2-A306-BF1DB3C93D5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12512" y="5035316"/>
            <a:ext cx="4061812" cy="12574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66087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0BEB262-2937-4A46-8273-58F46EAA53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base"/>
            <a:r>
              <a:rPr lang="ru-RU" dirty="0"/>
              <a:t>Макет для </a:t>
            </a:r>
            <a:r>
              <a:rPr lang="ru-RU" dirty="0" err="1"/>
              <a:t>зведеної</a:t>
            </a:r>
            <a:r>
              <a:rPr lang="ru-RU" dirty="0"/>
              <a:t> </a:t>
            </a:r>
            <a:r>
              <a:rPr lang="ru-RU" dirty="0" err="1"/>
              <a:t>таблиці</a:t>
            </a:r>
            <a:r>
              <a:rPr lang="ru-RU" dirty="0"/>
              <a:t>. </a:t>
            </a:r>
            <a:br>
              <a:rPr lang="ru-RU" dirty="0"/>
            </a:br>
            <a:br>
              <a:rPr lang="ru-RU" dirty="0"/>
            </a:br>
            <a:endParaRPr lang="uk-UA" dirty="0"/>
          </a:p>
        </p:txBody>
      </p:sp>
      <p:pic>
        <p:nvPicPr>
          <p:cNvPr id="4" name="Місце для вмісту 3">
            <a:extLst>
              <a:ext uri="{FF2B5EF4-FFF2-40B4-BE49-F238E27FC236}">
                <a16:creationId xmlns:a16="http://schemas.microsoft.com/office/drawing/2014/main" id="{02508253-FBD8-4782-A8C4-FF11C994BA9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02823" y="1690688"/>
            <a:ext cx="2271153" cy="4351338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EA17BBA-DC03-45CF-8163-1043258470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29724" y="517237"/>
            <a:ext cx="3650226" cy="6858000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E4D62A5-1019-4825-A286-9897900F17A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73976" y="2298153"/>
            <a:ext cx="3923147" cy="1966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870662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0213AF7-91F5-4E09-B5EA-ACFF28DDF0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Заповнимо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конструктор </a:t>
            </a:r>
            <a:r>
              <a:rPr lang="ru-RU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наступним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чином: поля </a:t>
            </a:r>
            <a:r>
              <a:rPr lang="ru-RU" sz="27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7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Категорія</a:t>
            </a:r>
            <a:r>
              <a:rPr lang="ru-RU" sz="27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та </a:t>
            </a:r>
            <a:r>
              <a:rPr lang="ru-RU" sz="27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«Товар» </a:t>
            </a:r>
            <a:r>
              <a:rPr lang="ru-RU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додамо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рядки, а в </a:t>
            </a:r>
            <a:r>
              <a:rPr lang="ru-RU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значення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додамо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7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«Суму».</a:t>
            </a:r>
            <a:br>
              <a:rPr lang="ru-RU" dirty="0"/>
            </a:br>
            <a:br>
              <a:rPr lang="ru-RU" dirty="0"/>
            </a:br>
            <a:endParaRPr lang="uk-UA" dirty="0"/>
          </a:p>
        </p:txBody>
      </p:sp>
      <p:pic>
        <p:nvPicPr>
          <p:cNvPr id="4" name="Місце для вмісту 3">
            <a:extLst>
              <a:ext uri="{FF2B5EF4-FFF2-40B4-BE49-F238E27FC236}">
                <a16:creationId xmlns:a16="http://schemas.microsoft.com/office/drawing/2014/main" id="{0C24D36D-5AFE-4B1E-8202-5242C6755A7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995531" y="1844098"/>
            <a:ext cx="2481666" cy="4351338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14D241A-DB4E-43B2-A51F-F18CDB3675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14803" y="1912625"/>
            <a:ext cx="3596952" cy="4282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993368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178CD09-367F-4B8D-803C-7E04884B1C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94220"/>
          </a:xfrm>
        </p:spPr>
        <p:txBody>
          <a:bodyPr>
            <a:normAutofit/>
          </a:bodyPr>
          <a:lstStyle/>
          <a:p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Побудуємо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зведені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таблиці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даними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менеджерів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з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даними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категоріями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Отримаємо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приблизно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такий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аркуш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зведеними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таблицями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uk-UA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Місце для вмісту 3">
            <a:extLst>
              <a:ext uri="{FF2B5EF4-FFF2-40B4-BE49-F238E27FC236}">
                <a16:creationId xmlns:a16="http://schemas.microsoft.com/office/drawing/2014/main" id="{20CBDFA8-B27A-45CC-B7D5-3C6EFB0DB8D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1320800"/>
            <a:ext cx="10393217" cy="50338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265020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09C844A-FEBD-4B0F-9BCA-8D48DE2921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6600" y="302346"/>
            <a:ext cx="10515600" cy="1794308"/>
          </a:xfrm>
        </p:spPr>
        <p:txBody>
          <a:bodyPr>
            <a:normAutofit/>
          </a:bodyPr>
          <a:lstStyle/>
          <a:p>
            <a:pPr algn="just">
              <a:lnSpc>
                <a:spcPct val="100000"/>
              </a:lnSpc>
            </a:pP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b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uk-UA" sz="2000" dirty="0"/>
          </a:p>
        </p:txBody>
      </p:sp>
      <p:pic>
        <p:nvPicPr>
          <p:cNvPr id="4" name="Місце для вмісту 3">
            <a:extLst>
              <a:ext uri="{FF2B5EF4-FFF2-40B4-BE49-F238E27FC236}">
                <a16:creationId xmlns:a16="http://schemas.microsoft.com/office/drawing/2014/main" id="{35C484AC-34CA-4639-BBA0-909FD056F18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21053" y="3521364"/>
            <a:ext cx="5416185" cy="1182255"/>
          </a:xfrm>
          <a:prstGeom prst="rect">
            <a:avLst/>
          </a:prstGeom>
        </p:spPr>
      </p:pic>
      <p:sp>
        <p:nvSpPr>
          <p:cNvPr id="3" name="Прямокутник 2">
            <a:extLst>
              <a:ext uri="{FF2B5EF4-FFF2-40B4-BE49-F238E27FC236}">
                <a16:creationId xmlns:a16="http://schemas.microsoft.com/office/drawing/2014/main" id="{40A5EE12-C669-4F4C-9D47-674AB85DEB42}"/>
              </a:ext>
            </a:extLst>
          </p:cNvPr>
          <p:cNvSpPr/>
          <p:nvPr/>
        </p:nvSpPr>
        <p:spPr>
          <a:xfrm>
            <a:off x="1246908" y="1027868"/>
            <a:ext cx="10123055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більш читабельного вигляду даних можна змінити формат чисел. </a:t>
            </a:r>
          </a:p>
          <a:p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цього </a:t>
            </a:r>
            <a:r>
              <a:rPr lang="uk-UA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клікнемо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правою кнопкою миші по таблиці, виберемо пункт «</a:t>
            </a:r>
            <a:r>
              <a:rPr lang="uk-UA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Числовий Формат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 (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Number Format), 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вікні виберемо пункт «</a:t>
            </a:r>
            <a:r>
              <a:rPr lang="uk-UA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Числовий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 (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Number) 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 далі поставимо галочку навпроти  «</a:t>
            </a:r>
            <a:r>
              <a:rPr lang="uk-UA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РозділювачГруп</a:t>
            </a:r>
            <a:r>
              <a:rPr lang="uk-UA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Розрядів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 (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Use 1000 Separator). </a:t>
            </a:r>
            <a:endParaRPr lang="uk-UA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343348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F3585F4-A559-4A18-A3B8-0F12EA31C0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68432"/>
            <a:ext cx="10515600" cy="650875"/>
          </a:xfrm>
        </p:spPr>
        <p:txBody>
          <a:bodyPr>
            <a:normAutofit fontScale="90000"/>
          </a:bodyPr>
          <a:lstStyle/>
          <a:p>
            <a:pPr algn="ctr"/>
            <a:br>
              <a:rPr lang="uk-UA" b="1" dirty="0"/>
            </a:b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Створення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дашборду</a:t>
            </a:r>
            <a:br>
              <a:rPr lang="uk-UA" b="1" dirty="0"/>
            </a:b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09A5B64F-8BAE-47C1-BBCB-E7F71FBFE1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2581" y="932873"/>
            <a:ext cx="11499273" cy="5560002"/>
          </a:xfrm>
        </p:spPr>
        <p:txBody>
          <a:bodyPr>
            <a:normAutofit/>
          </a:bodyPr>
          <a:lstStyle/>
          <a:p>
            <a:pPr marL="0" indent="457200">
              <a:lnSpc>
                <a:spcPct val="100000"/>
              </a:lnSpc>
              <a:buNone/>
            </a:pPr>
            <a:r>
              <a:rPr lang="uk-UA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Створимо діаграму з урахуванням першої зведеної таблиці. Для цього клацаємо на будь-яку клітинку цієї таблиці, у верхньому меню з'явиться опція</a:t>
            </a:r>
            <a:r>
              <a:rPr lang="uk-UA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«Аналіз зведеної таблиці» </a:t>
            </a:r>
            <a:r>
              <a:rPr lang="uk-UA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Pivot Table Analyze) — </a:t>
            </a:r>
            <a:r>
              <a:rPr lang="uk-UA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клацаємо на неї, а далі вибираємо </a:t>
            </a:r>
            <a:r>
              <a:rPr lang="uk-UA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«Зведена діаграма» </a:t>
            </a:r>
            <a:r>
              <a:rPr lang="uk-UA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Pivot Chart).</a:t>
            </a:r>
            <a:endParaRPr lang="uk-UA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457200">
              <a:lnSpc>
                <a:spcPct val="100000"/>
              </a:lnSpc>
              <a:buNone/>
            </a:pPr>
            <a:r>
              <a:rPr lang="uk-UA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Вибравши відповідну (</a:t>
            </a:r>
            <a:r>
              <a:rPr lang="uk-UA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лінійчасту</a:t>
            </a:r>
            <a:r>
              <a:rPr lang="uk-UA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гістограму тощо), клацаємо </a:t>
            </a:r>
            <a:r>
              <a:rPr lang="uk-UA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ОК</a:t>
            </a:r>
            <a:r>
              <a:rPr lang="uk-UA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Діаграма з'явиться на тому ж аркуші, де було розміщено зведену таблицю. Щоби перемістити діаграму на інший аркуш, потрібно виділити її, використовувати комбінацію клавіш 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Ctrl+X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(</a:t>
            </a:r>
            <a:r>
              <a:rPr lang="uk-UA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Вирізати) і вставити на потрібному аркуші (використовуємо «зберегти вихідне форматування)». 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FCF30BB-4583-4F21-8622-459918BC76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5632" y="3862323"/>
            <a:ext cx="9102117" cy="2213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381678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10F9740-4F34-411C-A201-FAD84BA725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6691" y="399787"/>
            <a:ext cx="11139054" cy="6296577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7DD625E-4288-4B0D-A1BD-49DDDBF362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26714" y="3440547"/>
            <a:ext cx="3599031" cy="3202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656408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DCA14B1-90F3-4B5A-B172-9241BC93B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315912"/>
          </a:xfrm>
        </p:spPr>
        <p:txBody>
          <a:bodyPr>
            <a:normAutofit fontScale="90000"/>
          </a:bodyPr>
          <a:lstStyle/>
          <a:p>
            <a:pPr algn="ctr"/>
            <a:r>
              <a:rPr lang="uk-UA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Редагування зведених діаграм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401FBFFC-575F-480C-924A-E60CAD99C7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932873"/>
            <a:ext cx="10882745" cy="5244090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Дати назву діаграмі 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клацаємо на місце, де розташована назва (зараз це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Total),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 вводимо текст.</a:t>
            </a:r>
          </a:p>
          <a:p>
            <a:pPr algn="just"/>
            <a:r>
              <a:rPr lang="uk-UA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Відформатувати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діаграму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— за допомогою клавіш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Ctrl+1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відкривається меню форматування діаграми, де є безліч опцій форматування.</a:t>
            </a:r>
          </a:p>
          <a:p>
            <a:pPr algn="just"/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Прибрати з діаграми додаткові кнопки 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клацаємо правою клавішею мишки по будь-якій із сірих кнопок і в контекстному меню вибираємо опцію 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«Приховати всі кнопки полів на діаграмі» 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Hide All Field Buttons on Chart):</a:t>
            </a:r>
          </a:p>
          <a:p>
            <a:pPr algn="just"/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Забрати/додати в діаграму підписи осі значень 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клацаємо правою кнопкою мишки в області значень діаграми та вибираємо опцію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«Формат осі» 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Format Axis),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далі переходимо в 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«Підписи»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(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Labels)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 вибираємо відповідний варіант.</a:t>
            </a:r>
          </a:p>
          <a:p>
            <a:pPr algn="just"/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Прибрати/додати назву осі, назву діаграми, легенду, сітку тощо 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праворуч від діаграми зображено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плюсик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опція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«Елементи діаграми»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де біля рекомендаційного поля потрібно прибрати/поставити галочку.</a:t>
            </a:r>
          </a:p>
          <a:p>
            <a:pPr algn="just"/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Змінити дизайн діаграми 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можна також за допомогою шаблонів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Excel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верхньому меню на вкладці 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«Дизайн».</a:t>
            </a:r>
          </a:p>
          <a:p>
            <a:pPr algn="just"/>
            <a:endParaRPr lang="uk-UA" dirty="0"/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91400765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19AFC2E-6AC4-4F67-8C3F-21F7D16BD0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1127" y="175492"/>
            <a:ext cx="11111346" cy="6539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66682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кутник 3">
            <a:extLst>
              <a:ext uri="{FF2B5EF4-FFF2-40B4-BE49-F238E27FC236}">
                <a16:creationId xmlns:a16="http://schemas.microsoft.com/office/drawing/2014/main" id="{DF6E5B33-814D-435E-B4D4-EBC28848AA0B}"/>
              </a:ext>
            </a:extLst>
          </p:cNvPr>
          <p:cNvSpPr/>
          <p:nvPr/>
        </p:nvSpPr>
        <p:spPr>
          <a:xfrm>
            <a:off x="942109" y="1028343"/>
            <a:ext cx="10954327" cy="51398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Дашборд</a:t>
            </a:r>
            <a:r>
              <a:rPr lang="ru-RU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інформаційна</a:t>
            </a:r>
            <a:r>
              <a:rPr lang="ru-RU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панель </a:t>
            </a:r>
            <a:r>
              <a:rPr lang="ru-RU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демонстрацією</a:t>
            </a:r>
            <a:r>
              <a:rPr lang="ru-RU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будь-</a:t>
            </a:r>
            <a:r>
              <a:rPr lang="ru-RU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яких</a:t>
            </a:r>
            <a:r>
              <a:rPr lang="ru-RU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даних</a:t>
            </a:r>
            <a:r>
              <a:rPr lang="ru-RU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ctr"/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Інформація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оновлюється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автоматично в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режимі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реального часу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 в будь-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який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момент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залишається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актуальною.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Цим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дашборд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відрізняється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простої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картинки.</a:t>
            </a:r>
          </a:p>
          <a:p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Цифрові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показники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представлені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вигляді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графіків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діаграм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На картинки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клікати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Клік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 одному з них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фільтрує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всі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дані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екрані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виводить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тільки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те,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відноситься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обраного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значення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</a:p>
          <a:p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Дашборд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прошарок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двох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систем —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комп'ютерної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програми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фахівця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Комп'ютерна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автоматично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збирає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й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обробляє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дані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фахівець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дивиться на панель,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знаходить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важливу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себе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інформацію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І на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основі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ухвалює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рішення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55274946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E671BAA-B13D-4F2B-BCBC-3619D24732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uk-UA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Додати зрізи (фільтри), щоб панель діаграм відображала дані у розрізі потрібного фільтра.</a:t>
            </a:r>
            <a:b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Щоб додати зріз, клацніть на діаграму, у верхньому меню виберіть опцію </a:t>
            </a:r>
            <a:r>
              <a:rPr lang="uk-UA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«Аналіз зведеної діаграми»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(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PivotChart Analyze),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далі — функцію </a:t>
            </a:r>
            <a:r>
              <a:rPr lang="uk-UA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«Вставити зріз» (роздільник)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(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Insert Slicer):</a:t>
            </a:r>
            <a:b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uk-UA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Місце для вмісту 3">
            <a:extLst>
              <a:ext uri="{FF2B5EF4-FFF2-40B4-BE49-F238E27FC236}">
                <a16:creationId xmlns:a16="http://schemas.microsoft.com/office/drawing/2014/main" id="{74469D4B-5AE9-4958-9292-BDA96670B23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12091" y="1498429"/>
            <a:ext cx="10515600" cy="1623608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A477143-E7D4-40A0-99FF-BCBC2E4C3D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08943" y="3560618"/>
            <a:ext cx="2255715" cy="3209637"/>
          </a:xfrm>
          <a:prstGeom prst="rect">
            <a:avLst/>
          </a:prstGeom>
        </p:spPr>
      </p:pic>
      <p:sp>
        <p:nvSpPr>
          <p:cNvPr id="6" name="Прямокутник 5">
            <a:extLst>
              <a:ext uri="{FF2B5EF4-FFF2-40B4-BE49-F238E27FC236}">
                <a16:creationId xmlns:a16="http://schemas.microsoft.com/office/drawing/2014/main" id="{669DFB35-CD6A-41ED-8749-AAC33CAF0347}"/>
              </a:ext>
            </a:extLst>
          </p:cNvPr>
          <p:cNvSpPr/>
          <p:nvPr/>
        </p:nvSpPr>
        <p:spPr>
          <a:xfrm>
            <a:off x="3835401" y="3229014"/>
            <a:ext cx="751839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Також можна створити тимчасовий зріз, щоб можна було фільтрувати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дашборд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датою. Для цього на тій же вкладці «Аналіз зведеної діаграми» (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PivotChart Analyze)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вибираємо функцію «Вставити тимчасову шкалу» (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Insert Timeline): 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358AB6E-D014-421E-86E0-493B37058DE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24789" y="4293480"/>
            <a:ext cx="9236240" cy="21993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434388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кутник 3">
            <a:extLst>
              <a:ext uri="{FF2B5EF4-FFF2-40B4-BE49-F238E27FC236}">
                <a16:creationId xmlns:a16="http://schemas.microsoft.com/office/drawing/2014/main" id="{F37E7E52-FEFF-40AE-B18C-2B2A82F6992C}"/>
              </a:ext>
            </a:extLst>
          </p:cNvPr>
          <p:cNvSpPr/>
          <p:nvPr/>
        </p:nvSpPr>
        <p:spPr>
          <a:xfrm>
            <a:off x="692727" y="298211"/>
            <a:ext cx="1124065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/>
              <a:t>За замовчуванням ці зрізи спрацюють тільки для однієї діаграми, на основі якої вони створювалися, але за допомогою кількох </a:t>
            </a:r>
            <a:r>
              <a:rPr lang="uk-UA" dirty="0" err="1"/>
              <a:t>кліків</a:t>
            </a:r>
            <a:r>
              <a:rPr lang="uk-UA" dirty="0"/>
              <a:t> зрізи можуть поширитись на весь </a:t>
            </a:r>
            <a:r>
              <a:rPr lang="uk-UA" dirty="0" err="1"/>
              <a:t>дашборд</a:t>
            </a:r>
            <a:r>
              <a:rPr lang="uk-UA" dirty="0"/>
              <a:t>. Для цього клацніть правою кнопкою миші по зрізу та виберіть «Підключення до звітів» (</a:t>
            </a:r>
            <a:r>
              <a:rPr lang="en-US" dirty="0"/>
              <a:t>Report Connections).</a:t>
            </a:r>
          </a:p>
          <a:p>
            <a:endParaRPr lang="en-US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E84C64F-7EF1-441A-8F40-2B3490BFA9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3569" y="1328618"/>
            <a:ext cx="4663844" cy="3406435"/>
          </a:xfrm>
          <a:prstGeom prst="rect">
            <a:avLst/>
          </a:prstGeom>
        </p:spPr>
      </p:pic>
      <p:sp>
        <p:nvSpPr>
          <p:cNvPr id="6" name="Прямокутник 5">
            <a:extLst>
              <a:ext uri="{FF2B5EF4-FFF2-40B4-BE49-F238E27FC236}">
                <a16:creationId xmlns:a16="http://schemas.microsoft.com/office/drawing/2014/main" id="{0A61A18E-FDBF-40EA-8C2B-E30DC91316F5}"/>
              </a:ext>
            </a:extLst>
          </p:cNvPr>
          <p:cNvSpPr/>
          <p:nvPr/>
        </p:nvSpPr>
        <p:spPr>
          <a:xfrm>
            <a:off x="5712431" y="1694718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err="1"/>
              <a:t>Таку</a:t>
            </a:r>
            <a:r>
              <a:rPr lang="ru-RU" dirty="0"/>
              <a:t> </a:t>
            </a:r>
            <a:r>
              <a:rPr lang="ru-RU" dirty="0" err="1"/>
              <a:t>дію</a:t>
            </a:r>
            <a:r>
              <a:rPr lang="ru-RU" dirty="0"/>
              <a:t> </a:t>
            </a:r>
            <a:r>
              <a:rPr lang="ru-RU" dirty="0" err="1"/>
              <a:t>потрібно</a:t>
            </a:r>
            <a:r>
              <a:rPr lang="ru-RU" dirty="0"/>
              <a:t> </a:t>
            </a:r>
            <a:r>
              <a:rPr lang="ru-RU" dirty="0" err="1"/>
              <a:t>повторити</a:t>
            </a:r>
            <a:r>
              <a:rPr lang="ru-RU" dirty="0"/>
              <a:t> для </a:t>
            </a:r>
            <a:r>
              <a:rPr lang="ru-RU" dirty="0" err="1"/>
              <a:t>всіх</a:t>
            </a:r>
            <a:r>
              <a:rPr lang="ru-RU" dirty="0"/>
              <a:t> </a:t>
            </a:r>
            <a:r>
              <a:rPr lang="ru-RU" dirty="0" err="1"/>
              <a:t>створених</a:t>
            </a:r>
            <a:r>
              <a:rPr lang="ru-RU" dirty="0"/>
              <a:t> </a:t>
            </a:r>
            <a:r>
              <a:rPr lang="ru-RU" dirty="0" err="1"/>
              <a:t>зрізів</a:t>
            </a:r>
            <a:r>
              <a:rPr lang="ru-RU" dirty="0"/>
              <a:t>, </a:t>
            </a:r>
            <a:r>
              <a:rPr lang="ru-RU" dirty="0" err="1"/>
              <a:t>після</a:t>
            </a:r>
            <a:r>
              <a:rPr lang="ru-RU" dirty="0"/>
              <a:t> </a:t>
            </a:r>
            <a:r>
              <a:rPr lang="ru-RU" dirty="0" err="1"/>
              <a:t>чого</a:t>
            </a:r>
            <a:r>
              <a:rPr lang="ru-RU" dirty="0"/>
              <a:t> </a:t>
            </a:r>
            <a:r>
              <a:rPr lang="ru-RU" dirty="0" err="1"/>
              <a:t>всі</a:t>
            </a:r>
            <a:r>
              <a:rPr lang="ru-RU" dirty="0"/>
              <a:t> </a:t>
            </a:r>
            <a:r>
              <a:rPr lang="ru-RU" dirty="0" err="1"/>
              <a:t>діаграми</a:t>
            </a:r>
            <a:r>
              <a:rPr lang="ru-RU" dirty="0"/>
              <a:t> </a:t>
            </a:r>
            <a:r>
              <a:rPr lang="ru-RU" dirty="0" err="1"/>
              <a:t>стануть</a:t>
            </a:r>
            <a:r>
              <a:rPr lang="ru-RU" dirty="0"/>
              <a:t> </a:t>
            </a:r>
            <a:r>
              <a:rPr lang="ru-RU" dirty="0" err="1"/>
              <a:t>однаково</a:t>
            </a:r>
            <a:r>
              <a:rPr lang="ru-RU" dirty="0"/>
              <a:t> </a:t>
            </a:r>
            <a:r>
              <a:rPr lang="ru-RU" dirty="0" err="1"/>
              <a:t>чутливі</a:t>
            </a:r>
            <a:r>
              <a:rPr lang="ru-RU" dirty="0"/>
              <a:t> до </a:t>
            </a:r>
            <a:r>
              <a:rPr lang="ru-RU" dirty="0" err="1"/>
              <a:t>фільтра</a:t>
            </a:r>
            <a:r>
              <a:rPr lang="ru-RU" dirty="0"/>
              <a:t>.</a:t>
            </a:r>
            <a:endParaRPr lang="uk-UA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FE3DFE4-28FC-4704-B3F8-90B233E04A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21667" y="4146232"/>
            <a:ext cx="4206605" cy="2766300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3F96C7F0-25CB-4FC5-BDD2-0B1BA989803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52904" y="2840306"/>
            <a:ext cx="6555528" cy="1165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57828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5F4D2CBF-8BAE-4A8E-BEAC-385E7A5512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371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681192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F91B5ADA-66F6-4EEA-902A-A487B5022A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12089" y="1098477"/>
            <a:ext cx="8545132" cy="5621628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EFB840D-4499-4602-A78B-729877CDFF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4779" y="2040037"/>
            <a:ext cx="3060457" cy="4218798"/>
          </a:xfrm>
          <a:prstGeom prst="rect">
            <a:avLst/>
          </a:prstGeom>
        </p:spPr>
      </p:pic>
      <p:sp>
        <p:nvSpPr>
          <p:cNvPr id="4" name="Прямокутник 3">
            <a:extLst>
              <a:ext uri="{FF2B5EF4-FFF2-40B4-BE49-F238E27FC236}">
                <a16:creationId xmlns:a16="http://schemas.microsoft.com/office/drawing/2014/main" id="{A7DD9651-B883-4D20-A9DD-7694FBAEC218}"/>
              </a:ext>
            </a:extLst>
          </p:cNvPr>
          <p:cNvSpPr/>
          <p:nvPr/>
        </p:nvSpPr>
        <p:spPr>
          <a:xfrm>
            <a:off x="1801091" y="137895"/>
            <a:ext cx="7924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err="1"/>
              <a:t>Якщо</a:t>
            </a:r>
            <a:r>
              <a:rPr lang="ru-RU" dirty="0"/>
              <a:t> в </a:t>
            </a:r>
            <a:r>
              <a:rPr lang="ru-RU" dirty="0" err="1"/>
              <a:t>таблиці</a:t>
            </a:r>
            <a:r>
              <a:rPr lang="ru-RU" dirty="0"/>
              <a:t> </a:t>
            </a:r>
            <a:r>
              <a:rPr lang="ru-RU" dirty="0" err="1"/>
              <a:t>змінювались</a:t>
            </a:r>
            <a:r>
              <a:rPr lang="ru-RU" dirty="0"/>
              <a:t> </a:t>
            </a:r>
            <a:r>
              <a:rPr lang="ru-RU" dirty="0" err="1"/>
              <a:t>чи</a:t>
            </a:r>
            <a:r>
              <a:rPr lang="ru-RU" dirty="0"/>
              <a:t> додавались </a:t>
            </a:r>
            <a:r>
              <a:rPr lang="ru-RU" dirty="0" err="1"/>
              <a:t>дані</a:t>
            </a:r>
            <a:r>
              <a:rPr lang="ru-RU" dirty="0"/>
              <a:t> </a:t>
            </a:r>
            <a:r>
              <a:rPr lang="ru-RU" dirty="0" err="1"/>
              <a:t>необхідно</a:t>
            </a:r>
            <a:r>
              <a:rPr lang="ru-RU" dirty="0"/>
              <a:t> </a:t>
            </a:r>
            <a:r>
              <a:rPr lang="ru-RU" dirty="0" err="1"/>
              <a:t>виконати</a:t>
            </a:r>
            <a:r>
              <a:rPr lang="ru-RU" dirty="0"/>
              <a:t> </a:t>
            </a:r>
            <a:r>
              <a:rPr lang="ru-RU" dirty="0" err="1"/>
              <a:t>оновлення</a:t>
            </a:r>
            <a:r>
              <a:rPr lang="ru-RU" dirty="0"/>
              <a:t> </a:t>
            </a:r>
            <a:r>
              <a:rPr lang="ru-RU" dirty="0" err="1"/>
              <a:t>зведених</a:t>
            </a:r>
            <a:r>
              <a:rPr lang="ru-RU" dirty="0"/>
              <a:t> </a:t>
            </a:r>
            <a:r>
              <a:rPr lang="ru-RU" dirty="0" err="1"/>
              <a:t>таблиць</a:t>
            </a:r>
            <a:r>
              <a:rPr lang="ru-RU" dirty="0"/>
              <a:t>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28792632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EB4D95C-5FD1-4F58-A289-6F47A6C1F0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Інтернет джерела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AEFF8BE5-B7B2-464C-A0F3-7521F8A2E1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hlinkClick r:id="rId2"/>
              </a:rPr>
              <a:t>https://laba.ua/blog/3287-kak-sozdat-dashbord-v-excel</a:t>
            </a:r>
            <a:endParaRPr lang="uk-UA" dirty="0"/>
          </a:p>
          <a:p>
            <a:r>
              <a:rPr lang="en-US" dirty="0">
                <a:hlinkClick r:id="rId3"/>
              </a:rPr>
              <a:t>https://cloud.itstep.org/blog_3/what-is-a-dashboard-and-how-to-create-it-with-power-bi</a:t>
            </a:r>
            <a:endParaRPr lang="uk-UA" dirty="0"/>
          </a:p>
          <a:p>
            <a:r>
              <a:rPr lang="en-US" dirty="0">
                <a:hlinkClick r:id="rId4"/>
              </a:rPr>
              <a:t>https://waytobi.com/ua/blog/kpi-dashboards.html</a:t>
            </a:r>
            <a:endParaRPr lang="en-US" dirty="0"/>
          </a:p>
          <a:p>
            <a:r>
              <a:rPr lang="en-US" dirty="0">
                <a:hlinkClick r:id="rId5"/>
              </a:rPr>
              <a:t>https://openbudget.gov.ua/national-budget/incomes</a:t>
            </a:r>
            <a:r>
              <a:rPr lang="en-US" dirty="0"/>
              <a:t> </a:t>
            </a:r>
            <a:r>
              <a:rPr lang="uk-UA" dirty="0"/>
              <a:t>приклад</a:t>
            </a:r>
          </a:p>
          <a:p>
            <a:r>
              <a:rPr lang="en-US" dirty="0">
                <a:hlinkClick r:id="rId6"/>
              </a:rPr>
              <a:t>https://mon.gov.ua/ua/osvitni-indikatori-dashbord</a:t>
            </a:r>
            <a:r>
              <a:rPr lang="uk-UA" dirty="0"/>
              <a:t> приклад</a:t>
            </a:r>
            <a:endParaRPr lang="en-US" dirty="0"/>
          </a:p>
          <a:p>
            <a:r>
              <a:rPr lang="en-US"/>
              <a:t>https://nus.org.ua/articles/tam-majzhe-vse-pro-osvitu-v-regionah-shho-take-dashbord-z-osvitnimy-indykatoramy-ta-yak-nym-korystuvatysya/</a:t>
            </a:r>
            <a:endParaRPr lang="uk-UA" dirty="0"/>
          </a:p>
          <a:p>
            <a:endParaRPr lang="uk-UA" dirty="0"/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0956192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>
            <a:extLst>
              <a:ext uri="{FF2B5EF4-FFF2-40B4-BE49-F238E27FC236}">
                <a16:creationId xmlns:a16="http://schemas.microsoft.com/office/drawing/2014/main" id="{0B15C57F-24C7-4453-8C40-3699B720111D}"/>
              </a:ext>
            </a:extLst>
          </p:cNvPr>
          <p:cNvSpPr/>
          <p:nvPr/>
        </p:nvSpPr>
        <p:spPr>
          <a:xfrm>
            <a:off x="780473" y="612844"/>
            <a:ext cx="11088254" cy="58785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Види </a:t>
            </a:r>
            <a:r>
              <a:rPr lang="uk-UA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дашбордів</a:t>
            </a:r>
            <a:endParaRPr lang="uk-UA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Умовно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dashboards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можна розділити на три категорії: стратегічні, операційні та аналітичні. Кожен варіант має свої особливості та застосовується залежно від того, яку інформацію хоче оцінити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PM.</a:t>
            </a:r>
            <a:endParaRPr lang="uk-UA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Стратегічні </a:t>
            </a:r>
            <a:r>
              <a:rPr lang="uk-UA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дашборди</a:t>
            </a:r>
            <a:r>
              <a:rPr lang="uk-UA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Використовують для аналізу бізнесу, продукту або </a:t>
            </a:r>
            <a:r>
              <a:rPr lang="uk-UA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проєкту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загалом і ключових показників зокрема.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Dashboards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такого виду допомагають менеджерам </a:t>
            </a:r>
            <a:r>
              <a:rPr lang="uk-UA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проєктів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керівництву компанії бачити цілісну картину досягнення основних цілей, вибудовувати стратегію «в довгу» щодо розвитку, отримання більшого прибутку.</a:t>
            </a:r>
          </a:p>
          <a:p>
            <a:endParaRPr lang="uk-UA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Аналітичні </a:t>
            </a:r>
            <a:r>
              <a:rPr lang="uk-UA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дашборди</a:t>
            </a:r>
            <a:r>
              <a:rPr lang="uk-UA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Мають характер регулярних звітів за конкретними показниками. Аналіз отриманих даних допомагає </a:t>
            </a:r>
            <a:r>
              <a:rPr lang="uk-UA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проджекту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виявляти проблеми і тенденції, швидко вносити коригування в роботу команди. Наприклад,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Project Manager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бачить, що вже другий спринт поспіль </a:t>
            </a:r>
            <a:r>
              <a:rPr lang="uk-UA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девелопер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затягує закриття своїх завдань через неправильний розподіл часу. </a:t>
            </a:r>
            <a:r>
              <a:rPr lang="uk-UA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Бачачи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цю інформацію та проаналізувавши її,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PM-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простіше знайти рішення проблеми.</a:t>
            </a:r>
          </a:p>
          <a:p>
            <a:endParaRPr lang="uk-UA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Операційні </a:t>
            </a:r>
            <a:r>
              <a:rPr lang="uk-UA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дашборди</a:t>
            </a:r>
            <a:r>
              <a:rPr lang="uk-UA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Допомагають відстежувати ситуацію за поточними процесами. Часто використовуються не тільки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PM-</a:t>
            </a:r>
            <a:r>
              <a:rPr lang="uk-UA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ами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 й окремими фахівцями. Наприклад, на етапі тестування </a:t>
            </a:r>
            <a:r>
              <a:rPr lang="uk-UA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девелопери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uk-UA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тестувальники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часто стежать за появою баг-репортів і зворотного зв’язку щодо них.</a:t>
            </a:r>
          </a:p>
        </p:txBody>
      </p:sp>
    </p:spTree>
    <p:extLst>
      <p:ext uri="{BB962C8B-B14F-4D97-AF65-F5344CB8AC3E}">
        <p14:creationId xmlns:p14="http://schemas.microsoft.com/office/powerpoint/2010/main" val="8053013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>
            <a:extLst>
              <a:ext uri="{FF2B5EF4-FFF2-40B4-BE49-F238E27FC236}">
                <a16:creationId xmlns:a16="http://schemas.microsoft.com/office/drawing/2014/main" id="{5910BD00-604A-4844-9FF7-E30FB6A1A432}"/>
              </a:ext>
            </a:extLst>
          </p:cNvPr>
          <p:cNvSpPr/>
          <p:nvPr/>
        </p:nvSpPr>
        <p:spPr>
          <a:xfrm>
            <a:off x="489527" y="428178"/>
            <a:ext cx="10917382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Умовно можна виділити три типи </a:t>
            </a:r>
            <a:r>
              <a:rPr lang="uk-UA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дашбордів</a:t>
            </a:r>
            <a:r>
              <a:rPr lang="uk-UA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endParaRPr lang="uk-UA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1200"/>
              </a:spcAft>
            </a:pPr>
            <a:r>
              <a:rPr lang="uk-UA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Програмне рішення 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управління процесами в бізнесі. Аналітична панель збирає відомості від різних підрозділів компанії. Менеджер може відстежувати динаміку цифр з продажу і прибутку, бухгалтер спостерігати за рухом коштів. Програмне забезпечення оптимізує процеси, скорочує збитки, так як можна швидко «виявити» слабке місце і вжити заходів щодо організації роботи.</a:t>
            </a:r>
          </a:p>
          <a:p>
            <a:pPr>
              <a:spcAft>
                <a:spcPts val="1200"/>
              </a:spcAft>
            </a:pPr>
            <a:r>
              <a:rPr lang="uk-UA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Моніторинг кампаній. 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Як приклади наводимо знову </a:t>
            </a:r>
            <a:r>
              <a:rPr lang="uk-UA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Яндекс.Метрику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Google Analytics. 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Ці сервіси дозволяють відслідковувати і оцінювати ефективність маркетингових кампаній. Запитаєте, навіщо винаходити щось нове, коли ці формати вже є? </a:t>
            </a:r>
            <a:r>
              <a:rPr lang="uk-UA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Дашборд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розроблений спеціально для вашої компанії, буде видавати інформацію, потрібну саме вам, з урахуванням специфіки діяльності та даних.</a:t>
            </a:r>
          </a:p>
          <a:p>
            <a:pPr>
              <a:spcAft>
                <a:spcPts val="1200"/>
              </a:spcAft>
            </a:pPr>
            <a:r>
              <a:rPr lang="uk-UA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Відстеження станів. 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Аналітична система, яка контролює стан будь-яких процесів, стає справжнім помічником бізнесу.</a:t>
            </a:r>
          </a:p>
        </p:txBody>
      </p:sp>
    </p:spTree>
    <p:extLst>
      <p:ext uri="{BB962C8B-B14F-4D97-AF65-F5344CB8AC3E}">
        <p14:creationId xmlns:p14="http://schemas.microsoft.com/office/powerpoint/2010/main" val="40269590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кутник 2">
            <a:extLst>
              <a:ext uri="{FF2B5EF4-FFF2-40B4-BE49-F238E27FC236}">
                <a16:creationId xmlns:a16="http://schemas.microsoft.com/office/drawing/2014/main" id="{093D6A8A-1038-41C8-8829-FC4A46C68797}"/>
              </a:ext>
            </a:extLst>
          </p:cNvPr>
          <p:cNvSpPr/>
          <p:nvPr/>
        </p:nvSpPr>
        <p:spPr>
          <a:xfrm>
            <a:off x="295564" y="197346"/>
            <a:ext cx="11702471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Основні завдання </a:t>
            </a:r>
            <a:r>
              <a:rPr lang="uk-UA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дашбордів</a:t>
            </a:r>
            <a:r>
              <a:rPr lang="uk-UA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endParaRPr lang="uk-UA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Спростити читання даних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Перевести звіт у зрозумілі картинки з цифрами.</a:t>
            </a:r>
          </a:p>
          <a:p>
            <a:endParaRPr lang="uk-UA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Відсіяти зайве, зосередити увагу на потрібному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Якщо в таблиці 20 показників, а нам потрібно 5 — аналітик підключить до </a:t>
            </a:r>
            <a:r>
              <a:rPr lang="uk-UA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дашборда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5.</a:t>
            </a:r>
          </a:p>
          <a:p>
            <a:endParaRPr lang="uk-UA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Пояснити складне простими словами. 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Наприклад, показати керівнику зміни в рекламі - бюджет, клієнти, ефективність </a:t>
            </a:r>
            <a:r>
              <a:rPr lang="uk-UA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Інстаграма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Фейсбука.</a:t>
            </a:r>
          </a:p>
          <a:p>
            <a:endParaRPr lang="uk-UA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Швидко знайти цифру або графік. 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хорошому </a:t>
            </a:r>
            <a:r>
              <a:rPr lang="uk-UA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дашборді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вистачить 1-2 </a:t>
            </a:r>
            <a:r>
              <a:rPr lang="uk-UA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кліків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щоб потрапити на виручку або кількість читачів. У звіті або таблиці на пошук потрібного піде 10 хвилин і більше.</a:t>
            </a:r>
          </a:p>
          <a:p>
            <a:endParaRPr lang="uk-UA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Автоматично оновлювати інформацію. 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паперовому звіті цього зробити не можна. А в таблицях оновлюється один показник. На </a:t>
            </a:r>
            <a:r>
              <a:rPr lang="uk-UA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дашборді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всі цифри змінюються разом, часто без втручання рук аналітика. Підключив раз — працює постійно.</a:t>
            </a:r>
          </a:p>
        </p:txBody>
      </p:sp>
    </p:spTree>
    <p:extLst>
      <p:ext uri="{BB962C8B-B14F-4D97-AF65-F5344CB8AC3E}">
        <p14:creationId xmlns:p14="http://schemas.microsoft.com/office/powerpoint/2010/main" val="23461327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кутник 3">
            <a:extLst>
              <a:ext uri="{FF2B5EF4-FFF2-40B4-BE49-F238E27FC236}">
                <a16:creationId xmlns:a16="http://schemas.microsoft.com/office/drawing/2014/main" id="{1192B988-28DE-46E3-A7F9-435CB2FFD9DF}"/>
              </a:ext>
            </a:extLst>
          </p:cNvPr>
          <p:cNvSpPr/>
          <p:nvPr/>
        </p:nvSpPr>
        <p:spPr>
          <a:xfrm>
            <a:off x="314036" y="594602"/>
            <a:ext cx="11730181" cy="62170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Які дії з даними здійснюються в </a:t>
            </a:r>
            <a:r>
              <a:rPr lang="uk-UA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дашборді</a:t>
            </a:r>
            <a:endParaRPr lang="uk-UA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uk-UA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1200"/>
              </a:spcAft>
            </a:pPr>
            <a:r>
              <a:rPr lang="uk-UA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Угруповання.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Схожі відомості групуються за спільною ознакою - назвою, артикулом, видом дії (купівля, продаж і </a:t>
            </a:r>
            <a:r>
              <a:rPr lang="uk-UA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т.д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.).</a:t>
            </a:r>
          </a:p>
          <a:p>
            <a:pPr>
              <a:spcAft>
                <a:spcPts val="1200"/>
              </a:spcAft>
            </a:pPr>
            <a:r>
              <a:rPr lang="uk-UA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Агрегація.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Дані відображаються за фактом з вихідних даних, наприклад, сума, кількість, максимум. Ще більш зрозумілий приклад: унікальне число нових відвідувачів сайту за конкретний період часу, в ресторані - сума витрат на </a:t>
            </a:r>
            <a:r>
              <a:rPr lang="uk-UA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закупенні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продукти.</a:t>
            </a:r>
          </a:p>
          <a:p>
            <a:pPr>
              <a:spcAft>
                <a:spcPts val="1200"/>
              </a:spcAft>
            </a:pPr>
            <a:r>
              <a:rPr lang="uk-UA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Сортування.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Наприклад, відомості, які колись уже згруповані за конкретним запитом (продаж) можна сортувати за прізвищем продавця для виявлення співробітника з найбільшими продажами за звітний період.</a:t>
            </a:r>
          </a:p>
          <a:p>
            <a:pPr>
              <a:spcAft>
                <a:spcPts val="1200"/>
              </a:spcAft>
            </a:pPr>
            <a:r>
              <a:rPr lang="uk-UA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Фільтрація.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Відомості виключаються з візуального інструменту за потрібною ознакою або формулою.</a:t>
            </a:r>
          </a:p>
          <a:p>
            <a:pPr>
              <a:spcAft>
                <a:spcPts val="1200"/>
              </a:spcAft>
            </a:pPr>
            <a:r>
              <a:rPr lang="uk-UA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Обчислюється колонка.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Нова інформація </a:t>
            </a:r>
            <a:r>
              <a:rPr lang="uk-UA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візуалізується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певними формулами. Наприклад, за датою народження можна обчислити вік відвідувача. А за датою виробництва продукції визначається час до закінчення терміну придатності.</a:t>
            </a:r>
          </a:p>
          <a:p>
            <a:pPr>
              <a:spcAft>
                <a:spcPts val="1200"/>
              </a:spcAft>
            </a:pPr>
            <a:r>
              <a:rPr lang="uk-UA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Кращі параметри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На дисплеї відображається число максимальних або мінімальних даних в групі. Наприклад, прізвища 10 співробітників, які мають найбільший стаж роботи, або п'ять продавців, які демонструють максимальний рівень продажів.</a:t>
            </a:r>
          </a:p>
        </p:txBody>
      </p:sp>
    </p:spTree>
    <p:extLst>
      <p:ext uri="{BB962C8B-B14F-4D97-AF65-F5344CB8AC3E}">
        <p14:creationId xmlns:p14="http://schemas.microsoft.com/office/powerpoint/2010/main" val="7061221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кутник 3">
            <a:extLst>
              <a:ext uri="{FF2B5EF4-FFF2-40B4-BE49-F238E27FC236}">
                <a16:creationId xmlns:a16="http://schemas.microsoft.com/office/drawing/2014/main" id="{2974483F-82A9-433E-84F3-35BC273C83E4}"/>
              </a:ext>
            </a:extLst>
          </p:cNvPr>
          <p:cNvSpPr/>
          <p:nvPr/>
        </p:nvSpPr>
        <p:spPr>
          <a:xfrm>
            <a:off x="517236" y="179249"/>
            <a:ext cx="11157528" cy="64325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Етапи створення </a:t>
            </a:r>
            <a:r>
              <a:rPr lang="uk-UA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дашбордів</a:t>
            </a:r>
            <a:r>
              <a:rPr lang="uk-UA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endParaRPr lang="uk-UA" dirty="0"/>
          </a:p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Ідея та збір вимог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У компанії розуміють, що їм потрібен інструмент для моніторингу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KPI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чи метрик бізнесу. Ідея створити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дашборд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може з’явитися на загальних зборах, в окремого співробітника або в самого аналітика.</a:t>
            </a:r>
          </a:p>
          <a:p>
            <a:pPr>
              <a:spcAft>
                <a:spcPts val="1200"/>
              </a:spcAft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Щоби створити корисний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дашборд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аналітик розмовляє із клієнтами. Збирає вимоги, питає, що роблять клієнти, коли їм потрібна ця інформація та як вони її використовують.</a:t>
            </a:r>
          </a:p>
          <a:p>
            <a:pPr>
              <a:spcAft>
                <a:spcPts val="1200"/>
              </a:spcAft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Збір даних.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Можливі два шляхи:</a:t>
            </a:r>
          </a:p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Даних немає. Наприклад, на вашому сайті є форми, які заповнюють потенційні клієнти, і ви хочете виміряти конверсію з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відкриттів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відправлення. Але не записуєте подію відкриття форми. Щоби зібрати дані, потрібно додати цю подію до вашої системи аналітики або бази даних (наприклад, через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Google Tag Manager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або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JavaScript).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Якщо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проєкт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використовує власну аналітичну базу даних, ми розробляємо дизайн таблиць для зберігання даних.</a:t>
            </a:r>
          </a:p>
          <a:p>
            <a:pPr>
              <a:spcAft>
                <a:spcPts val="1200"/>
              </a:spcAft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Інформація вже зібрана в таблицях БД або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Google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Таблицях. Тоді до них можна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під’єднатися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одразу або написавши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SQL-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код.</a:t>
            </a:r>
          </a:p>
          <a:p>
            <a:pPr>
              <a:spcAft>
                <a:spcPts val="1200"/>
              </a:spcAft>
            </a:pP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Візуалізація.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Для неї є дві категорії онлайн-інструментів:</a:t>
            </a:r>
          </a:p>
          <a:p>
            <a:pPr>
              <a:spcAft>
                <a:spcPts val="1200"/>
              </a:spcAft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Простіші: 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Octoboard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 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Dashboard24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 хороші набори готових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дашбордів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відомих джерел даних (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Google Analytics, Facebook Ads, Instagram, Double Click).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Вони більше підходять для рекламної аналітики. Ці програми прості в налаштуванні та не вимагають підтримки фахівців.</a:t>
            </a:r>
            <a:b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Складніші: 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Power BI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 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Chartio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 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Tableau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Excel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.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Вони вимагають спеціальних навичок, але дуже гнучкі. 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6214315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>
            <a:extLst>
              <a:ext uri="{FF2B5EF4-FFF2-40B4-BE49-F238E27FC236}">
                <a16:creationId xmlns:a16="http://schemas.microsoft.com/office/drawing/2014/main" id="{BFABC107-2CA3-4B58-BA20-2C12EC730543}"/>
              </a:ext>
            </a:extLst>
          </p:cNvPr>
          <p:cNvSpPr/>
          <p:nvPr/>
        </p:nvSpPr>
        <p:spPr>
          <a:xfrm>
            <a:off x="1006764" y="889844"/>
            <a:ext cx="9809018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Помилки при створенні </a:t>
            </a:r>
            <a:r>
              <a:rPr lang="uk-UA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дашборда</a:t>
            </a:r>
            <a:endParaRPr lang="uk-UA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uk-UA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1200"/>
              </a:spcAft>
            </a:pPr>
            <a:r>
              <a:rPr lang="uk-UA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Занадто багато елементів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Коли починаючий користувач хоче одночасно відстежувати занадто багато даних, </a:t>
            </a:r>
            <a:r>
              <a:rPr lang="uk-UA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дашборд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перетворюється на калейдоскоп. Дуже важливо на початковому етапі зрозуміти, які відомості дійсно важливі, і на яких не обов'язково фокусувати увагу.</a:t>
            </a:r>
          </a:p>
          <a:p>
            <a:pPr>
              <a:spcAft>
                <a:spcPts val="1200"/>
              </a:spcAft>
            </a:pPr>
            <a:r>
              <a:rPr lang="uk-UA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Якщо некоректно або незрозуміло обізвав метрики 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або осі графіків, розібратися в такому </a:t>
            </a:r>
            <a:r>
              <a:rPr lang="uk-UA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дашборді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може тільки програміст. А ось користувачам буде складно прочитати діаграму і зрозуміти, що вона демонструє.</a:t>
            </a:r>
          </a:p>
          <a:p>
            <a:pPr>
              <a:spcAft>
                <a:spcPts val="1200"/>
              </a:spcAft>
            </a:pPr>
            <a:r>
              <a:rPr lang="uk-UA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Некоректна візуалізація. 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Дуже важливо вибрати вид </a:t>
            </a:r>
            <a:r>
              <a:rPr lang="uk-UA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віджета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який буде найкращим чином демонструвати дані. Наприклад, щоб показувати зміна даних у часі, не </a:t>
            </a:r>
            <a:r>
              <a:rPr lang="uk-UA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підійде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кругова діаграма.</a:t>
            </a:r>
          </a:p>
        </p:txBody>
      </p:sp>
    </p:spTree>
    <p:extLst>
      <p:ext uri="{BB962C8B-B14F-4D97-AF65-F5344CB8AC3E}">
        <p14:creationId xmlns:p14="http://schemas.microsoft.com/office/powerpoint/2010/main" val="28720427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7C032B6-410A-4801-B300-929F6B68B7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Створення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дашборду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засобами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MS Excel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Місце для вмісту 3">
            <a:extLst>
              <a:ext uri="{FF2B5EF4-FFF2-40B4-BE49-F238E27FC236}">
                <a16:creationId xmlns:a16="http://schemas.microsoft.com/office/drawing/2014/main" id="{F1EEAE3D-E126-46EB-AE40-42D877DCBBE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34188" y="2046594"/>
            <a:ext cx="8123624" cy="3909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646953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TM10001115[[fn=Посилка]]</Template>
  <TotalTime>2032</TotalTime>
  <Words>1883</Words>
  <Application>Microsoft Office PowerPoint</Application>
  <PresentationFormat>Широкий екран</PresentationFormat>
  <Paragraphs>87</Paragraphs>
  <Slides>24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24</vt:i4>
      </vt:variant>
    </vt:vector>
  </HeadingPairs>
  <TitlesOfParts>
    <vt:vector size="29" baseType="lpstr">
      <vt:lpstr>Arial</vt:lpstr>
      <vt:lpstr>Calibri</vt:lpstr>
      <vt:lpstr>Calibri Light</vt:lpstr>
      <vt:lpstr>Times New Roman</vt:lpstr>
      <vt:lpstr>Тема Office</vt:lpstr>
      <vt:lpstr>Створення дашбордів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Створення дашборду засобами MS Excel</vt:lpstr>
      <vt:lpstr> Створюємо «розумну» таблицю</vt:lpstr>
      <vt:lpstr>Презентація PowerPoint</vt:lpstr>
      <vt:lpstr>Макет для зведеної таблиці.   </vt:lpstr>
      <vt:lpstr>  Заповнимо конструктор наступним чином: поля «Категорія» та «Товар» додамо в рядки, а в значення додамо «Суму».  </vt:lpstr>
      <vt:lpstr>Побудуємо  зведені таблиці з даними про менеджерів, з даними за категоріями. Отримаємо приблизно такий аркуш із зведеними таблицями:</vt:lpstr>
      <vt:lpstr>  </vt:lpstr>
      <vt:lpstr> Створення дашборду </vt:lpstr>
      <vt:lpstr>Презентація PowerPoint</vt:lpstr>
      <vt:lpstr>Редагування зведених діаграм</vt:lpstr>
      <vt:lpstr>Презентація PowerPoint</vt:lpstr>
      <vt:lpstr>Додати зрізи (фільтри), щоб панель діаграм відображала дані у розрізі потрібного фільтра. Щоб додати зріз, клацніть на діаграму, у верхньому меню виберіть опцію «Аналіз зведеної діаграми» (PivotChart Analyze), далі — функцію «Вставити зріз» (роздільник) (Insert Slicer): </vt:lpstr>
      <vt:lpstr>Презентація PowerPoint</vt:lpstr>
      <vt:lpstr>Презентація PowerPoint</vt:lpstr>
      <vt:lpstr>Презентація PowerPoint</vt:lpstr>
      <vt:lpstr>Інтернет джерела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Створення дашбордів</dc:title>
  <dc:creator>Оксана</dc:creator>
  <cp:lastModifiedBy>Оксана</cp:lastModifiedBy>
  <cp:revision>22</cp:revision>
  <dcterms:created xsi:type="dcterms:W3CDTF">2024-04-17T11:23:35Z</dcterms:created>
  <dcterms:modified xsi:type="dcterms:W3CDTF">2024-04-26T14:26:45Z</dcterms:modified>
</cp:coreProperties>
</file>