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7" r:id="rId5"/>
    <p:sldId id="274" r:id="rId6"/>
    <p:sldId id="276" r:id="rId7"/>
    <p:sldId id="272" r:id="rId8"/>
    <p:sldId id="278" r:id="rId9"/>
    <p:sldId id="279" r:id="rId10"/>
    <p:sldId id="261" r:id="rId11"/>
    <p:sldId id="262" r:id="rId12"/>
    <p:sldId id="258" r:id="rId13"/>
    <p:sldId id="259" r:id="rId14"/>
    <p:sldId id="263" r:id="rId15"/>
    <p:sldId id="260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81" r:id="rId24"/>
    <p:sldId id="257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F751C-BD4C-49E0-8977-AEF863C15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BD4FE4-6CA0-4CD2-815E-82C01A1A1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79800F-3028-4EB9-9597-6EB4AECB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FC5087-97AF-49E1-9B55-EE06482B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A591CB-CDBE-4282-857B-EBE5E710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13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81EB2-2239-4797-8583-8C2AB801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6737B2-1A61-4F65-8FCA-A79437B6F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6E0904-0C04-41D6-8D53-8C9880BD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D8FDAA-2597-4BA8-9B94-DA2A29FE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38969-C5DE-4187-A807-7797489E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7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3B78F5A-559F-43AA-81E2-E3EB91110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CE70CA-D067-46A6-B2D2-75E121AC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9A38C-6082-47B5-B1CD-D32F0861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B8D982-481E-4D1A-98CF-EA248397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ADCEB1-DD06-479D-9B51-626C35C3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0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54369-2A3B-4264-9403-ECC5AF37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A08176-E0D7-4E40-9716-969580AC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8EDEA3-5935-4A8B-A331-929D92F2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9B6B61-782A-49CF-A99D-CE9C88F6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62F4-9D10-4371-B203-DA9FB7FC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88670-F447-4834-8165-58B20333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FD195B-B2D0-423D-93FA-349BFEB52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8A1BEE-6344-4486-AF40-92750B9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7D3742-3FC2-4DF4-A7F6-4C168EE2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D9CE6C-794D-4FF3-B0CD-D6532E32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8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D0602-E253-427C-8CB8-0B44F8C5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13BC95-97D0-4AA9-9EF8-03A00C12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D5B85F-8FAE-4076-93EF-2F146C69C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387B26-D9EF-4BE9-8518-32E023B9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01B967-1796-425E-AB4F-B11C07F0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5DAC3A-DCAF-4CD3-A783-8678C2A9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05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0864E-9CF7-4A7B-A032-61A640F2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36451C-18E0-4709-9503-41DD5D62C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67447C-FC3C-4741-B5B3-5DCC3786A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4AFD376-D816-4EF5-ABD9-D11966DF0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858895D-04CC-4692-A03D-C4A8A0FB4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A90545A-E87F-4C95-A10C-A390C146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B50D63-00C9-4EB5-B0E1-15A21EEA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49139AE-48E1-45B2-BEB1-6EC74BD2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8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7069F-86E1-4F30-8A43-25FE4F43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A14DF6-2373-45AE-9032-5B45280F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8771749-F7DC-4BC8-A6BE-F97C8ADA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BB9D7D3-4EF8-4BBD-96C5-332DE810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8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397F8C-4631-41B3-A7EB-20512A8A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0ED62A2-7F8B-4758-B97F-ABDFF6E2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9B813D-320B-467D-8A90-C77278A0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7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75FE-7D20-49C3-9545-D376D962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BE0989-1838-4C9E-8C9F-A92D606B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F04557-23C0-4801-9445-5367AAB93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278C7A-7FEF-4D05-9E14-FA006E41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06E6E7-9603-4CA7-B13F-3FEC6F1B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B900AC-58A1-483D-B6DE-73DBFD07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9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100FD-79C5-42D3-B828-B88444E2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80AB8F-D22C-4E8A-BB75-B8DACFB44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F3A9CA8-8D0E-4596-BE1B-D680733BA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98338A-953C-4A79-A904-F77C5E2B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C878DD-81A3-4C99-BC13-BBB07CED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D44D9C-644F-4A34-8153-97755D3F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19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6E56448-469F-4E27-A2A5-FB41E667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1BF394-1BC1-438A-B091-686134E95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F84A59-1E44-40AE-A37E-14ED4FD7F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F67F-D1F9-48DB-A59D-5A1FB65E73D1}" type="datetimeFigureOut">
              <a:rPr lang="uk-UA" smtClean="0"/>
              <a:t>26.04.2024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94AFB3-2897-4F5B-B641-3A835F9D6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9A8D4-50A1-40A6-AD96-1EB6757CE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105-556C-46DB-A2BF-20516C2CA5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00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itstep.org/blog_3/what-is-a-dashboard-and-how-to-create-it-with-power-bi" TargetMode="External"/><Relationship Id="rId2" Type="http://schemas.openxmlformats.org/officeDocument/2006/relationships/hyperlink" Target="https://laba.ua/blog/3287-kak-sozdat-dashbord-v-exc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ua/osvitni-indikatori-dashbord" TargetMode="External"/><Relationship Id="rId5" Type="http://schemas.openxmlformats.org/officeDocument/2006/relationships/hyperlink" Target="https://openbudget.gov.ua/national-budget/incomes" TargetMode="External"/><Relationship Id="rId4" Type="http://schemas.openxmlformats.org/officeDocument/2006/relationships/hyperlink" Target="https://waytobi.com/ua/blog/kpi-dashboard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-24.com/" TargetMode="External"/><Relationship Id="rId2" Type="http://schemas.openxmlformats.org/officeDocument/2006/relationships/hyperlink" Target="https://www.octoboard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ableau.com/" TargetMode="External"/><Relationship Id="rId5" Type="http://schemas.openxmlformats.org/officeDocument/2006/relationships/hyperlink" Target="https://chartio.com/" TargetMode="External"/><Relationship Id="rId4" Type="http://schemas.openxmlformats.org/officeDocument/2006/relationships/hyperlink" Target="https://powerbi.microsoft.com/en-u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10AE4-EFCD-4EE0-8EB5-C5A6CAB23A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090" y="120073"/>
            <a:ext cx="11293819" cy="67379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EA016-C008-4C0F-8841-A821E46D6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51345"/>
            <a:ext cx="10051473" cy="1930400"/>
          </a:xfrm>
        </p:spPr>
        <p:txBody>
          <a:bodyPr>
            <a:noAutofit/>
          </a:bodyPr>
          <a:lstStyle/>
          <a:p>
            <a:r>
              <a:rPr lang="uk-UA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endParaRPr lang="uk-UA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D235AC-528B-430C-ABE0-765C6C690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err="1"/>
              <a:t>Лекція</a:t>
            </a:r>
            <a:r>
              <a:rPr lang="ru-RU" b="1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95487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AA836-70B6-49CB-BDD6-8DEEE08B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Створюємо «розумну» таблицю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803D09-102C-49A3-A68B-8713A562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5190836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Розумна таблиця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 відформатований діапазон даних, який має особливі властивості та можливості. Їй надають унікальне ім'я, яке можна застосовувати під час роботи з будь-якими функціями, формулами та випадними списками.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крок важливий для правильної роботи майбутніх зведених таблиць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його пропустити і будувати зведену таблицю на основі звичайного діапазону, наприклад 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A$1:$E$500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коли 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внесемо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дані в рядок 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цей рядок і наступні рядки не будуть враховані в зведеній таблиці. У той час як діапазон «розумної» таблиці буде автоматично розширюватися при додаванні нових даних.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508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D93735-EFC9-4473-AA1C-D8C30F21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30" y="406220"/>
            <a:ext cx="7750212" cy="1219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7A208-44D7-40CD-871C-FBCE5F5FE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44" r="5592"/>
          <a:stretch/>
        </p:blipFill>
        <p:spPr>
          <a:xfrm>
            <a:off x="646542" y="1888821"/>
            <a:ext cx="4210352" cy="11200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8E55B1-27EC-4B81-80F4-370340D53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107" y="2034309"/>
            <a:ext cx="3734124" cy="1219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16CB-71B9-4118-AD9F-ABFDD4965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945" y="3417620"/>
            <a:ext cx="6081287" cy="1480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33F975-26B8-4FE2-A306-BF1DB3C93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512" y="5035316"/>
            <a:ext cx="4061812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EB262-2937-4A46-8273-58F46EAA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/>
              <a:t>Макет для </a:t>
            </a:r>
            <a:r>
              <a:rPr lang="ru-RU" dirty="0" err="1"/>
              <a:t>зведеної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 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2508253-FBD8-4782-A8C4-FF11C994B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823" y="1690688"/>
            <a:ext cx="2271153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17BBA-DC03-45CF-8163-10432584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724" y="517237"/>
            <a:ext cx="365022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D62A5-1019-4825-A286-9897900F1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976" y="2298153"/>
            <a:ext cx="3923147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3AF7-91F5-4E09-B5EA-ACFF28DD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Заповнимо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чином: поля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«Товар» 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рядки, а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«Суму».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C24D36D-5AFE-4B1E-8202-5242C675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5531" y="1844098"/>
            <a:ext cx="2481666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4D241A-DB4E-43B2-A51F-F18CDB36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803" y="1912625"/>
            <a:ext cx="3596952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8CD09-367F-4B8D-803C-7E04884B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22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0CBDFA8-B27A-45CC-B7D5-3C6EFB0DB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0800"/>
            <a:ext cx="10393217" cy="50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C844A-FEBD-4B0F-9BCA-8D48DE29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02346"/>
            <a:ext cx="10515600" cy="179430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5C484AC-34CA-4639-BBA0-909FD056F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053" y="3521364"/>
            <a:ext cx="5416185" cy="118225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0A5EE12-C669-4F4C-9D47-674AB85DEB42}"/>
              </a:ext>
            </a:extLst>
          </p:cNvPr>
          <p:cNvSpPr/>
          <p:nvPr/>
        </p:nvSpPr>
        <p:spPr>
          <a:xfrm>
            <a:off x="1246908" y="1027868"/>
            <a:ext cx="101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більш читабельного вигляду даних можна змінити формат чисел.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клікнемо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правою кнопкою миші по таблиці, виберемо пункт 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Числовий Формат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Format),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вікні виберемо пункт 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далі поставимо галочку навпроти  «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РозділювачГруп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Розрядів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1000 Separator). 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3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585F4-A559-4A18-A3B8-0F12EA31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32"/>
            <a:ext cx="10515600" cy="650875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дашборду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A5B64F-8BAE-47C1-BBCB-E7F71FBF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1" y="932873"/>
            <a:ext cx="11499273" cy="5560002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Створимо діаграму з урахуванням першої зведеної таблиці. Для цього клацаємо на будь-яку клітинку цієї таблиці, у верхньому меню з'явиться опція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«Аналіз зведеної таблиці» 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 Table Analyze)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клацаємо на неї, а далі вибираємо 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«Зведена діаграма» 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 Chart).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Вибравши відповідну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лінійчасту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гістограму тощо), клацаємо 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Діаграма з'явиться на тому ж аркуші, де було розміщено зведену таблицю. Щоби перемістити діаграму на інший аркуш, потрібно виділити її, використовувати комбінацію клавіш 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Ctrl+X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Вирізати) і вставити на потрібному аркуші (використовуємо «зберегти вихідне форматування)».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CF30BB-4583-4F21-8622-459918BC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32" y="3862323"/>
            <a:ext cx="910211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1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F9740-4F34-411C-A201-FAD84BA7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399787"/>
            <a:ext cx="11139054" cy="6296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DD625E-4288-4B0D-A1BD-49DDDBF3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714" y="3440547"/>
            <a:ext cx="3599031" cy="32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14B1-90F3-4B5A-B172-9241BC93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зведених діаграм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1FBFFC-575F-480C-924A-E60CAD99C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32873"/>
            <a:ext cx="10882745" cy="52440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назву діаграмі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клацаємо на місце, де розташована назва (зараз це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вводимо текст.</a:t>
            </a:r>
          </a:p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Відформатувати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діаграму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 допомогою клавіш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Ctrl+1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 меню форматування діаграми, де є безліч опцій форматування.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 з діаграми додаткові кнопки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клацаємо правою клавішею мишки по будь-якій із сірих кнопок і в контекстному меню вибираємо опцію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«Приховати всі кнопки полів на діаграмі»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 All Field Buttons on Chart):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Забрати/додати в діаграму підписи осі значень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клацаємо правою кнопкою мишки в області значень діаграми та вибираємо опцію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«Формат осі»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Axis),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переходимо в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«Підписи»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Labels)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вибираємо відповідний варіант.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Прибрати/додати назву осі, назву діаграми, легенду, сітку тощо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праворуч від діаграми зображено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плюсик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опція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«Елементи діаграми»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біля рекомендаційного поля потрібно прибрати/поставити галочку.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 дизайн діаграми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також за допомогою шаблонів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верхньому меню на вкладці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«Дизайн».</a:t>
            </a:r>
          </a:p>
          <a:p>
            <a:pPr algn="just"/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0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9AFC2E-6AC4-4F67-8C3F-21F7D16B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7" y="175492"/>
            <a:ext cx="11111346" cy="6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F6E5B33-814D-435E-B4D4-EBC28848AA0B}"/>
              </a:ext>
            </a:extLst>
          </p:cNvPr>
          <p:cNvSpPr/>
          <p:nvPr/>
        </p:nvSpPr>
        <p:spPr>
          <a:xfrm>
            <a:off x="942109" y="1028343"/>
            <a:ext cx="1095432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панель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демонстрацією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часу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картинки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з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 на панель,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74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71BAA-B13D-4F2B-BCBC-3619D247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 зрізи (фільтри), щоб панель діаграм відображала дані у розрізі потрібного фільтра.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додати зріз, клацніть на діаграму, у верхньому меню виберіть опцію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«Аналіз зведеної діаграми»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PivotChart Analyze),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— функцію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«Вставити зріз» (роздільник)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Slicer):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4469D4B-5AE9-4958-9292-BDA96670B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091" y="1498429"/>
            <a:ext cx="10515600" cy="16236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77143-E7D4-40A0-99FF-BCBC2E4C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43" y="3560618"/>
            <a:ext cx="2255715" cy="320963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69DFB35-CD6A-41ED-8749-AAC33CAF0347}"/>
              </a:ext>
            </a:extLst>
          </p:cNvPr>
          <p:cNvSpPr/>
          <p:nvPr/>
        </p:nvSpPr>
        <p:spPr>
          <a:xfrm>
            <a:off x="3835401" y="3229014"/>
            <a:ext cx="751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можна створити тимчасовий зріз, щоб можна було фільтрувати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датою. Для цього на тій же вкладці «Аналіз зведеної діаграми»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PivotChart Analyze)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вибираємо функцію «Вставити тимчасову шкалу»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Timeline):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8AB6E-D014-421E-86E0-493B37058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89" y="4293480"/>
            <a:ext cx="9236240" cy="21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37E7E52-FEFF-40AE-B18C-2B2A82F6992C}"/>
              </a:ext>
            </a:extLst>
          </p:cNvPr>
          <p:cNvSpPr/>
          <p:nvPr/>
        </p:nvSpPr>
        <p:spPr>
          <a:xfrm>
            <a:off x="692727" y="298211"/>
            <a:ext cx="11240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 замовчуванням ці зрізи спрацюють тільки для однієї діаграми, на основі якої вони створювалися, але за допомогою кількох </a:t>
            </a:r>
            <a:r>
              <a:rPr lang="uk-UA" dirty="0" err="1"/>
              <a:t>кліків</a:t>
            </a:r>
            <a:r>
              <a:rPr lang="uk-UA" dirty="0"/>
              <a:t> зрізи можуть поширитись на весь </a:t>
            </a:r>
            <a:r>
              <a:rPr lang="uk-UA" dirty="0" err="1"/>
              <a:t>дашборд</a:t>
            </a:r>
            <a:r>
              <a:rPr lang="uk-UA" dirty="0"/>
              <a:t>. Для цього клацніть правою кнопкою миші по зрізу та виберіть «Підключення до звітів» (</a:t>
            </a:r>
            <a:r>
              <a:rPr lang="en-US" dirty="0"/>
              <a:t>Report Connections).</a:t>
            </a: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4C64F-7EF1-441A-8F40-2B3490BF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69" y="1328618"/>
            <a:ext cx="4663844" cy="340643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A61A18E-FDBF-40EA-8C2B-E30DC91316F5}"/>
              </a:ext>
            </a:extLst>
          </p:cNvPr>
          <p:cNvSpPr/>
          <p:nvPr/>
        </p:nvSpPr>
        <p:spPr>
          <a:xfrm>
            <a:off x="5712431" y="16947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повторити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зрізів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фільтра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3DFE4-28FC-4704-B3F8-90B233E0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667" y="4146232"/>
            <a:ext cx="4206605" cy="2766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96C7F0-25CB-4FC5-BDD2-0B1BA9898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904" y="2840306"/>
            <a:ext cx="6555528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4D2CBF-8BAE-4A8E-BEAC-385E7A55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1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B5ADA-66F6-4EEA-902A-A487B502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089" y="1098477"/>
            <a:ext cx="8545132" cy="56216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FB840D-4499-4602-A78B-729877CD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9" y="2040037"/>
            <a:ext cx="3060457" cy="4218798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7DD9651-B883-4D20-A9DD-7694FBAEC218}"/>
              </a:ext>
            </a:extLst>
          </p:cNvPr>
          <p:cNvSpPr/>
          <p:nvPr/>
        </p:nvSpPr>
        <p:spPr>
          <a:xfrm>
            <a:off x="1801091" y="13789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змінювались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додавались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зведених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7926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4D95C-5FD1-4F58-A289-6F47A6C1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FF8BE5-B7B2-464C-A0F3-7521F8A2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https://laba.ua/blog/3287-kak-sozdat-dashbord-v-excel</a:t>
            </a:r>
            <a:endParaRPr lang="uk-UA" dirty="0"/>
          </a:p>
          <a:p>
            <a:r>
              <a:rPr lang="en-US" dirty="0">
                <a:hlinkClick r:id="rId3"/>
              </a:rPr>
              <a:t>https://cloud.itstep.org/blog_3/what-is-a-dashboard-and-how-to-create-it-with-power-bi</a:t>
            </a:r>
            <a:endParaRPr lang="uk-UA" dirty="0"/>
          </a:p>
          <a:p>
            <a:r>
              <a:rPr lang="en-US" dirty="0">
                <a:hlinkClick r:id="rId4"/>
              </a:rPr>
              <a:t>https://waytobi.com/ua/blog/kpi-dashboards.html</a:t>
            </a:r>
            <a:endParaRPr lang="en-US" dirty="0"/>
          </a:p>
          <a:p>
            <a:r>
              <a:rPr lang="en-US" dirty="0">
                <a:hlinkClick r:id="rId5"/>
              </a:rPr>
              <a:t>https://openbudget.gov.ua/national-budget/incomes</a:t>
            </a:r>
            <a:r>
              <a:rPr lang="en-US" dirty="0"/>
              <a:t> </a:t>
            </a:r>
            <a:r>
              <a:rPr lang="uk-UA" dirty="0"/>
              <a:t>приклад</a:t>
            </a:r>
          </a:p>
          <a:p>
            <a:r>
              <a:rPr lang="en-US" dirty="0">
                <a:hlinkClick r:id="rId6"/>
              </a:rPr>
              <a:t>https://mon.gov.ua/ua/osvitni-indikatori-dashbord</a:t>
            </a:r>
            <a:r>
              <a:rPr lang="uk-UA" dirty="0"/>
              <a:t> приклад</a:t>
            </a:r>
            <a:endParaRPr lang="en-US" dirty="0"/>
          </a:p>
          <a:p>
            <a:r>
              <a:rPr lang="en-US"/>
              <a:t>https://nus.org.ua/articles/tam-majzhe-vse-pro-osvitu-v-regionah-shho-take-dashbord-z-osvitnimy-indykatoramy-ta-yak-nym-korystuvatysya/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56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B15C57F-24C7-4453-8C40-3699B720111D}"/>
              </a:ext>
            </a:extLst>
          </p:cNvPr>
          <p:cNvSpPr/>
          <p:nvPr/>
        </p:nvSpPr>
        <p:spPr>
          <a:xfrm>
            <a:off x="780473" y="612844"/>
            <a:ext cx="1108825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dashboards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розділити на три категорії: стратегічні, операційні та аналітичні. Кожен варіант має свої особливості та застосовується залежно від того, яку інформацію хоче оцінити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для аналізу бізнесу, продукту або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загалом і ключових показників зокрема.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Dashboards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виду допомагають менеджерам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керівництву компанії бачити цілісну картину досягнення основних цілей, вибудовувати стратегію «в довгу» щодо розвитку, отримання більшого прибутку.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характер регулярних звітів за конкретними показниками. Аналіз отриманих даних допомагає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проджекту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виявляти проблеми і тенденції, швидко вносити коригування в роботу команди. Наприклад,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бачить, що вже другий спринт поспіль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затягує закриття своїх завдань через неправильний розподіл часу.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Бачачи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цю інформацію та проаналізувавши її,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PM-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простіше знайти рішення проблеми.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 відстежувати ситуацію за поточними процесами. Часто використовуються не тільки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окремими фахівцями. Наприклад, на етапі тестування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тестувальники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стежать за появою баг-репортів і зворотного зв’язку щодо них.</a:t>
            </a:r>
          </a:p>
        </p:txBody>
      </p:sp>
    </p:spTree>
    <p:extLst>
      <p:ext uri="{BB962C8B-B14F-4D97-AF65-F5344CB8AC3E}">
        <p14:creationId xmlns:p14="http://schemas.microsoft.com/office/powerpoint/2010/main" val="80530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910BD00-604A-4844-9FF7-E30FB6A1A432}"/>
              </a:ext>
            </a:extLst>
          </p:cNvPr>
          <p:cNvSpPr/>
          <p:nvPr/>
        </p:nvSpPr>
        <p:spPr>
          <a:xfrm>
            <a:off x="489527" y="428178"/>
            <a:ext cx="1091738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 можна виділити три типи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 рішення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управління процесами в бізнесі. Аналітична панель збирає відомості від різних підрозділів компанії. Менеджер може відстежувати динаміку цифр з продажу і прибутку, бухгалтер спостерігати за рухом коштів. Програмне забезпечення оптимізує процеси, скорочує збитки, так як можна швидко «виявити» слабке місце і вжити заходів щодо організації роботи.</a:t>
            </a:r>
          </a:p>
          <a:p>
            <a:pPr>
              <a:spcAft>
                <a:spcPts val="1200"/>
              </a:spcAft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кампаній.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приклади наводимо знову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Яндекс.Метрику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Analytics.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сервіси дозволяють відслідковувати і оцінювати ефективність маркетингових кампаній. Запитаєте, навіщо винаходити щось нове, коли ці формати вже є?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розроблений спеціально для вашої компанії, буде видавати інформацію, потрібну саме вам, з урахуванням специфіки діяльності та даних.</a:t>
            </a:r>
          </a:p>
          <a:p>
            <a:pPr>
              <a:spcAft>
                <a:spcPts val="1200"/>
              </a:spcAft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станів.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система, яка контролює стан будь-яких процесів, стає справжнім помічником бізнесу.</a:t>
            </a:r>
          </a:p>
        </p:txBody>
      </p:sp>
    </p:spTree>
    <p:extLst>
      <p:ext uri="{BB962C8B-B14F-4D97-AF65-F5344CB8AC3E}">
        <p14:creationId xmlns:p14="http://schemas.microsoft.com/office/powerpoint/2010/main" val="402695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93D6A8A-1038-41C8-8829-FC4A46C68797}"/>
              </a:ext>
            </a:extLst>
          </p:cNvPr>
          <p:cNvSpPr/>
          <p:nvPr/>
        </p:nvSpPr>
        <p:spPr>
          <a:xfrm>
            <a:off x="295564" y="197346"/>
            <a:ext cx="117024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 читання даних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Перевести звіт у зрозумілі картинки з цифрами.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Відсіяти зайве, зосередити увагу на потрібному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в таблиці 20 показників, а нам потрібно 5 — аналітик підключить до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 складне простими словами.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показати керівнику зміни в рекламі - бюджет, клієнти, ефективність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Інстаграма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Фейсбука.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знайти цифру або графік.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хорошому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вистачить 1-2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потрапити на виручку або кількість читачів. У звіті або таблиці на пошук потрібного піде 10 хвилин і більше.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оновлювати інформацію.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паперовому звіті цього зробити не можна. А в таблицях оновлюється один показник. 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всі цифри змінюються разом, часто без втручання рук аналітика. Підключив раз — працює постійно.</a:t>
            </a:r>
          </a:p>
        </p:txBody>
      </p:sp>
    </p:spTree>
    <p:extLst>
      <p:ext uri="{BB962C8B-B14F-4D97-AF65-F5344CB8AC3E}">
        <p14:creationId xmlns:p14="http://schemas.microsoft.com/office/powerpoint/2010/main" val="234613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192B988-28DE-46E3-A7F9-435CB2FFD9DF}"/>
              </a:ext>
            </a:extLst>
          </p:cNvPr>
          <p:cNvSpPr/>
          <p:nvPr/>
        </p:nvSpPr>
        <p:spPr>
          <a:xfrm>
            <a:off x="314036" y="594602"/>
            <a:ext cx="1173018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дії з даними здійснюються в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Схожі відомості групуються за спільною ознакою - назвою, артикулом, видом дії (купівля, продаж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>
              <a:spcAft>
                <a:spcPts val="120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Агрегація.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відображаються за фактом з вихідних даних, наприклад, сума, кількість, максимум. Ще більш зрозумілий приклад: унікальне число нових відвідувачів сайту за конкретний період часу, в ресторані - сума витрат 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закупенні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продукти.</a:t>
            </a:r>
          </a:p>
          <a:p>
            <a:pPr>
              <a:spcAft>
                <a:spcPts val="120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відомості, які колись уже згруповані за конкретним запитом (продаж) можна сортувати за прізвищем продавця для виявлення співробітника з найбільшими продажами за звітний період.</a:t>
            </a:r>
          </a:p>
          <a:p>
            <a:pPr>
              <a:spcAft>
                <a:spcPts val="120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виключаються з візуального інструменту за потрібною ознакою або формулою.</a:t>
            </a:r>
          </a:p>
          <a:p>
            <a:pPr>
              <a:spcAft>
                <a:spcPts val="120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Обчислюється колонка.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інформація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візуалізується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певними формулами. Наприклад, за датою народження можна обчислити вік відвідувача. А за датою виробництва продукції визначається час до закінчення терміну придатності.</a:t>
            </a:r>
          </a:p>
          <a:p>
            <a:pPr>
              <a:spcAft>
                <a:spcPts val="120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Кращі параметри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дисплеї відображається число максимальних або мінімальних даних в групі. Наприклад, прізвища 10 співробітників, які мають найбільший стаж роботи, або п'ять продавців, які демонструють максимальний рівень продажів.</a:t>
            </a:r>
          </a:p>
        </p:txBody>
      </p:sp>
    </p:spTree>
    <p:extLst>
      <p:ext uri="{BB962C8B-B14F-4D97-AF65-F5344CB8AC3E}">
        <p14:creationId xmlns:p14="http://schemas.microsoft.com/office/powerpoint/2010/main" val="70612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974483F-82A9-433E-84F3-35BC273C83E4}"/>
              </a:ext>
            </a:extLst>
          </p:cNvPr>
          <p:cNvSpPr/>
          <p:nvPr/>
        </p:nvSpPr>
        <p:spPr>
          <a:xfrm>
            <a:off x="517236" y="179249"/>
            <a:ext cx="111575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створення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та збір вимог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компанії розуміють, що їм потрібен інструмент для моніторингу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метрик бізнесу. Ідея створити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з’явитися на загальних зборах, в окремого співробітника або в самого аналітика.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Щоби створити корисний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аналітик розмовляє із клієнтами. Збирає вимоги, питає, що роблять клієнти, коли їм потрібна ця інформація та як вони її використовують.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даних.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два шляхи: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немає. Наприклад, на вашому сайті є форми, які заповнюють потенційні клієнти, і ви хочете виміряти конверсію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відправлення. Але не записуєте подію відкриття форми. Щоби зібрати дані, потрібно додати цю подію до вашої системи аналітики або бази даних (наприклад, через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Tag Manager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JavaScript).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 власну аналітичну базу даних, ми розробляємо дизайн таблиць для зберігання даних.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Інформація вже зібрана в таблицях БД або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Таблицях. Тоді до них можна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під’єднатися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одразу або написавши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код.</a:t>
            </a:r>
          </a:p>
          <a:p>
            <a:pPr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Візуалізація.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неї є дві категорії онлайн-інструментів:</a:t>
            </a:r>
          </a:p>
          <a:p>
            <a:pPr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Простіші: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Octoboard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Dashboard24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хороші набори готових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відомих джерел даних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Analytics, Facebook Ads, Instagram, Double Click).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більше підходять для рекламної аналітики. Ці програми прості в налаштуванні та не вимагають підтримки фахівців.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Складніші: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Power 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Chartio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Tableau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вимагають спеціальних навичок, але дуже гнучкі.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143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FABC107-2CA3-4B58-BA20-2C12EC730543}"/>
              </a:ext>
            </a:extLst>
          </p:cNvPr>
          <p:cNvSpPr/>
          <p:nvPr/>
        </p:nvSpPr>
        <p:spPr>
          <a:xfrm>
            <a:off x="1006764" y="889844"/>
            <a:ext cx="98090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 при створенні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дашборда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 багато елементів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починаючий користувач хоче одночасно відстежувати занадто багато даних,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перетворюється на калейдоскоп. Дуже важливо на початковому етапі зрозуміти, які відомості дійсно важливі, і на яких не обов'язково фокусувати увагу.</a:t>
            </a:r>
          </a:p>
          <a:p>
            <a:pPr>
              <a:spcAft>
                <a:spcPts val="1200"/>
              </a:spcAf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некоректно або незрозуміло обізвав метрики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осі графіків, розібратися в такому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тільки програміст. А ось користувачам буде складно прочитати діаграму і зрозуміти, що вона демонструє.</a:t>
            </a:r>
          </a:p>
          <a:p>
            <a:pPr>
              <a:spcAft>
                <a:spcPts val="1200"/>
              </a:spcAf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Некоректна візуалізація.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важливо вибрати вид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віджета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буде найкращим чином демонструвати дані. Наприклад, щоб показувати зміна даних у часі, не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підійде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кругова діаграма.</a:t>
            </a:r>
          </a:p>
        </p:txBody>
      </p:sp>
    </p:spTree>
    <p:extLst>
      <p:ext uri="{BB962C8B-B14F-4D97-AF65-F5344CB8AC3E}">
        <p14:creationId xmlns:p14="http://schemas.microsoft.com/office/powerpoint/2010/main" val="2872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32B6-410A-4801-B300-929F6B6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засобами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Excel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1EEAE3D-E126-46EB-AE40-42D877DCB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188" y="2046594"/>
            <a:ext cx="8123624" cy="3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69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TM10001115[[fn=Посилка]]</Template>
  <TotalTime>2032</TotalTime>
  <Words>1883</Words>
  <Application>Microsoft Office PowerPoint</Application>
  <PresentationFormat>Широкий екран</PresentationFormat>
  <Paragraphs>87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Створення дашбордів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Створення дашборду засобами MS Excel</vt:lpstr>
      <vt:lpstr> Створюємо «розумну» таблицю</vt:lpstr>
      <vt:lpstr>Презентація PowerPoint</vt:lpstr>
      <vt:lpstr>Макет для зведеної таблиці.   </vt:lpstr>
      <vt:lpstr>  Заповнимо конструктор наступним чином: поля «Категорія» та «Товар» додамо в рядки, а в значення додамо «Суму».  </vt:lpstr>
      <vt:lpstr>Побудуємо  зведені таблиці з даними про менеджерів, з даними за категоріями. Отримаємо приблизно такий аркуш із зведеними таблицями:</vt:lpstr>
      <vt:lpstr>  </vt:lpstr>
      <vt:lpstr> Створення дашборду </vt:lpstr>
      <vt:lpstr>Презентація PowerPoint</vt:lpstr>
      <vt:lpstr>Редагування зведених діаграм</vt:lpstr>
      <vt:lpstr>Презентація PowerPoint</vt:lpstr>
      <vt:lpstr>Додати зрізи (фільтри), щоб панель діаграм відображала дані у розрізі потрібного фільтра. Щоб додати зріз, клацніть на діаграму, у верхньому меню виберіть опцію «Аналіз зведеної діаграми» (PivotChart Analyze), далі — функцію «Вставити зріз» (роздільник) (Insert Slicer): </vt:lpstr>
      <vt:lpstr>Презентація PowerPoint</vt:lpstr>
      <vt:lpstr>Презентація PowerPoint</vt:lpstr>
      <vt:lpstr>Презентація PowerPoint</vt:lpstr>
      <vt:lpstr>Інтернет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дашбордів</dc:title>
  <dc:creator>Оксана</dc:creator>
  <cp:lastModifiedBy>Оксана</cp:lastModifiedBy>
  <cp:revision>22</cp:revision>
  <dcterms:created xsi:type="dcterms:W3CDTF">2024-04-17T11:23:35Z</dcterms:created>
  <dcterms:modified xsi:type="dcterms:W3CDTF">2024-04-26T14:26:45Z</dcterms:modified>
</cp:coreProperties>
</file>