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5" r:id="rId7"/>
    <p:sldId id="276" r:id="rId8"/>
    <p:sldId id="277"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48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522A757-2D2C-4338-B393-3B22089ECB50}" type="datetimeFigureOut">
              <a:rPr lang="uk-UA" smtClean="0"/>
              <a:t>26.09.2022</a:t>
            </a:fld>
            <a:endParaRPr lang="uk-UA"/>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uk-UA"/>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D323774-9ED5-45DC-8DFD-F2A10D66C3E9}" type="slidenum">
              <a:rPr lang="uk-UA" smtClean="0"/>
              <a:t>‹#›</a:t>
            </a:fld>
            <a:endParaRPr lang="uk-UA"/>
          </a:p>
        </p:txBody>
      </p:sp>
    </p:spTree>
    <p:extLst>
      <p:ext uri="{BB962C8B-B14F-4D97-AF65-F5344CB8AC3E}">
        <p14:creationId xmlns:p14="http://schemas.microsoft.com/office/powerpoint/2010/main" val="3948495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522A757-2D2C-4338-B393-3B22089ECB50}" type="datetimeFigureOut">
              <a:rPr lang="uk-UA" smtClean="0"/>
              <a:t>26.09.2022</a:t>
            </a:fld>
            <a:endParaRPr lang="uk-UA"/>
          </a:p>
        </p:txBody>
      </p:sp>
      <p:sp>
        <p:nvSpPr>
          <p:cNvPr id="6" name="Footer Placeholder 5"/>
          <p:cNvSpPr>
            <a:spLocks noGrp="1"/>
          </p:cNvSpPr>
          <p:nvPr>
            <p:ph type="ftr" sz="quarter" idx="11"/>
          </p:nvPr>
        </p:nvSpPr>
        <p:spPr/>
        <p:txBody>
          <a:bodyPr/>
          <a:lstStyle/>
          <a:p>
            <a:endParaRPr lang="uk-U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D323774-9ED5-45DC-8DFD-F2A10D66C3E9}" type="slidenum">
              <a:rPr lang="uk-UA" smtClean="0"/>
              <a:t>‹#›</a:t>
            </a:fld>
            <a:endParaRPr lang="uk-UA"/>
          </a:p>
        </p:txBody>
      </p:sp>
    </p:spTree>
    <p:extLst>
      <p:ext uri="{BB962C8B-B14F-4D97-AF65-F5344CB8AC3E}">
        <p14:creationId xmlns:p14="http://schemas.microsoft.com/office/powerpoint/2010/main" val="2308666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Назва та підпис">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uk-UA"/>
              <a:t>Клацніть, щоб редагувати стиль зразка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522A757-2D2C-4338-B393-3B22089ECB50}" type="datetimeFigureOut">
              <a:rPr lang="uk-UA" smtClean="0"/>
              <a:t>26.09.2022</a:t>
            </a:fld>
            <a:endParaRPr lang="uk-UA"/>
          </a:p>
        </p:txBody>
      </p:sp>
      <p:sp>
        <p:nvSpPr>
          <p:cNvPr id="5" name="Footer Placeholder 4"/>
          <p:cNvSpPr>
            <a:spLocks noGrp="1"/>
          </p:cNvSpPr>
          <p:nvPr>
            <p:ph type="ftr" sz="quarter" idx="11"/>
          </p:nvPr>
        </p:nvSpPr>
        <p:spPr/>
        <p:txBody>
          <a:bodyPr/>
          <a:lstStyle/>
          <a:p>
            <a:endParaRPr lang="uk-U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323774-9ED5-45DC-8DFD-F2A10D66C3E9}" type="slidenum">
              <a:rPr lang="uk-UA" smtClean="0"/>
              <a:t>‹#›</a:t>
            </a:fld>
            <a:endParaRPr lang="uk-UA"/>
          </a:p>
        </p:txBody>
      </p:sp>
    </p:spTree>
    <p:extLst>
      <p:ext uri="{BB962C8B-B14F-4D97-AF65-F5344CB8AC3E}">
        <p14:creationId xmlns:p14="http://schemas.microsoft.com/office/powerpoint/2010/main" val="812952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з підписом">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uk-UA"/>
              <a:t>Клацніть, щоб редагувати стиль зразка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522A757-2D2C-4338-B393-3B22089ECB50}" type="datetimeFigureOut">
              <a:rPr lang="uk-UA" smtClean="0"/>
              <a:t>26.09.2022</a:t>
            </a:fld>
            <a:endParaRPr lang="uk-UA"/>
          </a:p>
        </p:txBody>
      </p:sp>
      <p:sp>
        <p:nvSpPr>
          <p:cNvPr id="5" name="Footer Placeholder 4"/>
          <p:cNvSpPr>
            <a:spLocks noGrp="1"/>
          </p:cNvSpPr>
          <p:nvPr>
            <p:ph type="ftr" sz="quarter" idx="11"/>
          </p:nvPr>
        </p:nvSpPr>
        <p:spPr/>
        <p:txBody>
          <a:bodyPr/>
          <a:lstStyle/>
          <a:p>
            <a:endParaRPr lang="uk-UA"/>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323774-9ED5-45DC-8DFD-F2A10D66C3E9}" type="slidenum">
              <a:rPr lang="uk-UA" smtClean="0"/>
              <a:t>‹#›</a:t>
            </a:fld>
            <a:endParaRPr lang="uk-UA"/>
          </a:p>
        </p:txBody>
      </p:sp>
    </p:spTree>
    <p:extLst>
      <p:ext uri="{BB962C8B-B14F-4D97-AF65-F5344CB8AC3E}">
        <p14:creationId xmlns:p14="http://schemas.microsoft.com/office/powerpoint/2010/main" val="1921662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ка назв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522A757-2D2C-4338-B393-3B22089ECB50}" type="datetimeFigureOut">
              <a:rPr lang="uk-UA" smtClean="0"/>
              <a:t>26.09.2022</a:t>
            </a:fld>
            <a:endParaRPr lang="uk-UA"/>
          </a:p>
        </p:txBody>
      </p:sp>
      <p:sp>
        <p:nvSpPr>
          <p:cNvPr id="5" name="Footer Placeholder 4"/>
          <p:cNvSpPr>
            <a:spLocks noGrp="1"/>
          </p:cNvSpPr>
          <p:nvPr>
            <p:ph type="ftr" sz="quarter" idx="11"/>
          </p:nvPr>
        </p:nvSpPr>
        <p:spPr/>
        <p:txBody>
          <a:bodyPr/>
          <a:lstStyle/>
          <a:p>
            <a:endParaRPr lang="uk-U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323774-9ED5-45DC-8DFD-F2A10D66C3E9}" type="slidenum">
              <a:rPr lang="uk-UA" smtClean="0"/>
              <a:t>‹#›</a:t>
            </a:fld>
            <a:endParaRPr lang="uk-UA"/>
          </a:p>
        </p:txBody>
      </p:sp>
    </p:spTree>
    <p:extLst>
      <p:ext uri="{BB962C8B-B14F-4D97-AF65-F5344CB8AC3E}">
        <p14:creationId xmlns:p14="http://schemas.microsoft.com/office/powerpoint/2010/main" val="2533767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522A757-2D2C-4338-B393-3B22089ECB50}" type="datetimeFigureOut">
              <a:rPr lang="uk-UA" smtClean="0"/>
              <a:t>26.09.2022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1D323774-9ED5-45DC-8DFD-F2A10D66C3E9}" type="slidenum">
              <a:rPr lang="uk-UA" smtClean="0"/>
              <a:t>‹#›</a:t>
            </a:fld>
            <a:endParaRPr lang="uk-UA"/>
          </a:p>
        </p:txBody>
      </p:sp>
    </p:spTree>
    <p:extLst>
      <p:ext uri="{BB962C8B-B14F-4D97-AF65-F5344CB8AC3E}">
        <p14:creationId xmlns:p14="http://schemas.microsoft.com/office/powerpoint/2010/main" val="1709431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522A757-2D2C-4338-B393-3B22089ECB50}" type="datetimeFigureOut">
              <a:rPr lang="uk-UA" smtClean="0"/>
              <a:t>26.09.2022</a:t>
            </a:fld>
            <a:endParaRPr lang="uk-UA"/>
          </a:p>
        </p:txBody>
      </p:sp>
      <p:sp>
        <p:nvSpPr>
          <p:cNvPr id="8" name="Footer Placeholder 7"/>
          <p:cNvSpPr>
            <a:spLocks noGrp="1"/>
          </p:cNvSpPr>
          <p:nvPr>
            <p:ph type="ftr" sz="quarter" idx="11"/>
          </p:nvPr>
        </p:nvSpPr>
        <p:spPr>
          <a:xfrm>
            <a:off x="561111" y="6391838"/>
            <a:ext cx="3644282" cy="304801"/>
          </a:xfrm>
        </p:spPr>
        <p:txBody>
          <a:bodyPr/>
          <a:lstStyle/>
          <a:p>
            <a:endParaRPr lang="uk-UA"/>
          </a:p>
        </p:txBody>
      </p:sp>
      <p:sp>
        <p:nvSpPr>
          <p:cNvPr id="9" name="Slide Number Placeholder 8"/>
          <p:cNvSpPr>
            <a:spLocks noGrp="1"/>
          </p:cNvSpPr>
          <p:nvPr>
            <p:ph type="sldNum" sz="quarter" idx="12"/>
          </p:nvPr>
        </p:nvSpPr>
        <p:spPr/>
        <p:txBody>
          <a:bodyPr/>
          <a:lstStyle/>
          <a:p>
            <a:fld id="{1D323774-9ED5-45DC-8DFD-F2A10D66C3E9}" type="slidenum">
              <a:rPr lang="uk-UA" smtClean="0"/>
              <a:t>‹#›</a:t>
            </a:fld>
            <a:endParaRPr lang="uk-UA"/>
          </a:p>
        </p:txBody>
      </p:sp>
    </p:spTree>
    <p:extLst>
      <p:ext uri="{BB962C8B-B14F-4D97-AF65-F5344CB8AC3E}">
        <p14:creationId xmlns:p14="http://schemas.microsoft.com/office/powerpoint/2010/main" val="43787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522A757-2D2C-4338-B393-3B22089ECB50}" type="datetimeFigureOut">
              <a:rPr lang="uk-UA" smtClean="0"/>
              <a:t>26.09.2022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D323774-9ED5-45DC-8DFD-F2A10D66C3E9}" type="slidenum">
              <a:rPr lang="uk-UA" smtClean="0"/>
              <a:t>‹#›</a:t>
            </a:fld>
            <a:endParaRPr lang="uk-UA"/>
          </a:p>
        </p:txBody>
      </p:sp>
    </p:spTree>
    <p:extLst>
      <p:ext uri="{BB962C8B-B14F-4D97-AF65-F5344CB8AC3E}">
        <p14:creationId xmlns:p14="http://schemas.microsoft.com/office/powerpoint/2010/main" val="566855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522A757-2D2C-4338-B393-3B22089ECB50}" type="datetimeFigureOut">
              <a:rPr lang="uk-UA" smtClean="0"/>
              <a:t>26.09.2022</a:t>
            </a:fld>
            <a:endParaRPr lang="uk-UA"/>
          </a:p>
        </p:txBody>
      </p:sp>
      <p:sp>
        <p:nvSpPr>
          <p:cNvPr id="5" name="Footer Placeholder 4"/>
          <p:cNvSpPr>
            <a:spLocks noGrp="1"/>
          </p:cNvSpPr>
          <p:nvPr>
            <p:ph type="ftr" sz="quarter" idx="11"/>
          </p:nvPr>
        </p:nvSpPr>
        <p:spPr/>
        <p:txBody>
          <a:bodyPr/>
          <a:lstStyle/>
          <a:p>
            <a:endParaRPr lang="uk-U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323774-9ED5-45DC-8DFD-F2A10D66C3E9}" type="slidenum">
              <a:rPr lang="uk-UA" smtClean="0"/>
              <a:t>‹#›</a:t>
            </a:fld>
            <a:endParaRPr lang="uk-UA"/>
          </a:p>
        </p:txBody>
      </p:sp>
    </p:spTree>
    <p:extLst>
      <p:ext uri="{BB962C8B-B14F-4D97-AF65-F5344CB8AC3E}">
        <p14:creationId xmlns:p14="http://schemas.microsoft.com/office/powerpoint/2010/main" val="1327034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522A757-2D2C-4338-B393-3B22089ECB50}" type="datetimeFigureOut">
              <a:rPr lang="uk-UA" smtClean="0"/>
              <a:t>26.09.2022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D323774-9ED5-45DC-8DFD-F2A10D66C3E9}" type="slidenum">
              <a:rPr lang="uk-UA" smtClean="0"/>
              <a:t>‹#›</a:t>
            </a:fld>
            <a:endParaRPr lang="uk-UA"/>
          </a:p>
        </p:txBody>
      </p:sp>
    </p:spTree>
    <p:extLst>
      <p:ext uri="{BB962C8B-B14F-4D97-AF65-F5344CB8AC3E}">
        <p14:creationId xmlns:p14="http://schemas.microsoft.com/office/powerpoint/2010/main" val="206868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522A757-2D2C-4338-B393-3B22089ECB50}" type="datetimeFigureOut">
              <a:rPr lang="uk-UA" smtClean="0"/>
              <a:t>26.09.2022</a:t>
            </a:fld>
            <a:endParaRPr lang="uk-UA"/>
          </a:p>
        </p:txBody>
      </p:sp>
      <p:sp>
        <p:nvSpPr>
          <p:cNvPr id="5" name="Footer Placeholder 4"/>
          <p:cNvSpPr>
            <a:spLocks noGrp="1"/>
          </p:cNvSpPr>
          <p:nvPr>
            <p:ph type="ftr" sz="quarter" idx="11"/>
          </p:nvPr>
        </p:nvSpPr>
        <p:spPr/>
        <p:txBody>
          <a:bodyPr/>
          <a:lstStyle/>
          <a:p>
            <a:endParaRPr lang="uk-U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323774-9ED5-45DC-8DFD-F2A10D66C3E9}" type="slidenum">
              <a:rPr lang="uk-UA" smtClean="0"/>
              <a:t>‹#›</a:t>
            </a:fld>
            <a:endParaRPr lang="uk-UA"/>
          </a:p>
        </p:txBody>
      </p:sp>
    </p:spTree>
    <p:extLst>
      <p:ext uri="{BB962C8B-B14F-4D97-AF65-F5344CB8AC3E}">
        <p14:creationId xmlns:p14="http://schemas.microsoft.com/office/powerpoint/2010/main" val="2171877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6522A757-2D2C-4338-B393-3B22089ECB50}" type="datetimeFigureOut">
              <a:rPr lang="uk-UA" smtClean="0"/>
              <a:t>26.09.2022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D323774-9ED5-45DC-8DFD-F2A10D66C3E9}" type="slidenum">
              <a:rPr lang="uk-UA" smtClean="0"/>
              <a:t>‹#›</a:t>
            </a:fld>
            <a:endParaRPr lang="uk-UA"/>
          </a:p>
        </p:txBody>
      </p:sp>
    </p:spTree>
    <p:extLst>
      <p:ext uri="{BB962C8B-B14F-4D97-AF65-F5344CB8AC3E}">
        <p14:creationId xmlns:p14="http://schemas.microsoft.com/office/powerpoint/2010/main" val="1940762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6522A757-2D2C-4338-B393-3B22089ECB50}" type="datetimeFigureOut">
              <a:rPr lang="uk-UA" smtClean="0"/>
              <a:t>26.09.2022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1D323774-9ED5-45DC-8DFD-F2A10D66C3E9}" type="slidenum">
              <a:rPr lang="uk-UA" smtClean="0"/>
              <a:t>‹#›</a:t>
            </a:fld>
            <a:endParaRPr lang="uk-UA"/>
          </a:p>
        </p:txBody>
      </p:sp>
    </p:spTree>
    <p:extLst>
      <p:ext uri="{BB962C8B-B14F-4D97-AF65-F5344CB8AC3E}">
        <p14:creationId xmlns:p14="http://schemas.microsoft.com/office/powerpoint/2010/main" val="3522852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6522A757-2D2C-4338-B393-3B22089ECB50}" type="datetimeFigureOut">
              <a:rPr lang="uk-UA" smtClean="0"/>
              <a:t>26.09.2022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1D323774-9ED5-45DC-8DFD-F2A10D66C3E9}" type="slidenum">
              <a:rPr lang="uk-UA" smtClean="0"/>
              <a:t>‹#›</a:t>
            </a:fld>
            <a:endParaRPr lang="uk-UA"/>
          </a:p>
        </p:txBody>
      </p:sp>
    </p:spTree>
    <p:extLst>
      <p:ext uri="{BB962C8B-B14F-4D97-AF65-F5344CB8AC3E}">
        <p14:creationId xmlns:p14="http://schemas.microsoft.com/office/powerpoint/2010/main" val="348047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2A757-2D2C-4338-B393-3B22089ECB50}" type="datetimeFigureOut">
              <a:rPr lang="uk-UA" smtClean="0"/>
              <a:t>26.09.2022</a:t>
            </a:fld>
            <a:endParaRPr lang="uk-UA"/>
          </a:p>
        </p:txBody>
      </p:sp>
      <p:sp>
        <p:nvSpPr>
          <p:cNvPr id="3" name="Footer Placeholder 2"/>
          <p:cNvSpPr>
            <a:spLocks noGrp="1"/>
          </p:cNvSpPr>
          <p:nvPr>
            <p:ph type="ftr" sz="quarter" idx="11"/>
          </p:nvPr>
        </p:nvSpPr>
        <p:spPr/>
        <p:txBody>
          <a:bodyPr/>
          <a:lstStyle/>
          <a:p>
            <a:endParaRPr lang="uk-U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D323774-9ED5-45DC-8DFD-F2A10D66C3E9}" type="slidenum">
              <a:rPr lang="uk-UA" smtClean="0"/>
              <a:t>‹#›</a:t>
            </a:fld>
            <a:endParaRPr lang="uk-UA"/>
          </a:p>
        </p:txBody>
      </p:sp>
    </p:spTree>
    <p:extLst>
      <p:ext uri="{BB962C8B-B14F-4D97-AF65-F5344CB8AC3E}">
        <p14:creationId xmlns:p14="http://schemas.microsoft.com/office/powerpoint/2010/main" val="2193716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 підпис">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522A757-2D2C-4338-B393-3B22089ECB50}" type="datetimeFigureOut">
              <a:rPr lang="uk-UA" smtClean="0"/>
              <a:t>26.09.2022</a:t>
            </a:fld>
            <a:endParaRPr lang="uk-UA"/>
          </a:p>
        </p:txBody>
      </p:sp>
      <p:sp>
        <p:nvSpPr>
          <p:cNvPr id="6" name="Footer Placeholder 5"/>
          <p:cNvSpPr>
            <a:spLocks noGrp="1"/>
          </p:cNvSpPr>
          <p:nvPr>
            <p:ph type="ftr" sz="quarter" idx="11"/>
          </p:nvPr>
        </p:nvSpPr>
        <p:spPr/>
        <p:txBody>
          <a:bodyPr/>
          <a:lstStyle/>
          <a:p>
            <a:endParaRPr lang="uk-U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D323774-9ED5-45DC-8DFD-F2A10D66C3E9}" type="slidenum">
              <a:rPr lang="uk-UA" smtClean="0"/>
              <a:t>‹#›</a:t>
            </a:fld>
            <a:endParaRPr lang="uk-UA"/>
          </a:p>
        </p:txBody>
      </p:sp>
    </p:spTree>
    <p:extLst>
      <p:ext uri="{BB962C8B-B14F-4D97-AF65-F5344CB8AC3E}">
        <p14:creationId xmlns:p14="http://schemas.microsoft.com/office/powerpoint/2010/main" val="1730173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uk-UA"/>
              <a:t>Клацніть піктограму, щоб додати зображення</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522A757-2D2C-4338-B393-3B22089ECB50}" type="datetimeFigureOut">
              <a:rPr lang="uk-UA" smtClean="0"/>
              <a:t>26.09.2022</a:t>
            </a:fld>
            <a:endParaRPr lang="uk-UA"/>
          </a:p>
        </p:txBody>
      </p:sp>
      <p:sp>
        <p:nvSpPr>
          <p:cNvPr id="6" name="Footer Placeholder 5"/>
          <p:cNvSpPr>
            <a:spLocks noGrp="1"/>
          </p:cNvSpPr>
          <p:nvPr>
            <p:ph type="ftr" sz="quarter" idx="11"/>
          </p:nvPr>
        </p:nvSpPr>
        <p:spPr/>
        <p:txBody>
          <a:bodyPr/>
          <a:lstStyle/>
          <a:p>
            <a:endParaRPr lang="uk-U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D323774-9ED5-45DC-8DFD-F2A10D66C3E9}" type="slidenum">
              <a:rPr lang="uk-UA" smtClean="0"/>
              <a:t>‹#›</a:t>
            </a:fld>
            <a:endParaRPr lang="uk-UA"/>
          </a:p>
        </p:txBody>
      </p:sp>
    </p:spTree>
    <p:extLst>
      <p:ext uri="{BB962C8B-B14F-4D97-AF65-F5344CB8AC3E}">
        <p14:creationId xmlns:p14="http://schemas.microsoft.com/office/powerpoint/2010/main" val="1969651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522A757-2D2C-4338-B393-3B22089ECB50}" type="datetimeFigureOut">
              <a:rPr lang="uk-UA" smtClean="0"/>
              <a:t>26.09.2022</a:t>
            </a:fld>
            <a:endParaRPr lang="uk-UA"/>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uk-UA"/>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D323774-9ED5-45DC-8DFD-F2A10D66C3E9}" type="slidenum">
              <a:rPr lang="uk-UA" smtClean="0"/>
              <a:t>‹#›</a:t>
            </a:fld>
            <a:endParaRPr lang="uk-UA"/>
          </a:p>
        </p:txBody>
      </p:sp>
    </p:spTree>
    <p:extLst>
      <p:ext uri="{BB962C8B-B14F-4D97-AF65-F5344CB8AC3E}">
        <p14:creationId xmlns:p14="http://schemas.microsoft.com/office/powerpoint/2010/main" val="2116933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74256D-3B60-4EA0-A71D-B5676AC0FBCD}"/>
              </a:ext>
            </a:extLst>
          </p:cNvPr>
          <p:cNvSpPr>
            <a:spLocks noGrp="1"/>
          </p:cNvSpPr>
          <p:nvPr>
            <p:ph type="ctrTitle"/>
          </p:nvPr>
        </p:nvSpPr>
        <p:spPr/>
        <p:txBody>
          <a:bodyPr/>
          <a:lstStyle/>
          <a:p>
            <a:r>
              <a:rPr lang="uk-UA" dirty="0"/>
              <a:t>Контролінг</a:t>
            </a:r>
          </a:p>
        </p:txBody>
      </p:sp>
      <p:sp>
        <p:nvSpPr>
          <p:cNvPr id="3" name="Підзаголовок 2">
            <a:extLst>
              <a:ext uri="{FF2B5EF4-FFF2-40B4-BE49-F238E27FC236}">
                <a16:creationId xmlns:a16="http://schemas.microsoft.com/office/drawing/2014/main" id="{9F316553-8299-4F3D-A942-5A7C493BBF9A}"/>
              </a:ext>
            </a:extLst>
          </p:cNvPr>
          <p:cNvSpPr>
            <a:spLocks noGrp="1"/>
          </p:cNvSpPr>
          <p:nvPr>
            <p:ph type="subTitle" idx="1"/>
          </p:nvPr>
        </p:nvSpPr>
        <p:spPr/>
        <p:txBody>
          <a:bodyPr/>
          <a:lstStyle/>
          <a:p>
            <a:r>
              <a:rPr lang="uk-UA" dirty="0"/>
              <a:t>Комплексна задача</a:t>
            </a:r>
          </a:p>
        </p:txBody>
      </p:sp>
    </p:spTree>
    <p:extLst>
      <p:ext uri="{BB962C8B-B14F-4D97-AF65-F5344CB8AC3E}">
        <p14:creationId xmlns:p14="http://schemas.microsoft.com/office/powerpoint/2010/main" val="3538363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A0936C-C6CC-4FDE-B66A-DC67D5F23F56}"/>
              </a:ext>
            </a:extLst>
          </p:cNvPr>
          <p:cNvSpPr>
            <a:spLocks noGrp="1"/>
          </p:cNvSpPr>
          <p:nvPr>
            <p:ph type="title"/>
          </p:nvPr>
        </p:nvSpPr>
        <p:spPr/>
        <p:txBody>
          <a:bodyPr/>
          <a:lstStyle/>
          <a:p>
            <a:r>
              <a:rPr kumimoji="0" lang="uk-UA" sz="3600" b="0" i="0" u="none" strike="noStrike" kern="1200" cap="none" spc="0" normalizeH="0" baseline="0" noProof="0" dirty="0">
                <a:ln>
                  <a:noFill/>
                </a:ln>
                <a:solidFill>
                  <a:srgbClr val="EBEBEB"/>
                </a:solidFill>
                <a:effectLst/>
                <a:uLnTx/>
                <a:uFillTx/>
                <a:latin typeface="Century Gothic" panose="020B0502020202020204"/>
                <a:ea typeface="+mj-ea"/>
                <a:cs typeface="+mj-cs"/>
              </a:rPr>
              <a:t>Контролінг</a:t>
            </a:r>
            <a:endParaRPr lang="uk-UA" dirty="0"/>
          </a:p>
        </p:txBody>
      </p:sp>
      <mc:AlternateContent xmlns:mc="http://schemas.openxmlformats.org/markup-compatibility/2006" xmlns:a14="http://schemas.microsoft.com/office/drawing/2010/main">
        <mc:Choice Requires="a14">
          <p:sp>
            <p:nvSpPr>
              <p:cNvPr id="3" name="Місце для вмісту 2">
                <a:extLst>
                  <a:ext uri="{FF2B5EF4-FFF2-40B4-BE49-F238E27FC236}">
                    <a16:creationId xmlns:a16="http://schemas.microsoft.com/office/drawing/2014/main" id="{814E07F8-3D58-4A9F-9A14-9F2ED10ED2CB}"/>
                  </a:ext>
                </a:extLst>
              </p:cNvPr>
              <p:cNvSpPr>
                <a:spLocks noGrp="1"/>
              </p:cNvSpPr>
              <p:nvPr>
                <p:ph idx="1"/>
              </p:nvPr>
            </p:nvSpPr>
            <p:spPr/>
            <p:txBody>
              <a:bodyPr>
                <a:normAutofit lnSpcReduction="10000"/>
              </a:bodyPr>
              <a:lstStyle/>
              <a:p>
                <a:pPr marL="0" indent="0">
                  <a:buNone/>
                </a:pPr>
                <a:r>
                  <a:rPr lang="uk-UA" dirty="0"/>
                  <a:t>4. Амортизація обладнання для виготовлення виробу Б (прямі витрати на виріб Б)</a:t>
                </a:r>
              </a:p>
              <a:p>
                <a:pPr marL="0" indent="0">
                  <a:buNone/>
                </a:pPr>
                <a14:m>
                  <m:oMathPara xmlns:m="http://schemas.openxmlformats.org/officeDocument/2006/math">
                    <m:oMathParaPr>
                      <m:jc m:val="centerGroup"/>
                    </m:oMathParaPr>
                    <m:oMath xmlns:m="http://schemas.openxmlformats.org/officeDocument/2006/math">
                      <m:sSub>
                        <m:sSubPr>
                          <m:ctrlPr>
                            <a:rPr lang="uk-UA" i="1" smtClean="0">
                              <a:latin typeface="Cambria Math" panose="02040503050406030204" pitchFamily="18" charset="0"/>
                            </a:rPr>
                          </m:ctrlPr>
                        </m:sSubPr>
                        <m:e>
                          <m:r>
                            <a:rPr lang="uk-UA" b="0" i="1" smtClean="0">
                              <a:latin typeface="Cambria Math" panose="02040503050406030204" pitchFamily="18" charset="0"/>
                            </a:rPr>
                            <m:t>А</m:t>
                          </m:r>
                        </m:e>
                        <m:sub>
                          <m:r>
                            <a:rPr lang="uk-UA" b="0" i="1" smtClean="0">
                              <a:latin typeface="Cambria Math" panose="02040503050406030204" pitchFamily="18" charset="0"/>
                            </a:rPr>
                            <m:t>м</m:t>
                          </m:r>
                        </m:sub>
                      </m:sSub>
                      <m:r>
                        <a:rPr lang="uk-UA" b="0" i="1" smtClean="0">
                          <a:latin typeface="Cambria Math" panose="02040503050406030204" pitchFamily="18" charset="0"/>
                        </a:rPr>
                        <m:t>= </m:t>
                      </m:r>
                      <m:d>
                        <m:dPr>
                          <m:ctrlPr>
                            <a:rPr lang="uk-UA" b="0" i="1" smtClean="0">
                              <a:latin typeface="Cambria Math" panose="02040503050406030204" pitchFamily="18" charset="0"/>
                            </a:rPr>
                          </m:ctrlPr>
                        </m:dPr>
                        <m:e>
                          <m:r>
                            <a:rPr lang="uk-UA" b="0" i="1" smtClean="0">
                              <a:latin typeface="Cambria Math" panose="02040503050406030204" pitchFamily="18" charset="0"/>
                            </a:rPr>
                            <m:t>569,4</m:t>
                          </m:r>
                          <m:r>
                            <a:rPr lang="uk-UA" b="0" i="1" smtClean="0">
                              <a:latin typeface="Cambria Math" panose="02040503050406030204" pitchFamily="18" charset="0"/>
                              <a:ea typeface="Cambria Math" panose="02040503050406030204" pitchFamily="18" charset="0"/>
                            </a:rPr>
                            <m:t>×0,985</m:t>
                          </m:r>
                        </m:e>
                      </m:d>
                      <m:r>
                        <a:rPr lang="uk-UA" b="0" i="1" smtClean="0">
                          <a:latin typeface="Cambria Math" panose="02040503050406030204" pitchFamily="18" charset="0"/>
                          <a:ea typeface="Cambria Math" panose="02040503050406030204" pitchFamily="18" charset="0"/>
                        </a:rPr>
                        <m:t>×</m:t>
                      </m:r>
                      <m:d>
                        <m:dPr>
                          <m:ctrlPr>
                            <a:rPr lang="uk-UA" b="0" i="1" smtClean="0">
                              <a:latin typeface="Cambria Math" panose="02040503050406030204" pitchFamily="18" charset="0"/>
                              <a:ea typeface="Cambria Math" panose="02040503050406030204" pitchFamily="18" charset="0"/>
                            </a:rPr>
                          </m:ctrlPr>
                        </m:dPr>
                        <m:e>
                          <m:f>
                            <m:fPr>
                              <m:ctrlPr>
                                <a:rPr lang="uk-UA" b="0" i="1" smtClean="0">
                                  <a:latin typeface="Cambria Math" panose="02040503050406030204" pitchFamily="18" charset="0"/>
                                  <a:ea typeface="Cambria Math" panose="02040503050406030204" pitchFamily="18" charset="0"/>
                                </a:rPr>
                              </m:ctrlPr>
                            </m:fPr>
                            <m:num>
                              <m:r>
                                <a:rPr lang="uk-UA" b="0" i="1" smtClean="0">
                                  <a:latin typeface="Cambria Math" panose="02040503050406030204" pitchFamily="18" charset="0"/>
                                  <a:ea typeface="Cambria Math" panose="02040503050406030204" pitchFamily="18" charset="0"/>
                                </a:rPr>
                                <m:t>8−2</m:t>
                              </m:r>
                            </m:num>
                            <m:den>
                              <m:r>
                                <a:rPr lang="uk-UA" b="0" i="1" smtClean="0">
                                  <a:latin typeface="Cambria Math" panose="02040503050406030204" pitchFamily="18" charset="0"/>
                                  <a:ea typeface="Cambria Math" panose="02040503050406030204" pitchFamily="18" charset="0"/>
                                </a:rPr>
                                <m:t>36</m:t>
                              </m:r>
                            </m:den>
                          </m:f>
                        </m:e>
                      </m:d>
                      <m:r>
                        <a:rPr lang="uk-UA" b="0" i="1" smtClean="0">
                          <a:latin typeface="Cambria Math" panose="02040503050406030204" pitchFamily="18" charset="0"/>
                          <a:ea typeface="Cambria Math" panose="02040503050406030204" pitchFamily="18" charset="0"/>
                        </a:rPr>
                        <m:t>÷12=7787 грн.</m:t>
                      </m:r>
                    </m:oMath>
                  </m:oMathPara>
                </a14:m>
                <a:endParaRPr lang="uk-UA" b="0" dirty="0">
                  <a:ea typeface="Cambria Math" panose="02040503050406030204" pitchFamily="18" charset="0"/>
                </a:endParaRPr>
              </a:p>
              <a:p>
                <a:pPr marL="0" indent="0">
                  <a:buNone/>
                </a:pPr>
                <a:r>
                  <a:rPr lang="uk-UA" dirty="0"/>
                  <a:t>5. Амортизація обладнання для виготовлення виробу А і Б (загальновиробничі витрати)</a:t>
                </a:r>
              </a:p>
              <a:p>
                <a:pPr marL="0" indent="0">
                  <a:buNone/>
                </a:pPr>
                <a14:m>
                  <m:oMathPara xmlns:m="http://schemas.openxmlformats.org/officeDocument/2006/math">
                    <m:oMathParaPr>
                      <m:jc m:val="centerGroup"/>
                    </m:oMathParaPr>
                    <m:oMath xmlns:m="http://schemas.openxmlformats.org/officeDocument/2006/math">
                      <m:sSub>
                        <m:sSubPr>
                          <m:ctrlPr>
                            <a:rPr lang="uk-UA" i="1" smtClean="0">
                              <a:latin typeface="Cambria Math" panose="02040503050406030204" pitchFamily="18" charset="0"/>
                            </a:rPr>
                          </m:ctrlPr>
                        </m:sSubPr>
                        <m:e>
                          <m:r>
                            <a:rPr lang="uk-UA" b="0" i="1" smtClean="0">
                              <a:latin typeface="Cambria Math" panose="02040503050406030204" pitchFamily="18" charset="0"/>
                            </a:rPr>
                            <m:t>А</m:t>
                          </m:r>
                        </m:e>
                        <m:sub>
                          <m:r>
                            <a:rPr lang="uk-UA" b="0" i="1" smtClean="0">
                              <a:latin typeface="Cambria Math" panose="02040503050406030204" pitchFamily="18" charset="0"/>
                            </a:rPr>
                            <m:t>м</m:t>
                          </m:r>
                        </m:sub>
                      </m:sSub>
                      <m:r>
                        <a:rPr lang="uk-UA" b="0" i="1" smtClean="0">
                          <a:latin typeface="Cambria Math" panose="02040503050406030204" pitchFamily="18" charset="0"/>
                        </a:rPr>
                        <m:t>=1023,7</m:t>
                      </m:r>
                      <m:r>
                        <a:rPr lang="uk-UA" b="0" i="1" smtClean="0">
                          <a:latin typeface="Cambria Math" panose="02040503050406030204" pitchFamily="18" charset="0"/>
                          <a:ea typeface="Cambria Math" panose="02040503050406030204" pitchFamily="18" charset="0"/>
                        </a:rPr>
                        <m:t>×</m:t>
                      </m:r>
                      <m:d>
                        <m:dPr>
                          <m:ctrlPr>
                            <a:rPr lang="uk-UA" b="0" i="1" smtClean="0">
                              <a:latin typeface="Cambria Math" panose="02040503050406030204" pitchFamily="18" charset="0"/>
                              <a:ea typeface="Cambria Math" panose="02040503050406030204" pitchFamily="18" charset="0"/>
                            </a:rPr>
                          </m:ctrlPr>
                        </m:dPr>
                        <m:e>
                          <m:f>
                            <m:fPr>
                              <m:ctrlPr>
                                <a:rPr lang="uk-UA" b="0" i="1" smtClean="0">
                                  <a:latin typeface="Cambria Math" panose="02040503050406030204" pitchFamily="18" charset="0"/>
                                  <a:ea typeface="Cambria Math" panose="02040503050406030204" pitchFamily="18" charset="0"/>
                                </a:rPr>
                              </m:ctrlPr>
                            </m:fPr>
                            <m:num>
                              <m:r>
                                <a:rPr lang="uk-UA" b="0" i="1" smtClean="0">
                                  <a:latin typeface="Cambria Math" panose="02040503050406030204" pitchFamily="18" charset="0"/>
                                  <a:ea typeface="Cambria Math" panose="02040503050406030204" pitchFamily="18" charset="0"/>
                                </a:rPr>
                                <m:t>1</m:t>
                              </m:r>
                            </m:num>
                            <m:den>
                              <m:r>
                                <a:rPr lang="uk-UA" b="0" i="1" smtClean="0">
                                  <a:latin typeface="Cambria Math" panose="02040503050406030204" pitchFamily="18" charset="0"/>
                                  <a:ea typeface="Cambria Math" panose="02040503050406030204" pitchFamily="18" charset="0"/>
                                </a:rPr>
                                <m:t>5</m:t>
                              </m:r>
                            </m:den>
                          </m:f>
                          <m:r>
                            <a:rPr lang="uk-UA" b="0" i="1" smtClean="0">
                              <a:latin typeface="Cambria Math" panose="02040503050406030204" pitchFamily="18" charset="0"/>
                              <a:ea typeface="Cambria Math" panose="02040503050406030204" pitchFamily="18" charset="0"/>
                            </a:rPr>
                            <m:t>×1,5</m:t>
                          </m:r>
                        </m:e>
                      </m:d>
                      <m:r>
                        <a:rPr lang="uk-UA" b="0" i="1" smtClean="0">
                          <a:latin typeface="Cambria Math" panose="02040503050406030204" pitchFamily="18" charset="0"/>
                          <a:ea typeface="Cambria Math" panose="02040503050406030204" pitchFamily="18" charset="0"/>
                        </a:rPr>
                        <m:t>÷12=25593 грн.</m:t>
                      </m:r>
                    </m:oMath>
                  </m:oMathPara>
                </a14:m>
                <a:endParaRPr lang="uk-UA" b="0" dirty="0">
                  <a:ea typeface="Cambria Math" panose="02040503050406030204" pitchFamily="18" charset="0"/>
                </a:endParaRPr>
              </a:p>
              <a:p>
                <a:pPr marL="0" indent="0">
                  <a:buNone/>
                </a:pPr>
                <a:r>
                  <a:rPr lang="uk-UA" dirty="0"/>
                  <a:t>6. Амортизація вантажного автомобіля (витрати на збут)</a:t>
                </a:r>
              </a:p>
              <a:p>
                <a:pPr marL="0" indent="0">
                  <a:buNone/>
                </a:pPr>
                <a14:m>
                  <m:oMathPara xmlns:m="http://schemas.openxmlformats.org/officeDocument/2006/math">
                    <m:oMathParaPr>
                      <m:jc m:val="centerGroup"/>
                    </m:oMathParaPr>
                    <m:oMath xmlns:m="http://schemas.openxmlformats.org/officeDocument/2006/math">
                      <m:sSub>
                        <m:sSubPr>
                          <m:ctrlPr>
                            <a:rPr lang="uk-UA" i="1" smtClean="0">
                              <a:latin typeface="Cambria Math" panose="02040503050406030204" pitchFamily="18" charset="0"/>
                            </a:rPr>
                          </m:ctrlPr>
                        </m:sSubPr>
                        <m:e>
                          <m:r>
                            <a:rPr lang="uk-UA" b="0" i="1" smtClean="0">
                              <a:latin typeface="Cambria Math" panose="02040503050406030204" pitchFamily="18" charset="0"/>
                            </a:rPr>
                            <m:t>А</m:t>
                          </m:r>
                        </m:e>
                        <m:sub>
                          <m:r>
                            <a:rPr lang="uk-UA" b="0" i="1" smtClean="0">
                              <a:latin typeface="Cambria Math" panose="02040503050406030204" pitchFamily="18" charset="0"/>
                            </a:rPr>
                            <m:t>м</m:t>
                          </m:r>
                        </m:sub>
                      </m:sSub>
                      <m:r>
                        <a:rPr lang="uk-UA" b="0" i="1" smtClean="0">
                          <a:latin typeface="Cambria Math" panose="02040503050406030204" pitchFamily="18" charset="0"/>
                        </a:rPr>
                        <m:t>=</m:t>
                      </m:r>
                      <m:f>
                        <m:fPr>
                          <m:ctrlPr>
                            <a:rPr lang="uk-UA" b="0" i="1" smtClean="0">
                              <a:latin typeface="Cambria Math" panose="02040503050406030204" pitchFamily="18" charset="0"/>
                            </a:rPr>
                          </m:ctrlPr>
                        </m:fPr>
                        <m:num>
                          <m:r>
                            <a:rPr lang="uk-UA" b="0" i="1" smtClean="0">
                              <a:latin typeface="Cambria Math" panose="02040503050406030204" pitchFamily="18" charset="0"/>
                            </a:rPr>
                            <m:t>723,6</m:t>
                          </m:r>
                          <m:r>
                            <a:rPr lang="uk-UA" b="0" i="1" smtClean="0">
                              <a:latin typeface="Cambria Math" panose="02040503050406030204" pitchFamily="18" charset="0"/>
                              <a:ea typeface="Cambria Math" panose="02040503050406030204" pitchFamily="18" charset="0"/>
                            </a:rPr>
                            <m:t>×0,99</m:t>
                          </m:r>
                        </m:num>
                        <m:den>
                          <m:r>
                            <a:rPr lang="uk-UA" b="0" i="1" smtClean="0">
                              <a:latin typeface="Cambria Math" panose="02040503050406030204" pitchFamily="18" charset="0"/>
                            </a:rPr>
                            <m:t>500</m:t>
                          </m:r>
                        </m:den>
                      </m:f>
                      <m:r>
                        <a:rPr lang="uk-UA" b="0" i="1" smtClean="0">
                          <a:latin typeface="Cambria Math" panose="02040503050406030204" pitchFamily="18" charset="0"/>
                          <a:ea typeface="Cambria Math" panose="02040503050406030204" pitchFamily="18" charset="0"/>
                        </a:rPr>
                        <m:t>×12=17193 грн.</m:t>
                      </m:r>
                    </m:oMath>
                  </m:oMathPara>
                </a14:m>
                <a:endParaRPr lang="uk-UA" b="0" dirty="0">
                  <a:ea typeface="Cambria Math" panose="02040503050406030204" pitchFamily="18" charset="0"/>
                </a:endParaRPr>
              </a:p>
              <a:p>
                <a:pPr marL="0" indent="0">
                  <a:buNone/>
                </a:pPr>
                <a:endParaRPr lang="uk-UA" dirty="0"/>
              </a:p>
            </p:txBody>
          </p:sp>
        </mc:Choice>
        <mc:Fallback xmlns="">
          <p:sp>
            <p:nvSpPr>
              <p:cNvPr id="3" name="Місце для вмісту 2">
                <a:extLst>
                  <a:ext uri="{FF2B5EF4-FFF2-40B4-BE49-F238E27FC236}">
                    <a16:creationId xmlns:a16="http://schemas.microsoft.com/office/drawing/2014/main" id="{814E07F8-3D58-4A9F-9A14-9F2ED10ED2CB}"/>
                  </a:ext>
                </a:extLst>
              </p:cNvPr>
              <p:cNvSpPr>
                <a:spLocks noGrp="1" noRot="1" noChangeAspect="1" noMove="1" noResize="1" noEditPoints="1" noAdjustHandles="1" noChangeArrowheads="1" noChangeShapeType="1" noTextEdit="1"/>
              </p:cNvSpPr>
              <p:nvPr>
                <p:ph idx="1"/>
              </p:nvPr>
            </p:nvSpPr>
            <p:spPr>
              <a:blipFill>
                <a:blip r:embed="rId2"/>
                <a:stretch>
                  <a:fillRect l="-552" t="-1783"/>
                </a:stretch>
              </a:blipFill>
            </p:spPr>
            <p:txBody>
              <a:bodyPr/>
              <a:lstStyle/>
              <a:p>
                <a:r>
                  <a:rPr lang="uk-UA">
                    <a:noFill/>
                  </a:rPr>
                  <a:t> </a:t>
                </a:r>
              </a:p>
            </p:txBody>
          </p:sp>
        </mc:Fallback>
      </mc:AlternateContent>
    </p:spTree>
    <p:extLst>
      <p:ext uri="{BB962C8B-B14F-4D97-AF65-F5344CB8AC3E}">
        <p14:creationId xmlns:p14="http://schemas.microsoft.com/office/powerpoint/2010/main" val="3639522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A7EBBE-05B9-4F66-89F2-A9C5B1A8B472}"/>
              </a:ext>
            </a:extLst>
          </p:cNvPr>
          <p:cNvSpPr>
            <a:spLocks noGrp="1"/>
          </p:cNvSpPr>
          <p:nvPr>
            <p:ph type="title"/>
          </p:nvPr>
        </p:nvSpPr>
        <p:spPr/>
        <p:txBody>
          <a:bodyPr/>
          <a:lstStyle/>
          <a:p>
            <a:r>
              <a:rPr lang="uk-UA" dirty="0"/>
              <a:t>Контролінг в підприємництві</a:t>
            </a:r>
          </a:p>
        </p:txBody>
      </p:sp>
      <mc:AlternateContent xmlns:mc="http://schemas.openxmlformats.org/markup-compatibility/2006" xmlns:a14="http://schemas.microsoft.com/office/drawing/2010/main">
        <mc:Choice Requires="a14">
          <p:sp>
            <p:nvSpPr>
              <p:cNvPr id="3" name="Місце для вмісту 2">
                <a:extLst>
                  <a:ext uri="{FF2B5EF4-FFF2-40B4-BE49-F238E27FC236}">
                    <a16:creationId xmlns:a16="http://schemas.microsoft.com/office/drawing/2014/main" id="{E31378D6-67FB-4EA7-91A9-54C475B9F621}"/>
                  </a:ext>
                </a:extLst>
              </p:cNvPr>
              <p:cNvSpPr>
                <a:spLocks noGrp="1"/>
              </p:cNvSpPr>
              <p:nvPr>
                <p:ph idx="1"/>
              </p:nvPr>
            </p:nvSpPr>
            <p:spPr/>
            <p:txBody>
              <a:bodyPr/>
              <a:lstStyle/>
              <a:p>
                <a:pPr marL="0" indent="0">
                  <a:buNone/>
                </a:pPr>
                <a:r>
                  <a:rPr lang="uk-UA" dirty="0"/>
                  <a:t>7. Амортизація легкового автомобіля (адміністративні витрати)</a:t>
                </a:r>
              </a:p>
              <a:p>
                <a:pPr marL="0" indent="0">
                  <a:buNone/>
                </a:pPr>
                <a14:m>
                  <m:oMathPara xmlns:m="http://schemas.openxmlformats.org/officeDocument/2006/math">
                    <m:oMathParaPr>
                      <m:jc m:val="centerGroup"/>
                    </m:oMathParaPr>
                    <m:oMath xmlns:m="http://schemas.openxmlformats.org/officeDocument/2006/math">
                      <m:sSub>
                        <m:sSubPr>
                          <m:ctrlPr>
                            <a:rPr lang="uk-UA" i="1" smtClean="0">
                              <a:latin typeface="Cambria Math" panose="02040503050406030204" pitchFamily="18" charset="0"/>
                            </a:rPr>
                          </m:ctrlPr>
                        </m:sSubPr>
                        <m:e>
                          <m:r>
                            <a:rPr lang="uk-UA" b="0" i="1" smtClean="0">
                              <a:latin typeface="Cambria Math" panose="02040503050406030204" pitchFamily="18" charset="0"/>
                            </a:rPr>
                            <m:t>А</m:t>
                          </m:r>
                        </m:e>
                        <m:sub>
                          <m:r>
                            <a:rPr lang="uk-UA" b="0" i="1" smtClean="0">
                              <a:latin typeface="Cambria Math" panose="02040503050406030204" pitchFamily="18" charset="0"/>
                            </a:rPr>
                            <m:t>м</m:t>
                          </m:r>
                        </m:sub>
                      </m:sSub>
                      <m:r>
                        <a:rPr lang="uk-UA" b="0" i="1" smtClean="0">
                          <a:latin typeface="Cambria Math" panose="02040503050406030204" pitchFamily="18" charset="0"/>
                        </a:rPr>
                        <m:t>=</m:t>
                      </m:r>
                      <m:f>
                        <m:fPr>
                          <m:ctrlPr>
                            <a:rPr lang="uk-UA" b="0" i="1" smtClean="0">
                              <a:latin typeface="Cambria Math" panose="02040503050406030204" pitchFamily="18" charset="0"/>
                            </a:rPr>
                          </m:ctrlPr>
                        </m:fPr>
                        <m:num>
                          <m:r>
                            <a:rPr lang="uk-UA" b="0" i="1" smtClean="0">
                              <a:latin typeface="Cambria Math" panose="02040503050406030204" pitchFamily="18" charset="0"/>
                            </a:rPr>
                            <m:t>101,1∗0,99</m:t>
                          </m:r>
                        </m:num>
                        <m:den>
                          <m:r>
                            <a:rPr lang="uk-UA" b="0" i="1" smtClean="0">
                              <a:latin typeface="Cambria Math" panose="02040503050406030204" pitchFamily="18" charset="0"/>
                            </a:rPr>
                            <m:t>100</m:t>
                          </m:r>
                        </m:den>
                      </m:f>
                      <m:r>
                        <a:rPr lang="uk-UA" b="0" i="1" smtClean="0">
                          <a:latin typeface="Cambria Math" panose="02040503050406030204" pitchFamily="18" charset="0"/>
                          <a:ea typeface="Cambria Math" panose="02040503050406030204" pitchFamily="18" charset="0"/>
                        </a:rPr>
                        <m:t>×0,5=504 грн.</m:t>
                      </m:r>
                    </m:oMath>
                  </m:oMathPara>
                </a14:m>
                <a:endParaRPr lang="uk-UA" b="0" dirty="0">
                  <a:ea typeface="Cambria Math" panose="02040503050406030204" pitchFamily="18" charset="0"/>
                </a:endParaRPr>
              </a:p>
              <a:p>
                <a:pPr marL="0" indent="0">
                  <a:buNone/>
                </a:pPr>
                <a:r>
                  <a:rPr lang="uk-UA" dirty="0"/>
                  <a:t>8. Амортизація комп’ютерної техніки (адміністративні витрати)</a:t>
                </a:r>
              </a:p>
              <a:p>
                <a:pPr marL="0" indent="0">
                  <a:buNone/>
                </a:pPr>
                <a14:m>
                  <m:oMathPara xmlns:m="http://schemas.openxmlformats.org/officeDocument/2006/math">
                    <m:oMathParaPr>
                      <m:jc m:val="centerGroup"/>
                    </m:oMathParaPr>
                    <m:oMath xmlns:m="http://schemas.openxmlformats.org/officeDocument/2006/math">
                      <m:sSub>
                        <m:sSubPr>
                          <m:ctrlPr>
                            <a:rPr lang="uk-UA" i="1" smtClean="0">
                              <a:latin typeface="Cambria Math" panose="02040503050406030204" pitchFamily="18" charset="0"/>
                            </a:rPr>
                          </m:ctrlPr>
                        </m:sSubPr>
                        <m:e>
                          <m:r>
                            <a:rPr lang="uk-UA" b="0" i="1" smtClean="0">
                              <a:latin typeface="Cambria Math" panose="02040503050406030204" pitchFamily="18" charset="0"/>
                            </a:rPr>
                            <m:t>А</m:t>
                          </m:r>
                        </m:e>
                        <m:sub>
                          <m:r>
                            <a:rPr lang="uk-UA" b="0" i="1" smtClean="0">
                              <a:latin typeface="Cambria Math" panose="02040503050406030204" pitchFamily="18" charset="0"/>
                            </a:rPr>
                            <m:t>м</m:t>
                          </m:r>
                        </m:sub>
                      </m:sSub>
                      <m:r>
                        <a:rPr lang="uk-UA" b="0" i="1" smtClean="0">
                          <a:latin typeface="Cambria Math" panose="02040503050406030204" pitchFamily="18" charset="0"/>
                        </a:rPr>
                        <m:t>= </m:t>
                      </m:r>
                      <m:d>
                        <m:dPr>
                          <m:ctrlPr>
                            <a:rPr lang="uk-UA" b="0" i="1" smtClean="0">
                              <a:latin typeface="Cambria Math" panose="02040503050406030204" pitchFamily="18" charset="0"/>
                            </a:rPr>
                          </m:ctrlPr>
                        </m:dPr>
                        <m:e>
                          <m:r>
                            <a:rPr lang="uk-UA" b="0" i="1" smtClean="0">
                              <a:latin typeface="Cambria Math" panose="02040503050406030204" pitchFamily="18" charset="0"/>
                            </a:rPr>
                            <m:t>40,9−5,9</m:t>
                          </m:r>
                        </m:e>
                      </m:d>
                      <m:r>
                        <a:rPr lang="uk-UA" b="0" i="1" smtClean="0">
                          <a:latin typeface="Cambria Math" panose="02040503050406030204" pitchFamily="18" charset="0"/>
                          <a:ea typeface="Cambria Math" panose="02040503050406030204" pitchFamily="18" charset="0"/>
                        </a:rPr>
                        <m:t>×</m:t>
                      </m:r>
                      <m:d>
                        <m:dPr>
                          <m:ctrlPr>
                            <a:rPr lang="uk-UA" b="0" i="1" smtClean="0">
                              <a:latin typeface="Cambria Math" panose="02040503050406030204" pitchFamily="18" charset="0"/>
                              <a:ea typeface="Cambria Math" panose="02040503050406030204" pitchFamily="18" charset="0"/>
                            </a:rPr>
                          </m:ctrlPr>
                        </m:dPr>
                        <m:e>
                          <m:f>
                            <m:fPr>
                              <m:ctrlPr>
                                <a:rPr lang="uk-UA" b="0" i="1" smtClean="0">
                                  <a:latin typeface="Cambria Math" panose="02040503050406030204" pitchFamily="18" charset="0"/>
                                  <a:ea typeface="Cambria Math" panose="02040503050406030204" pitchFamily="18" charset="0"/>
                                </a:rPr>
                              </m:ctrlPr>
                            </m:fPr>
                            <m:num>
                              <m:r>
                                <a:rPr lang="uk-UA" b="0" i="1" smtClean="0">
                                  <a:latin typeface="Cambria Math" panose="02040503050406030204" pitchFamily="18" charset="0"/>
                                  <a:ea typeface="Cambria Math" panose="02040503050406030204" pitchFamily="18" charset="0"/>
                                </a:rPr>
                                <m:t>1</m:t>
                              </m:r>
                            </m:num>
                            <m:den>
                              <m:r>
                                <a:rPr lang="uk-UA" b="0" i="1" smtClean="0">
                                  <a:latin typeface="Cambria Math" panose="02040503050406030204" pitchFamily="18" charset="0"/>
                                  <a:ea typeface="Cambria Math" panose="02040503050406030204" pitchFamily="18" charset="0"/>
                                </a:rPr>
                                <m:t>5</m:t>
                              </m:r>
                            </m:den>
                          </m:f>
                          <m:r>
                            <a:rPr lang="uk-UA" b="0" i="1" smtClean="0">
                              <a:latin typeface="Cambria Math" panose="02040503050406030204" pitchFamily="18" charset="0"/>
                              <a:ea typeface="Cambria Math" panose="02040503050406030204" pitchFamily="18" charset="0"/>
                            </a:rPr>
                            <m:t>×3</m:t>
                          </m:r>
                        </m:e>
                      </m:d>
                      <m:r>
                        <a:rPr lang="uk-UA" b="0" i="1" smtClean="0">
                          <a:latin typeface="Cambria Math" panose="02040503050406030204" pitchFamily="18" charset="0"/>
                          <a:ea typeface="Cambria Math" panose="02040503050406030204" pitchFamily="18" charset="0"/>
                        </a:rPr>
                        <m:t>÷12=1750 грн.</m:t>
                      </m:r>
                    </m:oMath>
                  </m:oMathPara>
                </a14:m>
                <a:endParaRPr lang="uk-UA" b="0" dirty="0">
                  <a:ea typeface="Cambria Math" panose="02040503050406030204" pitchFamily="18" charset="0"/>
                </a:endParaRPr>
              </a:p>
              <a:p>
                <a:pPr marL="0" indent="0">
                  <a:buNone/>
                </a:pPr>
                <a:r>
                  <a:rPr lang="uk-UA" dirty="0"/>
                  <a:t>9. Амортизація торговельного обладнання (витрати на збут)</a:t>
                </a:r>
              </a:p>
              <a:p>
                <a:pPr marL="0" indent="0">
                  <a:buNone/>
                </a:pPr>
                <a14:m>
                  <m:oMathPara xmlns:m="http://schemas.openxmlformats.org/officeDocument/2006/math">
                    <m:oMathParaPr>
                      <m:jc m:val="centerGroup"/>
                    </m:oMathParaPr>
                    <m:oMath xmlns:m="http://schemas.openxmlformats.org/officeDocument/2006/math">
                      <m:sSub>
                        <m:sSubPr>
                          <m:ctrlPr>
                            <a:rPr lang="uk-UA" i="1" smtClean="0">
                              <a:latin typeface="Cambria Math" panose="02040503050406030204" pitchFamily="18" charset="0"/>
                            </a:rPr>
                          </m:ctrlPr>
                        </m:sSubPr>
                        <m:e>
                          <m:r>
                            <a:rPr lang="uk-UA" b="0" i="1" smtClean="0">
                              <a:latin typeface="Cambria Math" panose="02040503050406030204" pitchFamily="18" charset="0"/>
                            </a:rPr>
                            <m:t>А</m:t>
                          </m:r>
                        </m:e>
                        <m:sub>
                          <m:r>
                            <a:rPr lang="uk-UA" b="0" i="1" smtClean="0">
                              <a:latin typeface="Cambria Math" panose="02040503050406030204" pitchFamily="18" charset="0"/>
                            </a:rPr>
                            <m:t>м</m:t>
                          </m:r>
                        </m:sub>
                      </m:sSub>
                      <m:r>
                        <a:rPr lang="uk-UA" b="0" i="1" smtClean="0">
                          <a:latin typeface="Cambria Math" panose="02040503050406030204" pitchFamily="18" charset="0"/>
                        </a:rPr>
                        <m:t>= </m:t>
                      </m:r>
                      <m:d>
                        <m:dPr>
                          <m:ctrlPr>
                            <a:rPr lang="uk-UA" b="0" i="1" smtClean="0">
                              <a:latin typeface="Cambria Math" panose="02040503050406030204" pitchFamily="18" charset="0"/>
                            </a:rPr>
                          </m:ctrlPr>
                        </m:dPr>
                        <m:e>
                          <m:r>
                            <a:rPr lang="uk-UA" b="0" i="1" smtClean="0">
                              <a:latin typeface="Cambria Math" panose="02040503050406030204" pitchFamily="18" charset="0"/>
                            </a:rPr>
                            <m:t>29,0−3,6</m:t>
                          </m:r>
                        </m:e>
                      </m:d>
                      <m:r>
                        <a:rPr lang="uk-UA" b="0" i="1" smtClean="0">
                          <a:latin typeface="Cambria Math" panose="02040503050406030204" pitchFamily="18" charset="0"/>
                          <a:ea typeface="Cambria Math" panose="02040503050406030204" pitchFamily="18" charset="0"/>
                        </a:rPr>
                        <m:t>×</m:t>
                      </m:r>
                      <m:d>
                        <m:dPr>
                          <m:ctrlPr>
                            <a:rPr lang="uk-UA" b="0" i="1" smtClean="0">
                              <a:latin typeface="Cambria Math" panose="02040503050406030204" pitchFamily="18" charset="0"/>
                              <a:ea typeface="Cambria Math" panose="02040503050406030204" pitchFamily="18" charset="0"/>
                            </a:rPr>
                          </m:ctrlPr>
                        </m:dPr>
                        <m:e>
                          <m:f>
                            <m:fPr>
                              <m:ctrlPr>
                                <a:rPr lang="uk-UA" b="0" i="1" smtClean="0">
                                  <a:latin typeface="Cambria Math" panose="02040503050406030204" pitchFamily="18" charset="0"/>
                                  <a:ea typeface="Cambria Math" panose="02040503050406030204" pitchFamily="18" charset="0"/>
                                </a:rPr>
                              </m:ctrlPr>
                            </m:fPr>
                            <m:num>
                              <m:r>
                                <a:rPr lang="uk-UA" b="0" i="1" smtClean="0">
                                  <a:latin typeface="Cambria Math" panose="02040503050406030204" pitchFamily="18" charset="0"/>
                                  <a:ea typeface="Cambria Math" panose="02040503050406030204" pitchFamily="18" charset="0"/>
                                </a:rPr>
                                <m:t>1</m:t>
                              </m:r>
                            </m:num>
                            <m:den>
                              <m:r>
                                <a:rPr lang="uk-UA" b="0" i="1" smtClean="0">
                                  <a:latin typeface="Cambria Math" panose="02040503050406030204" pitchFamily="18" charset="0"/>
                                  <a:ea typeface="Cambria Math" panose="02040503050406030204" pitchFamily="18" charset="0"/>
                                </a:rPr>
                                <m:t>4</m:t>
                              </m:r>
                            </m:den>
                          </m:f>
                          <m:r>
                            <a:rPr lang="uk-UA" i="1">
                              <a:latin typeface="Cambria Math" panose="02040503050406030204" pitchFamily="18" charset="0"/>
                              <a:ea typeface="Cambria Math" panose="02040503050406030204" pitchFamily="18" charset="0"/>
                            </a:rPr>
                            <m:t>×</m:t>
                          </m:r>
                          <m:r>
                            <a:rPr lang="uk-UA" b="0" i="1" smtClean="0">
                              <a:latin typeface="Cambria Math" panose="02040503050406030204" pitchFamily="18" charset="0"/>
                              <a:ea typeface="Cambria Math" panose="02040503050406030204" pitchFamily="18" charset="0"/>
                            </a:rPr>
                            <m:t>2</m:t>
                          </m:r>
                        </m:e>
                      </m:d>
                      <m:r>
                        <a:rPr lang="uk-UA" b="0" i="1" smtClean="0">
                          <a:latin typeface="Cambria Math" panose="02040503050406030204" pitchFamily="18" charset="0"/>
                          <a:ea typeface="Cambria Math" panose="02040503050406030204" pitchFamily="18" charset="0"/>
                        </a:rPr>
                        <m:t>÷12=1058 грн.</m:t>
                      </m:r>
                    </m:oMath>
                  </m:oMathPara>
                </a14:m>
                <a:endParaRPr lang="uk-UA" dirty="0"/>
              </a:p>
              <a:p>
                <a:pPr marL="0" indent="0">
                  <a:buNone/>
                </a:pPr>
                <a:endParaRPr lang="uk-UA" dirty="0"/>
              </a:p>
            </p:txBody>
          </p:sp>
        </mc:Choice>
        <mc:Fallback xmlns="">
          <p:sp>
            <p:nvSpPr>
              <p:cNvPr id="3" name="Місце для вмісту 2">
                <a:extLst>
                  <a:ext uri="{FF2B5EF4-FFF2-40B4-BE49-F238E27FC236}">
                    <a16:creationId xmlns:a16="http://schemas.microsoft.com/office/drawing/2014/main" id="{E31378D6-67FB-4EA7-91A9-54C475B9F621}"/>
                  </a:ext>
                </a:extLst>
              </p:cNvPr>
              <p:cNvSpPr>
                <a:spLocks noGrp="1" noRot="1" noChangeAspect="1" noMove="1" noResize="1" noEditPoints="1" noAdjustHandles="1" noChangeArrowheads="1" noChangeShapeType="1" noTextEdit="1"/>
              </p:cNvSpPr>
              <p:nvPr>
                <p:ph idx="1"/>
              </p:nvPr>
            </p:nvSpPr>
            <p:spPr>
              <a:blipFill>
                <a:blip r:embed="rId2"/>
                <a:stretch>
                  <a:fillRect l="-552" t="-891"/>
                </a:stretch>
              </a:blipFill>
            </p:spPr>
            <p:txBody>
              <a:bodyPr/>
              <a:lstStyle/>
              <a:p>
                <a:r>
                  <a:rPr lang="uk-UA">
                    <a:noFill/>
                  </a:rPr>
                  <a:t> </a:t>
                </a:r>
              </a:p>
            </p:txBody>
          </p:sp>
        </mc:Fallback>
      </mc:AlternateContent>
    </p:spTree>
    <p:extLst>
      <p:ext uri="{BB962C8B-B14F-4D97-AF65-F5344CB8AC3E}">
        <p14:creationId xmlns:p14="http://schemas.microsoft.com/office/powerpoint/2010/main" val="1251230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341C7A-EE56-4293-9D81-79DDD81BE700}"/>
              </a:ext>
            </a:extLst>
          </p:cNvPr>
          <p:cNvSpPr>
            <a:spLocks noGrp="1"/>
          </p:cNvSpPr>
          <p:nvPr>
            <p:ph type="title"/>
          </p:nvPr>
        </p:nvSpPr>
        <p:spPr/>
        <p:txBody>
          <a:bodyPr/>
          <a:lstStyle/>
          <a:p>
            <a:r>
              <a:rPr lang="uk-UA" dirty="0"/>
              <a:t>Контролінг</a:t>
            </a:r>
          </a:p>
        </p:txBody>
      </p:sp>
      <mc:AlternateContent xmlns:mc="http://schemas.openxmlformats.org/markup-compatibility/2006" xmlns:a14="http://schemas.microsoft.com/office/drawing/2010/main">
        <mc:Choice Requires="a14">
          <p:sp>
            <p:nvSpPr>
              <p:cNvPr id="3" name="Місце для вмісту 2">
                <a:extLst>
                  <a:ext uri="{FF2B5EF4-FFF2-40B4-BE49-F238E27FC236}">
                    <a16:creationId xmlns:a16="http://schemas.microsoft.com/office/drawing/2014/main" id="{E39226B0-2050-4014-A013-08D3A180D9E8}"/>
                  </a:ext>
                </a:extLst>
              </p:cNvPr>
              <p:cNvSpPr>
                <a:spLocks noGrp="1"/>
              </p:cNvSpPr>
              <p:nvPr>
                <p:ph idx="1"/>
              </p:nvPr>
            </p:nvSpPr>
            <p:spPr/>
            <p:txBody>
              <a:bodyPr/>
              <a:lstStyle/>
              <a:p>
                <a:pPr marL="0" indent="0">
                  <a:buNone/>
                </a:pPr>
                <a:r>
                  <a:rPr lang="uk-UA" dirty="0"/>
                  <a:t>Матеріальні витрати</a:t>
                </a:r>
              </a:p>
              <a:p>
                <a:pPr marL="0" indent="0">
                  <a:buNone/>
                </a:pPr>
                <a:r>
                  <a:rPr lang="uk-UA" dirty="0"/>
                  <a:t>1. Матеріальні витрати на виріб А (прямі витрати на виріб А)</a:t>
                </a:r>
              </a:p>
              <a:p>
                <a:pPr marL="0" indent="0">
                  <a:buNone/>
                </a:pPr>
                <a14:m>
                  <m:oMathPara xmlns:m="http://schemas.openxmlformats.org/officeDocument/2006/math">
                    <m:oMathParaPr>
                      <m:jc m:val="centerGroup"/>
                    </m:oMathParaPr>
                    <m:oMath xmlns:m="http://schemas.openxmlformats.org/officeDocument/2006/math">
                      <m:r>
                        <a:rPr lang="uk-UA" b="0" i="1" smtClean="0">
                          <a:latin typeface="Cambria Math" panose="02040503050406030204" pitchFamily="18" charset="0"/>
                        </a:rPr>
                        <m:t>СВ=</m:t>
                      </m:r>
                      <m:f>
                        <m:fPr>
                          <m:ctrlPr>
                            <a:rPr lang="uk-UA" b="0" i="1" smtClean="0">
                              <a:latin typeface="Cambria Math" panose="02040503050406030204" pitchFamily="18" charset="0"/>
                            </a:rPr>
                          </m:ctrlPr>
                        </m:fPr>
                        <m:num>
                          <m:r>
                            <a:rPr lang="uk-UA" b="0" i="1" smtClean="0">
                              <a:latin typeface="Cambria Math" panose="02040503050406030204" pitchFamily="18" charset="0"/>
                            </a:rPr>
                            <m:t>12000</m:t>
                          </m:r>
                          <m:r>
                            <a:rPr lang="uk-UA" b="0" i="1" smtClean="0">
                              <a:latin typeface="Cambria Math" panose="02040503050406030204" pitchFamily="18" charset="0"/>
                              <a:ea typeface="Cambria Math" panose="02040503050406030204" pitchFamily="18" charset="0"/>
                            </a:rPr>
                            <m:t>×15,6+10000×15,8+10000×16,0+10000×16,10</m:t>
                          </m:r>
                        </m:num>
                        <m:den>
                          <m:r>
                            <a:rPr lang="uk-UA" b="0" i="1" smtClean="0">
                              <a:latin typeface="Cambria Math" panose="02040503050406030204" pitchFamily="18" charset="0"/>
                            </a:rPr>
                            <m:t>12000+10000+10000+10000</m:t>
                          </m:r>
                        </m:den>
                      </m:f>
                      <m:r>
                        <a:rPr lang="uk-UA" b="0" i="1" smtClean="0">
                          <a:latin typeface="Cambria Math" panose="02040503050406030204" pitchFamily="18" charset="0"/>
                        </a:rPr>
                        <m:t>=</m:t>
                      </m:r>
                      <m:f>
                        <m:fPr>
                          <m:ctrlPr>
                            <a:rPr lang="uk-UA" b="0" i="1" smtClean="0">
                              <a:latin typeface="Cambria Math" panose="02040503050406030204" pitchFamily="18" charset="0"/>
                            </a:rPr>
                          </m:ctrlPr>
                        </m:fPr>
                        <m:num>
                          <m:r>
                            <a:rPr lang="uk-UA" b="0" i="1" smtClean="0">
                              <a:latin typeface="Cambria Math" panose="02040503050406030204" pitchFamily="18" charset="0"/>
                            </a:rPr>
                            <m:t>666200</m:t>
                          </m:r>
                        </m:num>
                        <m:den>
                          <m:r>
                            <a:rPr lang="uk-UA" b="0" i="1" smtClean="0">
                              <a:latin typeface="Cambria Math" panose="02040503050406030204" pitchFamily="18" charset="0"/>
                            </a:rPr>
                            <m:t>42000</m:t>
                          </m:r>
                        </m:den>
                      </m:f>
                      <m:r>
                        <a:rPr lang="uk-UA" b="0" i="1" smtClean="0">
                          <a:latin typeface="Cambria Math" panose="02040503050406030204" pitchFamily="18" charset="0"/>
                        </a:rPr>
                        <m:t>=15,86 грн.</m:t>
                      </m:r>
                    </m:oMath>
                  </m:oMathPara>
                </a14:m>
                <a:endParaRPr lang="uk-UA" b="0" dirty="0"/>
              </a:p>
              <a:p>
                <a:pPr marL="0" indent="0">
                  <a:buNone/>
                </a:pPr>
                <a14:m>
                  <m:oMathPara xmlns:m="http://schemas.openxmlformats.org/officeDocument/2006/math">
                    <m:oMathParaPr>
                      <m:jc m:val="centerGroup"/>
                    </m:oMathParaPr>
                    <m:oMath xmlns:m="http://schemas.openxmlformats.org/officeDocument/2006/math">
                      <m:sSub>
                        <m:sSubPr>
                          <m:ctrlPr>
                            <a:rPr lang="uk-UA" i="1" smtClean="0">
                              <a:latin typeface="Cambria Math" panose="02040503050406030204" pitchFamily="18" charset="0"/>
                            </a:rPr>
                          </m:ctrlPr>
                        </m:sSubPr>
                        <m:e>
                          <m:r>
                            <a:rPr lang="uk-UA" b="0" i="1" smtClean="0">
                              <a:latin typeface="Cambria Math" panose="02040503050406030204" pitchFamily="18" charset="0"/>
                            </a:rPr>
                            <m:t>МВ</m:t>
                          </m:r>
                        </m:e>
                        <m:sub>
                          <m:r>
                            <a:rPr lang="uk-UA" b="0" i="1" smtClean="0">
                              <a:latin typeface="Cambria Math" panose="02040503050406030204" pitchFamily="18" charset="0"/>
                            </a:rPr>
                            <m:t>А</m:t>
                          </m:r>
                        </m:sub>
                      </m:sSub>
                      <m:r>
                        <a:rPr lang="uk-UA" b="0" i="1" smtClean="0">
                          <a:latin typeface="Cambria Math" panose="02040503050406030204" pitchFamily="18" charset="0"/>
                        </a:rPr>
                        <m:t>=40000</m:t>
                      </m:r>
                      <m:r>
                        <a:rPr lang="uk-UA" b="0" i="1" smtClean="0">
                          <a:latin typeface="Cambria Math" panose="02040503050406030204" pitchFamily="18" charset="0"/>
                          <a:ea typeface="Cambria Math" panose="02040503050406030204" pitchFamily="18" charset="0"/>
                        </a:rPr>
                        <m:t>×15,86=634476,2 грн.</m:t>
                      </m:r>
                    </m:oMath>
                  </m:oMathPara>
                </a14:m>
                <a:endParaRPr lang="uk-UA" b="0" dirty="0">
                  <a:ea typeface="Cambria Math" panose="02040503050406030204" pitchFamily="18" charset="0"/>
                </a:endParaRPr>
              </a:p>
              <a:p>
                <a:pPr marL="0" indent="0">
                  <a:buNone/>
                </a:pPr>
                <a:r>
                  <a:rPr lang="uk-UA" dirty="0"/>
                  <a:t>2. Матеріальні витрати на виріб Б (прямі витрати на Б)</a:t>
                </a:r>
              </a:p>
              <a:p>
                <a:pPr marL="0" indent="0">
                  <a:buNone/>
                </a:pPr>
                <a14:m>
                  <m:oMathPara xmlns:m="http://schemas.openxmlformats.org/officeDocument/2006/math">
                    <m:oMathParaPr>
                      <m:jc m:val="centerGroup"/>
                    </m:oMathParaPr>
                    <m:oMath xmlns:m="http://schemas.openxmlformats.org/officeDocument/2006/math">
                      <m:sSub>
                        <m:sSubPr>
                          <m:ctrlPr>
                            <a:rPr lang="uk-UA" i="1" smtClean="0">
                              <a:latin typeface="Cambria Math" panose="02040503050406030204" pitchFamily="18" charset="0"/>
                            </a:rPr>
                          </m:ctrlPr>
                        </m:sSubPr>
                        <m:e>
                          <m:r>
                            <a:rPr lang="uk-UA" b="0" i="1" smtClean="0">
                              <a:latin typeface="Cambria Math" panose="02040503050406030204" pitchFamily="18" charset="0"/>
                            </a:rPr>
                            <m:t>МВ</m:t>
                          </m:r>
                        </m:e>
                        <m:sub>
                          <m:r>
                            <a:rPr lang="uk-UA" b="0" i="1" smtClean="0">
                              <a:latin typeface="Cambria Math" panose="02040503050406030204" pitchFamily="18" charset="0"/>
                            </a:rPr>
                            <m:t>Б</m:t>
                          </m:r>
                        </m:sub>
                      </m:sSub>
                      <m:r>
                        <a:rPr lang="uk-UA" b="0" i="1" smtClean="0">
                          <a:latin typeface="Cambria Math" panose="02040503050406030204" pitchFamily="18" charset="0"/>
                        </a:rPr>
                        <m:t>=8000</m:t>
                      </m:r>
                      <m:r>
                        <a:rPr lang="uk-UA" b="0" i="1" smtClean="0">
                          <a:latin typeface="Cambria Math" panose="02040503050406030204" pitchFamily="18" charset="0"/>
                          <a:ea typeface="Cambria Math" panose="02040503050406030204" pitchFamily="18" charset="0"/>
                        </a:rPr>
                        <m:t>×22,0+5000×22,5+5000×23,0+5000×23,5+2000×21,5=564000 грн.</m:t>
                      </m:r>
                    </m:oMath>
                  </m:oMathPara>
                </a14:m>
                <a:endParaRPr lang="uk-UA" dirty="0"/>
              </a:p>
            </p:txBody>
          </p:sp>
        </mc:Choice>
        <mc:Fallback xmlns="">
          <p:sp>
            <p:nvSpPr>
              <p:cNvPr id="3" name="Місце для вмісту 2">
                <a:extLst>
                  <a:ext uri="{FF2B5EF4-FFF2-40B4-BE49-F238E27FC236}">
                    <a16:creationId xmlns:a16="http://schemas.microsoft.com/office/drawing/2014/main" id="{E39226B0-2050-4014-A013-08D3A180D9E8}"/>
                  </a:ext>
                </a:extLst>
              </p:cNvPr>
              <p:cNvSpPr>
                <a:spLocks noGrp="1" noRot="1" noChangeAspect="1" noMove="1" noResize="1" noEditPoints="1" noAdjustHandles="1" noChangeArrowheads="1" noChangeShapeType="1" noTextEdit="1"/>
              </p:cNvSpPr>
              <p:nvPr>
                <p:ph idx="1"/>
              </p:nvPr>
            </p:nvSpPr>
            <p:spPr>
              <a:blipFill>
                <a:blip r:embed="rId2"/>
                <a:stretch>
                  <a:fillRect l="-552" t="-891"/>
                </a:stretch>
              </a:blipFill>
            </p:spPr>
            <p:txBody>
              <a:bodyPr/>
              <a:lstStyle/>
              <a:p>
                <a:r>
                  <a:rPr lang="uk-UA">
                    <a:noFill/>
                  </a:rPr>
                  <a:t> </a:t>
                </a:r>
              </a:p>
            </p:txBody>
          </p:sp>
        </mc:Fallback>
      </mc:AlternateContent>
    </p:spTree>
    <p:extLst>
      <p:ext uri="{BB962C8B-B14F-4D97-AF65-F5344CB8AC3E}">
        <p14:creationId xmlns:p14="http://schemas.microsoft.com/office/powerpoint/2010/main" val="4098864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502997-12E4-4F64-9AD3-D61D8C18A050}"/>
              </a:ext>
            </a:extLst>
          </p:cNvPr>
          <p:cNvSpPr>
            <a:spLocks noGrp="1"/>
          </p:cNvSpPr>
          <p:nvPr>
            <p:ph type="title"/>
          </p:nvPr>
        </p:nvSpPr>
        <p:spPr/>
        <p:txBody>
          <a:bodyPr/>
          <a:lstStyle/>
          <a:p>
            <a:r>
              <a:rPr lang="uk-UA" dirty="0"/>
              <a:t>Контролінг</a:t>
            </a:r>
          </a:p>
        </p:txBody>
      </p:sp>
      <mc:AlternateContent xmlns:mc="http://schemas.openxmlformats.org/markup-compatibility/2006" xmlns:a14="http://schemas.microsoft.com/office/drawing/2010/main">
        <mc:Choice Requires="a14">
          <p:sp>
            <p:nvSpPr>
              <p:cNvPr id="3" name="Місце для вмісту 2">
                <a:extLst>
                  <a:ext uri="{FF2B5EF4-FFF2-40B4-BE49-F238E27FC236}">
                    <a16:creationId xmlns:a16="http://schemas.microsoft.com/office/drawing/2014/main" id="{4E05C75A-2222-417D-8560-09949B25A7C7}"/>
                  </a:ext>
                </a:extLst>
              </p:cNvPr>
              <p:cNvSpPr>
                <a:spLocks noGrp="1"/>
              </p:cNvSpPr>
              <p:nvPr>
                <p:ph idx="1"/>
              </p:nvPr>
            </p:nvSpPr>
            <p:spPr>
              <a:xfrm>
                <a:off x="1154954" y="2263515"/>
                <a:ext cx="10507394" cy="4452078"/>
              </a:xfrm>
            </p:spPr>
            <p:txBody>
              <a:bodyPr>
                <a:normAutofit lnSpcReduction="10000"/>
              </a:bodyPr>
              <a:lstStyle/>
              <a:p>
                <a:pPr marL="0" indent="0">
                  <a:buNone/>
                </a:pPr>
                <a:r>
                  <a:rPr lang="uk-UA" dirty="0"/>
                  <a:t>3. Паливо для вантажного автомобіля (витрати на збут)</a:t>
                </a:r>
              </a:p>
              <a:p>
                <a:pPr marL="0" indent="0">
                  <a:buNone/>
                </a:pPr>
                <a14:m>
                  <m:oMathPara xmlns:m="http://schemas.openxmlformats.org/officeDocument/2006/math">
                    <m:oMathParaPr>
                      <m:jc m:val="centerGroup"/>
                    </m:oMathParaPr>
                    <m:oMath xmlns:m="http://schemas.openxmlformats.org/officeDocument/2006/math">
                      <m:r>
                        <a:rPr lang="uk-UA" b="0" i="1" smtClean="0">
                          <a:latin typeface="Cambria Math" panose="02040503050406030204" pitchFamily="18" charset="0"/>
                        </a:rPr>
                        <m:t>МВ=3100</m:t>
                      </m:r>
                      <m:r>
                        <a:rPr lang="uk-UA" b="0" i="1" smtClean="0">
                          <a:latin typeface="Cambria Math" panose="02040503050406030204" pitchFamily="18" charset="0"/>
                          <a:ea typeface="Cambria Math" panose="02040503050406030204" pitchFamily="18" charset="0"/>
                        </a:rPr>
                        <m:t>×25,2=78120 грн.</m:t>
                      </m:r>
                    </m:oMath>
                  </m:oMathPara>
                </a14:m>
                <a:endParaRPr lang="uk-UA"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uk-UA" b="0" i="1" smtClean="0">
                          <a:latin typeface="Cambria Math" panose="02040503050406030204" pitchFamily="18" charset="0"/>
                        </a:rPr>
                        <m:t>Залишок=900</m:t>
                      </m:r>
                      <m:r>
                        <a:rPr lang="uk-UA" b="0" i="1" smtClean="0">
                          <a:latin typeface="Cambria Math" panose="02040503050406030204" pitchFamily="18" charset="0"/>
                          <a:ea typeface="Cambria Math" panose="02040503050406030204" pitchFamily="18" charset="0"/>
                        </a:rPr>
                        <m:t>×25,2=22680 грн.</m:t>
                      </m:r>
                    </m:oMath>
                  </m:oMathPara>
                </a14:m>
                <a:endParaRPr lang="uk-UA"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uk-UA" b="0" i="1" smtClean="0">
                          <a:latin typeface="Cambria Math" panose="02040503050406030204" pitchFamily="18" charset="0"/>
                        </a:rPr>
                        <m:t>Разом 78120+22680=100800 грн.</m:t>
                      </m:r>
                    </m:oMath>
                  </m:oMathPara>
                </a14:m>
                <a:endParaRPr lang="uk-UA" b="0" dirty="0"/>
              </a:p>
              <a:p>
                <a:pPr marL="0" indent="0">
                  <a:buNone/>
                </a:pPr>
                <a14:m>
                  <m:oMathPara xmlns:m="http://schemas.openxmlformats.org/officeDocument/2006/math">
                    <m:oMathParaPr>
                      <m:jc m:val="centerGroup"/>
                    </m:oMathParaPr>
                    <m:oMath xmlns:m="http://schemas.openxmlformats.org/officeDocument/2006/math">
                      <m:r>
                        <a:rPr lang="uk-UA" b="0" i="1" smtClean="0">
                          <a:latin typeface="Cambria Math" panose="02040503050406030204" pitchFamily="18" charset="0"/>
                        </a:rPr>
                        <m:t>Фактичні витрати 100890 грн.</m:t>
                      </m:r>
                    </m:oMath>
                  </m:oMathPara>
                </a14:m>
                <a:endParaRPr lang="uk-UA" dirty="0"/>
              </a:p>
              <a:p>
                <a:pPr marL="0" indent="0">
                  <a:buNone/>
                </a:pPr>
                <a14:m>
                  <m:oMathPara xmlns:m="http://schemas.openxmlformats.org/officeDocument/2006/math">
                    <m:oMathParaPr>
                      <m:jc m:val="centerGroup"/>
                    </m:oMathParaPr>
                    <m:oMath xmlns:m="http://schemas.openxmlformats.org/officeDocument/2006/math">
                      <m:r>
                        <a:rPr lang="uk-UA" b="0" i="1" smtClean="0">
                          <a:latin typeface="Cambria Math" panose="02040503050406030204" pitchFamily="18" charset="0"/>
                        </a:rPr>
                        <m:t>Умовна економія 100890−100800=90 грн. </m:t>
                      </m:r>
                    </m:oMath>
                  </m:oMathPara>
                </a14:m>
                <a:endParaRPr lang="uk-UA" dirty="0"/>
              </a:p>
              <a:p>
                <a:pPr marL="0" indent="0">
                  <a:buNone/>
                </a:pPr>
                <a14:m>
                  <m:oMathPara xmlns:m="http://schemas.openxmlformats.org/officeDocument/2006/math">
                    <m:oMathParaPr>
                      <m:jc m:val="centerGroup"/>
                    </m:oMathParaPr>
                    <m:oMath xmlns:m="http://schemas.openxmlformats.org/officeDocument/2006/math">
                      <m:r>
                        <a:rPr lang="ru-RU" i="1">
                          <a:latin typeface="Cambria Math" panose="02040503050406030204" pitchFamily="18" charset="0"/>
                        </a:rPr>
                        <m:t>(додається до собівартості реалізованої продукції при визначенні фінансових результатів)</m:t>
                      </m:r>
                    </m:oMath>
                  </m:oMathPara>
                </a14:m>
                <a:endParaRPr lang="uk-UA" dirty="0"/>
              </a:p>
              <a:p>
                <a:pPr marL="0" indent="0">
                  <a:buNone/>
                </a:pPr>
                <a:r>
                  <a:rPr lang="uk-UA" dirty="0"/>
                  <a:t>4. Паливо для легкового автомобіля (адміністративні витрати)</a:t>
                </a:r>
              </a:p>
              <a:p>
                <a:pPr marL="0" indent="0">
                  <a:buNone/>
                </a:pPr>
                <a14:m>
                  <m:oMathPara xmlns:m="http://schemas.openxmlformats.org/officeDocument/2006/math">
                    <m:oMathParaPr>
                      <m:jc m:val="centerGroup"/>
                    </m:oMathParaPr>
                    <m:oMath xmlns:m="http://schemas.openxmlformats.org/officeDocument/2006/math">
                      <m:r>
                        <a:rPr lang="uk-UA" b="0" i="1" smtClean="0">
                          <a:latin typeface="Cambria Math" panose="02040503050406030204" pitchFamily="18" charset="0"/>
                        </a:rPr>
                        <m:t>МВ=70</m:t>
                      </m:r>
                      <m:r>
                        <a:rPr lang="uk-UA" b="0" i="1" smtClean="0">
                          <a:latin typeface="Cambria Math" panose="02040503050406030204" pitchFamily="18" charset="0"/>
                          <a:ea typeface="Cambria Math" panose="02040503050406030204" pitchFamily="18" charset="0"/>
                        </a:rPr>
                        <m:t>×25,85=1809,5 грн.</m:t>
                      </m:r>
                    </m:oMath>
                  </m:oMathPara>
                </a14:m>
                <a:endParaRPr lang="uk-UA"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uk-UA" b="0" i="1" smtClean="0">
                          <a:latin typeface="Cambria Math" panose="02040503050406030204" pitchFamily="18" charset="0"/>
                        </a:rPr>
                        <m:t>Залишок=20</m:t>
                      </m:r>
                      <m:r>
                        <a:rPr lang="uk-UA" b="0" i="1" smtClean="0">
                          <a:latin typeface="Cambria Math" panose="02040503050406030204" pitchFamily="18" charset="0"/>
                          <a:ea typeface="Cambria Math" panose="02040503050406030204" pitchFamily="18" charset="0"/>
                        </a:rPr>
                        <m:t>×</m:t>
                      </m:r>
                      <m:r>
                        <a:rPr lang="uk-UA" b="0" i="1" smtClean="0">
                          <a:latin typeface="Cambria Math" panose="02040503050406030204" pitchFamily="18" charset="0"/>
                        </a:rPr>
                        <m:t>25,85=517</m:t>
                      </m:r>
                      <m:r>
                        <a:rPr lang="uk-UA" b="0" i="1" smtClean="0">
                          <a:latin typeface="Cambria Math" panose="02040503050406030204" pitchFamily="18" charset="0"/>
                          <a:ea typeface="Cambria Math" panose="02040503050406030204" pitchFamily="18" charset="0"/>
                        </a:rPr>
                        <m:t> грн.</m:t>
                      </m:r>
                    </m:oMath>
                  </m:oMathPara>
                </a14:m>
                <a:endParaRPr lang="uk-UA"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uk-UA" b="0" i="1" smtClean="0">
                          <a:latin typeface="Cambria Math" panose="02040503050406030204" pitchFamily="18" charset="0"/>
                        </a:rPr>
                        <m:t>Разом 1809,5+517=2326,5 грн.</m:t>
                      </m:r>
                    </m:oMath>
                  </m:oMathPara>
                </a14:m>
                <a:endParaRPr lang="uk-UA" b="0" dirty="0"/>
              </a:p>
              <a:p>
                <a:pPr marL="0" indent="0">
                  <a:buNone/>
                </a:pPr>
                <a14:m>
                  <m:oMathPara xmlns:m="http://schemas.openxmlformats.org/officeDocument/2006/math">
                    <m:oMathParaPr>
                      <m:jc m:val="centerGroup"/>
                    </m:oMathParaPr>
                    <m:oMath xmlns:m="http://schemas.openxmlformats.org/officeDocument/2006/math">
                      <m:r>
                        <a:rPr lang="uk-UA" b="0" i="1" smtClean="0">
                          <a:latin typeface="Cambria Math" panose="02040503050406030204" pitchFamily="18" charset="0"/>
                        </a:rPr>
                        <m:t>Фактичні витрати 2325 грн.</m:t>
                      </m:r>
                    </m:oMath>
                  </m:oMathPara>
                </a14:m>
                <a:endParaRPr lang="uk-UA" dirty="0"/>
              </a:p>
              <a:p>
                <a:pPr marL="0" indent="0">
                  <a:buNone/>
                </a:pPr>
                <a14:m>
                  <m:oMathPara xmlns:m="http://schemas.openxmlformats.org/officeDocument/2006/math">
                    <m:oMathParaPr>
                      <m:jc m:val="centerGroup"/>
                    </m:oMathParaPr>
                    <m:oMath xmlns:m="http://schemas.openxmlformats.org/officeDocument/2006/math">
                      <m:r>
                        <a:rPr lang="uk-UA" b="0" i="1" smtClean="0">
                          <a:latin typeface="Cambria Math" panose="02040503050406030204" pitchFamily="18" charset="0"/>
                        </a:rPr>
                        <m:t>Умовна перевитрати 2325−2326,5=−1,5 грн. </m:t>
                      </m:r>
                    </m:oMath>
                  </m:oMathPara>
                </a14:m>
                <a:endParaRPr lang="uk-UA" dirty="0"/>
              </a:p>
              <a:p>
                <a:pPr marL="0" indent="0">
                  <a:buNone/>
                </a:pPr>
                <a:r>
                  <a:rPr lang="uk-UA" dirty="0"/>
                  <a:t>(віднімається від собівартості реалізованої продукції при визначені фінансових результатів)</a:t>
                </a:r>
              </a:p>
              <a:p>
                <a:pPr marL="0" indent="0">
                  <a:buNone/>
                </a:pPr>
                <a:endParaRPr lang="uk-UA" dirty="0"/>
              </a:p>
              <a:p>
                <a:pPr marL="0" indent="0">
                  <a:buNone/>
                </a:pPr>
                <a:endParaRPr lang="uk-UA" dirty="0"/>
              </a:p>
            </p:txBody>
          </p:sp>
        </mc:Choice>
        <mc:Fallback xmlns="">
          <p:sp>
            <p:nvSpPr>
              <p:cNvPr id="3" name="Місце для вмісту 2">
                <a:extLst>
                  <a:ext uri="{FF2B5EF4-FFF2-40B4-BE49-F238E27FC236}">
                    <a16:creationId xmlns:a16="http://schemas.microsoft.com/office/drawing/2014/main" id="{4E05C75A-2222-417D-8560-09949B25A7C7}"/>
                  </a:ext>
                </a:extLst>
              </p:cNvPr>
              <p:cNvSpPr>
                <a:spLocks noGrp="1" noRot="1" noChangeAspect="1" noMove="1" noResize="1" noEditPoints="1" noAdjustHandles="1" noChangeArrowheads="1" noChangeShapeType="1" noTextEdit="1"/>
              </p:cNvSpPr>
              <p:nvPr>
                <p:ph idx="1"/>
              </p:nvPr>
            </p:nvSpPr>
            <p:spPr>
              <a:xfrm>
                <a:off x="1154954" y="2263515"/>
                <a:ext cx="10507394" cy="4452078"/>
              </a:xfrm>
              <a:blipFill>
                <a:blip r:embed="rId2"/>
                <a:stretch>
                  <a:fillRect l="-464" t="-1368"/>
                </a:stretch>
              </a:blipFill>
            </p:spPr>
            <p:txBody>
              <a:bodyPr/>
              <a:lstStyle/>
              <a:p>
                <a:r>
                  <a:rPr lang="uk-UA">
                    <a:noFill/>
                  </a:rPr>
                  <a:t> </a:t>
                </a:r>
              </a:p>
            </p:txBody>
          </p:sp>
        </mc:Fallback>
      </mc:AlternateContent>
    </p:spTree>
    <p:extLst>
      <p:ext uri="{BB962C8B-B14F-4D97-AF65-F5344CB8AC3E}">
        <p14:creationId xmlns:p14="http://schemas.microsoft.com/office/powerpoint/2010/main" val="3175457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E0DDF7-AA9A-48EC-8F81-AE946CCBA3D3}"/>
              </a:ext>
            </a:extLst>
          </p:cNvPr>
          <p:cNvSpPr>
            <a:spLocks noGrp="1"/>
          </p:cNvSpPr>
          <p:nvPr>
            <p:ph type="title"/>
          </p:nvPr>
        </p:nvSpPr>
        <p:spPr/>
        <p:txBody>
          <a:bodyPr/>
          <a:lstStyle/>
          <a:p>
            <a:r>
              <a:rPr lang="uk-UA" dirty="0"/>
              <a:t>Контролінг</a:t>
            </a:r>
          </a:p>
        </p:txBody>
      </p:sp>
      <mc:AlternateContent xmlns:mc="http://schemas.openxmlformats.org/markup-compatibility/2006" xmlns:a14="http://schemas.microsoft.com/office/drawing/2010/main">
        <mc:Choice Requires="a14">
          <p:sp>
            <p:nvSpPr>
              <p:cNvPr id="3" name="Місце для вмісту 2">
                <a:extLst>
                  <a:ext uri="{FF2B5EF4-FFF2-40B4-BE49-F238E27FC236}">
                    <a16:creationId xmlns:a16="http://schemas.microsoft.com/office/drawing/2014/main" id="{0AFFCA23-2B0F-42E5-99E2-F33C8F0BEF94}"/>
                  </a:ext>
                </a:extLst>
              </p:cNvPr>
              <p:cNvSpPr>
                <a:spLocks noGrp="1"/>
              </p:cNvSpPr>
              <p:nvPr>
                <p:ph idx="1"/>
              </p:nvPr>
            </p:nvSpPr>
            <p:spPr/>
            <p:txBody>
              <a:bodyPr/>
              <a:lstStyle/>
              <a:p>
                <a:pPr marL="0" indent="0">
                  <a:buNone/>
                </a:pPr>
                <a:r>
                  <a:rPr lang="uk-UA" dirty="0"/>
                  <a:t>5. Матеріальні витрати на пакувальні матеріали (витрати на збут)</a:t>
                </a:r>
              </a:p>
              <a:p>
                <a:pPr marL="0" indent="0" algn="ctr">
                  <a:buNone/>
                </a:pPr>
                <a:r>
                  <a:rPr lang="uk-UA" dirty="0"/>
                  <a:t>МВ=400</a:t>
                </a:r>
                <a14:m>
                  <m:oMath xmlns:m="http://schemas.openxmlformats.org/officeDocument/2006/math">
                    <m:r>
                      <a:rPr lang="uk-UA" i="1" smtClean="0">
                        <a:latin typeface="Cambria Math" panose="02040503050406030204" pitchFamily="18" charset="0"/>
                        <a:ea typeface="Cambria Math" panose="02040503050406030204" pitchFamily="18" charset="0"/>
                      </a:rPr>
                      <m:t>×</m:t>
                    </m:r>
                  </m:oMath>
                </a14:m>
                <a:r>
                  <a:rPr lang="uk-UA" dirty="0"/>
                  <a:t>0,5+500</a:t>
                </a:r>
                <a14:m>
                  <m:oMath xmlns:m="http://schemas.openxmlformats.org/officeDocument/2006/math">
                    <m:r>
                      <a:rPr lang="uk-UA" i="1">
                        <a:latin typeface="Cambria Math" panose="02040503050406030204" pitchFamily="18" charset="0"/>
                        <a:ea typeface="Cambria Math" panose="02040503050406030204" pitchFamily="18" charset="0"/>
                      </a:rPr>
                      <m:t>×</m:t>
                    </m:r>
                  </m:oMath>
                </a14:m>
                <a:r>
                  <a:rPr lang="uk-UA" dirty="0"/>
                  <a:t>0,45=425 грн.</a:t>
                </a:r>
              </a:p>
              <a:p>
                <a:pPr marL="0" indent="0" algn="ctr">
                  <a:buNone/>
                </a:pPr>
                <a:endParaRPr lang="uk-UA" dirty="0"/>
              </a:p>
              <a:p>
                <a:pPr marL="0" indent="0" algn="just">
                  <a:buNone/>
                </a:pPr>
                <a:r>
                  <a:rPr lang="uk-UA" dirty="0"/>
                  <a:t>Оплата праці</a:t>
                </a:r>
              </a:p>
              <a:p>
                <a:pPr marL="0" indent="0" algn="just">
                  <a:buNone/>
                </a:pPr>
                <a:r>
                  <a:rPr lang="uk-UA" dirty="0"/>
                  <a:t>1. Директор 12500 грн. (адміністративні витрати)</a:t>
                </a:r>
              </a:p>
              <a:p>
                <a:pPr marL="0" indent="0" algn="just">
                  <a:buNone/>
                </a:pPr>
                <a:r>
                  <a:rPr lang="uk-UA" dirty="0"/>
                  <a:t>2. Бухгалтер 12300 грн. (адміністративні витрати)</a:t>
                </a:r>
              </a:p>
              <a:p>
                <a:pPr marL="0" indent="0" algn="just">
                  <a:buNone/>
                </a:pPr>
                <a:r>
                  <a:rPr lang="uk-UA" dirty="0"/>
                  <a:t>3. Секретар 8300 грн. (адміністративні витрати)</a:t>
                </a:r>
              </a:p>
            </p:txBody>
          </p:sp>
        </mc:Choice>
        <mc:Fallback xmlns="">
          <p:sp>
            <p:nvSpPr>
              <p:cNvPr id="3" name="Місце для вмісту 2">
                <a:extLst>
                  <a:ext uri="{FF2B5EF4-FFF2-40B4-BE49-F238E27FC236}">
                    <a16:creationId xmlns:a16="http://schemas.microsoft.com/office/drawing/2014/main" id="{0AFFCA23-2B0F-42E5-99E2-F33C8F0BEF94}"/>
                  </a:ext>
                </a:extLst>
              </p:cNvPr>
              <p:cNvSpPr>
                <a:spLocks noGrp="1" noRot="1" noChangeAspect="1" noMove="1" noResize="1" noEditPoints="1" noAdjustHandles="1" noChangeArrowheads="1" noChangeShapeType="1" noTextEdit="1"/>
              </p:cNvSpPr>
              <p:nvPr>
                <p:ph idx="1"/>
              </p:nvPr>
            </p:nvSpPr>
            <p:spPr>
              <a:blipFill>
                <a:blip r:embed="rId2"/>
                <a:stretch>
                  <a:fillRect l="-552" t="-891"/>
                </a:stretch>
              </a:blipFill>
            </p:spPr>
            <p:txBody>
              <a:bodyPr/>
              <a:lstStyle/>
              <a:p>
                <a:r>
                  <a:rPr lang="uk-UA">
                    <a:noFill/>
                  </a:rPr>
                  <a:t> </a:t>
                </a:r>
              </a:p>
            </p:txBody>
          </p:sp>
        </mc:Fallback>
      </mc:AlternateContent>
    </p:spTree>
    <p:extLst>
      <p:ext uri="{BB962C8B-B14F-4D97-AF65-F5344CB8AC3E}">
        <p14:creationId xmlns:p14="http://schemas.microsoft.com/office/powerpoint/2010/main" val="2141858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6F1826-B4E5-4757-A29D-47D3A1295E5E}"/>
              </a:ext>
            </a:extLst>
          </p:cNvPr>
          <p:cNvSpPr>
            <a:spLocks noGrp="1"/>
          </p:cNvSpPr>
          <p:nvPr>
            <p:ph type="title"/>
          </p:nvPr>
        </p:nvSpPr>
        <p:spPr/>
        <p:txBody>
          <a:bodyPr/>
          <a:lstStyle/>
          <a:p>
            <a:r>
              <a:rPr lang="uk-UA" dirty="0"/>
              <a:t>Контролінг</a:t>
            </a:r>
          </a:p>
        </p:txBody>
      </p:sp>
      <mc:AlternateContent xmlns:mc="http://schemas.openxmlformats.org/markup-compatibility/2006" xmlns:a14="http://schemas.microsoft.com/office/drawing/2010/main">
        <mc:Choice Requires="a14">
          <p:sp>
            <p:nvSpPr>
              <p:cNvPr id="3" name="Місце для вмісту 2">
                <a:extLst>
                  <a:ext uri="{FF2B5EF4-FFF2-40B4-BE49-F238E27FC236}">
                    <a16:creationId xmlns:a16="http://schemas.microsoft.com/office/drawing/2014/main" id="{48B1DCE8-A525-4045-BA36-BBEC96EC8EEB}"/>
                  </a:ext>
                </a:extLst>
              </p:cNvPr>
              <p:cNvSpPr>
                <a:spLocks noGrp="1"/>
              </p:cNvSpPr>
              <p:nvPr>
                <p:ph idx="1"/>
              </p:nvPr>
            </p:nvSpPr>
            <p:spPr>
              <a:xfrm>
                <a:off x="644578" y="2603500"/>
                <a:ext cx="10598046" cy="4127084"/>
              </a:xfrm>
            </p:spPr>
            <p:txBody>
              <a:bodyPr/>
              <a:lstStyle/>
              <a:p>
                <a:pPr marL="0" indent="0">
                  <a:buNone/>
                </a:pPr>
                <a:r>
                  <a:rPr lang="uk-UA" sz="2000" dirty="0"/>
                  <a:t>4. Заробітна плата робітника, що виготовляє продукцію А (прямі витрати на продукцію А)</a:t>
                </a:r>
              </a:p>
              <a:p>
                <a:pPr marL="0" indent="0">
                  <a:buNone/>
                </a:pPr>
                <a14:m>
                  <m:oMathPara xmlns:m="http://schemas.openxmlformats.org/officeDocument/2006/math">
                    <m:oMathParaPr>
                      <m:jc m:val="centerGroup"/>
                    </m:oMathParaPr>
                    <m:oMath xmlns:m="http://schemas.openxmlformats.org/officeDocument/2006/math">
                      <m:sSub>
                        <m:sSubPr>
                          <m:ctrlPr>
                            <a:rPr lang="uk-UA" sz="2000" i="1" smtClean="0">
                              <a:latin typeface="Cambria Math" panose="02040503050406030204" pitchFamily="18" charset="0"/>
                            </a:rPr>
                          </m:ctrlPr>
                        </m:sSubPr>
                        <m:e>
                          <m:r>
                            <a:rPr lang="uk-UA" sz="2000" b="0" i="1" smtClean="0">
                              <a:latin typeface="Cambria Math" panose="02040503050406030204" pitchFamily="18" charset="0"/>
                            </a:rPr>
                            <m:t>ЗП</m:t>
                          </m:r>
                        </m:e>
                        <m:sub>
                          <m:r>
                            <a:rPr lang="uk-UA" sz="2000" b="0" i="1" smtClean="0">
                              <a:latin typeface="Cambria Math" panose="02040503050406030204" pitchFamily="18" charset="0"/>
                            </a:rPr>
                            <m:t>А</m:t>
                          </m:r>
                        </m:sub>
                      </m:sSub>
                      <m:r>
                        <a:rPr lang="uk-UA" sz="2000" b="0" i="1" smtClean="0">
                          <a:latin typeface="Cambria Math" panose="02040503050406030204" pitchFamily="18" charset="0"/>
                        </a:rPr>
                        <m:t>= </m:t>
                      </m:r>
                      <m:f>
                        <m:fPr>
                          <m:ctrlPr>
                            <a:rPr lang="uk-UA" sz="2000" b="0" i="1" smtClean="0">
                              <a:latin typeface="Cambria Math" panose="02040503050406030204" pitchFamily="18" charset="0"/>
                            </a:rPr>
                          </m:ctrlPr>
                        </m:fPr>
                        <m:num>
                          <m:r>
                            <a:rPr lang="uk-UA" sz="2000" b="0" i="1" smtClean="0">
                              <a:latin typeface="Cambria Math" panose="02040503050406030204" pitchFamily="18" charset="0"/>
                            </a:rPr>
                            <m:t>44,6</m:t>
                          </m:r>
                          <m:r>
                            <a:rPr lang="uk-UA" sz="2000" b="0" i="1" smtClean="0">
                              <a:latin typeface="Cambria Math" panose="02040503050406030204" pitchFamily="18" charset="0"/>
                              <a:ea typeface="Cambria Math" panose="02040503050406030204" pitchFamily="18" charset="0"/>
                            </a:rPr>
                            <m:t>×5</m:t>
                          </m:r>
                        </m:num>
                        <m:den>
                          <m:r>
                            <a:rPr lang="uk-UA" sz="2000" b="0" i="1" smtClean="0">
                              <a:latin typeface="Cambria Math" panose="02040503050406030204" pitchFamily="18" charset="0"/>
                            </a:rPr>
                            <m:t>60</m:t>
                          </m:r>
                        </m:den>
                      </m:f>
                      <m:r>
                        <a:rPr lang="uk-UA" sz="2000" b="0" i="1" smtClean="0">
                          <a:latin typeface="Cambria Math" panose="02040503050406030204" pitchFamily="18" charset="0"/>
                          <a:ea typeface="Cambria Math" panose="02040503050406030204" pitchFamily="18" charset="0"/>
                        </a:rPr>
                        <m:t>×2210=8213,83 грн.</m:t>
                      </m:r>
                    </m:oMath>
                  </m:oMathPara>
                </a14:m>
                <a:endParaRPr lang="uk-UA" sz="2000" b="0" dirty="0">
                  <a:ea typeface="Cambria Math" panose="02040503050406030204" pitchFamily="18" charset="0"/>
                </a:endParaRPr>
              </a:p>
              <a:p>
                <a:pPr marL="0" indent="0">
                  <a:buNone/>
                </a:pPr>
                <a:r>
                  <a:rPr lang="uk-UA" sz="2000" dirty="0"/>
                  <a:t>5. Заробітна плата робітника, що виготовляє продукцію Б (прямі витрати на продукцію Б)</a:t>
                </a:r>
              </a:p>
              <a:p>
                <a:pPr marL="0" indent="0">
                  <a:buNone/>
                </a:pPr>
                <a14:m>
                  <m:oMathPara xmlns:m="http://schemas.openxmlformats.org/officeDocument/2006/math">
                    <m:oMathParaPr>
                      <m:jc m:val="centerGroup"/>
                    </m:oMathParaPr>
                    <m:oMath xmlns:m="http://schemas.openxmlformats.org/officeDocument/2006/math">
                      <m:sSub>
                        <m:sSubPr>
                          <m:ctrlPr>
                            <a:rPr lang="uk-UA" sz="2000" i="1" smtClean="0">
                              <a:latin typeface="Cambria Math" panose="02040503050406030204" pitchFamily="18" charset="0"/>
                            </a:rPr>
                          </m:ctrlPr>
                        </m:sSubPr>
                        <m:e>
                          <m:r>
                            <a:rPr lang="uk-UA" sz="2000" b="0" i="1" smtClean="0">
                              <a:latin typeface="Cambria Math" panose="02040503050406030204" pitchFamily="18" charset="0"/>
                            </a:rPr>
                            <m:t>ЗП</m:t>
                          </m:r>
                        </m:e>
                        <m:sub>
                          <m:r>
                            <a:rPr lang="uk-UA" sz="2000" b="0" i="1" smtClean="0">
                              <a:latin typeface="Cambria Math" panose="02040503050406030204" pitchFamily="18" charset="0"/>
                            </a:rPr>
                            <m:t>Б</m:t>
                          </m:r>
                        </m:sub>
                      </m:sSub>
                      <m:r>
                        <a:rPr lang="uk-UA" sz="2000" b="0" i="1" smtClean="0">
                          <a:latin typeface="Cambria Math" panose="02040503050406030204" pitchFamily="18" charset="0"/>
                        </a:rPr>
                        <m:t>= </m:t>
                      </m:r>
                      <m:f>
                        <m:fPr>
                          <m:ctrlPr>
                            <a:rPr lang="uk-UA" sz="2000" b="0" i="1" smtClean="0">
                              <a:latin typeface="Cambria Math" panose="02040503050406030204" pitchFamily="18" charset="0"/>
                            </a:rPr>
                          </m:ctrlPr>
                        </m:fPr>
                        <m:num>
                          <m:r>
                            <a:rPr lang="uk-UA" sz="2000" b="0" i="1" smtClean="0">
                              <a:latin typeface="Cambria Math" panose="02040503050406030204" pitchFamily="18" charset="0"/>
                            </a:rPr>
                            <m:t>45,8</m:t>
                          </m:r>
                          <m:r>
                            <a:rPr lang="uk-UA" sz="2000" b="0" i="1" smtClean="0">
                              <a:latin typeface="Cambria Math" panose="02040503050406030204" pitchFamily="18" charset="0"/>
                              <a:ea typeface="Cambria Math" panose="02040503050406030204" pitchFamily="18" charset="0"/>
                            </a:rPr>
                            <m:t>×6</m:t>
                          </m:r>
                        </m:num>
                        <m:den>
                          <m:r>
                            <a:rPr lang="uk-UA" sz="2000" b="0" i="1" smtClean="0">
                              <a:latin typeface="Cambria Math" panose="02040503050406030204" pitchFamily="18" charset="0"/>
                            </a:rPr>
                            <m:t>60</m:t>
                          </m:r>
                        </m:den>
                      </m:f>
                      <m:r>
                        <a:rPr lang="uk-UA" sz="2000" b="0" i="1" smtClean="0">
                          <a:latin typeface="Cambria Math" panose="02040503050406030204" pitchFamily="18" charset="0"/>
                          <a:ea typeface="Cambria Math" panose="02040503050406030204" pitchFamily="18" charset="0"/>
                        </a:rPr>
                        <m:t>×1840=8427,2 грн.</m:t>
                      </m:r>
                    </m:oMath>
                  </m:oMathPara>
                </a14:m>
                <a:endParaRPr lang="uk-UA" sz="2000" b="0" dirty="0">
                  <a:ea typeface="Cambria Math" panose="02040503050406030204" pitchFamily="18" charset="0"/>
                </a:endParaRPr>
              </a:p>
              <a:p>
                <a:pPr marL="0" indent="0">
                  <a:buNone/>
                </a:pPr>
                <a:r>
                  <a:rPr lang="uk-UA" sz="2000" dirty="0">
                    <a:ea typeface="Cambria Math" panose="02040503050406030204" pitchFamily="18" charset="0"/>
                  </a:rPr>
                  <a:t>6. Заробітна плата робітника, що виготовляє обидва види продукції (загальновиробничі витрати)</a:t>
                </a:r>
              </a:p>
              <a:p>
                <a:pPr marL="0" indent="0" algn="ctr">
                  <a:buNone/>
                </a:pPr>
                <a:r>
                  <a:rPr lang="uk-UA" sz="2000" b="0" dirty="0">
                    <a:ea typeface="Cambria Math" panose="02040503050406030204" pitchFamily="18" charset="0"/>
                  </a:rPr>
                  <a:t>ЗП=184 </a:t>
                </a:r>
                <a14:m>
                  <m:oMath xmlns:m="http://schemas.openxmlformats.org/officeDocument/2006/math">
                    <m:r>
                      <a:rPr lang="uk-UA" sz="2000" b="0" i="1" smtClean="0">
                        <a:latin typeface="Cambria Math" panose="02040503050406030204" pitchFamily="18" charset="0"/>
                        <a:ea typeface="Cambria Math" panose="02040503050406030204" pitchFamily="18" charset="0"/>
                      </a:rPr>
                      <m:t>×</m:t>
                    </m:r>
                  </m:oMath>
                </a14:m>
                <a:r>
                  <a:rPr lang="uk-UA" sz="2000" b="0" dirty="0">
                    <a:ea typeface="Cambria Math" panose="02040503050406030204" pitchFamily="18" charset="0"/>
                  </a:rPr>
                  <a:t>53,60</a:t>
                </a:r>
                <a:r>
                  <a:rPr lang="uk-UA" sz="2000" dirty="0">
                    <a:ea typeface="Cambria Math" panose="02040503050406030204" pitchFamily="18" charset="0"/>
                  </a:rPr>
                  <a:t>= 9862,4</a:t>
                </a:r>
              </a:p>
              <a:p>
                <a:pPr marL="0" indent="0">
                  <a:buNone/>
                </a:pPr>
                <a:endParaRPr lang="uk-UA" dirty="0"/>
              </a:p>
            </p:txBody>
          </p:sp>
        </mc:Choice>
        <mc:Fallback xmlns="">
          <p:sp>
            <p:nvSpPr>
              <p:cNvPr id="3" name="Місце для вмісту 2">
                <a:extLst>
                  <a:ext uri="{FF2B5EF4-FFF2-40B4-BE49-F238E27FC236}">
                    <a16:creationId xmlns:a16="http://schemas.microsoft.com/office/drawing/2014/main" id="{48B1DCE8-A525-4045-BA36-BBEC96EC8EEB}"/>
                  </a:ext>
                </a:extLst>
              </p:cNvPr>
              <p:cNvSpPr>
                <a:spLocks noGrp="1" noRot="1" noChangeAspect="1" noMove="1" noResize="1" noEditPoints="1" noAdjustHandles="1" noChangeArrowheads="1" noChangeShapeType="1" noTextEdit="1"/>
              </p:cNvSpPr>
              <p:nvPr>
                <p:ph idx="1"/>
              </p:nvPr>
            </p:nvSpPr>
            <p:spPr>
              <a:xfrm>
                <a:off x="644578" y="2603500"/>
                <a:ext cx="10598046" cy="4127084"/>
              </a:xfrm>
              <a:blipFill>
                <a:blip r:embed="rId2"/>
                <a:stretch>
                  <a:fillRect l="-633" t="-739"/>
                </a:stretch>
              </a:blipFill>
            </p:spPr>
            <p:txBody>
              <a:bodyPr/>
              <a:lstStyle/>
              <a:p>
                <a:r>
                  <a:rPr lang="uk-UA">
                    <a:noFill/>
                  </a:rPr>
                  <a:t> </a:t>
                </a:r>
              </a:p>
            </p:txBody>
          </p:sp>
        </mc:Fallback>
      </mc:AlternateContent>
    </p:spTree>
    <p:extLst>
      <p:ext uri="{BB962C8B-B14F-4D97-AF65-F5344CB8AC3E}">
        <p14:creationId xmlns:p14="http://schemas.microsoft.com/office/powerpoint/2010/main" val="2671743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332B3A-EEF1-4584-A8BC-1FB1432D6CBA}"/>
              </a:ext>
            </a:extLst>
          </p:cNvPr>
          <p:cNvSpPr>
            <a:spLocks noGrp="1"/>
          </p:cNvSpPr>
          <p:nvPr>
            <p:ph type="title"/>
          </p:nvPr>
        </p:nvSpPr>
        <p:spPr/>
        <p:txBody>
          <a:bodyPr/>
          <a:lstStyle/>
          <a:p>
            <a:r>
              <a:rPr lang="uk-UA" dirty="0"/>
              <a:t>Контролінг</a:t>
            </a:r>
          </a:p>
        </p:txBody>
      </p:sp>
      <p:sp>
        <p:nvSpPr>
          <p:cNvPr id="3" name="Місце для вмісту 2">
            <a:extLst>
              <a:ext uri="{FF2B5EF4-FFF2-40B4-BE49-F238E27FC236}">
                <a16:creationId xmlns:a16="http://schemas.microsoft.com/office/drawing/2014/main" id="{576094BA-83D7-471E-88AD-6F9D815E8DB8}"/>
              </a:ext>
            </a:extLst>
          </p:cNvPr>
          <p:cNvSpPr>
            <a:spLocks noGrp="1"/>
          </p:cNvSpPr>
          <p:nvPr>
            <p:ph idx="1"/>
          </p:nvPr>
        </p:nvSpPr>
        <p:spPr>
          <a:xfrm>
            <a:off x="615820" y="2603500"/>
            <a:ext cx="10431625" cy="4039896"/>
          </a:xfrm>
        </p:spPr>
        <p:txBody>
          <a:bodyPr/>
          <a:lstStyle/>
          <a:p>
            <a:pPr marL="0" indent="0">
              <a:buNone/>
            </a:pPr>
            <a:r>
              <a:rPr lang="uk-UA" sz="2000" dirty="0">
                <a:solidFill>
                  <a:schemeClr val="tx1"/>
                </a:solidFill>
                <a:ea typeface="Cambria Math" panose="02040503050406030204" pitchFamily="18" charset="0"/>
              </a:rPr>
              <a:t>7. Заробітна плата допоміжного робітника (загальновиробничі витрати)</a:t>
            </a:r>
          </a:p>
          <a:p>
            <a:pPr marL="0" indent="0" algn="ctr">
              <a:buNone/>
            </a:pPr>
            <a:r>
              <a:rPr lang="uk-UA" sz="2000" dirty="0">
                <a:solidFill>
                  <a:schemeClr val="tx1"/>
                </a:solidFill>
                <a:ea typeface="Cambria Math" panose="02040503050406030204" pitchFamily="18" charset="0"/>
              </a:rPr>
              <a:t>ЗП= 180×30,5=5490 грн.</a:t>
            </a:r>
          </a:p>
          <a:p>
            <a:pPr marL="0" indent="0" algn="just">
              <a:buNone/>
            </a:pPr>
            <a:r>
              <a:rPr lang="uk-UA" sz="2000" dirty="0">
                <a:solidFill>
                  <a:schemeClr val="tx1"/>
                </a:solidFill>
                <a:ea typeface="Cambria Math" panose="02040503050406030204" pitchFamily="18" charset="0"/>
              </a:rPr>
              <a:t>8. Заробітна плата водія вантажного автомобіля (витрати на збут)</a:t>
            </a:r>
          </a:p>
          <a:p>
            <a:pPr marL="0" indent="0" algn="ctr">
              <a:buNone/>
            </a:pPr>
            <a:r>
              <a:rPr lang="uk-UA" sz="2000" dirty="0">
                <a:solidFill>
                  <a:schemeClr val="tx1"/>
                </a:solidFill>
                <a:ea typeface="Cambria Math" panose="02040503050406030204" pitchFamily="18" charset="0"/>
              </a:rPr>
              <a:t>ЗП=184×38,5=7084 грн.</a:t>
            </a:r>
          </a:p>
          <a:p>
            <a:pPr marL="0" indent="0" algn="just">
              <a:buNone/>
            </a:pPr>
            <a:r>
              <a:rPr lang="uk-UA" sz="2000" dirty="0">
                <a:solidFill>
                  <a:schemeClr val="tx1"/>
                </a:solidFill>
                <a:ea typeface="Cambria Math" panose="02040503050406030204" pitchFamily="18" charset="0"/>
              </a:rPr>
              <a:t>9. Заробітна плата водія легкового автомобіля (адміністративні витрати)</a:t>
            </a:r>
          </a:p>
          <a:p>
            <a:pPr marL="0" indent="0" algn="ctr">
              <a:buNone/>
            </a:pPr>
            <a:r>
              <a:rPr lang="uk-UA" sz="2000" dirty="0">
                <a:solidFill>
                  <a:schemeClr val="tx1"/>
                </a:solidFill>
                <a:ea typeface="Cambria Math" panose="02040503050406030204" pitchFamily="18" charset="0"/>
              </a:rPr>
              <a:t>ЗП = 160×32=5120 грн.</a:t>
            </a:r>
          </a:p>
          <a:p>
            <a:pPr marL="0" indent="0" algn="just">
              <a:buNone/>
            </a:pPr>
            <a:r>
              <a:rPr lang="uk-UA" sz="2000" dirty="0">
                <a:solidFill>
                  <a:schemeClr val="tx1"/>
                </a:solidFill>
                <a:ea typeface="Cambria Math" panose="02040503050406030204" pitchFamily="18" charset="0"/>
              </a:rPr>
              <a:t>10. Заробітна плата продавця (витрати на збут)</a:t>
            </a:r>
          </a:p>
          <a:p>
            <a:pPr marL="0" indent="0" algn="ctr">
              <a:buNone/>
            </a:pPr>
            <a:r>
              <a:rPr lang="uk-UA" sz="2000" dirty="0">
                <a:solidFill>
                  <a:schemeClr val="tx1"/>
                </a:solidFill>
                <a:ea typeface="Cambria Math" panose="02040503050406030204" pitchFamily="18" charset="0"/>
              </a:rPr>
              <a:t>ЗП=180×29,50=5310 грн.</a:t>
            </a:r>
            <a:endParaRPr lang="uk-UA" sz="2000" dirty="0">
              <a:solidFill>
                <a:schemeClr val="tx1"/>
              </a:solidFill>
            </a:endParaRPr>
          </a:p>
          <a:p>
            <a:endParaRPr lang="uk-UA" dirty="0"/>
          </a:p>
        </p:txBody>
      </p:sp>
    </p:spTree>
    <p:extLst>
      <p:ext uri="{BB962C8B-B14F-4D97-AF65-F5344CB8AC3E}">
        <p14:creationId xmlns:p14="http://schemas.microsoft.com/office/powerpoint/2010/main" val="2349039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2954CF-F78E-482E-94B8-51B1FD8E566A}"/>
              </a:ext>
            </a:extLst>
          </p:cNvPr>
          <p:cNvSpPr>
            <a:spLocks noGrp="1"/>
          </p:cNvSpPr>
          <p:nvPr>
            <p:ph type="title"/>
          </p:nvPr>
        </p:nvSpPr>
        <p:spPr/>
        <p:txBody>
          <a:bodyPr/>
          <a:lstStyle/>
          <a:p>
            <a:r>
              <a:rPr lang="uk-UA" dirty="0"/>
              <a:t>Контролінг в підприємництві</a:t>
            </a:r>
          </a:p>
        </p:txBody>
      </p:sp>
      <p:graphicFrame>
        <p:nvGraphicFramePr>
          <p:cNvPr id="4" name="Таблиця 4">
            <a:extLst>
              <a:ext uri="{FF2B5EF4-FFF2-40B4-BE49-F238E27FC236}">
                <a16:creationId xmlns:a16="http://schemas.microsoft.com/office/drawing/2014/main" id="{D0C8A931-9701-4AE6-B6B5-A3686F36164C}"/>
              </a:ext>
            </a:extLst>
          </p:cNvPr>
          <p:cNvGraphicFramePr>
            <a:graphicFrameLocks noGrp="1"/>
          </p:cNvGraphicFramePr>
          <p:nvPr>
            <p:ph idx="1"/>
            <p:extLst>
              <p:ext uri="{D42A27DB-BD31-4B8C-83A1-F6EECF244321}">
                <p14:modId xmlns:p14="http://schemas.microsoft.com/office/powerpoint/2010/main" val="2988280083"/>
              </p:ext>
            </p:extLst>
          </p:nvPr>
        </p:nvGraphicFramePr>
        <p:xfrm>
          <a:off x="46652" y="1942504"/>
          <a:ext cx="12098695" cy="4915496"/>
        </p:xfrm>
        <a:graphic>
          <a:graphicData uri="http://schemas.openxmlformats.org/drawingml/2006/table">
            <a:tbl>
              <a:tblPr firstRow="1" bandRow="1">
                <a:tableStyleId>{5C22544A-7EE6-4342-B048-85BDC9FD1C3A}</a:tableStyleId>
              </a:tblPr>
              <a:tblGrid>
                <a:gridCol w="1728385">
                  <a:extLst>
                    <a:ext uri="{9D8B030D-6E8A-4147-A177-3AD203B41FA5}">
                      <a16:colId xmlns:a16="http://schemas.microsoft.com/office/drawing/2014/main" val="3850704434"/>
                    </a:ext>
                  </a:extLst>
                </a:gridCol>
                <a:gridCol w="1728385">
                  <a:extLst>
                    <a:ext uri="{9D8B030D-6E8A-4147-A177-3AD203B41FA5}">
                      <a16:colId xmlns:a16="http://schemas.microsoft.com/office/drawing/2014/main" val="1175635569"/>
                    </a:ext>
                  </a:extLst>
                </a:gridCol>
                <a:gridCol w="1728385">
                  <a:extLst>
                    <a:ext uri="{9D8B030D-6E8A-4147-A177-3AD203B41FA5}">
                      <a16:colId xmlns:a16="http://schemas.microsoft.com/office/drawing/2014/main" val="2441336968"/>
                    </a:ext>
                  </a:extLst>
                </a:gridCol>
                <a:gridCol w="1728385">
                  <a:extLst>
                    <a:ext uri="{9D8B030D-6E8A-4147-A177-3AD203B41FA5}">
                      <a16:colId xmlns:a16="http://schemas.microsoft.com/office/drawing/2014/main" val="3035781231"/>
                    </a:ext>
                  </a:extLst>
                </a:gridCol>
                <a:gridCol w="1728385">
                  <a:extLst>
                    <a:ext uri="{9D8B030D-6E8A-4147-A177-3AD203B41FA5}">
                      <a16:colId xmlns:a16="http://schemas.microsoft.com/office/drawing/2014/main" val="2933958608"/>
                    </a:ext>
                  </a:extLst>
                </a:gridCol>
                <a:gridCol w="1728385">
                  <a:extLst>
                    <a:ext uri="{9D8B030D-6E8A-4147-A177-3AD203B41FA5}">
                      <a16:colId xmlns:a16="http://schemas.microsoft.com/office/drawing/2014/main" val="3725457841"/>
                    </a:ext>
                  </a:extLst>
                </a:gridCol>
                <a:gridCol w="1728385">
                  <a:extLst>
                    <a:ext uri="{9D8B030D-6E8A-4147-A177-3AD203B41FA5}">
                      <a16:colId xmlns:a16="http://schemas.microsoft.com/office/drawing/2014/main" val="734473196"/>
                    </a:ext>
                  </a:extLst>
                </a:gridCol>
              </a:tblGrid>
              <a:tr h="685670">
                <a:tc rowSpan="2">
                  <a:txBody>
                    <a:bodyPr/>
                    <a:lstStyle/>
                    <a:p>
                      <a:pPr algn="ctr"/>
                      <a:r>
                        <a:rPr lang="uk-UA" dirty="0"/>
                        <a:t>Економічні елементи</a:t>
                      </a:r>
                    </a:p>
                  </a:txBody>
                  <a:tcPr/>
                </a:tc>
                <a:tc gridSpan="3">
                  <a:txBody>
                    <a:bodyPr/>
                    <a:lstStyle/>
                    <a:p>
                      <a:pPr algn="ctr"/>
                      <a:r>
                        <a:rPr lang="uk-UA" dirty="0"/>
                        <a:t>Витрати, що формують собівартість продукції</a:t>
                      </a:r>
                    </a:p>
                  </a:txBody>
                  <a:tcPr/>
                </a:tc>
                <a:tc hMerge="1">
                  <a:txBody>
                    <a:bodyPr/>
                    <a:lstStyle/>
                    <a:p>
                      <a:endParaRPr lang="uk-UA" dirty="0"/>
                    </a:p>
                  </a:txBody>
                  <a:tcPr/>
                </a:tc>
                <a:tc hMerge="1">
                  <a:txBody>
                    <a:bodyPr/>
                    <a:lstStyle/>
                    <a:p>
                      <a:endParaRPr lang="uk-UA" dirty="0"/>
                    </a:p>
                  </a:txBody>
                  <a:tcPr/>
                </a:tc>
                <a:tc gridSpan="2">
                  <a:txBody>
                    <a:bodyPr/>
                    <a:lstStyle/>
                    <a:p>
                      <a:pPr algn="ctr"/>
                      <a:r>
                        <a:rPr lang="uk-UA" dirty="0"/>
                        <a:t>Витрати, що не формують собівартість продукції</a:t>
                      </a:r>
                    </a:p>
                  </a:txBody>
                  <a:tcPr/>
                </a:tc>
                <a:tc hMerge="1">
                  <a:txBody>
                    <a:bodyPr/>
                    <a:lstStyle/>
                    <a:p>
                      <a:endParaRPr lang="uk-UA" dirty="0"/>
                    </a:p>
                  </a:txBody>
                  <a:tcPr/>
                </a:tc>
                <a:tc rowSpan="2">
                  <a:txBody>
                    <a:bodyPr/>
                    <a:lstStyle/>
                    <a:p>
                      <a:pPr algn="ctr"/>
                      <a:r>
                        <a:rPr lang="uk-UA" dirty="0"/>
                        <a:t>Разом</a:t>
                      </a:r>
                    </a:p>
                  </a:txBody>
                  <a:tcPr/>
                </a:tc>
                <a:extLst>
                  <a:ext uri="{0D108BD9-81ED-4DB2-BD59-A6C34878D82A}">
                    <a16:rowId xmlns:a16="http://schemas.microsoft.com/office/drawing/2014/main" val="3333838050"/>
                  </a:ext>
                </a:extLst>
              </a:tr>
              <a:tr h="979529">
                <a:tc vMerge="1">
                  <a:txBody>
                    <a:bodyPr/>
                    <a:lstStyle/>
                    <a:p>
                      <a:endParaRPr lang="uk-UA" dirty="0"/>
                    </a:p>
                  </a:txBody>
                  <a:tcPr/>
                </a:tc>
                <a:tc>
                  <a:txBody>
                    <a:bodyPr/>
                    <a:lstStyle/>
                    <a:p>
                      <a:pPr algn="ctr"/>
                      <a:r>
                        <a:rPr lang="uk-UA" dirty="0"/>
                        <a:t>Прямі витрати на виріб А (ПА)</a:t>
                      </a:r>
                    </a:p>
                  </a:txBody>
                  <a:tcPr/>
                </a:tc>
                <a:tc>
                  <a:txBody>
                    <a:bodyPr/>
                    <a:lstStyle/>
                    <a:p>
                      <a:pPr algn="ctr"/>
                      <a:r>
                        <a:rPr lang="uk-UA" dirty="0"/>
                        <a:t>Прямі витрати на виріб Б (ПБ)</a:t>
                      </a:r>
                    </a:p>
                  </a:txBody>
                  <a:tcPr/>
                </a:tc>
                <a:tc>
                  <a:txBody>
                    <a:bodyPr/>
                    <a:lstStyle/>
                    <a:p>
                      <a:pPr algn="ctr"/>
                      <a:r>
                        <a:rPr lang="uk-UA" dirty="0"/>
                        <a:t>Загально-виробничі витрати (ЗВ)</a:t>
                      </a:r>
                    </a:p>
                  </a:txBody>
                  <a:tcPr/>
                </a:tc>
                <a:tc>
                  <a:txBody>
                    <a:bodyPr/>
                    <a:lstStyle/>
                    <a:p>
                      <a:pPr algn="ctr"/>
                      <a:r>
                        <a:rPr lang="uk-UA" dirty="0"/>
                        <a:t>Адміністративні витрати (АВ)</a:t>
                      </a:r>
                    </a:p>
                  </a:txBody>
                  <a:tcPr/>
                </a:tc>
                <a:tc>
                  <a:txBody>
                    <a:bodyPr/>
                    <a:lstStyle/>
                    <a:p>
                      <a:pPr algn="ctr"/>
                      <a:r>
                        <a:rPr lang="uk-UA" dirty="0"/>
                        <a:t>Витрати на збут (ВЗ)</a:t>
                      </a:r>
                    </a:p>
                  </a:txBody>
                  <a:tcPr/>
                </a:tc>
                <a:tc vMerge="1">
                  <a:txBody>
                    <a:bodyPr/>
                    <a:lstStyle/>
                    <a:p>
                      <a:endParaRPr lang="uk-UA" dirty="0"/>
                    </a:p>
                  </a:txBody>
                  <a:tcPr/>
                </a:tc>
                <a:extLst>
                  <a:ext uri="{0D108BD9-81ED-4DB2-BD59-A6C34878D82A}">
                    <a16:rowId xmlns:a16="http://schemas.microsoft.com/office/drawing/2014/main" val="2341196873"/>
                  </a:ext>
                </a:extLst>
              </a:tr>
              <a:tr h="626319">
                <a:tc>
                  <a:txBody>
                    <a:bodyPr/>
                    <a:lstStyle/>
                    <a:p>
                      <a:r>
                        <a:rPr lang="uk-UA" dirty="0"/>
                        <a:t>Амортизація</a:t>
                      </a:r>
                    </a:p>
                  </a:txBody>
                  <a:tcPr/>
                </a:tc>
                <a:tc>
                  <a:txBody>
                    <a:bodyPr/>
                    <a:lstStyle/>
                    <a:p>
                      <a:pPr algn="ctr" fontAlgn="ctr"/>
                      <a:r>
                        <a:rPr lang="ru-RU" sz="2000" b="0" i="0" u="none" strike="noStrike">
                          <a:solidFill>
                            <a:srgbClr val="000000"/>
                          </a:solidFill>
                          <a:effectLst/>
                          <a:latin typeface="+mn-lt"/>
                        </a:rPr>
                        <a:t>29534,00</a:t>
                      </a:r>
                    </a:p>
                  </a:txBody>
                  <a:tcPr marL="7620" marR="7620" marT="7620" marB="0" anchor="ctr"/>
                </a:tc>
                <a:tc>
                  <a:txBody>
                    <a:bodyPr/>
                    <a:lstStyle/>
                    <a:p>
                      <a:pPr algn="ctr" fontAlgn="b"/>
                      <a:r>
                        <a:rPr lang="ru-RU" sz="2000" b="0" i="0" u="none" strike="noStrike">
                          <a:solidFill>
                            <a:srgbClr val="000000"/>
                          </a:solidFill>
                          <a:effectLst/>
                          <a:latin typeface="+mn-lt"/>
                        </a:rPr>
                        <a:t>7787,00</a:t>
                      </a:r>
                    </a:p>
                  </a:txBody>
                  <a:tcPr marL="7620" marR="7620" marT="7620" marB="0" anchor="ctr"/>
                </a:tc>
                <a:tc>
                  <a:txBody>
                    <a:bodyPr/>
                    <a:lstStyle/>
                    <a:p>
                      <a:pPr algn="ctr" fontAlgn="b"/>
                      <a:r>
                        <a:rPr lang="ru-RU" sz="2000" b="0" i="0" u="none" strike="noStrike">
                          <a:solidFill>
                            <a:srgbClr val="000000"/>
                          </a:solidFill>
                          <a:effectLst/>
                          <a:latin typeface="+mn-lt"/>
                        </a:rPr>
                        <a:t>35328,00</a:t>
                      </a:r>
                    </a:p>
                  </a:txBody>
                  <a:tcPr marL="7620" marR="7620" marT="7620" marB="0" anchor="ctr"/>
                </a:tc>
                <a:tc>
                  <a:txBody>
                    <a:bodyPr/>
                    <a:lstStyle/>
                    <a:p>
                      <a:pPr algn="ctr" fontAlgn="b"/>
                      <a:r>
                        <a:rPr lang="ru-RU" sz="2000" b="0" i="0" u="none" strike="noStrike">
                          <a:solidFill>
                            <a:srgbClr val="000000"/>
                          </a:solidFill>
                          <a:effectLst/>
                          <a:latin typeface="+mn-lt"/>
                        </a:rPr>
                        <a:t>13871,00</a:t>
                      </a:r>
                    </a:p>
                  </a:txBody>
                  <a:tcPr marL="7620" marR="7620" marT="7620" marB="0" anchor="ctr"/>
                </a:tc>
                <a:tc>
                  <a:txBody>
                    <a:bodyPr/>
                    <a:lstStyle/>
                    <a:p>
                      <a:pPr algn="ctr" fontAlgn="b"/>
                      <a:r>
                        <a:rPr lang="ru-RU" sz="2000" b="0" i="0" u="none" strike="noStrike">
                          <a:solidFill>
                            <a:srgbClr val="000000"/>
                          </a:solidFill>
                          <a:effectLst/>
                          <a:latin typeface="+mn-lt"/>
                        </a:rPr>
                        <a:t>18251,00</a:t>
                      </a:r>
                    </a:p>
                  </a:txBody>
                  <a:tcPr marL="7620" marR="7620" marT="7620" marB="0" anchor="ctr"/>
                </a:tc>
                <a:tc>
                  <a:txBody>
                    <a:bodyPr/>
                    <a:lstStyle/>
                    <a:p>
                      <a:pPr algn="ctr" fontAlgn="b"/>
                      <a:r>
                        <a:rPr lang="ru-RU" sz="2000" b="0" i="0" u="none" strike="noStrike">
                          <a:solidFill>
                            <a:srgbClr val="000000"/>
                          </a:solidFill>
                          <a:effectLst/>
                          <a:latin typeface="+mn-lt"/>
                        </a:rPr>
                        <a:t>104771,00</a:t>
                      </a:r>
                    </a:p>
                  </a:txBody>
                  <a:tcPr marL="7620" marR="7620" marT="7620" marB="0" anchor="ctr"/>
                </a:tc>
                <a:extLst>
                  <a:ext uri="{0D108BD9-81ED-4DB2-BD59-A6C34878D82A}">
                    <a16:rowId xmlns:a16="http://schemas.microsoft.com/office/drawing/2014/main" val="1873145910"/>
                  </a:ext>
                </a:extLst>
              </a:tr>
              <a:tr h="685670">
                <a:tc>
                  <a:txBody>
                    <a:bodyPr/>
                    <a:lstStyle/>
                    <a:p>
                      <a:r>
                        <a:rPr lang="uk-UA" dirty="0"/>
                        <a:t>Матеріальні витрати</a:t>
                      </a:r>
                    </a:p>
                  </a:txBody>
                  <a:tcPr/>
                </a:tc>
                <a:tc>
                  <a:txBody>
                    <a:bodyPr/>
                    <a:lstStyle/>
                    <a:p>
                      <a:pPr algn="ctr" fontAlgn="ctr"/>
                      <a:r>
                        <a:rPr lang="ru-RU" sz="2000" b="0" i="0" u="none" strike="noStrike">
                          <a:solidFill>
                            <a:srgbClr val="000000"/>
                          </a:solidFill>
                          <a:effectLst/>
                          <a:latin typeface="+mn-lt"/>
                        </a:rPr>
                        <a:t>634476,20</a:t>
                      </a:r>
                    </a:p>
                  </a:txBody>
                  <a:tcPr marL="7620" marR="7620" marT="7620" marB="0" anchor="ctr"/>
                </a:tc>
                <a:tc>
                  <a:txBody>
                    <a:bodyPr/>
                    <a:lstStyle/>
                    <a:p>
                      <a:pPr algn="ctr" fontAlgn="b"/>
                      <a:r>
                        <a:rPr lang="ru-RU" sz="2000" b="0" i="0" u="none" strike="noStrike">
                          <a:solidFill>
                            <a:srgbClr val="000000"/>
                          </a:solidFill>
                          <a:effectLst/>
                          <a:latin typeface="+mn-lt"/>
                        </a:rPr>
                        <a:t>564000,00</a:t>
                      </a:r>
                    </a:p>
                  </a:txBody>
                  <a:tcPr marL="7620" marR="7620" marT="7620" marB="0" anchor="ctr"/>
                </a:tc>
                <a:tc>
                  <a:txBody>
                    <a:bodyPr/>
                    <a:lstStyle/>
                    <a:p>
                      <a:pPr algn="ctr" fontAlgn="b"/>
                      <a:r>
                        <a:rPr lang="ru-RU" sz="2000" b="0" i="0" u="none" strike="noStrike">
                          <a:solidFill>
                            <a:srgbClr val="000000"/>
                          </a:solidFill>
                          <a:effectLst/>
                          <a:latin typeface="+mn-lt"/>
                        </a:rPr>
                        <a:t>0,00</a:t>
                      </a:r>
                    </a:p>
                  </a:txBody>
                  <a:tcPr marL="7620" marR="7620" marT="7620" marB="0" anchor="ctr"/>
                </a:tc>
                <a:tc>
                  <a:txBody>
                    <a:bodyPr/>
                    <a:lstStyle/>
                    <a:p>
                      <a:pPr algn="ctr" fontAlgn="b"/>
                      <a:r>
                        <a:rPr lang="ru-RU" sz="2000" b="0" i="0" u="none" strike="noStrike">
                          <a:solidFill>
                            <a:srgbClr val="000000"/>
                          </a:solidFill>
                          <a:effectLst/>
                          <a:latin typeface="+mn-lt"/>
                        </a:rPr>
                        <a:t>1809,50</a:t>
                      </a:r>
                    </a:p>
                  </a:txBody>
                  <a:tcPr marL="7620" marR="7620" marT="7620" marB="0" anchor="ctr"/>
                </a:tc>
                <a:tc>
                  <a:txBody>
                    <a:bodyPr/>
                    <a:lstStyle/>
                    <a:p>
                      <a:pPr algn="ctr" fontAlgn="b"/>
                      <a:r>
                        <a:rPr lang="ru-RU" sz="2000" b="0" i="0" u="none" strike="noStrike">
                          <a:solidFill>
                            <a:srgbClr val="000000"/>
                          </a:solidFill>
                          <a:effectLst/>
                          <a:latin typeface="+mn-lt"/>
                        </a:rPr>
                        <a:t>78545,00</a:t>
                      </a:r>
                    </a:p>
                  </a:txBody>
                  <a:tcPr marL="7620" marR="7620" marT="7620" marB="0" anchor="ctr"/>
                </a:tc>
                <a:tc>
                  <a:txBody>
                    <a:bodyPr/>
                    <a:lstStyle/>
                    <a:p>
                      <a:pPr algn="ctr" fontAlgn="b"/>
                      <a:r>
                        <a:rPr lang="ru-RU" sz="2000" b="0" i="0" u="none" strike="noStrike">
                          <a:solidFill>
                            <a:srgbClr val="000000"/>
                          </a:solidFill>
                          <a:effectLst/>
                          <a:latin typeface="+mn-lt"/>
                        </a:rPr>
                        <a:t>1278830,70</a:t>
                      </a:r>
                    </a:p>
                  </a:txBody>
                  <a:tcPr marL="7620" marR="7620" marT="7620" marB="0" anchor="ctr"/>
                </a:tc>
                <a:extLst>
                  <a:ext uri="{0D108BD9-81ED-4DB2-BD59-A6C34878D82A}">
                    <a16:rowId xmlns:a16="http://schemas.microsoft.com/office/drawing/2014/main" val="1087689168"/>
                  </a:ext>
                </a:extLst>
              </a:tr>
              <a:tr h="685670">
                <a:tc>
                  <a:txBody>
                    <a:bodyPr/>
                    <a:lstStyle/>
                    <a:p>
                      <a:r>
                        <a:rPr lang="uk-UA" dirty="0"/>
                        <a:t>Оплата праці</a:t>
                      </a:r>
                    </a:p>
                  </a:txBody>
                  <a:tcPr/>
                </a:tc>
                <a:tc>
                  <a:txBody>
                    <a:bodyPr/>
                    <a:lstStyle/>
                    <a:p>
                      <a:pPr algn="ctr" fontAlgn="ctr"/>
                      <a:r>
                        <a:rPr lang="ru-RU" sz="2000" b="0" i="0" u="none" strike="noStrike">
                          <a:solidFill>
                            <a:srgbClr val="000000"/>
                          </a:solidFill>
                          <a:effectLst/>
                          <a:latin typeface="+mn-lt"/>
                        </a:rPr>
                        <a:t>8213,83</a:t>
                      </a:r>
                    </a:p>
                  </a:txBody>
                  <a:tcPr marL="7620" marR="7620" marT="7620" marB="0" anchor="ctr"/>
                </a:tc>
                <a:tc>
                  <a:txBody>
                    <a:bodyPr/>
                    <a:lstStyle/>
                    <a:p>
                      <a:pPr algn="ctr" fontAlgn="b"/>
                      <a:r>
                        <a:rPr lang="ru-RU" sz="2000" b="0" i="0" u="none" strike="noStrike">
                          <a:solidFill>
                            <a:srgbClr val="000000"/>
                          </a:solidFill>
                          <a:effectLst/>
                          <a:latin typeface="+mn-lt"/>
                        </a:rPr>
                        <a:t>8427,20</a:t>
                      </a:r>
                    </a:p>
                  </a:txBody>
                  <a:tcPr marL="7620" marR="7620" marT="7620" marB="0" anchor="ctr"/>
                </a:tc>
                <a:tc>
                  <a:txBody>
                    <a:bodyPr/>
                    <a:lstStyle/>
                    <a:p>
                      <a:pPr algn="ctr" fontAlgn="b"/>
                      <a:r>
                        <a:rPr lang="ru-RU" sz="2000" b="0" i="0" u="none" strike="noStrike">
                          <a:solidFill>
                            <a:srgbClr val="000000"/>
                          </a:solidFill>
                          <a:effectLst/>
                          <a:latin typeface="+mn-lt"/>
                        </a:rPr>
                        <a:t>15352,40</a:t>
                      </a:r>
                    </a:p>
                  </a:txBody>
                  <a:tcPr marL="7620" marR="7620" marT="7620" marB="0" anchor="ctr"/>
                </a:tc>
                <a:tc>
                  <a:txBody>
                    <a:bodyPr/>
                    <a:lstStyle/>
                    <a:p>
                      <a:pPr algn="ctr" fontAlgn="b"/>
                      <a:r>
                        <a:rPr lang="ru-RU" sz="2000" b="0" i="0" u="none" strike="noStrike" dirty="0">
                          <a:solidFill>
                            <a:srgbClr val="000000"/>
                          </a:solidFill>
                          <a:effectLst/>
                          <a:latin typeface="+mn-lt"/>
                        </a:rPr>
                        <a:t>38220,00</a:t>
                      </a:r>
                    </a:p>
                  </a:txBody>
                  <a:tcPr marL="7620" marR="7620" marT="7620" marB="0" anchor="ctr"/>
                </a:tc>
                <a:tc>
                  <a:txBody>
                    <a:bodyPr/>
                    <a:lstStyle/>
                    <a:p>
                      <a:pPr algn="ctr" fontAlgn="b"/>
                      <a:r>
                        <a:rPr lang="ru-RU" sz="2000" b="0" i="0" u="none" strike="noStrike">
                          <a:solidFill>
                            <a:srgbClr val="000000"/>
                          </a:solidFill>
                          <a:effectLst/>
                          <a:latin typeface="+mn-lt"/>
                        </a:rPr>
                        <a:t>12394,00</a:t>
                      </a:r>
                    </a:p>
                  </a:txBody>
                  <a:tcPr marL="7620" marR="7620" marT="7620" marB="0" anchor="ctr"/>
                </a:tc>
                <a:tc>
                  <a:txBody>
                    <a:bodyPr/>
                    <a:lstStyle/>
                    <a:p>
                      <a:pPr algn="ctr" fontAlgn="b"/>
                      <a:r>
                        <a:rPr lang="ru-RU" sz="2000" b="0" i="0" u="none" strike="noStrike">
                          <a:solidFill>
                            <a:srgbClr val="000000"/>
                          </a:solidFill>
                          <a:effectLst/>
                          <a:latin typeface="+mn-lt"/>
                        </a:rPr>
                        <a:t>82607,43</a:t>
                      </a:r>
                    </a:p>
                  </a:txBody>
                  <a:tcPr marL="7620" marR="7620" marT="7620" marB="0" anchor="ctr"/>
                </a:tc>
                <a:extLst>
                  <a:ext uri="{0D108BD9-81ED-4DB2-BD59-A6C34878D82A}">
                    <a16:rowId xmlns:a16="http://schemas.microsoft.com/office/drawing/2014/main" val="2871319714"/>
                  </a:ext>
                </a:extLst>
              </a:tr>
              <a:tr h="626319">
                <a:tc>
                  <a:txBody>
                    <a:bodyPr/>
                    <a:lstStyle/>
                    <a:p>
                      <a:r>
                        <a:rPr lang="uk-UA" dirty="0"/>
                        <a:t>ЄСВ (22%)</a:t>
                      </a:r>
                    </a:p>
                  </a:txBody>
                  <a:tcPr/>
                </a:tc>
                <a:tc>
                  <a:txBody>
                    <a:bodyPr/>
                    <a:lstStyle/>
                    <a:p>
                      <a:pPr algn="ctr" fontAlgn="ctr"/>
                      <a:r>
                        <a:rPr lang="ru-RU" sz="2000" b="0" i="0" u="none" strike="noStrike">
                          <a:solidFill>
                            <a:srgbClr val="000000"/>
                          </a:solidFill>
                          <a:effectLst/>
                          <a:latin typeface="+mn-lt"/>
                        </a:rPr>
                        <a:t>1807,04</a:t>
                      </a:r>
                    </a:p>
                  </a:txBody>
                  <a:tcPr marL="7620" marR="7620" marT="7620" marB="0" anchor="ctr"/>
                </a:tc>
                <a:tc>
                  <a:txBody>
                    <a:bodyPr/>
                    <a:lstStyle/>
                    <a:p>
                      <a:pPr algn="ctr" fontAlgn="ctr"/>
                      <a:r>
                        <a:rPr lang="ru-RU" sz="2000" b="0" i="0" u="none" strike="noStrike">
                          <a:solidFill>
                            <a:srgbClr val="000000"/>
                          </a:solidFill>
                          <a:effectLst/>
                          <a:latin typeface="+mn-lt"/>
                        </a:rPr>
                        <a:t>1853,98</a:t>
                      </a:r>
                    </a:p>
                  </a:txBody>
                  <a:tcPr marL="7620" marR="7620" marT="7620" marB="0" anchor="ctr"/>
                </a:tc>
                <a:tc>
                  <a:txBody>
                    <a:bodyPr/>
                    <a:lstStyle/>
                    <a:p>
                      <a:pPr algn="ctr" fontAlgn="ctr"/>
                      <a:r>
                        <a:rPr lang="ru-RU" sz="2000" b="0" i="0" u="none" strike="noStrike">
                          <a:solidFill>
                            <a:srgbClr val="000000"/>
                          </a:solidFill>
                          <a:effectLst/>
                          <a:latin typeface="+mn-lt"/>
                        </a:rPr>
                        <a:t>3377,53</a:t>
                      </a:r>
                    </a:p>
                  </a:txBody>
                  <a:tcPr marL="7620" marR="7620" marT="7620" marB="0" anchor="ctr"/>
                </a:tc>
                <a:tc>
                  <a:txBody>
                    <a:bodyPr/>
                    <a:lstStyle/>
                    <a:p>
                      <a:pPr algn="ctr" fontAlgn="ctr"/>
                      <a:r>
                        <a:rPr lang="ru-RU" sz="2000" b="0" i="0" u="none" strike="noStrike">
                          <a:solidFill>
                            <a:srgbClr val="000000"/>
                          </a:solidFill>
                          <a:effectLst/>
                          <a:latin typeface="+mn-lt"/>
                        </a:rPr>
                        <a:t>8408,40</a:t>
                      </a:r>
                    </a:p>
                  </a:txBody>
                  <a:tcPr marL="7620" marR="7620" marT="7620" marB="0" anchor="ctr"/>
                </a:tc>
                <a:tc>
                  <a:txBody>
                    <a:bodyPr/>
                    <a:lstStyle/>
                    <a:p>
                      <a:pPr algn="ctr" fontAlgn="ctr"/>
                      <a:r>
                        <a:rPr lang="ru-RU" sz="2000" b="0" i="0" u="none" strike="noStrike">
                          <a:solidFill>
                            <a:srgbClr val="000000"/>
                          </a:solidFill>
                          <a:effectLst/>
                          <a:latin typeface="+mn-lt"/>
                        </a:rPr>
                        <a:t>2726,68</a:t>
                      </a:r>
                    </a:p>
                  </a:txBody>
                  <a:tcPr marL="7620" marR="7620" marT="7620" marB="0" anchor="ctr"/>
                </a:tc>
                <a:tc>
                  <a:txBody>
                    <a:bodyPr/>
                    <a:lstStyle/>
                    <a:p>
                      <a:pPr algn="ctr" fontAlgn="ctr"/>
                      <a:r>
                        <a:rPr lang="ru-RU" sz="2000" b="0" i="0" u="none" strike="noStrike">
                          <a:solidFill>
                            <a:srgbClr val="000000"/>
                          </a:solidFill>
                          <a:effectLst/>
                          <a:latin typeface="+mn-lt"/>
                        </a:rPr>
                        <a:t>18173,63</a:t>
                      </a:r>
                    </a:p>
                  </a:txBody>
                  <a:tcPr marL="7620" marR="7620" marT="7620" marB="0" anchor="ctr"/>
                </a:tc>
                <a:extLst>
                  <a:ext uri="{0D108BD9-81ED-4DB2-BD59-A6C34878D82A}">
                    <a16:rowId xmlns:a16="http://schemas.microsoft.com/office/drawing/2014/main" val="3684325271"/>
                  </a:ext>
                </a:extLst>
              </a:tr>
              <a:tr h="626319">
                <a:tc>
                  <a:txBody>
                    <a:bodyPr/>
                    <a:lstStyle/>
                    <a:p>
                      <a:r>
                        <a:rPr lang="uk-UA" dirty="0"/>
                        <a:t>Разом</a:t>
                      </a:r>
                    </a:p>
                  </a:txBody>
                  <a:tcPr/>
                </a:tc>
                <a:tc>
                  <a:txBody>
                    <a:bodyPr/>
                    <a:lstStyle/>
                    <a:p>
                      <a:pPr algn="ctr" fontAlgn="b"/>
                      <a:r>
                        <a:rPr lang="ru-RU" sz="2000" b="0" i="0" u="none" strike="noStrike">
                          <a:solidFill>
                            <a:srgbClr val="000000"/>
                          </a:solidFill>
                          <a:effectLst/>
                          <a:latin typeface="+mn-lt"/>
                        </a:rPr>
                        <a:t>674031,07</a:t>
                      </a:r>
                    </a:p>
                  </a:txBody>
                  <a:tcPr marL="7620" marR="7620" marT="7620" marB="0" anchor="ctr"/>
                </a:tc>
                <a:tc>
                  <a:txBody>
                    <a:bodyPr/>
                    <a:lstStyle/>
                    <a:p>
                      <a:pPr algn="ctr" fontAlgn="b"/>
                      <a:r>
                        <a:rPr lang="ru-RU" sz="2000" b="0" i="0" u="none" strike="noStrike">
                          <a:solidFill>
                            <a:srgbClr val="000000"/>
                          </a:solidFill>
                          <a:effectLst/>
                          <a:latin typeface="+mn-lt"/>
                        </a:rPr>
                        <a:t>582068,18</a:t>
                      </a:r>
                    </a:p>
                  </a:txBody>
                  <a:tcPr marL="7620" marR="7620" marT="7620" marB="0" anchor="ctr"/>
                </a:tc>
                <a:tc>
                  <a:txBody>
                    <a:bodyPr/>
                    <a:lstStyle/>
                    <a:p>
                      <a:pPr algn="ctr" fontAlgn="b"/>
                      <a:r>
                        <a:rPr lang="ru-RU" sz="2000" b="0" i="0" u="none" strike="noStrike" dirty="0">
                          <a:solidFill>
                            <a:srgbClr val="000000"/>
                          </a:solidFill>
                          <a:effectLst/>
                          <a:latin typeface="+mn-lt"/>
                        </a:rPr>
                        <a:t>54057,93</a:t>
                      </a:r>
                    </a:p>
                  </a:txBody>
                  <a:tcPr marL="7620" marR="7620" marT="7620" marB="0" anchor="ctr"/>
                </a:tc>
                <a:tc>
                  <a:txBody>
                    <a:bodyPr/>
                    <a:lstStyle/>
                    <a:p>
                      <a:pPr algn="ctr" fontAlgn="b"/>
                      <a:r>
                        <a:rPr lang="ru-RU" sz="2000" b="0" i="0" u="none" strike="noStrike" dirty="0">
                          <a:solidFill>
                            <a:srgbClr val="000000"/>
                          </a:solidFill>
                          <a:effectLst/>
                          <a:latin typeface="+mn-lt"/>
                        </a:rPr>
                        <a:t>62308,90</a:t>
                      </a:r>
                    </a:p>
                  </a:txBody>
                  <a:tcPr marL="7620" marR="7620" marT="7620" marB="0" anchor="ctr"/>
                </a:tc>
                <a:tc>
                  <a:txBody>
                    <a:bodyPr/>
                    <a:lstStyle/>
                    <a:p>
                      <a:pPr algn="ctr" fontAlgn="b"/>
                      <a:r>
                        <a:rPr lang="ru-RU" sz="2000" b="0" i="0" u="none" strike="noStrike" dirty="0">
                          <a:solidFill>
                            <a:srgbClr val="000000"/>
                          </a:solidFill>
                          <a:effectLst/>
                          <a:latin typeface="+mn-lt"/>
                        </a:rPr>
                        <a:t>111916,68</a:t>
                      </a:r>
                    </a:p>
                  </a:txBody>
                  <a:tcPr marL="7620" marR="7620" marT="7620" marB="0" anchor="ctr"/>
                </a:tc>
                <a:tc>
                  <a:txBody>
                    <a:bodyPr/>
                    <a:lstStyle/>
                    <a:p>
                      <a:pPr algn="ctr" fontAlgn="b"/>
                      <a:r>
                        <a:rPr lang="ru-RU" sz="2000" b="0" i="0" u="none" strike="noStrike" dirty="0">
                          <a:solidFill>
                            <a:srgbClr val="000000"/>
                          </a:solidFill>
                          <a:effectLst/>
                          <a:latin typeface="+mn-lt"/>
                        </a:rPr>
                        <a:t>1484382,76</a:t>
                      </a:r>
                    </a:p>
                  </a:txBody>
                  <a:tcPr marL="7620" marR="7620" marT="7620" marB="0" anchor="ctr"/>
                </a:tc>
                <a:extLst>
                  <a:ext uri="{0D108BD9-81ED-4DB2-BD59-A6C34878D82A}">
                    <a16:rowId xmlns:a16="http://schemas.microsoft.com/office/drawing/2014/main" val="192024754"/>
                  </a:ext>
                </a:extLst>
              </a:tr>
            </a:tbl>
          </a:graphicData>
        </a:graphic>
      </p:graphicFrame>
    </p:spTree>
    <p:extLst>
      <p:ext uri="{BB962C8B-B14F-4D97-AF65-F5344CB8AC3E}">
        <p14:creationId xmlns:p14="http://schemas.microsoft.com/office/powerpoint/2010/main" val="254814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C7BB93-C649-4078-9228-BA61441E700B}"/>
              </a:ext>
            </a:extLst>
          </p:cNvPr>
          <p:cNvSpPr>
            <a:spLocks noGrp="1"/>
          </p:cNvSpPr>
          <p:nvPr>
            <p:ph type="title"/>
          </p:nvPr>
        </p:nvSpPr>
        <p:spPr/>
        <p:txBody>
          <a:bodyPr/>
          <a:lstStyle/>
          <a:p>
            <a:r>
              <a:rPr lang="uk-UA" dirty="0"/>
              <a:t>Контролінг в підприємництві</a:t>
            </a:r>
          </a:p>
        </p:txBody>
      </p:sp>
      <p:sp>
        <p:nvSpPr>
          <p:cNvPr id="3" name="Місце для вмісту 2">
            <a:extLst>
              <a:ext uri="{FF2B5EF4-FFF2-40B4-BE49-F238E27FC236}">
                <a16:creationId xmlns:a16="http://schemas.microsoft.com/office/drawing/2014/main" id="{2A71D941-0376-4D52-B314-53C29D0C12F3}"/>
              </a:ext>
            </a:extLst>
          </p:cNvPr>
          <p:cNvSpPr>
            <a:spLocks noGrp="1"/>
          </p:cNvSpPr>
          <p:nvPr>
            <p:ph idx="1"/>
          </p:nvPr>
        </p:nvSpPr>
        <p:spPr/>
        <p:txBody>
          <a:bodyPr/>
          <a:lstStyle/>
          <a:p>
            <a:pPr marL="0" indent="0">
              <a:buNone/>
            </a:pPr>
            <a:r>
              <a:rPr lang="uk-UA" dirty="0"/>
              <a:t>До виробничої собівартості продукції відносяться:</a:t>
            </a:r>
          </a:p>
          <a:p>
            <a:pPr marL="0" indent="0">
              <a:buNone/>
            </a:pPr>
            <a:r>
              <a:rPr lang="uk-UA" dirty="0"/>
              <a:t>- прямі витрати (амортизація, матеріальні витрати, оплата праці, відрахування на соціальні заходи, інші прямі витрати)</a:t>
            </a:r>
          </a:p>
          <a:p>
            <a:pPr marL="0" indent="0">
              <a:buNone/>
            </a:pPr>
            <a:r>
              <a:rPr lang="uk-UA" dirty="0"/>
              <a:t>- розподілені загальновиробничі витрати.</a:t>
            </a:r>
          </a:p>
          <a:p>
            <a:pPr marL="0" indent="0">
              <a:buNone/>
            </a:pPr>
            <a:r>
              <a:rPr lang="uk-UA" dirty="0"/>
              <a:t>Загальновиробничі витрати поділяються на розподілені (відносяться до собівартості виробленої продукції) і нерозподілені (відносяться до собівартості реалізованої продукції при визначені фінансових результатів), якщо план виробництва було недовиконано, або завантаження виробничої потужності було нижче запланованого рівня.</a:t>
            </a:r>
          </a:p>
          <a:p>
            <a:pPr marL="0" indent="0">
              <a:buNone/>
            </a:pPr>
            <a:r>
              <a:rPr lang="uk-UA" dirty="0"/>
              <a:t>За умовою план виробництва виконано на 95%.</a:t>
            </a:r>
          </a:p>
        </p:txBody>
      </p:sp>
    </p:spTree>
    <p:extLst>
      <p:ext uri="{BB962C8B-B14F-4D97-AF65-F5344CB8AC3E}">
        <p14:creationId xmlns:p14="http://schemas.microsoft.com/office/powerpoint/2010/main" val="163742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65F2AC-9088-4360-BC0B-7B0417BAD4E1}"/>
              </a:ext>
            </a:extLst>
          </p:cNvPr>
          <p:cNvSpPr>
            <a:spLocks noGrp="1"/>
          </p:cNvSpPr>
          <p:nvPr>
            <p:ph type="title"/>
          </p:nvPr>
        </p:nvSpPr>
        <p:spPr/>
        <p:txBody>
          <a:bodyPr/>
          <a:lstStyle/>
          <a:p>
            <a:r>
              <a:rPr kumimoji="0" lang="uk-UA" sz="3600" b="0" i="0" u="none" strike="noStrike" kern="1200" cap="none" spc="0" normalizeH="0" baseline="0" noProof="0" dirty="0">
                <a:ln>
                  <a:noFill/>
                </a:ln>
                <a:solidFill>
                  <a:srgbClr val="EBEBEB"/>
                </a:solidFill>
                <a:effectLst/>
                <a:uLnTx/>
                <a:uFillTx/>
                <a:latin typeface="Century Gothic" panose="020B0502020202020204"/>
                <a:ea typeface="+mj-ea"/>
                <a:cs typeface="+mj-cs"/>
              </a:rPr>
              <a:t>Контролінг в підприємництві</a:t>
            </a:r>
            <a:endParaRPr lang="uk-UA" dirty="0"/>
          </a:p>
        </p:txBody>
      </p:sp>
      <mc:AlternateContent xmlns:mc="http://schemas.openxmlformats.org/markup-compatibility/2006" xmlns:a14="http://schemas.microsoft.com/office/drawing/2010/main">
        <mc:Choice Requires="a14">
          <p:sp>
            <p:nvSpPr>
              <p:cNvPr id="3" name="Місце для вмісту 2">
                <a:extLst>
                  <a:ext uri="{FF2B5EF4-FFF2-40B4-BE49-F238E27FC236}">
                    <a16:creationId xmlns:a16="http://schemas.microsoft.com/office/drawing/2014/main" id="{9403ED44-74BD-46E7-A9FD-B26B1078D46C}"/>
                  </a:ext>
                </a:extLst>
              </p:cNvPr>
              <p:cNvSpPr>
                <a:spLocks noGrp="1"/>
              </p:cNvSpPr>
              <p:nvPr>
                <p:ph idx="1"/>
              </p:nvPr>
            </p:nvSpPr>
            <p:spPr/>
            <p:txBody>
              <a:bodyPr/>
              <a:lstStyle/>
              <a:p>
                <a:pPr marL="0" indent="0">
                  <a:buNone/>
                </a:pPr>
                <a:r>
                  <a:rPr lang="uk-UA" dirty="0"/>
                  <a:t>Розподілені загальновиробничі витрати =</a:t>
                </a:r>
              </a:p>
              <a:p>
                <a:pPr marL="0" indent="0">
                  <a:buNone/>
                </a:pPr>
                <a:r>
                  <a:rPr lang="uk-UA" dirty="0"/>
                  <a:t>= загальновиробничі витрати </a:t>
                </a:r>
                <a14:m>
                  <m:oMath xmlns:m="http://schemas.openxmlformats.org/officeDocument/2006/math">
                    <m:r>
                      <a:rPr lang="uk-UA" i="1" smtClean="0">
                        <a:latin typeface="Cambria Math" panose="02040503050406030204" pitchFamily="18" charset="0"/>
                        <a:ea typeface="Cambria Math" panose="02040503050406030204" pitchFamily="18" charset="0"/>
                      </a:rPr>
                      <m:t>×</m:t>
                    </m:r>
                  </m:oMath>
                </a14:m>
                <a:r>
                  <a:rPr lang="uk-UA" dirty="0"/>
                  <a:t> коефіцієнт виконання плану=</a:t>
                </a:r>
              </a:p>
              <a:p>
                <a:pPr marL="0" indent="0">
                  <a:buNone/>
                </a:pPr>
                <a:r>
                  <a:rPr lang="uk-UA" dirty="0"/>
                  <a:t>= </a:t>
                </a:r>
                <a:r>
                  <a:rPr lang="ru-RU" sz="1800" b="0" i="0" u="none" strike="noStrike" dirty="0">
                    <a:solidFill>
                      <a:srgbClr val="000000"/>
                    </a:solidFill>
                    <a:effectLst/>
                    <a:latin typeface="+mn-lt"/>
                  </a:rPr>
                  <a:t>54057,93 </a:t>
                </a:r>
                <a14:m>
                  <m:oMath xmlns:m="http://schemas.openxmlformats.org/officeDocument/2006/math">
                    <m:r>
                      <a:rPr lang="uk-UA" i="1" smtClean="0">
                        <a:latin typeface="Cambria Math" panose="02040503050406030204" pitchFamily="18" charset="0"/>
                        <a:ea typeface="Cambria Math" panose="02040503050406030204" pitchFamily="18" charset="0"/>
                      </a:rPr>
                      <m:t>×</m:t>
                    </m:r>
                  </m:oMath>
                </a14:m>
                <a:r>
                  <a:rPr lang="ru-RU" sz="1800" b="0" i="0" u="none" strike="noStrike" dirty="0">
                    <a:solidFill>
                      <a:srgbClr val="000000"/>
                    </a:solidFill>
                    <a:effectLst/>
                    <a:latin typeface="+mn-lt"/>
                  </a:rPr>
                  <a:t> 0,95 =51355,03 грн.</a:t>
                </a:r>
              </a:p>
              <a:p>
                <a:pPr marL="0" indent="0">
                  <a:buNone/>
                </a:pPr>
                <a:r>
                  <a:rPr lang="uk-UA" dirty="0">
                    <a:solidFill>
                      <a:srgbClr val="000000"/>
                    </a:solidFill>
                  </a:rPr>
                  <a:t>Нерозподілені загальновиробничі витрати = </a:t>
                </a:r>
              </a:p>
              <a:p>
                <a:pPr marL="0" indent="0">
                  <a:buNone/>
                </a:pPr>
                <a:r>
                  <a:rPr lang="uk-UA" dirty="0">
                    <a:solidFill>
                      <a:srgbClr val="000000"/>
                    </a:solidFill>
                  </a:rPr>
                  <a:t>54057,93 – 51355,03 = 2702,9 грн.</a:t>
                </a:r>
              </a:p>
              <a:p>
                <a:pPr marL="0" indent="0">
                  <a:buNone/>
                </a:pPr>
                <a:r>
                  <a:rPr lang="uk-UA" sz="1800" b="0" i="0" u="none" strike="noStrike" dirty="0">
                    <a:solidFill>
                      <a:srgbClr val="000000"/>
                    </a:solidFill>
                    <a:effectLst/>
                    <a:latin typeface="+mn-lt"/>
                  </a:rPr>
                  <a:t>Розподіл розподілених загальновиробничих витрат між видами продукції</a:t>
                </a:r>
                <a:r>
                  <a:rPr lang="uk-UA" dirty="0">
                    <a:solidFill>
                      <a:srgbClr val="000000"/>
                    </a:solidFill>
                  </a:rPr>
                  <a:t> </a:t>
                </a:r>
                <a:r>
                  <a:rPr lang="uk-UA" dirty="0" err="1">
                    <a:solidFill>
                      <a:srgbClr val="000000"/>
                    </a:solidFill>
                  </a:rPr>
                  <a:t>пропорційно</a:t>
                </a:r>
                <a:r>
                  <a:rPr lang="uk-UA" dirty="0">
                    <a:solidFill>
                      <a:srgbClr val="000000"/>
                    </a:solidFill>
                  </a:rPr>
                  <a:t> загальної суми прямих витрат:</a:t>
                </a:r>
              </a:p>
              <a:p>
                <a:pPr marL="0" indent="0">
                  <a:buNone/>
                </a:pPr>
                <a:r>
                  <a:rPr lang="uk-UA" sz="1800" b="0" i="0" u="none" strike="noStrike" dirty="0">
                    <a:solidFill>
                      <a:srgbClr val="000000"/>
                    </a:solidFill>
                    <a:effectLst/>
                    <a:latin typeface="+mn-lt"/>
                  </a:rPr>
                  <a:t>КА=</a:t>
                </a:r>
                <a14:m>
                  <m:oMath xmlns:m="http://schemas.openxmlformats.org/officeDocument/2006/math">
                    <m:f>
                      <m:fPr>
                        <m:ctrlPr>
                          <a:rPr lang="uk-UA" sz="1800" b="0" i="1" u="none" strike="noStrike" smtClean="0">
                            <a:solidFill>
                              <a:srgbClr val="000000"/>
                            </a:solidFill>
                            <a:effectLst/>
                            <a:latin typeface="Cambria Math" panose="02040503050406030204" pitchFamily="18" charset="0"/>
                          </a:rPr>
                        </m:ctrlPr>
                      </m:fPr>
                      <m:num>
                        <m:r>
                          <a:rPr lang="uk-UA" sz="1800" b="0" i="1" u="none" strike="noStrike" smtClean="0">
                            <a:solidFill>
                              <a:srgbClr val="000000"/>
                            </a:solidFill>
                            <a:effectLst/>
                            <a:latin typeface="Cambria Math" panose="02040503050406030204" pitchFamily="18" charset="0"/>
                          </a:rPr>
                          <m:t>ПА</m:t>
                        </m:r>
                      </m:num>
                      <m:den>
                        <m:r>
                          <a:rPr lang="uk-UA" sz="1800" b="0" i="1" u="none" strike="noStrike" smtClean="0">
                            <a:solidFill>
                              <a:srgbClr val="000000"/>
                            </a:solidFill>
                            <a:effectLst/>
                            <a:latin typeface="Cambria Math" panose="02040503050406030204" pitchFamily="18" charset="0"/>
                          </a:rPr>
                          <m:t>ПА+ПБ</m:t>
                        </m:r>
                      </m:den>
                    </m:f>
                    <m:r>
                      <a:rPr lang="uk-UA" sz="1800" b="0" i="1" u="none" strike="noStrike" smtClean="0">
                        <a:solidFill>
                          <a:srgbClr val="000000"/>
                        </a:solidFill>
                        <a:effectLst/>
                        <a:latin typeface="Cambria Math" panose="02040503050406030204" pitchFamily="18" charset="0"/>
                      </a:rPr>
                      <m:t>=</m:t>
                    </m:r>
                    <m:f>
                      <m:fPr>
                        <m:ctrlPr>
                          <a:rPr lang="uk-UA" sz="1800" b="0" i="1" u="none" strike="noStrike" smtClean="0">
                            <a:solidFill>
                              <a:srgbClr val="000000"/>
                            </a:solidFill>
                            <a:effectLst/>
                            <a:latin typeface="Cambria Math" panose="02040503050406030204" pitchFamily="18" charset="0"/>
                          </a:rPr>
                        </m:ctrlPr>
                      </m:fPr>
                      <m:num>
                        <m:r>
                          <a:rPr lang="uk-UA" i="1">
                            <a:solidFill>
                              <a:srgbClr val="000000"/>
                            </a:solidFill>
                            <a:latin typeface="Cambria Math" panose="02040503050406030204" pitchFamily="18" charset="0"/>
                          </a:rPr>
                          <m:t>674031,07 </m:t>
                        </m:r>
                      </m:num>
                      <m:den>
                        <m:r>
                          <a:rPr lang="uk-UA" i="1">
                            <a:solidFill>
                              <a:srgbClr val="000000"/>
                            </a:solidFill>
                            <a:latin typeface="Cambria Math" panose="02040503050406030204" pitchFamily="18" charset="0"/>
                          </a:rPr>
                          <m:t>674031,07+582068,18 </m:t>
                        </m:r>
                      </m:den>
                    </m:f>
                  </m:oMath>
                </a14:m>
                <a:r>
                  <a:rPr lang="uk-UA" sz="1800" b="0" i="0" u="none" strike="noStrike" dirty="0">
                    <a:solidFill>
                      <a:srgbClr val="000000"/>
                    </a:solidFill>
                    <a:effectLst/>
                    <a:latin typeface="+mn-lt"/>
                  </a:rPr>
                  <a:t>= 0,54; КБ = 1-0,54 = 0,46</a:t>
                </a:r>
              </a:p>
              <a:p>
                <a:pPr marL="0" indent="0">
                  <a:buNone/>
                </a:pPr>
                <a:endParaRPr lang="uk-UA" dirty="0"/>
              </a:p>
            </p:txBody>
          </p:sp>
        </mc:Choice>
        <mc:Fallback xmlns="">
          <p:sp>
            <p:nvSpPr>
              <p:cNvPr id="3" name="Місце для вмісту 2">
                <a:extLst>
                  <a:ext uri="{FF2B5EF4-FFF2-40B4-BE49-F238E27FC236}">
                    <a16:creationId xmlns:a16="http://schemas.microsoft.com/office/drawing/2014/main" id="{9403ED44-74BD-46E7-A9FD-B26B1078D46C}"/>
                  </a:ext>
                </a:extLst>
              </p:cNvPr>
              <p:cNvSpPr>
                <a:spLocks noGrp="1" noRot="1" noChangeAspect="1" noMove="1" noResize="1" noEditPoints="1" noAdjustHandles="1" noChangeArrowheads="1" noChangeShapeType="1" noTextEdit="1"/>
              </p:cNvSpPr>
              <p:nvPr>
                <p:ph idx="1"/>
              </p:nvPr>
            </p:nvSpPr>
            <p:spPr>
              <a:blipFill>
                <a:blip r:embed="rId2"/>
                <a:stretch>
                  <a:fillRect l="-552" t="-891"/>
                </a:stretch>
              </a:blipFill>
            </p:spPr>
            <p:txBody>
              <a:bodyPr/>
              <a:lstStyle/>
              <a:p>
                <a:r>
                  <a:rPr lang="uk-UA">
                    <a:noFill/>
                  </a:rPr>
                  <a:t> </a:t>
                </a:r>
              </a:p>
            </p:txBody>
          </p:sp>
        </mc:Fallback>
      </mc:AlternateContent>
    </p:spTree>
    <p:extLst>
      <p:ext uri="{BB962C8B-B14F-4D97-AF65-F5344CB8AC3E}">
        <p14:creationId xmlns:p14="http://schemas.microsoft.com/office/powerpoint/2010/main" val="1868187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FF9A56-7127-4435-B36E-D26C3B7DA7EA}"/>
              </a:ext>
            </a:extLst>
          </p:cNvPr>
          <p:cNvSpPr>
            <a:spLocks noGrp="1"/>
          </p:cNvSpPr>
          <p:nvPr>
            <p:ph type="title"/>
          </p:nvPr>
        </p:nvSpPr>
        <p:spPr/>
        <p:txBody>
          <a:bodyPr/>
          <a:lstStyle/>
          <a:p>
            <a:r>
              <a:rPr lang="uk-UA" dirty="0"/>
              <a:t>Контролінг</a:t>
            </a:r>
          </a:p>
        </p:txBody>
      </p:sp>
      <p:sp>
        <p:nvSpPr>
          <p:cNvPr id="3" name="Місце для вмісту 2">
            <a:extLst>
              <a:ext uri="{FF2B5EF4-FFF2-40B4-BE49-F238E27FC236}">
                <a16:creationId xmlns:a16="http://schemas.microsoft.com/office/drawing/2014/main" id="{92AE7FD2-F6E0-4410-AB4D-8DFD79BD6D5C}"/>
              </a:ext>
            </a:extLst>
          </p:cNvPr>
          <p:cNvSpPr>
            <a:spLocks noGrp="1"/>
          </p:cNvSpPr>
          <p:nvPr>
            <p:ph idx="1"/>
          </p:nvPr>
        </p:nvSpPr>
        <p:spPr/>
        <p:txBody>
          <a:bodyPr/>
          <a:lstStyle/>
          <a:p>
            <a:pPr marL="0" indent="0" algn="ctr">
              <a:buNone/>
            </a:pPr>
            <a:r>
              <a:rPr lang="uk-UA" dirty="0"/>
              <a:t>КОМПЛЕКСНА ЗАДАЧА З КУРСУ «КОНТРОЛІНГ В ПІДПРИЄМНИЦТВІ»</a:t>
            </a:r>
          </a:p>
          <a:p>
            <a:pPr marL="0" indent="0">
              <a:buNone/>
            </a:pPr>
            <a:r>
              <a:rPr lang="uk-UA" dirty="0"/>
              <a:t>За наведеними даними визначити: собівартість одиниці продукції А і Б, планові ціни на продукцію, фактичні ціни на продукцію, валовий доход від реалізації, чистий доход, собівартість реалізованої продукції, валовий прибуток, операційний прибуток, чистий прибуток (якщо операційний прибуток дорівнює прибутку до оподаткування). Звітний період – місяць.</a:t>
            </a:r>
          </a:p>
          <a:p>
            <a:pPr marL="0" indent="0">
              <a:buNone/>
            </a:pPr>
            <a:r>
              <a:rPr lang="uk-UA" dirty="0"/>
              <a:t>На початок звітного періоду підприємство «Світ» мало наступні активи:</a:t>
            </a:r>
          </a:p>
          <a:p>
            <a:endParaRPr lang="uk-UA" dirty="0"/>
          </a:p>
        </p:txBody>
      </p:sp>
    </p:spTree>
    <p:extLst>
      <p:ext uri="{BB962C8B-B14F-4D97-AF65-F5344CB8AC3E}">
        <p14:creationId xmlns:p14="http://schemas.microsoft.com/office/powerpoint/2010/main" val="3434396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5F6633-4538-41FD-BA31-09357EA0C97F}"/>
              </a:ext>
            </a:extLst>
          </p:cNvPr>
          <p:cNvSpPr>
            <a:spLocks noGrp="1"/>
          </p:cNvSpPr>
          <p:nvPr>
            <p:ph type="title"/>
          </p:nvPr>
        </p:nvSpPr>
        <p:spPr/>
        <p:txBody>
          <a:bodyPr/>
          <a:lstStyle/>
          <a:p>
            <a:r>
              <a:rPr kumimoji="0" lang="uk-UA" sz="3600" b="0" i="0" u="none" strike="noStrike" kern="1200" cap="none" spc="0" normalizeH="0" baseline="0" noProof="0" dirty="0">
                <a:ln>
                  <a:noFill/>
                </a:ln>
                <a:solidFill>
                  <a:srgbClr val="EBEBEB"/>
                </a:solidFill>
                <a:effectLst/>
                <a:uLnTx/>
                <a:uFillTx/>
                <a:latin typeface="Century Gothic" panose="020B0502020202020204"/>
                <a:ea typeface="+mj-ea"/>
                <a:cs typeface="+mj-cs"/>
              </a:rPr>
              <a:t>Контролінг в підприємництві</a:t>
            </a:r>
            <a:endParaRPr lang="uk-UA" dirty="0"/>
          </a:p>
        </p:txBody>
      </p:sp>
      <mc:AlternateContent xmlns:mc="http://schemas.openxmlformats.org/markup-compatibility/2006" xmlns:a14="http://schemas.microsoft.com/office/drawing/2010/main">
        <mc:Choice Requires="a14">
          <p:sp>
            <p:nvSpPr>
              <p:cNvPr id="3" name="Місце для вмісту 2">
                <a:extLst>
                  <a:ext uri="{FF2B5EF4-FFF2-40B4-BE49-F238E27FC236}">
                    <a16:creationId xmlns:a16="http://schemas.microsoft.com/office/drawing/2014/main" id="{E317835E-6CDE-48BC-BB71-3E105557B575}"/>
                  </a:ext>
                </a:extLst>
              </p:cNvPr>
              <p:cNvSpPr>
                <a:spLocks noGrp="1"/>
              </p:cNvSpPr>
              <p:nvPr>
                <p:ph idx="1"/>
              </p:nvPr>
            </p:nvSpPr>
            <p:spPr>
              <a:xfrm>
                <a:off x="1154954" y="2248678"/>
                <a:ext cx="8825659" cy="4609322"/>
              </a:xfrm>
            </p:spPr>
            <p:txBody>
              <a:bodyPr>
                <a:normAutofit fontScale="92500" lnSpcReduction="20000"/>
              </a:bodyPr>
              <a:lstStyle/>
              <a:p>
                <a:pPr marL="0" indent="0">
                  <a:buNone/>
                </a:pPr>
                <a:r>
                  <a:rPr lang="uk-UA" dirty="0"/>
                  <a:t>Визначаємо собівартість одиниці продукції А і Б з врахуванням незавершеного виробництва:</a:t>
                </a:r>
              </a:p>
              <a:p>
                <a:pPr marL="0" indent="0">
                  <a:buNone/>
                </a:pPr>
                <a14:m>
                  <m:oMath xmlns:m="http://schemas.openxmlformats.org/officeDocument/2006/math">
                    <m:sSub>
                      <m:sSubPr>
                        <m:ctrlPr>
                          <a:rPr lang="uk-UA" i="1" smtClean="0">
                            <a:latin typeface="Cambria Math" panose="02040503050406030204" pitchFamily="18" charset="0"/>
                          </a:rPr>
                        </m:ctrlPr>
                      </m:sSubPr>
                      <m:e>
                        <m:r>
                          <a:rPr lang="uk-UA" b="0" i="1" smtClean="0">
                            <a:latin typeface="Cambria Math" panose="02040503050406030204" pitchFamily="18" charset="0"/>
                          </a:rPr>
                          <m:t>СВ</m:t>
                        </m:r>
                      </m:e>
                      <m:sub>
                        <m:r>
                          <a:rPr lang="uk-UA" b="0" i="1" smtClean="0">
                            <a:latin typeface="Cambria Math" panose="02040503050406030204" pitchFamily="18" charset="0"/>
                          </a:rPr>
                          <m:t>1А</m:t>
                        </m:r>
                      </m:sub>
                    </m:sSub>
                    <m:r>
                      <a:rPr lang="uk-UA" b="0" i="1" smtClean="0">
                        <a:latin typeface="Cambria Math" panose="02040503050406030204" pitchFamily="18" charset="0"/>
                      </a:rPr>
                      <m:t>=</m:t>
                    </m:r>
                    <m:f>
                      <m:fPr>
                        <m:ctrlPr>
                          <a:rPr lang="uk-UA" b="0" i="1" smtClean="0">
                            <a:latin typeface="Cambria Math" panose="02040503050406030204" pitchFamily="18" charset="0"/>
                          </a:rPr>
                        </m:ctrlPr>
                      </m:fPr>
                      <m:num>
                        <m:sSubSup>
                          <m:sSubSupPr>
                            <m:ctrlPr>
                              <a:rPr lang="uk-UA" b="0" i="1" smtClean="0">
                                <a:latin typeface="Cambria Math" panose="02040503050406030204" pitchFamily="18" charset="0"/>
                              </a:rPr>
                            </m:ctrlPr>
                          </m:sSubSupPr>
                          <m:e>
                            <m:r>
                              <a:rPr lang="uk-UA" b="0" i="1" smtClean="0">
                                <a:latin typeface="Cambria Math" panose="02040503050406030204" pitchFamily="18" charset="0"/>
                              </a:rPr>
                              <m:t>НВ</m:t>
                            </m:r>
                          </m:e>
                          <m:sub>
                            <m:r>
                              <a:rPr lang="uk-UA" b="0" i="1" smtClean="0">
                                <a:latin typeface="Cambria Math" panose="02040503050406030204" pitchFamily="18" charset="0"/>
                              </a:rPr>
                              <m:t>ПП</m:t>
                            </m:r>
                          </m:sub>
                          <m:sup>
                            <m:r>
                              <a:rPr lang="uk-UA" b="0" i="1" smtClean="0">
                                <a:latin typeface="Cambria Math" panose="02040503050406030204" pitchFamily="18" charset="0"/>
                              </a:rPr>
                              <m:t>А</m:t>
                            </m:r>
                          </m:sup>
                        </m:sSubSup>
                        <m:r>
                          <a:rPr lang="uk-UA" b="0" i="1" smtClean="0">
                            <a:latin typeface="Cambria Math" panose="02040503050406030204" pitchFamily="18" charset="0"/>
                          </a:rPr>
                          <m:t>+ПА+РЗВ</m:t>
                        </m:r>
                        <m:r>
                          <a:rPr lang="uk-UA" b="0" i="1" smtClean="0">
                            <a:latin typeface="Cambria Math" panose="02040503050406030204" pitchFamily="18" charset="0"/>
                            <a:ea typeface="Cambria Math" panose="02040503050406030204" pitchFamily="18" charset="0"/>
                          </a:rPr>
                          <m:t>×КА−</m:t>
                        </m:r>
                        <m:sSubSup>
                          <m:sSubSupPr>
                            <m:ctrlPr>
                              <a:rPr lang="uk-UA" b="0" i="1" smtClean="0">
                                <a:latin typeface="Cambria Math" panose="02040503050406030204" pitchFamily="18" charset="0"/>
                                <a:ea typeface="Cambria Math" panose="02040503050406030204" pitchFamily="18" charset="0"/>
                              </a:rPr>
                            </m:ctrlPr>
                          </m:sSubSupPr>
                          <m:e>
                            <m:r>
                              <a:rPr lang="uk-UA" b="0" i="1" smtClean="0">
                                <a:latin typeface="Cambria Math" panose="02040503050406030204" pitchFamily="18" charset="0"/>
                                <a:ea typeface="Cambria Math" panose="02040503050406030204" pitchFamily="18" charset="0"/>
                              </a:rPr>
                              <m:t>НВ</m:t>
                            </m:r>
                          </m:e>
                          <m:sub>
                            <m:r>
                              <a:rPr lang="uk-UA" b="0" i="1" smtClean="0">
                                <a:latin typeface="Cambria Math" panose="02040503050406030204" pitchFamily="18" charset="0"/>
                                <a:ea typeface="Cambria Math" panose="02040503050406030204" pitchFamily="18" charset="0"/>
                              </a:rPr>
                              <m:t>КП</m:t>
                            </m:r>
                          </m:sub>
                          <m:sup>
                            <m:r>
                              <a:rPr lang="uk-UA" b="0" i="1" smtClean="0">
                                <a:latin typeface="Cambria Math" panose="02040503050406030204" pitchFamily="18" charset="0"/>
                                <a:ea typeface="Cambria Math" panose="02040503050406030204" pitchFamily="18" charset="0"/>
                              </a:rPr>
                              <m:t>А</m:t>
                            </m:r>
                          </m:sup>
                        </m:sSubSup>
                      </m:num>
                      <m:den>
                        <m:sSub>
                          <m:sSubPr>
                            <m:ctrlPr>
                              <a:rPr lang="uk-UA" b="0" i="1" smtClean="0">
                                <a:latin typeface="Cambria Math" panose="02040503050406030204" pitchFamily="18" charset="0"/>
                              </a:rPr>
                            </m:ctrlPr>
                          </m:sSubPr>
                          <m:e>
                            <m:r>
                              <a:rPr lang="uk-UA" b="0" i="1" smtClean="0">
                                <a:latin typeface="Cambria Math" panose="02040503050406030204" pitchFamily="18" charset="0"/>
                              </a:rPr>
                              <m:t>ОВ</m:t>
                            </m:r>
                          </m:e>
                          <m:sub>
                            <m:r>
                              <a:rPr lang="uk-UA" b="0" i="1" smtClean="0">
                                <a:latin typeface="Cambria Math" panose="02040503050406030204" pitchFamily="18" charset="0"/>
                              </a:rPr>
                              <m:t>А</m:t>
                            </m:r>
                          </m:sub>
                        </m:sSub>
                      </m:den>
                    </m:f>
                    <m:r>
                      <a:rPr lang="uk-UA" b="0" i="1" smtClean="0">
                        <a:latin typeface="Cambria Math" panose="02040503050406030204" pitchFamily="18" charset="0"/>
                      </a:rPr>
                      <m:t>=</m:t>
                    </m:r>
                    <m:f>
                      <m:fPr>
                        <m:ctrlPr>
                          <a:rPr lang="uk-UA" b="0" i="1" smtClean="0">
                            <a:latin typeface="Cambria Math" panose="02040503050406030204" pitchFamily="18" charset="0"/>
                          </a:rPr>
                        </m:ctrlPr>
                      </m:fPr>
                      <m:num>
                        <m:r>
                          <a:rPr lang="uk-UA" i="1">
                            <a:latin typeface="Cambria Math" panose="02040503050406030204" pitchFamily="18" charset="0"/>
                          </a:rPr>
                          <m:t>1200+674031,07+51355,03</m:t>
                        </m:r>
                        <m:r>
                          <a:rPr lang="uk-UA" i="1" smtClean="0">
                            <a:latin typeface="Cambria Math" panose="02040503050406030204" pitchFamily="18" charset="0"/>
                            <a:ea typeface="Cambria Math" panose="02040503050406030204" pitchFamily="18" charset="0"/>
                          </a:rPr>
                          <m:t>×</m:t>
                        </m:r>
                        <m:r>
                          <a:rPr lang="uk-UA" b="0" i="1" smtClean="0">
                            <a:latin typeface="Cambria Math" panose="02040503050406030204" pitchFamily="18" charset="0"/>
                            <a:ea typeface="Cambria Math" panose="02040503050406030204" pitchFamily="18" charset="0"/>
                          </a:rPr>
                          <m:t>0,54</m:t>
                        </m:r>
                        <m:r>
                          <a:rPr lang="uk-UA" i="1">
                            <a:latin typeface="Cambria Math" panose="02040503050406030204" pitchFamily="18" charset="0"/>
                          </a:rPr>
                          <m:t>−1500</m:t>
                        </m:r>
                      </m:num>
                      <m:den>
                        <m:r>
                          <a:rPr lang="uk-UA" b="0" i="1" smtClean="0">
                            <a:latin typeface="Cambria Math" panose="02040503050406030204" pitchFamily="18" charset="0"/>
                          </a:rPr>
                          <m:t>2210</m:t>
                        </m:r>
                      </m:den>
                    </m:f>
                    <m:r>
                      <a:rPr lang="uk-UA" b="0" i="1" smtClean="0">
                        <a:latin typeface="Cambria Math" panose="02040503050406030204" pitchFamily="18" charset="0"/>
                      </a:rPr>
                      <m:t>=317,40</m:t>
                    </m:r>
                  </m:oMath>
                </a14:m>
                <a:r>
                  <a:rPr lang="uk-UA" dirty="0"/>
                  <a:t>грн.</a:t>
                </a:r>
              </a:p>
              <a:p>
                <a:pPr marL="0" indent="0">
                  <a:buNone/>
                </a:pPr>
                <a14:m>
                  <m:oMath xmlns:m="http://schemas.openxmlformats.org/officeDocument/2006/math">
                    <m:sSub>
                      <m:sSubPr>
                        <m:ctrlPr>
                          <a:rPr lang="uk-UA" i="1" smtClean="0">
                            <a:latin typeface="Cambria Math" panose="02040503050406030204" pitchFamily="18" charset="0"/>
                          </a:rPr>
                        </m:ctrlPr>
                      </m:sSubPr>
                      <m:e>
                        <m:r>
                          <a:rPr lang="uk-UA" b="0" i="1" smtClean="0">
                            <a:latin typeface="Cambria Math" panose="02040503050406030204" pitchFamily="18" charset="0"/>
                          </a:rPr>
                          <m:t>СВ</m:t>
                        </m:r>
                      </m:e>
                      <m:sub>
                        <m:r>
                          <a:rPr lang="uk-UA" b="0" i="1" smtClean="0">
                            <a:latin typeface="Cambria Math" panose="02040503050406030204" pitchFamily="18" charset="0"/>
                          </a:rPr>
                          <m:t>1Б</m:t>
                        </m:r>
                      </m:sub>
                    </m:sSub>
                    <m:r>
                      <a:rPr lang="uk-UA" b="0" i="1" smtClean="0">
                        <a:latin typeface="Cambria Math" panose="02040503050406030204" pitchFamily="18" charset="0"/>
                      </a:rPr>
                      <m:t>=</m:t>
                    </m:r>
                    <m:f>
                      <m:fPr>
                        <m:ctrlPr>
                          <a:rPr lang="uk-UA" b="0" i="1" smtClean="0">
                            <a:latin typeface="Cambria Math" panose="02040503050406030204" pitchFamily="18" charset="0"/>
                          </a:rPr>
                        </m:ctrlPr>
                      </m:fPr>
                      <m:num>
                        <m:sSubSup>
                          <m:sSubSupPr>
                            <m:ctrlPr>
                              <a:rPr lang="uk-UA" b="0" i="1" smtClean="0">
                                <a:latin typeface="Cambria Math" panose="02040503050406030204" pitchFamily="18" charset="0"/>
                              </a:rPr>
                            </m:ctrlPr>
                          </m:sSubSupPr>
                          <m:e>
                            <m:r>
                              <a:rPr lang="uk-UA" b="0" i="1" smtClean="0">
                                <a:latin typeface="Cambria Math" panose="02040503050406030204" pitchFamily="18" charset="0"/>
                              </a:rPr>
                              <m:t>НВ</m:t>
                            </m:r>
                          </m:e>
                          <m:sub>
                            <m:r>
                              <a:rPr lang="uk-UA" b="0" i="1" smtClean="0">
                                <a:latin typeface="Cambria Math" panose="02040503050406030204" pitchFamily="18" charset="0"/>
                              </a:rPr>
                              <m:t>ПП</m:t>
                            </m:r>
                          </m:sub>
                          <m:sup>
                            <m:r>
                              <a:rPr lang="uk-UA" b="0" i="1" smtClean="0">
                                <a:latin typeface="Cambria Math" panose="02040503050406030204" pitchFamily="18" charset="0"/>
                              </a:rPr>
                              <m:t>Б</m:t>
                            </m:r>
                          </m:sup>
                        </m:sSubSup>
                        <m:r>
                          <a:rPr lang="uk-UA" b="0" i="1" smtClean="0">
                            <a:latin typeface="Cambria Math" panose="02040503050406030204" pitchFamily="18" charset="0"/>
                          </a:rPr>
                          <m:t>+ПБ+РЗВ</m:t>
                        </m:r>
                        <m:r>
                          <a:rPr lang="uk-UA" b="0" i="1" smtClean="0">
                            <a:latin typeface="Cambria Math" panose="02040503050406030204" pitchFamily="18" charset="0"/>
                            <a:ea typeface="Cambria Math" panose="02040503050406030204" pitchFamily="18" charset="0"/>
                          </a:rPr>
                          <m:t>×КБ−</m:t>
                        </m:r>
                        <m:sSubSup>
                          <m:sSubSupPr>
                            <m:ctrlPr>
                              <a:rPr lang="uk-UA" b="0" i="1" smtClean="0">
                                <a:latin typeface="Cambria Math" panose="02040503050406030204" pitchFamily="18" charset="0"/>
                                <a:ea typeface="Cambria Math" panose="02040503050406030204" pitchFamily="18" charset="0"/>
                              </a:rPr>
                            </m:ctrlPr>
                          </m:sSubSupPr>
                          <m:e>
                            <m:r>
                              <a:rPr lang="uk-UA" b="0" i="1" smtClean="0">
                                <a:latin typeface="Cambria Math" panose="02040503050406030204" pitchFamily="18" charset="0"/>
                                <a:ea typeface="Cambria Math" panose="02040503050406030204" pitchFamily="18" charset="0"/>
                              </a:rPr>
                              <m:t>НВ</m:t>
                            </m:r>
                          </m:e>
                          <m:sub>
                            <m:r>
                              <a:rPr lang="uk-UA" b="0" i="1" smtClean="0">
                                <a:latin typeface="Cambria Math" panose="02040503050406030204" pitchFamily="18" charset="0"/>
                                <a:ea typeface="Cambria Math" panose="02040503050406030204" pitchFamily="18" charset="0"/>
                              </a:rPr>
                              <m:t>КП</m:t>
                            </m:r>
                          </m:sub>
                          <m:sup>
                            <m:r>
                              <a:rPr lang="uk-UA" b="0" i="1" smtClean="0">
                                <a:latin typeface="Cambria Math" panose="02040503050406030204" pitchFamily="18" charset="0"/>
                                <a:ea typeface="Cambria Math" panose="02040503050406030204" pitchFamily="18" charset="0"/>
                              </a:rPr>
                              <m:t>Б</m:t>
                            </m:r>
                          </m:sup>
                        </m:sSubSup>
                      </m:num>
                      <m:den>
                        <m:sSub>
                          <m:sSubPr>
                            <m:ctrlPr>
                              <a:rPr lang="uk-UA" b="0" i="1" smtClean="0">
                                <a:latin typeface="Cambria Math" panose="02040503050406030204" pitchFamily="18" charset="0"/>
                              </a:rPr>
                            </m:ctrlPr>
                          </m:sSubPr>
                          <m:e>
                            <m:r>
                              <a:rPr lang="uk-UA" b="0" i="1" smtClean="0">
                                <a:latin typeface="Cambria Math" panose="02040503050406030204" pitchFamily="18" charset="0"/>
                              </a:rPr>
                              <m:t>ОВ</m:t>
                            </m:r>
                          </m:e>
                          <m:sub>
                            <m:r>
                              <a:rPr lang="uk-UA" b="0" i="1" smtClean="0">
                                <a:latin typeface="Cambria Math" panose="02040503050406030204" pitchFamily="18" charset="0"/>
                              </a:rPr>
                              <m:t>Б</m:t>
                            </m:r>
                          </m:sub>
                        </m:sSub>
                      </m:den>
                    </m:f>
                    <m:r>
                      <a:rPr lang="uk-UA" b="0" i="1" smtClean="0">
                        <a:latin typeface="Cambria Math" panose="02040503050406030204" pitchFamily="18" charset="0"/>
                      </a:rPr>
                      <m:t>==</m:t>
                    </m:r>
                    <m:f>
                      <m:fPr>
                        <m:ctrlPr>
                          <a:rPr lang="uk-UA" b="0" i="1" smtClean="0">
                            <a:latin typeface="Cambria Math" panose="02040503050406030204" pitchFamily="18" charset="0"/>
                          </a:rPr>
                        </m:ctrlPr>
                      </m:fPr>
                      <m:num>
                        <m:r>
                          <a:rPr lang="uk-UA" b="0" i="1" smtClean="0">
                            <a:latin typeface="Cambria Math" panose="02040503050406030204" pitchFamily="18" charset="0"/>
                          </a:rPr>
                          <m:t>2100+582068,18+51355,03</m:t>
                        </m:r>
                        <m:r>
                          <a:rPr lang="uk-UA" b="0" i="1" smtClean="0">
                            <a:latin typeface="Cambria Math" panose="02040503050406030204" pitchFamily="18" charset="0"/>
                            <a:ea typeface="Cambria Math" panose="02040503050406030204" pitchFamily="18" charset="0"/>
                          </a:rPr>
                          <m:t>×</m:t>
                        </m:r>
                        <m:r>
                          <a:rPr lang="uk-UA" b="0" i="1" smtClean="0">
                            <a:latin typeface="Cambria Math" panose="02040503050406030204" pitchFamily="18" charset="0"/>
                          </a:rPr>
                          <m:t>0,46−2500</m:t>
                        </m:r>
                      </m:num>
                      <m:den>
                        <m:r>
                          <a:rPr lang="uk-UA" b="0" i="1" smtClean="0">
                            <a:latin typeface="Cambria Math" panose="02040503050406030204" pitchFamily="18" charset="0"/>
                          </a:rPr>
                          <m:t>1840</m:t>
                        </m:r>
                      </m:den>
                    </m:f>
                    <m:r>
                      <a:rPr lang="uk-UA" b="0" i="1" smtClean="0">
                        <a:latin typeface="Cambria Math" panose="02040503050406030204" pitchFamily="18" charset="0"/>
                      </a:rPr>
                      <m:t>= </m:t>
                    </m:r>
                  </m:oMath>
                </a14:m>
                <a:r>
                  <a:rPr lang="uk-UA" b="0" dirty="0"/>
                  <a:t>328,96 грн.</a:t>
                </a:r>
              </a:p>
              <a:p>
                <a:pPr marL="0" indent="0">
                  <a:buNone/>
                </a:pPr>
                <a:r>
                  <a:rPr lang="uk-UA" dirty="0"/>
                  <a:t>Визначаємо планові ціни на продукцію А і Б:</a:t>
                </a:r>
              </a:p>
              <a:p>
                <a:pPr marL="0" indent="0">
                  <a:buNone/>
                </a:pPr>
                <a14:m>
                  <m:oMathPara xmlns:m="http://schemas.openxmlformats.org/officeDocument/2006/math">
                    <m:oMathParaPr>
                      <m:jc m:val="centerGroup"/>
                    </m:oMathParaPr>
                    <m:oMath xmlns:m="http://schemas.openxmlformats.org/officeDocument/2006/math">
                      <m:sSubSup>
                        <m:sSubSupPr>
                          <m:ctrlPr>
                            <a:rPr lang="uk-UA" b="0" i="1" smtClean="0">
                              <a:latin typeface="Cambria Math" panose="02040503050406030204" pitchFamily="18" charset="0"/>
                            </a:rPr>
                          </m:ctrlPr>
                        </m:sSubSupPr>
                        <m:e>
                          <m:r>
                            <a:rPr lang="uk-UA" b="0" i="1" smtClean="0">
                              <a:latin typeface="Cambria Math" panose="02040503050406030204" pitchFamily="18" charset="0"/>
                            </a:rPr>
                            <m:t>Ц</m:t>
                          </m:r>
                        </m:e>
                        <m:sub>
                          <m:r>
                            <a:rPr lang="uk-UA" b="0" i="1" smtClean="0">
                              <a:latin typeface="Cambria Math" panose="02040503050406030204" pitchFamily="18" charset="0"/>
                            </a:rPr>
                            <m:t>1А</m:t>
                          </m:r>
                        </m:sub>
                        <m:sup>
                          <m:r>
                            <a:rPr lang="uk-UA" b="0" i="1" smtClean="0">
                              <a:latin typeface="Cambria Math" panose="02040503050406030204" pitchFamily="18" charset="0"/>
                            </a:rPr>
                            <m:t>пл</m:t>
                          </m:r>
                        </m:sup>
                      </m:sSubSup>
                      <m:r>
                        <a:rPr lang="uk-UA" b="0" i="1" smtClean="0">
                          <a:latin typeface="Cambria Math" panose="02040503050406030204" pitchFamily="18" charset="0"/>
                        </a:rPr>
                        <m:t>= </m:t>
                      </m:r>
                      <m:d>
                        <m:dPr>
                          <m:ctrlPr>
                            <a:rPr lang="uk-UA" b="0" i="1" smtClean="0">
                              <a:latin typeface="Cambria Math" panose="02040503050406030204" pitchFamily="18" charset="0"/>
                            </a:rPr>
                          </m:ctrlPr>
                        </m:dPr>
                        <m:e>
                          <m:sSub>
                            <m:sSubPr>
                              <m:ctrlPr>
                                <a:rPr lang="uk-UA" b="0" i="1" smtClean="0">
                                  <a:latin typeface="Cambria Math" panose="02040503050406030204" pitchFamily="18" charset="0"/>
                                </a:rPr>
                              </m:ctrlPr>
                            </m:sSubPr>
                            <m:e>
                              <m:r>
                                <a:rPr lang="uk-UA" b="0" i="1" smtClean="0">
                                  <a:latin typeface="Cambria Math" panose="02040503050406030204" pitchFamily="18" charset="0"/>
                                </a:rPr>
                                <m:t>СВ</m:t>
                              </m:r>
                            </m:e>
                            <m:sub>
                              <m:r>
                                <a:rPr lang="uk-UA" b="0" i="1" smtClean="0">
                                  <a:latin typeface="Cambria Math" panose="02040503050406030204" pitchFamily="18" charset="0"/>
                                </a:rPr>
                                <m:t>1А</m:t>
                              </m:r>
                            </m:sub>
                          </m:sSub>
                          <m:r>
                            <a:rPr lang="uk-UA" b="0" i="1" smtClean="0">
                              <a:latin typeface="Cambria Math" panose="02040503050406030204" pitchFamily="18" charset="0"/>
                            </a:rPr>
                            <m:t>+</m:t>
                          </m:r>
                          <m:f>
                            <m:fPr>
                              <m:ctrlPr>
                                <a:rPr lang="uk-UA" b="0" i="1" smtClean="0">
                                  <a:latin typeface="Cambria Math" panose="02040503050406030204" pitchFamily="18" charset="0"/>
                                </a:rPr>
                              </m:ctrlPr>
                            </m:fPr>
                            <m:num>
                              <m:d>
                                <m:dPr>
                                  <m:ctrlPr>
                                    <a:rPr lang="uk-UA" b="0" i="1" smtClean="0">
                                      <a:latin typeface="Cambria Math" panose="02040503050406030204" pitchFamily="18" charset="0"/>
                                    </a:rPr>
                                  </m:ctrlPr>
                                </m:dPr>
                                <m:e>
                                  <m:r>
                                    <a:rPr lang="uk-UA" b="0" i="1" smtClean="0">
                                      <a:latin typeface="Cambria Math" panose="02040503050406030204" pitchFamily="18" charset="0"/>
                                    </a:rPr>
                                    <m:t>АВ+ВЗ</m:t>
                                  </m:r>
                                </m:e>
                              </m:d>
                              <m:r>
                                <a:rPr lang="uk-UA" b="0" i="1" smtClean="0">
                                  <a:latin typeface="Cambria Math" panose="02040503050406030204" pitchFamily="18" charset="0"/>
                                  <a:ea typeface="Cambria Math" panose="02040503050406030204" pitchFamily="18" charset="0"/>
                                </a:rPr>
                                <m:t>×КА</m:t>
                              </m:r>
                            </m:num>
                            <m:den>
                              <m:sSub>
                                <m:sSubPr>
                                  <m:ctrlPr>
                                    <a:rPr lang="uk-UA" b="0" i="1" smtClean="0">
                                      <a:latin typeface="Cambria Math" panose="02040503050406030204" pitchFamily="18" charset="0"/>
                                    </a:rPr>
                                  </m:ctrlPr>
                                </m:sSubPr>
                                <m:e>
                                  <m:r>
                                    <a:rPr lang="uk-UA" b="0" i="1" smtClean="0">
                                      <a:latin typeface="Cambria Math" panose="02040503050406030204" pitchFamily="18" charset="0"/>
                                    </a:rPr>
                                    <m:t>ОВ</m:t>
                                  </m:r>
                                </m:e>
                                <m:sub>
                                  <m:r>
                                    <a:rPr lang="uk-UA" b="0" i="1" smtClean="0">
                                      <a:latin typeface="Cambria Math" panose="02040503050406030204" pitchFamily="18" charset="0"/>
                                    </a:rPr>
                                    <m:t>А</m:t>
                                  </m:r>
                                </m:sub>
                              </m:sSub>
                            </m:den>
                          </m:f>
                        </m:e>
                      </m:d>
                      <m:r>
                        <a:rPr lang="uk-UA" b="0" i="1" smtClean="0">
                          <a:latin typeface="Cambria Math" panose="02040503050406030204" pitchFamily="18" charset="0"/>
                          <a:ea typeface="Cambria Math" panose="02040503050406030204" pitchFamily="18" charset="0"/>
                        </a:rPr>
                        <m:t>×</m:t>
                      </m:r>
                      <m:d>
                        <m:dPr>
                          <m:ctrlPr>
                            <a:rPr lang="uk-UA" b="0" i="1" smtClean="0">
                              <a:latin typeface="Cambria Math" panose="02040503050406030204" pitchFamily="18" charset="0"/>
                              <a:ea typeface="Cambria Math" panose="02040503050406030204" pitchFamily="18" charset="0"/>
                            </a:rPr>
                          </m:ctrlPr>
                        </m:dPr>
                        <m:e>
                          <m:r>
                            <a:rPr lang="uk-UA" b="0" i="1" smtClean="0">
                              <a:latin typeface="Cambria Math" panose="02040503050406030204" pitchFamily="18" charset="0"/>
                              <a:ea typeface="Cambria Math" panose="02040503050406030204" pitchFamily="18" charset="0"/>
                            </a:rPr>
                            <m:t>1+</m:t>
                          </m:r>
                          <m:f>
                            <m:fPr>
                              <m:ctrlPr>
                                <a:rPr lang="uk-UA" b="0" i="1" smtClean="0">
                                  <a:latin typeface="Cambria Math" panose="02040503050406030204" pitchFamily="18" charset="0"/>
                                  <a:ea typeface="Cambria Math" panose="02040503050406030204" pitchFamily="18" charset="0"/>
                                </a:rPr>
                              </m:ctrlPr>
                            </m:fPr>
                            <m:num>
                              <m:sSubSup>
                                <m:sSubSupPr>
                                  <m:ctrlPr>
                                    <a:rPr lang="uk-UA" b="0" i="1" smtClean="0">
                                      <a:latin typeface="Cambria Math" panose="02040503050406030204" pitchFamily="18" charset="0"/>
                                      <a:ea typeface="Cambria Math" panose="02040503050406030204" pitchFamily="18" charset="0"/>
                                    </a:rPr>
                                  </m:ctrlPr>
                                </m:sSubSupPr>
                                <m:e>
                                  <m:r>
                                    <a:rPr lang="uk-UA" b="0" i="1" smtClean="0">
                                      <a:latin typeface="Cambria Math" panose="02040503050406030204" pitchFamily="18" charset="0"/>
                                      <a:ea typeface="Cambria Math" panose="02040503050406030204" pitchFamily="18" charset="0"/>
                                    </a:rPr>
                                    <m:t>Р</m:t>
                                  </m:r>
                                </m:e>
                                <m:sub>
                                  <m:r>
                                    <a:rPr lang="uk-UA" b="0" i="1" smtClean="0">
                                      <a:latin typeface="Cambria Math" panose="02040503050406030204" pitchFamily="18" charset="0"/>
                                      <a:ea typeface="Cambria Math" panose="02040503050406030204" pitchFamily="18" charset="0"/>
                                    </a:rPr>
                                    <m:t>А</m:t>
                                  </m:r>
                                </m:sub>
                                <m:sup>
                                  <m:r>
                                    <a:rPr lang="uk-UA" b="0" i="1" smtClean="0">
                                      <a:latin typeface="Cambria Math" panose="02040503050406030204" pitchFamily="18" charset="0"/>
                                      <a:ea typeface="Cambria Math" panose="02040503050406030204" pitchFamily="18" charset="0"/>
                                    </a:rPr>
                                    <m:t>пл</m:t>
                                  </m:r>
                                </m:sup>
                              </m:sSubSup>
                            </m:num>
                            <m:den>
                              <m:r>
                                <a:rPr lang="uk-UA" b="0" i="1" smtClean="0">
                                  <a:latin typeface="Cambria Math" panose="02040503050406030204" pitchFamily="18" charset="0"/>
                                  <a:ea typeface="Cambria Math" panose="02040503050406030204" pitchFamily="18" charset="0"/>
                                </a:rPr>
                                <m:t>100</m:t>
                              </m:r>
                            </m:den>
                          </m:f>
                        </m:e>
                      </m:d>
                      <m:r>
                        <a:rPr lang="uk-UA" i="1">
                          <a:latin typeface="Cambria Math" panose="02040503050406030204" pitchFamily="18" charset="0"/>
                          <a:ea typeface="Cambria Math" panose="02040503050406030204" pitchFamily="18" charset="0"/>
                        </a:rPr>
                        <m:t>×</m:t>
                      </m:r>
                      <m:d>
                        <m:dPr>
                          <m:ctrlPr>
                            <a:rPr lang="uk-UA" i="1" smtClean="0">
                              <a:latin typeface="Cambria Math" panose="02040503050406030204" pitchFamily="18" charset="0"/>
                              <a:ea typeface="Cambria Math" panose="02040503050406030204" pitchFamily="18" charset="0"/>
                            </a:rPr>
                          </m:ctrlPr>
                        </m:dPr>
                        <m:e>
                          <m:r>
                            <a:rPr lang="uk-UA" b="0" i="1" smtClean="0">
                              <a:latin typeface="Cambria Math" panose="02040503050406030204" pitchFamily="18" charset="0"/>
                              <a:ea typeface="Cambria Math" panose="02040503050406030204" pitchFamily="18" charset="0"/>
                            </a:rPr>
                            <m:t>1+</m:t>
                          </m:r>
                          <m:f>
                            <m:fPr>
                              <m:ctrlPr>
                                <a:rPr lang="uk-UA" b="0" i="1" smtClean="0">
                                  <a:latin typeface="Cambria Math" panose="02040503050406030204" pitchFamily="18" charset="0"/>
                                  <a:ea typeface="Cambria Math" panose="02040503050406030204" pitchFamily="18" charset="0"/>
                                </a:rPr>
                              </m:ctrlPr>
                            </m:fPr>
                            <m:num>
                              <m:r>
                                <a:rPr lang="uk-UA" b="0" i="1" smtClean="0">
                                  <a:latin typeface="Cambria Math" panose="02040503050406030204" pitchFamily="18" charset="0"/>
                                  <a:ea typeface="Cambria Math" panose="02040503050406030204" pitchFamily="18" charset="0"/>
                                </a:rPr>
                                <m:t>ПДВ%</m:t>
                              </m:r>
                            </m:num>
                            <m:den>
                              <m:r>
                                <a:rPr lang="uk-UA" b="0" i="1" smtClean="0">
                                  <a:latin typeface="Cambria Math" panose="02040503050406030204" pitchFamily="18" charset="0"/>
                                  <a:ea typeface="Cambria Math" panose="02040503050406030204" pitchFamily="18" charset="0"/>
                                </a:rPr>
                                <m:t>100</m:t>
                              </m:r>
                            </m:den>
                          </m:f>
                        </m:e>
                      </m:d>
                      <m:r>
                        <a:rPr lang="uk-UA" b="0" i="0" smtClean="0">
                          <a:latin typeface="Cambria Math" panose="02040503050406030204" pitchFamily="18" charset="0"/>
                          <a:ea typeface="Cambria Math" panose="02040503050406030204" pitchFamily="18" charset="0"/>
                        </a:rPr>
                        <m:t>=</m:t>
                      </m:r>
                      <m:d>
                        <m:dPr>
                          <m:ctrlPr>
                            <a:rPr lang="uk-UA" b="0" i="1" smtClean="0">
                              <a:latin typeface="Cambria Math" panose="02040503050406030204" pitchFamily="18" charset="0"/>
                              <a:ea typeface="Cambria Math" panose="02040503050406030204" pitchFamily="18" charset="0"/>
                            </a:rPr>
                          </m:ctrlPr>
                        </m:dPr>
                        <m:e>
                          <m:r>
                            <a:rPr lang="uk-UA" b="0" i="1" smtClean="0">
                              <a:latin typeface="Cambria Math" panose="02040503050406030204" pitchFamily="18" charset="0"/>
                              <a:ea typeface="Cambria Math" panose="02040503050406030204" pitchFamily="18" charset="0"/>
                            </a:rPr>
                            <m:t>317,40+</m:t>
                          </m:r>
                          <m:f>
                            <m:fPr>
                              <m:ctrlPr>
                                <a:rPr lang="uk-UA" b="0" i="1" smtClean="0">
                                  <a:latin typeface="Cambria Math" panose="02040503050406030204" pitchFamily="18" charset="0"/>
                                  <a:ea typeface="Cambria Math" panose="02040503050406030204" pitchFamily="18" charset="0"/>
                                </a:rPr>
                              </m:ctrlPr>
                            </m:fPr>
                            <m:num>
                              <m:d>
                                <m:dPr>
                                  <m:ctrlPr>
                                    <a:rPr lang="uk-UA" b="0" i="1" smtClean="0">
                                      <a:latin typeface="Cambria Math" panose="02040503050406030204" pitchFamily="18" charset="0"/>
                                      <a:ea typeface="Cambria Math" panose="02040503050406030204" pitchFamily="18" charset="0"/>
                                    </a:rPr>
                                  </m:ctrlPr>
                                </m:dPr>
                                <m:e>
                                  <m:r>
                                    <a:rPr lang="uk-UA" i="1">
                                      <a:latin typeface="Cambria Math" panose="02040503050406030204" pitchFamily="18" charset="0"/>
                                      <a:ea typeface="Cambria Math" panose="02040503050406030204" pitchFamily="18" charset="0"/>
                                    </a:rPr>
                                    <m:t>62308,90+111916,68 </m:t>
                                  </m:r>
                                </m:e>
                              </m:d>
                              <m:r>
                                <a:rPr lang="uk-UA" b="0" i="1" smtClean="0">
                                  <a:latin typeface="Cambria Math" panose="02040503050406030204" pitchFamily="18" charset="0"/>
                                  <a:ea typeface="Cambria Math" panose="02040503050406030204" pitchFamily="18" charset="0"/>
                                </a:rPr>
                                <m:t>×0,54</m:t>
                              </m:r>
                            </m:num>
                            <m:den>
                              <m:r>
                                <a:rPr lang="uk-UA" b="0" i="1" smtClean="0">
                                  <a:latin typeface="Cambria Math" panose="02040503050406030204" pitchFamily="18" charset="0"/>
                                  <a:ea typeface="Cambria Math" panose="02040503050406030204" pitchFamily="18" charset="0"/>
                                </a:rPr>
                                <m:t>2210</m:t>
                              </m:r>
                            </m:den>
                          </m:f>
                        </m:e>
                      </m:d>
                      <m:r>
                        <a:rPr lang="uk-UA" b="0" i="1" smtClean="0">
                          <a:latin typeface="Cambria Math" panose="02040503050406030204" pitchFamily="18" charset="0"/>
                          <a:ea typeface="Cambria Math" panose="02040503050406030204" pitchFamily="18" charset="0"/>
                        </a:rPr>
                        <m:t>×1,085×1,2=468,68 грн.</m:t>
                      </m:r>
                    </m:oMath>
                  </m:oMathPara>
                </a14:m>
                <a:endParaRPr lang="uk-UA" b="0" dirty="0">
                  <a:ea typeface="Cambria Math" panose="02040503050406030204" pitchFamily="18" charset="0"/>
                </a:endParaRPr>
              </a:p>
              <a:p>
                <a:pPr marL="0" indent="0">
                  <a:buNone/>
                </a:pPr>
                <a:endParaRPr lang="uk-UA" b="0" dirty="0"/>
              </a:p>
              <a:p>
                <a:pPr marL="0" indent="0">
                  <a:buNone/>
                </a:pPr>
                <a14:m>
                  <m:oMathPara xmlns:m="http://schemas.openxmlformats.org/officeDocument/2006/math">
                    <m:oMathParaPr>
                      <m:jc m:val="centerGroup"/>
                    </m:oMathParaPr>
                    <m:oMath xmlns:m="http://schemas.openxmlformats.org/officeDocument/2006/math">
                      <m:sSubSup>
                        <m:sSubSupPr>
                          <m:ctrlPr>
                            <a:rPr lang="uk-UA" b="0" i="1" smtClean="0">
                              <a:latin typeface="Cambria Math" panose="02040503050406030204" pitchFamily="18" charset="0"/>
                            </a:rPr>
                          </m:ctrlPr>
                        </m:sSubSupPr>
                        <m:e>
                          <m:r>
                            <a:rPr lang="uk-UA" b="0" i="1" smtClean="0">
                              <a:latin typeface="Cambria Math" panose="02040503050406030204" pitchFamily="18" charset="0"/>
                            </a:rPr>
                            <m:t>Ц</m:t>
                          </m:r>
                        </m:e>
                        <m:sub>
                          <m:r>
                            <a:rPr lang="uk-UA" b="0" i="1" smtClean="0">
                              <a:latin typeface="Cambria Math" panose="02040503050406030204" pitchFamily="18" charset="0"/>
                            </a:rPr>
                            <m:t>1Б</m:t>
                          </m:r>
                        </m:sub>
                        <m:sup>
                          <m:r>
                            <a:rPr lang="uk-UA" b="0" i="1" smtClean="0">
                              <a:latin typeface="Cambria Math" panose="02040503050406030204" pitchFamily="18" charset="0"/>
                            </a:rPr>
                            <m:t>пл</m:t>
                          </m:r>
                        </m:sup>
                      </m:sSubSup>
                      <m:r>
                        <a:rPr lang="uk-UA" b="0" i="1" smtClean="0">
                          <a:latin typeface="Cambria Math" panose="02040503050406030204" pitchFamily="18" charset="0"/>
                        </a:rPr>
                        <m:t>= </m:t>
                      </m:r>
                      <m:d>
                        <m:dPr>
                          <m:ctrlPr>
                            <a:rPr lang="uk-UA" b="0" i="1" smtClean="0">
                              <a:latin typeface="Cambria Math" panose="02040503050406030204" pitchFamily="18" charset="0"/>
                            </a:rPr>
                          </m:ctrlPr>
                        </m:dPr>
                        <m:e>
                          <m:sSub>
                            <m:sSubPr>
                              <m:ctrlPr>
                                <a:rPr lang="uk-UA" b="0" i="1" smtClean="0">
                                  <a:latin typeface="Cambria Math" panose="02040503050406030204" pitchFamily="18" charset="0"/>
                                </a:rPr>
                              </m:ctrlPr>
                            </m:sSubPr>
                            <m:e>
                              <m:r>
                                <a:rPr lang="uk-UA" b="0" i="1" smtClean="0">
                                  <a:latin typeface="Cambria Math" panose="02040503050406030204" pitchFamily="18" charset="0"/>
                                </a:rPr>
                                <m:t>СВ</m:t>
                              </m:r>
                            </m:e>
                            <m:sub>
                              <m:r>
                                <a:rPr lang="uk-UA" b="0" i="1" smtClean="0">
                                  <a:latin typeface="Cambria Math" panose="02040503050406030204" pitchFamily="18" charset="0"/>
                                </a:rPr>
                                <m:t>1Б</m:t>
                              </m:r>
                            </m:sub>
                          </m:sSub>
                          <m:r>
                            <a:rPr lang="uk-UA" b="0" i="1" smtClean="0">
                              <a:latin typeface="Cambria Math" panose="02040503050406030204" pitchFamily="18" charset="0"/>
                            </a:rPr>
                            <m:t>+</m:t>
                          </m:r>
                          <m:f>
                            <m:fPr>
                              <m:ctrlPr>
                                <a:rPr lang="uk-UA" b="0" i="1" smtClean="0">
                                  <a:latin typeface="Cambria Math" panose="02040503050406030204" pitchFamily="18" charset="0"/>
                                </a:rPr>
                              </m:ctrlPr>
                            </m:fPr>
                            <m:num>
                              <m:d>
                                <m:dPr>
                                  <m:ctrlPr>
                                    <a:rPr lang="uk-UA" b="0" i="1" smtClean="0">
                                      <a:latin typeface="Cambria Math" panose="02040503050406030204" pitchFamily="18" charset="0"/>
                                    </a:rPr>
                                  </m:ctrlPr>
                                </m:dPr>
                                <m:e>
                                  <m:r>
                                    <a:rPr lang="uk-UA" b="0" i="1" smtClean="0">
                                      <a:latin typeface="Cambria Math" panose="02040503050406030204" pitchFamily="18" charset="0"/>
                                    </a:rPr>
                                    <m:t>АВ+ВЗ</m:t>
                                  </m:r>
                                </m:e>
                              </m:d>
                              <m:r>
                                <a:rPr lang="uk-UA" b="0" i="1" smtClean="0">
                                  <a:latin typeface="Cambria Math" panose="02040503050406030204" pitchFamily="18" charset="0"/>
                                  <a:ea typeface="Cambria Math" panose="02040503050406030204" pitchFamily="18" charset="0"/>
                                </a:rPr>
                                <m:t>×КБ</m:t>
                              </m:r>
                            </m:num>
                            <m:den>
                              <m:sSub>
                                <m:sSubPr>
                                  <m:ctrlPr>
                                    <a:rPr lang="uk-UA" b="0" i="1" smtClean="0">
                                      <a:latin typeface="Cambria Math" panose="02040503050406030204" pitchFamily="18" charset="0"/>
                                    </a:rPr>
                                  </m:ctrlPr>
                                </m:sSubPr>
                                <m:e>
                                  <m:r>
                                    <a:rPr lang="uk-UA" b="0" i="1" smtClean="0">
                                      <a:latin typeface="Cambria Math" panose="02040503050406030204" pitchFamily="18" charset="0"/>
                                    </a:rPr>
                                    <m:t>ОВ</m:t>
                                  </m:r>
                                </m:e>
                                <m:sub>
                                  <m:r>
                                    <a:rPr lang="uk-UA" b="0" i="1" smtClean="0">
                                      <a:latin typeface="Cambria Math" panose="02040503050406030204" pitchFamily="18" charset="0"/>
                                    </a:rPr>
                                    <m:t>Б</m:t>
                                  </m:r>
                                </m:sub>
                              </m:sSub>
                            </m:den>
                          </m:f>
                        </m:e>
                      </m:d>
                      <m:r>
                        <a:rPr lang="uk-UA" b="0" i="1" smtClean="0">
                          <a:latin typeface="Cambria Math" panose="02040503050406030204" pitchFamily="18" charset="0"/>
                          <a:ea typeface="Cambria Math" panose="02040503050406030204" pitchFamily="18" charset="0"/>
                        </a:rPr>
                        <m:t>×</m:t>
                      </m:r>
                      <m:d>
                        <m:dPr>
                          <m:ctrlPr>
                            <a:rPr lang="uk-UA" b="0" i="1" smtClean="0">
                              <a:latin typeface="Cambria Math" panose="02040503050406030204" pitchFamily="18" charset="0"/>
                              <a:ea typeface="Cambria Math" panose="02040503050406030204" pitchFamily="18" charset="0"/>
                            </a:rPr>
                          </m:ctrlPr>
                        </m:dPr>
                        <m:e>
                          <m:r>
                            <a:rPr lang="uk-UA" b="0" i="1" smtClean="0">
                              <a:latin typeface="Cambria Math" panose="02040503050406030204" pitchFamily="18" charset="0"/>
                              <a:ea typeface="Cambria Math" panose="02040503050406030204" pitchFamily="18" charset="0"/>
                            </a:rPr>
                            <m:t>1+</m:t>
                          </m:r>
                          <m:f>
                            <m:fPr>
                              <m:ctrlPr>
                                <a:rPr lang="uk-UA" b="0" i="1" smtClean="0">
                                  <a:latin typeface="Cambria Math" panose="02040503050406030204" pitchFamily="18" charset="0"/>
                                  <a:ea typeface="Cambria Math" panose="02040503050406030204" pitchFamily="18" charset="0"/>
                                </a:rPr>
                              </m:ctrlPr>
                            </m:fPr>
                            <m:num>
                              <m:sSubSup>
                                <m:sSubSupPr>
                                  <m:ctrlPr>
                                    <a:rPr lang="uk-UA" b="0" i="1" smtClean="0">
                                      <a:latin typeface="Cambria Math" panose="02040503050406030204" pitchFamily="18" charset="0"/>
                                      <a:ea typeface="Cambria Math" panose="02040503050406030204" pitchFamily="18" charset="0"/>
                                    </a:rPr>
                                  </m:ctrlPr>
                                </m:sSubSupPr>
                                <m:e>
                                  <m:r>
                                    <a:rPr lang="uk-UA" b="0" i="1" smtClean="0">
                                      <a:latin typeface="Cambria Math" panose="02040503050406030204" pitchFamily="18" charset="0"/>
                                      <a:ea typeface="Cambria Math" panose="02040503050406030204" pitchFamily="18" charset="0"/>
                                    </a:rPr>
                                    <m:t>Р</m:t>
                                  </m:r>
                                </m:e>
                                <m:sub>
                                  <m:r>
                                    <a:rPr lang="uk-UA" b="0" i="1" smtClean="0">
                                      <a:latin typeface="Cambria Math" panose="02040503050406030204" pitchFamily="18" charset="0"/>
                                      <a:ea typeface="Cambria Math" panose="02040503050406030204" pitchFamily="18" charset="0"/>
                                    </a:rPr>
                                    <m:t>Б</m:t>
                                  </m:r>
                                </m:sub>
                                <m:sup>
                                  <m:r>
                                    <a:rPr lang="uk-UA" b="0" i="1" smtClean="0">
                                      <a:latin typeface="Cambria Math" panose="02040503050406030204" pitchFamily="18" charset="0"/>
                                      <a:ea typeface="Cambria Math" panose="02040503050406030204" pitchFamily="18" charset="0"/>
                                    </a:rPr>
                                    <m:t>пл</m:t>
                                  </m:r>
                                </m:sup>
                              </m:sSubSup>
                            </m:num>
                            <m:den>
                              <m:r>
                                <a:rPr lang="uk-UA" b="0" i="1" smtClean="0">
                                  <a:latin typeface="Cambria Math" panose="02040503050406030204" pitchFamily="18" charset="0"/>
                                  <a:ea typeface="Cambria Math" panose="02040503050406030204" pitchFamily="18" charset="0"/>
                                </a:rPr>
                                <m:t>100</m:t>
                              </m:r>
                            </m:den>
                          </m:f>
                        </m:e>
                      </m:d>
                      <m:r>
                        <a:rPr lang="uk-UA" i="1">
                          <a:latin typeface="Cambria Math" panose="02040503050406030204" pitchFamily="18" charset="0"/>
                          <a:ea typeface="Cambria Math" panose="02040503050406030204" pitchFamily="18" charset="0"/>
                        </a:rPr>
                        <m:t>×</m:t>
                      </m:r>
                      <m:d>
                        <m:dPr>
                          <m:ctrlPr>
                            <a:rPr lang="uk-UA" i="1" smtClean="0">
                              <a:latin typeface="Cambria Math" panose="02040503050406030204" pitchFamily="18" charset="0"/>
                              <a:ea typeface="Cambria Math" panose="02040503050406030204" pitchFamily="18" charset="0"/>
                            </a:rPr>
                          </m:ctrlPr>
                        </m:dPr>
                        <m:e>
                          <m:r>
                            <a:rPr lang="uk-UA" b="0" i="1" smtClean="0">
                              <a:latin typeface="Cambria Math" panose="02040503050406030204" pitchFamily="18" charset="0"/>
                              <a:ea typeface="Cambria Math" panose="02040503050406030204" pitchFamily="18" charset="0"/>
                            </a:rPr>
                            <m:t>1+</m:t>
                          </m:r>
                          <m:f>
                            <m:fPr>
                              <m:ctrlPr>
                                <a:rPr lang="uk-UA" b="0" i="1" smtClean="0">
                                  <a:latin typeface="Cambria Math" panose="02040503050406030204" pitchFamily="18" charset="0"/>
                                  <a:ea typeface="Cambria Math" panose="02040503050406030204" pitchFamily="18" charset="0"/>
                                </a:rPr>
                              </m:ctrlPr>
                            </m:fPr>
                            <m:num>
                              <m:r>
                                <a:rPr lang="uk-UA" b="0" i="1" smtClean="0">
                                  <a:latin typeface="Cambria Math" panose="02040503050406030204" pitchFamily="18" charset="0"/>
                                  <a:ea typeface="Cambria Math" panose="02040503050406030204" pitchFamily="18" charset="0"/>
                                </a:rPr>
                                <m:t>ПДВ%</m:t>
                              </m:r>
                            </m:num>
                            <m:den>
                              <m:r>
                                <a:rPr lang="uk-UA" b="0" i="1" smtClean="0">
                                  <a:latin typeface="Cambria Math" panose="02040503050406030204" pitchFamily="18" charset="0"/>
                                  <a:ea typeface="Cambria Math" panose="02040503050406030204" pitchFamily="18" charset="0"/>
                                </a:rPr>
                                <m:t>100</m:t>
                              </m:r>
                            </m:den>
                          </m:f>
                        </m:e>
                      </m:d>
                      <m:r>
                        <a:rPr lang="uk-UA" b="0" i="0" smtClean="0">
                          <a:latin typeface="Cambria Math" panose="02040503050406030204" pitchFamily="18" charset="0"/>
                          <a:ea typeface="Cambria Math" panose="02040503050406030204" pitchFamily="18" charset="0"/>
                        </a:rPr>
                        <m:t>=</m:t>
                      </m:r>
                      <m:d>
                        <m:dPr>
                          <m:ctrlPr>
                            <a:rPr lang="uk-UA" b="0" i="1" smtClean="0">
                              <a:latin typeface="Cambria Math" panose="02040503050406030204" pitchFamily="18" charset="0"/>
                              <a:ea typeface="Cambria Math" panose="02040503050406030204" pitchFamily="18" charset="0"/>
                            </a:rPr>
                          </m:ctrlPr>
                        </m:dPr>
                        <m:e>
                          <m:r>
                            <a:rPr lang="uk-UA" b="0" i="1" smtClean="0">
                              <a:latin typeface="Cambria Math" panose="02040503050406030204" pitchFamily="18" charset="0"/>
                              <a:ea typeface="Cambria Math" panose="02040503050406030204" pitchFamily="18" charset="0"/>
                            </a:rPr>
                            <m:t>328,96+</m:t>
                          </m:r>
                          <m:f>
                            <m:fPr>
                              <m:ctrlPr>
                                <a:rPr lang="uk-UA" b="0" i="1" smtClean="0">
                                  <a:latin typeface="Cambria Math" panose="02040503050406030204" pitchFamily="18" charset="0"/>
                                  <a:ea typeface="Cambria Math" panose="02040503050406030204" pitchFamily="18" charset="0"/>
                                </a:rPr>
                              </m:ctrlPr>
                            </m:fPr>
                            <m:num>
                              <m:d>
                                <m:dPr>
                                  <m:ctrlPr>
                                    <a:rPr lang="uk-UA" b="0" i="1" smtClean="0">
                                      <a:latin typeface="Cambria Math" panose="02040503050406030204" pitchFamily="18" charset="0"/>
                                      <a:ea typeface="Cambria Math" panose="02040503050406030204" pitchFamily="18" charset="0"/>
                                    </a:rPr>
                                  </m:ctrlPr>
                                </m:dPr>
                                <m:e>
                                  <m:r>
                                    <a:rPr lang="uk-UA" i="1">
                                      <a:latin typeface="Cambria Math" panose="02040503050406030204" pitchFamily="18" charset="0"/>
                                      <a:ea typeface="Cambria Math" panose="02040503050406030204" pitchFamily="18" charset="0"/>
                                    </a:rPr>
                                    <m:t>62308,90+111916,68 </m:t>
                                  </m:r>
                                </m:e>
                              </m:d>
                              <m:r>
                                <a:rPr lang="uk-UA" b="0" i="1" smtClean="0">
                                  <a:latin typeface="Cambria Math" panose="02040503050406030204" pitchFamily="18" charset="0"/>
                                  <a:ea typeface="Cambria Math" panose="02040503050406030204" pitchFamily="18" charset="0"/>
                                </a:rPr>
                                <m:t>×0,46</m:t>
                              </m:r>
                            </m:num>
                            <m:den>
                              <m:r>
                                <a:rPr lang="uk-UA" b="0" i="1" smtClean="0">
                                  <a:latin typeface="Cambria Math" panose="02040503050406030204" pitchFamily="18" charset="0"/>
                                  <a:ea typeface="Cambria Math" panose="02040503050406030204" pitchFamily="18" charset="0"/>
                                </a:rPr>
                                <m:t>1840</m:t>
                              </m:r>
                            </m:den>
                          </m:f>
                        </m:e>
                      </m:d>
                      <m:r>
                        <a:rPr lang="uk-UA" b="0" i="1" smtClean="0">
                          <a:latin typeface="Cambria Math" panose="02040503050406030204" pitchFamily="18" charset="0"/>
                          <a:ea typeface="Cambria Math" panose="02040503050406030204" pitchFamily="18" charset="0"/>
                        </a:rPr>
                        <m:t>×1,105×1,2=496,96 грн.</m:t>
                      </m:r>
                    </m:oMath>
                  </m:oMathPara>
                </a14:m>
                <a:endParaRPr lang="uk-UA" dirty="0"/>
              </a:p>
            </p:txBody>
          </p:sp>
        </mc:Choice>
        <mc:Fallback xmlns="">
          <p:sp>
            <p:nvSpPr>
              <p:cNvPr id="3" name="Місце для вмісту 2">
                <a:extLst>
                  <a:ext uri="{FF2B5EF4-FFF2-40B4-BE49-F238E27FC236}">
                    <a16:creationId xmlns:a16="http://schemas.microsoft.com/office/drawing/2014/main" id="{E317835E-6CDE-48BC-BB71-3E105557B575}"/>
                  </a:ext>
                </a:extLst>
              </p:cNvPr>
              <p:cNvSpPr>
                <a:spLocks noGrp="1" noRot="1" noChangeAspect="1" noMove="1" noResize="1" noEditPoints="1" noAdjustHandles="1" noChangeArrowheads="1" noChangeShapeType="1" noTextEdit="1"/>
              </p:cNvSpPr>
              <p:nvPr>
                <p:ph idx="1"/>
              </p:nvPr>
            </p:nvSpPr>
            <p:spPr>
              <a:xfrm>
                <a:off x="1154954" y="2248678"/>
                <a:ext cx="8825659" cy="4609322"/>
              </a:xfrm>
              <a:blipFill>
                <a:blip r:embed="rId2"/>
                <a:stretch>
                  <a:fillRect l="-414" t="-1587" r="-760"/>
                </a:stretch>
              </a:blipFill>
            </p:spPr>
            <p:txBody>
              <a:bodyPr/>
              <a:lstStyle/>
              <a:p>
                <a:r>
                  <a:rPr lang="uk-UA">
                    <a:noFill/>
                  </a:rPr>
                  <a:t> </a:t>
                </a:r>
              </a:p>
            </p:txBody>
          </p:sp>
        </mc:Fallback>
      </mc:AlternateContent>
    </p:spTree>
    <p:extLst>
      <p:ext uri="{BB962C8B-B14F-4D97-AF65-F5344CB8AC3E}">
        <p14:creationId xmlns:p14="http://schemas.microsoft.com/office/powerpoint/2010/main" val="2446389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433765-E6FD-4F67-810D-467FA35FAEDE}"/>
              </a:ext>
            </a:extLst>
          </p:cNvPr>
          <p:cNvSpPr>
            <a:spLocks noGrp="1"/>
          </p:cNvSpPr>
          <p:nvPr>
            <p:ph type="title"/>
          </p:nvPr>
        </p:nvSpPr>
        <p:spPr/>
        <p:txBody>
          <a:bodyPr/>
          <a:lstStyle/>
          <a:p>
            <a:r>
              <a:rPr lang="uk-UA" dirty="0"/>
              <a:t>Контролінг в підприємництві</a:t>
            </a:r>
          </a:p>
        </p:txBody>
      </p:sp>
      <mc:AlternateContent xmlns:mc="http://schemas.openxmlformats.org/markup-compatibility/2006" xmlns:a14="http://schemas.microsoft.com/office/drawing/2010/main">
        <mc:Choice Requires="a14">
          <p:sp>
            <p:nvSpPr>
              <p:cNvPr id="3" name="Місце для вмісту 2">
                <a:extLst>
                  <a:ext uri="{FF2B5EF4-FFF2-40B4-BE49-F238E27FC236}">
                    <a16:creationId xmlns:a16="http://schemas.microsoft.com/office/drawing/2014/main" id="{4B3C49D2-ABD2-4B25-B0EA-4E2B4B0E66E0}"/>
                  </a:ext>
                </a:extLst>
              </p:cNvPr>
              <p:cNvSpPr>
                <a:spLocks noGrp="1"/>
              </p:cNvSpPr>
              <p:nvPr>
                <p:ph idx="1"/>
              </p:nvPr>
            </p:nvSpPr>
            <p:spPr>
              <a:xfrm>
                <a:off x="1154954" y="2146041"/>
                <a:ext cx="10620279" cy="4282751"/>
              </a:xfrm>
            </p:spPr>
            <p:txBody>
              <a:bodyPr>
                <a:normAutofit/>
              </a:bodyPr>
              <a:lstStyle/>
              <a:p>
                <a:pPr marL="0" indent="0">
                  <a:buNone/>
                </a:pPr>
                <a:r>
                  <a:rPr lang="uk-UA" dirty="0"/>
                  <a:t>Фактичні ціни на продукцію:</a:t>
                </a:r>
              </a:p>
              <a:p>
                <a:pPr marL="0" indent="0">
                  <a:buNone/>
                </a:pPr>
                <a14:m>
                  <m:oMathPara xmlns:m="http://schemas.openxmlformats.org/officeDocument/2006/math">
                    <m:oMathParaPr>
                      <m:jc m:val="centerGroup"/>
                    </m:oMathParaPr>
                    <m:oMath xmlns:m="http://schemas.openxmlformats.org/officeDocument/2006/math">
                      <m:sSubSup>
                        <m:sSubSupPr>
                          <m:ctrlPr>
                            <a:rPr lang="uk-UA" i="1" smtClean="0">
                              <a:latin typeface="Cambria Math" panose="02040503050406030204" pitchFamily="18" charset="0"/>
                            </a:rPr>
                          </m:ctrlPr>
                        </m:sSubSupPr>
                        <m:e>
                          <m:r>
                            <a:rPr lang="uk-UA" b="0" i="1" smtClean="0">
                              <a:latin typeface="Cambria Math" panose="02040503050406030204" pitchFamily="18" charset="0"/>
                            </a:rPr>
                            <m:t>Ц</m:t>
                          </m:r>
                        </m:e>
                        <m:sub>
                          <m:r>
                            <a:rPr lang="uk-UA" b="0" i="1" smtClean="0">
                              <a:latin typeface="Cambria Math" panose="02040503050406030204" pitchFamily="18" charset="0"/>
                            </a:rPr>
                            <m:t>1А</m:t>
                          </m:r>
                        </m:sub>
                        <m:sup>
                          <m:r>
                            <a:rPr lang="uk-UA" b="0" i="1" smtClean="0">
                              <a:latin typeface="Cambria Math" panose="02040503050406030204" pitchFamily="18" charset="0"/>
                            </a:rPr>
                            <m:t>Ф</m:t>
                          </m:r>
                        </m:sup>
                      </m:sSubSup>
                      <m:r>
                        <a:rPr lang="uk-UA" b="0" i="1" smtClean="0">
                          <a:latin typeface="Cambria Math" panose="02040503050406030204" pitchFamily="18" charset="0"/>
                        </a:rPr>
                        <m:t>= </m:t>
                      </m:r>
                      <m:sSubSup>
                        <m:sSubSupPr>
                          <m:ctrlPr>
                            <a:rPr lang="uk-UA" b="0" i="1" smtClean="0">
                              <a:latin typeface="Cambria Math" panose="02040503050406030204" pitchFamily="18" charset="0"/>
                            </a:rPr>
                          </m:ctrlPr>
                        </m:sSubSupPr>
                        <m:e>
                          <m:r>
                            <a:rPr lang="uk-UA" b="0" i="1" smtClean="0">
                              <a:latin typeface="Cambria Math" panose="02040503050406030204" pitchFamily="18" charset="0"/>
                            </a:rPr>
                            <m:t>Ц</m:t>
                          </m:r>
                        </m:e>
                        <m:sub>
                          <m:r>
                            <a:rPr lang="uk-UA" b="0" i="1" smtClean="0">
                              <a:latin typeface="Cambria Math" panose="02040503050406030204" pitchFamily="18" charset="0"/>
                            </a:rPr>
                            <m:t>1А</m:t>
                          </m:r>
                        </m:sub>
                        <m:sup>
                          <m:r>
                            <a:rPr lang="uk-UA" b="0" i="1" smtClean="0">
                              <a:latin typeface="Cambria Math" panose="02040503050406030204" pitchFamily="18" charset="0"/>
                            </a:rPr>
                            <m:t>ПЛ</m:t>
                          </m:r>
                        </m:sup>
                      </m:sSubSup>
                      <m:r>
                        <a:rPr lang="uk-UA" b="0" i="1" smtClean="0">
                          <a:latin typeface="Cambria Math" panose="02040503050406030204" pitchFamily="18" charset="0"/>
                          <a:ea typeface="Cambria Math" panose="02040503050406030204" pitchFamily="18" charset="0"/>
                        </a:rPr>
                        <m:t>×1,04=468,68×1,04=487,43 грн.</m:t>
                      </m:r>
                    </m:oMath>
                  </m:oMathPara>
                </a14:m>
                <a:endParaRPr lang="uk-UA"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uk-UA" i="1" smtClean="0">
                              <a:latin typeface="Cambria Math" panose="02040503050406030204" pitchFamily="18" charset="0"/>
                            </a:rPr>
                          </m:ctrlPr>
                        </m:sSubSupPr>
                        <m:e>
                          <m:r>
                            <a:rPr lang="uk-UA" b="0" i="1" smtClean="0">
                              <a:latin typeface="Cambria Math" panose="02040503050406030204" pitchFamily="18" charset="0"/>
                            </a:rPr>
                            <m:t>Ц</m:t>
                          </m:r>
                        </m:e>
                        <m:sub>
                          <m:r>
                            <a:rPr lang="uk-UA" b="0" i="1" smtClean="0">
                              <a:latin typeface="Cambria Math" panose="02040503050406030204" pitchFamily="18" charset="0"/>
                            </a:rPr>
                            <m:t>1Б</m:t>
                          </m:r>
                        </m:sub>
                        <m:sup>
                          <m:r>
                            <a:rPr lang="uk-UA" b="0" i="1" smtClean="0">
                              <a:latin typeface="Cambria Math" panose="02040503050406030204" pitchFamily="18" charset="0"/>
                            </a:rPr>
                            <m:t>Ф</m:t>
                          </m:r>
                        </m:sup>
                      </m:sSubSup>
                      <m:r>
                        <a:rPr lang="uk-UA" b="0" i="1" smtClean="0">
                          <a:latin typeface="Cambria Math" panose="02040503050406030204" pitchFamily="18" charset="0"/>
                        </a:rPr>
                        <m:t>=496,96</m:t>
                      </m:r>
                      <m:r>
                        <a:rPr lang="uk-UA" b="0" i="1" smtClean="0">
                          <a:latin typeface="Cambria Math" panose="02040503050406030204" pitchFamily="18" charset="0"/>
                          <a:ea typeface="Cambria Math" panose="02040503050406030204" pitchFamily="18" charset="0"/>
                        </a:rPr>
                        <m:t>×0,97=482,05 грн.</m:t>
                      </m:r>
                    </m:oMath>
                  </m:oMathPara>
                </a14:m>
                <a:endParaRPr lang="uk-UA" b="0" dirty="0">
                  <a:ea typeface="Cambria Math" panose="02040503050406030204" pitchFamily="18" charset="0"/>
                </a:endParaRPr>
              </a:p>
              <a:p>
                <a:pPr marL="0" indent="0">
                  <a:buNone/>
                </a:pPr>
                <a:r>
                  <a:rPr lang="uk-UA" dirty="0"/>
                  <a:t>Валовий дохід:</a:t>
                </a:r>
              </a:p>
              <a:p>
                <a:pPr marL="0" indent="0">
                  <a:buNone/>
                </a:pPr>
                <a14:m>
                  <m:oMath xmlns:m="http://schemas.openxmlformats.org/officeDocument/2006/math">
                    <m:r>
                      <a:rPr lang="uk-UA" b="0" i="1" smtClean="0">
                        <a:latin typeface="Cambria Math" panose="02040503050406030204" pitchFamily="18" charset="0"/>
                      </a:rPr>
                      <m:t>ВД=</m:t>
                    </m:r>
                    <m:nary>
                      <m:naryPr>
                        <m:chr m:val="∑"/>
                        <m:subHide m:val="on"/>
                        <m:supHide m:val="on"/>
                        <m:ctrlPr>
                          <a:rPr lang="uk-UA" b="0" i="1" smtClean="0">
                            <a:latin typeface="Cambria Math" panose="02040503050406030204" pitchFamily="18" charset="0"/>
                          </a:rPr>
                        </m:ctrlPr>
                      </m:naryPr>
                      <m:sub/>
                      <m:sup/>
                      <m:e>
                        <m:r>
                          <a:rPr lang="uk-UA" b="0" i="1" smtClean="0">
                            <a:latin typeface="Cambria Math" panose="02040503050406030204" pitchFamily="18" charset="0"/>
                          </a:rPr>
                          <m:t>КР</m:t>
                        </m:r>
                        <m:r>
                          <a:rPr lang="uk-UA" b="0" i="1" smtClean="0">
                            <a:latin typeface="Cambria Math" panose="02040503050406030204" pitchFamily="18" charset="0"/>
                            <a:ea typeface="Cambria Math" panose="02040503050406030204" pitchFamily="18" charset="0"/>
                          </a:rPr>
                          <m:t>×</m:t>
                        </m:r>
                        <m:sSup>
                          <m:sSupPr>
                            <m:ctrlPr>
                              <a:rPr lang="uk-UA" b="0" i="1" smtClean="0">
                                <a:latin typeface="Cambria Math" panose="02040503050406030204" pitchFamily="18" charset="0"/>
                                <a:ea typeface="Cambria Math" panose="02040503050406030204" pitchFamily="18" charset="0"/>
                              </a:rPr>
                            </m:ctrlPr>
                          </m:sSupPr>
                          <m:e>
                            <m:r>
                              <a:rPr lang="uk-UA" b="0" i="1" smtClean="0">
                                <a:latin typeface="Cambria Math" panose="02040503050406030204" pitchFamily="18" charset="0"/>
                                <a:ea typeface="Cambria Math" panose="02040503050406030204" pitchFamily="18" charset="0"/>
                              </a:rPr>
                              <m:t>Ц</m:t>
                            </m:r>
                          </m:e>
                          <m:sup>
                            <m:r>
                              <a:rPr lang="uk-UA" b="0" i="1" smtClean="0">
                                <a:latin typeface="Cambria Math" panose="02040503050406030204" pitchFamily="18" charset="0"/>
                                <a:ea typeface="Cambria Math" panose="02040503050406030204" pitchFamily="18" charset="0"/>
                              </a:rPr>
                              <m:t>Ф</m:t>
                            </m:r>
                          </m:sup>
                        </m:sSup>
                        <m:r>
                          <a:rPr lang="uk-UA" b="0" i="1" smtClean="0">
                            <a:latin typeface="Cambria Math" panose="02040503050406030204" pitchFamily="18" charset="0"/>
                            <a:ea typeface="Cambria Math" panose="02040503050406030204" pitchFamily="18" charset="0"/>
                          </a:rPr>
                          <m:t>=2210×487,43+1840×480,05=1077220,3+883292=1960512,3 грн</m:t>
                        </m:r>
                      </m:e>
                    </m:nary>
                  </m:oMath>
                </a14:m>
                <a:r>
                  <a:rPr lang="uk-UA" dirty="0"/>
                  <a:t>.</a:t>
                </a:r>
              </a:p>
              <a:p>
                <a:pPr marL="0" indent="0">
                  <a:buNone/>
                </a:pPr>
                <a:r>
                  <a:rPr lang="uk-UA" dirty="0"/>
                  <a:t>Чистий дохід:</a:t>
                </a:r>
              </a:p>
              <a:p>
                <a:pPr marL="0" indent="0">
                  <a:buNone/>
                </a:pPr>
                <a:r>
                  <a:rPr lang="uk-UA" dirty="0"/>
                  <a:t>ЧД = ВД - ПДВ = 1960512,3</a:t>
                </a:r>
                <a14:m>
                  <m:oMath xmlns:m="http://schemas.openxmlformats.org/officeDocument/2006/math">
                    <m:r>
                      <a:rPr lang="uk-UA" i="1" smtClean="0">
                        <a:latin typeface="Cambria Math" panose="02040503050406030204" pitchFamily="18" charset="0"/>
                        <a:ea typeface="Cambria Math" panose="02040503050406030204" pitchFamily="18" charset="0"/>
                      </a:rPr>
                      <m:t>÷</m:t>
                    </m:r>
                    <m:r>
                      <a:rPr lang="uk-UA" b="0" i="1" smtClean="0">
                        <a:latin typeface="Cambria Math" panose="02040503050406030204" pitchFamily="18" charset="0"/>
                        <a:ea typeface="Cambria Math" panose="02040503050406030204" pitchFamily="18" charset="0"/>
                      </a:rPr>
                      <m:t>1,2=1633760,25 грн.</m:t>
                    </m:r>
                  </m:oMath>
                </a14:m>
                <a:endParaRPr lang="uk-UA" b="0" dirty="0">
                  <a:ea typeface="Cambria Math" panose="02040503050406030204" pitchFamily="18" charset="0"/>
                </a:endParaRPr>
              </a:p>
              <a:p>
                <a:pPr marL="0" indent="0">
                  <a:buNone/>
                </a:pPr>
                <a:r>
                  <a:rPr lang="uk-UA" dirty="0"/>
                  <a:t>Собівартість реалізованої продукції:</a:t>
                </a:r>
              </a:p>
              <a:p>
                <a:pPr marL="0" indent="0">
                  <a:buNone/>
                </a:pPr>
                <a14:m>
                  <m:oMathPara xmlns:m="http://schemas.openxmlformats.org/officeDocument/2006/math">
                    <m:oMathParaPr>
                      <m:jc m:val="centerGroup"/>
                    </m:oMathParaPr>
                    <m:oMath xmlns:m="http://schemas.openxmlformats.org/officeDocument/2006/math">
                      <m:r>
                        <a:rPr lang="uk-UA" b="0" i="1" smtClean="0">
                          <a:latin typeface="Cambria Math" panose="02040503050406030204" pitchFamily="18" charset="0"/>
                        </a:rPr>
                        <m:t>СРП= </m:t>
                      </m:r>
                      <m:nary>
                        <m:naryPr>
                          <m:chr m:val="∑"/>
                          <m:subHide m:val="on"/>
                          <m:supHide m:val="on"/>
                          <m:ctrlPr>
                            <a:rPr lang="uk-UA" b="0" i="1" smtClean="0">
                              <a:latin typeface="Cambria Math" panose="02040503050406030204" pitchFamily="18" charset="0"/>
                            </a:rPr>
                          </m:ctrlPr>
                        </m:naryPr>
                        <m:sub/>
                        <m:sup/>
                        <m:e>
                          <m:r>
                            <a:rPr lang="uk-UA" b="0" i="1" smtClean="0">
                              <a:latin typeface="Cambria Math" panose="02040503050406030204" pitchFamily="18" charset="0"/>
                            </a:rPr>
                            <m:t>КР</m:t>
                          </m:r>
                          <m:r>
                            <a:rPr lang="uk-UA" b="0" i="1" smtClean="0">
                              <a:latin typeface="Cambria Math" panose="02040503050406030204" pitchFamily="18" charset="0"/>
                              <a:ea typeface="Cambria Math" panose="02040503050406030204" pitchFamily="18" charset="0"/>
                            </a:rPr>
                            <m:t>×</m:t>
                          </m:r>
                          <m:sSub>
                            <m:sSubPr>
                              <m:ctrlPr>
                                <a:rPr lang="uk-UA" b="0" i="1" smtClean="0">
                                  <a:latin typeface="Cambria Math" panose="02040503050406030204" pitchFamily="18" charset="0"/>
                                  <a:ea typeface="Cambria Math" panose="02040503050406030204" pitchFamily="18" charset="0"/>
                                </a:rPr>
                              </m:ctrlPr>
                            </m:sSubPr>
                            <m:e>
                              <m:r>
                                <a:rPr lang="uk-UA" b="0" i="1" smtClean="0">
                                  <a:latin typeface="Cambria Math" panose="02040503050406030204" pitchFamily="18" charset="0"/>
                                  <a:ea typeface="Cambria Math" panose="02040503050406030204" pitchFamily="18" charset="0"/>
                                </a:rPr>
                                <m:t>СВ</m:t>
                              </m:r>
                            </m:e>
                            <m:sub>
                              <m:r>
                                <a:rPr lang="uk-UA" b="0" i="1" smtClean="0">
                                  <a:latin typeface="Cambria Math" panose="02040503050406030204" pitchFamily="18" charset="0"/>
                                  <a:ea typeface="Cambria Math" panose="02040503050406030204" pitchFamily="18" charset="0"/>
                                </a:rPr>
                                <m:t>1</m:t>
                              </m:r>
                            </m:sub>
                          </m:sSub>
                          <m:r>
                            <a:rPr lang="uk-UA" b="0" i="1" smtClean="0">
                              <a:latin typeface="Cambria Math" panose="02040503050406030204" pitchFamily="18" charset="0"/>
                              <a:ea typeface="Cambria Math" panose="02040503050406030204" pitchFamily="18" charset="0"/>
                            </a:rPr>
                            <m:t>+НЗВ∓Відхилення через використання нормативного методу</m:t>
                          </m:r>
                        </m:e>
                      </m:nary>
                    </m:oMath>
                  </m:oMathPara>
                </a14:m>
                <a:endParaRPr lang="uk-UA" dirty="0"/>
              </a:p>
              <a:p>
                <a:pPr marL="0" indent="0">
                  <a:buNone/>
                </a:pPr>
                <a:r>
                  <a:rPr lang="uk-UA" dirty="0"/>
                  <a:t>СРП = 2210</a:t>
                </a:r>
                <a:r>
                  <a:rPr lang="uk-UA" b="0" dirty="0">
                    <a:ea typeface="Cambria Math" panose="02040503050406030204" pitchFamily="18" charset="0"/>
                  </a:rPr>
                  <a:t> </a:t>
                </a:r>
                <a14:m>
                  <m:oMath xmlns:m="http://schemas.openxmlformats.org/officeDocument/2006/math">
                    <m:r>
                      <a:rPr lang="uk-UA" b="0" i="1" smtClean="0">
                        <a:latin typeface="Cambria Math" panose="02040503050406030204" pitchFamily="18" charset="0"/>
                        <a:ea typeface="Cambria Math" panose="02040503050406030204" pitchFamily="18" charset="0"/>
                      </a:rPr>
                      <m:t>×</m:t>
                    </m:r>
                  </m:oMath>
                </a14:m>
                <a:r>
                  <a:rPr lang="uk-UA" dirty="0"/>
                  <a:t>317,4+1840</a:t>
                </a:r>
                <a:r>
                  <a:rPr lang="uk-UA" dirty="0">
                    <a:ea typeface="Cambria Math" panose="02040503050406030204" pitchFamily="18" charset="0"/>
                  </a:rPr>
                  <a:t> </a:t>
                </a:r>
                <a14:m>
                  <m:oMath xmlns:m="http://schemas.openxmlformats.org/officeDocument/2006/math">
                    <m:r>
                      <a:rPr lang="uk-UA" i="1">
                        <a:latin typeface="Cambria Math" panose="02040503050406030204" pitchFamily="18" charset="0"/>
                        <a:ea typeface="Cambria Math" panose="02040503050406030204" pitchFamily="18" charset="0"/>
                      </a:rPr>
                      <m:t>×</m:t>
                    </m:r>
                  </m:oMath>
                </a14:m>
                <a:r>
                  <a:rPr lang="uk-UA" dirty="0"/>
                  <a:t>328,96+2702,9+90-1,5=1309531,8 грн.</a:t>
                </a:r>
              </a:p>
            </p:txBody>
          </p:sp>
        </mc:Choice>
        <mc:Fallback xmlns="">
          <p:sp>
            <p:nvSpPr>
              <p:cNvPr id="3" name="Місце для вмісту 2">
                <a:extLst>
                  <a:ext uri="{FF2B5EF4-FFF2-40B4-BE49-F238E27FC236}">
                    <a16:creationId xmlns:a16="http://schemas.microsoft.com/office/drawing/2014/main" id="{4B3C49D2-ABD2-4B25-B0EA-4E2B4B0E66E0}"/>
                  </a:ext>
                </a:extLst>
              </p:cNvPr>
              <p:cNvSpPr>
                <a:spLocks noGrp="1" noRot="1" noChangeAspect="1" noMove="1" noResize="1" noEditPoints="1" noAdjustHandles="1" noChangeArrowheads="1" noChangeShapeType="1" noTextEdit="1"/>
              </p:cNvSpPr>
              <p:nvPr>
                <p:ph idx="1"/>
              </p:nvPr>
            </p:nvSpPr>
            <p:spPr>
              <a:xfrm>
                <a:off x="1154954" y="2146041"/>
                <a:ext cx="10620279" cy="4282751"/>
              </a:xfrm>
              <a:blipFill>
                <a:blip r:embed="rId2"/>
                <a:stretch>
                  <a:fillRect l="-459" t="-711"/>
                </a:stretch>
              </a:blipFill>
            </p:spPr>
            <p:txBody>
              <a:bodyPr/>
              <a:lstStyle/>
              <a:p>
                <a:r>
                  <a:rPr lang="uk-UA">
                    <a:noFill/>
                  </a:rPr>
                  <a:t> </a:t>
                </a:r>
              </a:p>
            </p:txBody>
          </p:sp>
        </mc:Fallback>
      </mc:AlternateContent>
    </p:spTree>
    <p:extLst>
      <p:ext uri="{BB962C8B-B14F-4D97-AF65-F5344CB8AC3E}">
        <p14:creationId xmlns:p14="http://schemas.microsoft.com/office/powerpoint/2010/main" val="3639800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4BEA23-AF53-463F-B498-77D7CBD42963}"/>
              </a:ext>
            </a:extLst>
          </p:cNvPr>
          <p:cNvSpPr>
            <a:spLocks noGrp="1"/>
          </p:cNvSpPr>
          <p:nvPr>
            <p:ph type="title"/>
          </p:nvPr>
        </p:nvSpPr>
        <p:spPr/>
        <p:txBody>
          <a:bodyPr/>
          <a:lstStyle/>
          <a:p>
            <a:r>
              <a:rPr lang="uk-UA" dirty="0"/>
              <a:t>Контролінг в підприємництві</a:t>
            </a:r>
          </a:p>
        </p:txBody>
      </p:sp>
      <mc:AlternateContent xmlns:mc="http://schemas.openxmlformats.org/markup-compatibility/2006" xmlns:a14="http://schemas.microsoft.com/office/drawing/2010/main">
        <mc:Choice Requires="a14">
          <p:sp>
            <p:nvSpPr>
              <p:cNvPr id="3" name="Місце для вмісту 2">
                <a:extLst>
                  <a:ext uri="{FF2B5EF4-FFF2-40B4-BE49-F238E27FC236}">
                    <a16:creationId xmlns:a16="http://schemas.microsoft.com/office/drawing/2014/main" id="{ACAA88DC-6381-4685-A057-9D3548ADD7F8}"/>
                  </a:ext>
                </a:extLst>
              </p:cNvPr>
              <p:cNvSpPr>
                <a:spLocks noGrp="1"/>
              </p:cNvSpPr>
              <p:nvPr>
                <p:ph idx="1"/>
              </p:nvPr>
            </p:nvSpPr>
            <p:spPr>
              <a:xfrm>
                <a:off x="1154954" y="2603500"/>
                <a:ext cx="9976466" cy="3416300"/>
              </a:xfrm>
            </p:spPr>
            <p:txBody>
              <a:bodyPr/>
              <a:lstStyle/>
              <a:p>
                <a:pPr marL="0" indent="0">
                  <a:buNone/>
                </a:pPr>
                <a:r>
                  <a:rPr lang="uk-UA" dirty="0"/>
                  <a:t>Валовий прибуток:</a:t>
                </a:r>
              </a:p>
              <a:p>
                <a:pPr marL="0" indent="0">
                  <a:buNone/>
                </a:pPr>
                <a:r>
                  <a:rPr lang="uk-UA" dirty="0"/>
                  <a:t>ВП = ЧД – СРП = </a:t>
                </a:r>
                <a14:m>
                  <m:oMath xmlns:m="http://schemas.openxmlformats.org/officeDocument/2006/math">
                    <m:r>
                      <a:rPr lang="uk-UA" b="0" i="1" smtClean="0">
                        <a:latin typeface="Cambria Math" panose="02040503050406030204" pitchFamily="18" charset="0"/>
                        <a:ea typeface="Cambria Math" panose="02040503050406030204" pitchFamily="18" charset="0"/>
                      </a:rPr>
                      <m:t>1633760,25</m:t>
                    </m:r>
                    <m:r>
                      <a:rPr lang="uk-UA" b="0" i="0" smtClean="0">
                        <a:latin typeface="Cambria Math" panose="02040503050406030204" pitchFamily="18" charset="0"/>
                        <a:ea typeface="Cambria Math" panose="02040503050406030204" pitchFamily="18" charset="0"/>
                      </a:rPr>
                      <m:t> − </m:t>
                    </m:r>
                  </m:oMath>
                </a14:m>
                <a:r>
                  <a:rPr lang="uk-UA" dirty="0"/>
                  <a:t>1309531,8 = 324228,45 грн.</a:t>
                </a:r>
              </a:p>
              <a:p>
                <a:pPr marL="0" indent="0">
                  <a:buNone/>
                </a:pPr>
                <a:r>
                  <a:rPr lang="uk-UA" dirty="0"/>
                  <a:t>Операційний прибуток:</a:t>
                </a:r>
              </a:p>
              <a:p>
                <a:pPr marL="0" indent="0">
                  <a:buNone/>
                </a:pPr>
                <a:r>
                  <a:rPr lang="uk-UA" dirty="0"/>
                  <a:t>ОП = ВП – АВ – ВЗ + ІОД – ІОВ =  324228,45 - </a:t>
                </a:r>
                <a:r>
                  <a:rPr lang="ru-RU" sz="1800" b="0" i="0" u="none" strike="noStrike" dirty="0">
                    <a:solidFill>
                      <a:srgbClr val="000000"/>
                    </a:solidFill>
                    <a:effectLst/>
                    <a:latin typeface="+mn-lt"/>
                  </a:rPr>
                  <a:t>62308,90 - 111916,68 = 150002,87 грн.</a:t>
                </a:r>
              </a:p>
              <a:p>
                <a:pPr marL="0" indent="0">
                  <a:buNone/>
                </a:pPr>
                <a:r>
                  <a:rPr lang="uk-UA" dirty="0">
                    <a:solidFill>
                      <a:srgbClr val="000000"/>
                    </a:solidFill>
                  </a:rPr>
                  <a:t>Чистий прибуток:</a:t>
                </a:r>
              </a:p>
              <a:p>
                <a:pPr marL="0" indent="0">
                  <a:buNone/>
                </a:pPr>
                <a:r>
                  <a:rPr lang="uk-UA" sz="1800" b="0" i="0" u="none" strike="noStrike" dirty="0">
                    <a:solidFill>
                      <a:srgbClr val="000000"/>
                    </a:solidFill>
                    <a:effectLst/>
                    <a:latin typeface="+mn-lt"/>
                  </a:rPr>
                  <a:t>ЧП = ОП – Податок </a:t>
                </a:r>
                <a:r>
                  <a:rPr lang="uk-UA" sz="1800" b="0" i="0" u="none" strike="noStrike">
                    <a:solidFill>
                      <a:srgbClr val="000000"/>
                    </a:solidFill>
                    <a:effectLst/>
                    <a:latin typeface="+mn-lt"/>
                  </a:rPr>
                  <a:t>на прибуток (18%) = 15002,87×0,82 = 123002,35 грн.</a:t>
                </a:r>
              </a:p>
              <a:p>
                <a:pPr marL="0" indent="0">
                  <a:buNone/>
                </a:pPr>
                <a:endParaRPr lang="ru-RU" sz="1800" b="0" i="0" u="none" strike="noStrike" dirty="0">
                  <a:solidFill>
                    <a:srgbClr val="000000"/>
                  </a:solidFill>
                  <a:effectLst/>
                  <a:latin typeface="+mn-lt"/>
                </a:endParaRPr>
              </a:p>
              <a:p>
                <a:pPr marL="0" indent="0">
                  <a:buNone/>
                </a:pPr>
                <a:endParaRPr lang="uk-UA" dirty="0"/>
              </a:p>
            </p:txBody>
          </p:sp>
        </mc:Choice>
        <mc:Fallback xmlns="">
          <p:sp>
            <p:nvSpPr>
              <p:cNvPr id="3" name="Місце для вмісту 2">
                <a:extLst>
                  <a:ext uri="{FF2B5EF4-FFF2-40B4-BE49-F238E27FC236}">
                    <a16:creationId xmlns:a16="http://schemas.microsoft.com/office/drawing/2014/main" id="{ACAA88DC-6381-4685-A057-9D3548ADD7F8}"/>
                  </a:ext>
                </a:extLst>
              </p:cNvPr>
              <p:cNvSpPr>
                <a:spLocks noGrp="1" noRot="1" noChangeAspect="1" noMove="1" noResize="1" noEditPoints="1" noAdjustHandles="1" noChangeArrowheads="1" noChangeShapeType="1" noTextEdit="1"/>
              </p:cNvSpPr>
              <p:nvPr>
                <p:ph idx="1"/>
              </p:nvPr>
            </p:nvSpPr>
            <p:spPr>
              <a:xfrm>
                <a:off x="1154954" y="2603500"/>
                <a:ext cx="9976466" cy="3416300"/>
              </a:xfrm>
              <a:blipFill>
                <a:blip r:embed="rId2"/>
                <a:stretch>
                  <a:fillRect l="-489" t="-891"/>
                </a:stretch>
              </a:blipFill>
            </p:spPr>
            <p:txBody>
              <a:bodyPr/>
              <a:lstStyle/>
              <a:p>
                <a:r>
                  <a:rPr lang="uk-UA">
                    <a:noFill/>
                  </a:rPr>
                  <a:t> </a:t>
                </a:r>
              </a:p>
            </p:txBody>
          </p:sp>
        </mc:Fallback>
      </mc:AlternateContent>
    </p:spTree>
    <p:extLst>
      <p:ext uri="{BB962C8B-B14F-4D97-AF65-F5344CB8AC3E}">
        <p14:creationId xmlns:p14="http://schemas.microsoft.com/office/powerpoint/2010/main" val="3300349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F92F21-8B0C-4479-870A-D18649A03E2B}"/>
              </a:ext>
            </a:extLst>
          </p:cNvPr>
          <p:cNvSpPr>
            <a:spLocks noGrp="1"/>
          </p:cNvSpPr>
          <p:nvPr>
            <p:ph type="title"/>
          </p:nvPr>
        </p:nvSpPr>
        <p:spPr/>
        <p:txBody>
          <a:bodyPr/>
          <a:lstStyle/>
          <a:p>
            <a:r>
              <a:rPr lang="uk-UA" dirty="0"/>
              <a:t>Контролінг</a:t>
            </a:r>
          </a:p>
        </p:txBody>
      </p:sp>
      <p:graphicFrame>
        <p:nvGraphicFramePr>
          <p:cNvPr id="6" name="Місце для вмісту 5">
            <a:extLst>
              <a:ext uri="{FF2B5EF4-FFF2-40B4-BE49-F238E27FC236}">
                <a16:creationId xmlns:a16="http://schemas.microsoft.com/office/drawing/2014/main" id="{2A163621-A0A9-461D-BCB0-925FD34EC26F}"/>
              </a:ext>
            </a:extLst>
          </p:cNvPr>
          <p:cNvGraphicFramePr>
            <a:graphicFrameLocks noGrp="1"/>
          </p:cNvGraphicFramePr>
          <p:nvPr>
            <p:ph idx="1"/>
          </p:nvPr>
        </p:nvGraphicFramePr>
        <p:xfrm>
          <a:off x="2464276" y="2881693"/>
          <a:ext cx="6207760" cy="2859913"/>
        </p:xfrm>
        <a:graphic>
          <a:graphicData uri="http://schemas.openxmlformats.org/drawingml/2006/table">
            <a:tbl>
              <a:tblPr firstRow="1" firstCol="1" lastRow="1" lastCol="1" bandRow="1" bandCol="1"/>
              <a:tblGrid>
                <a:gridCol w="1707515">
                  <a:extLst>
                    <a:ext uri="{9D8B030D-6E8A-4147-A177-3AD203B41FA5}">
                      <a16:colId xmlns:a16="http://schemas.microsoft.com/office/drawing/2014/main" val="357157596"/>
                    </a:ext>
                  </a:extLst>
                </a:gridCol>
                <a:gridCol w="1350010">
                  <a:extLst>
                    <a:ext uri="{9D8B030D-6E8A-4147-A177-3AD203B41FA5}">
                      <a16:colId xmlns:a16="http://schemas.microsoft.com/office/drawing/2014/main" val="2121613630"/>
                    </a:ext>
                  </a:extLst>
                </a:gridCol>
                <a:gridCol w="1170305">
                  <a:extLst>
                    <a:ext uri="{9D8B030D-6E8A-4147-A177-3AD203B41FA5}">
                      <a16:colId xmlns:a16="http://schemas.microsoft.com/office/drawing/2014/main" val="2478610580"/>
                    </a:ext>
                  </a:extLst>
                </a:gridCol>
                <a:gridCol w="1979930">
                  <a:extLst>
                    <a:ext uri="{9D8B030D-6E8A-4147-A177-3AD203B41FA5}">
                      <a16:colId xmlns:a16="http://schemas.microsoft.com/office/drawing/2014/main" val="2431963147"/>
                    </a:ext>
                  </a:extLst>
                </a:gridCol>
              </a:tblGrid>
              <a:tr h="0">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Найменування</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Первісна вартість, тис. грн.</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Знос,</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тис. грн.</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Метод нарахування амортизації</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137898"/>
                  </a:ext>
                </a:extLst>
              </a:tr>
              <a:tr h="0">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Офісне приміщення</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3520,2</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562,0</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Прямолінійний метод</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(Т</a:t>
                      </a:r>
                      <a:r>
                        <a:rPr lang="ru-RU" sz="1200" baseline="-25000">
                          <a:effectLst/>
                          <a:latin typeface="Times New Roman" panose="02020603050405020304" pitchFamily="18" charset="0"/>
                          <a:ea typeface="Times New Roman" panose="02020603050405020304" pitchFamily="18" charset="0"/>
                          <a:cs typeface="Times New Roman" panose="02020603050405020304" pitchFamily="18" charset="0"/>
                        </a:rPr>
                        <a:t>н</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 25 років, Лв 1% від Пв)</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9335120"/>
                  </a:ext>
                </a:extLst>
              </a:tr>
              <a:tr h="0">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Виробниче приміщення</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2360,0</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254,6</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Прямолінійний</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(Т</a:t>
                      </a:r>
                      <a:r>
                        <a:rPr lang="ru-RU" sz="1200" baseline="-25000">
                          <a:effectLst/>
                          <a:latin typeface="Times New Roman" panose="02020603050405020304" pitchFamily="18" charset="0"/>
                          <a:ea typeface="Times New Roman" panose="02020603050405020304" pitchFamily="18" charset="0"/>
                          <a:cs typeface="Times New Roman" panose="02020603050405020304" pitchFamily="18" charset="0"/>
                        </a:rPr>
                        <a:t>н</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 20 років, Лв 1% від Пв)</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2793721"/>
                  </a:ext>
                </a:extLst>
              </a:tr>
              <a:tr h="0">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Обладнання для виготовлення виробу 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985,5</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120,8</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Зменшення залишкової вартості (Т</a:t>
                      </a:r>
                      <a:r>
                        <a:rPr lang="ru-RU" sz="1200" baseline="-25000">
                          <a:effectLst/>
                          <a:latin typeface="Times New Roman" panose="02020603050405020304" pitchFamily="18" charset="0"/>
                          <a:ea typeface="Times New Roman" panose="02020603050405020304" pitchFamily="18" charset="0"/>
                          <a:cs typeface="Times New Roman" panose="02020603050405020304" pitchFamily="18" charset="0"/>
                        </a:rPr>
                        <a:t>н</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 8 років,</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Лв 1,5%від Пв)</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9692500"/>
                  </a:ext>
                </a:extLst>
              </a:tr>
              <a:tr h="0">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Обладнання для виготовлення виробу Б</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569,4</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102,4</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dirty="0" err="1">
                          <a:effectLst/>
                          <a:latin typeface="Times New Roman" panose="02020603050405020304" pitchFamily="18" charset="0"/>
                          <a:ea typeface="Times New Roman" panose="02020603050405020304" pitchFamily="18" charset="0"/>
                          <a:cs typeface="Times New Roman" panose="02020603050405020304" pitchFamily="18" charset="0"/>
                        </a:rPr>
                        <a:t>Кумулятивний</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метод</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200" dirty="0" err="1">
                          <a:effectLst/>
                          <a:latin typeface="Times New Roman" panose="02020603050405020304" pitchFamily="18" charset="0"/>
                          <a:ea typeface="Times New Roman" panose="02020603050405020304" pitchFamily="18" charset="0"/>
                          <a:cs typeface="Times New Roman" panose="02020603050405020304" pitchFamily="18" charset="0"/>
                        </a:rPr>
                        <a:t>Т</a:t>
                      </a:r>
                      <a:r>
                        <a:rPr lang="ru-RU" sz="12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н</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 8 </a:t>
                      </a:r>
                      <a:r>
                        <a:rPr lang="ru-RU" sz="1200" dirty="0" err="1">
                          <a:effectLst/>
                          <a:latin typeface="Times New Roman" panose="02020603050405020304" pitchFamily="18" charset="0"/>
                          <a:ea typeface="Times New Roman" panose="02020603050405020304" pitchFamily="18" charset="0"/>
                          <a:cs typeface="Times New Roman" panose="02020603050405020304" pitchFamily="18" charset="0"/>
                        </a:rPr>
                        <a:t>років,Лв</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1,5%від </a:t>
                      </a:r>
                      <a:r>
                        <a:rPr lang="ru-RU" sz="1200" dirty="0" err="1">
                          <a:effectLst/>
                          <a:latin typeface="Times New Roman" panose="02020603050405020304" pitchFamily="18" charset="0"/>
                          <a:ea typeface="Times New Roman" panose="02020603050405020304" pitchFamily="18" charset="0"/>
                          <a:cs typeface="Times New Roman" panose="02020603050405020304" pitchFamily="18" charset="0"/>
                        </a:rPr>
                        <a:t>Пв</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Т</a:t>
                      </a:r>
                      <a:r>
                        <a:rPr lang="ru-RU" sz="1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е</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 2 роки)</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1638578"/>
                  </a:ext>
                </a:extLst>
              </a:tr>
            </a:tbl>
          </a:graphicData>
        </a:graphic>
      </p:graphicFrame>
    </p:spTree>
    <p:extLst>
      <p:ext uri="{BB962C8B-B14F-4D97-AF65-F5344CB8AC3E}">
        <p14:creationId xmlns:p14="http://schemas.microsoft.com/office/powerpoint/2010/main" val="1653698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CB26C4-A092-4547-AC15-89C9D4843233}"/>
              </a:ext>
            </a:extLst>
          </p:cNvPr>
          <p:cNvSpPr>
            <a:spLocks noGrp="1"/>
          </p:cNvSpPr>
          <p:nvPr>
            <p:ph type="title"/>
          </p:nvPr>
        </p:nvSpPr>
        <p:spPr/>
        <p:txBody>
          <a:bodyPr/>
          <a:lstStyle/>
          <a:p>
            <a:r>
              <a:rPr lang="uk-UA" dirty="0"/>
              <a:t>Контролінг</a:t>
            </a:r>
          </a:p>
        </p:txBody>
      </p:sp>
      <p:graphicFrame>
        <p:nvGraphicFramePr>
          <p:cNvPr id="4" name="Місце для вмісту 3">
            <a:extLst>
              <a:ext uri="{FF2B5EF4-FFF2-40B4-BE49-F238E27FC236}">
                <a16:creationId xmlns:a16="http://schemas.microsoft.com/office/drawing/2014/main" id="{0F1C8950-878C-4981-8DF4-A7F29708224B}"/>
              </a:ext>
            </a:extLst>
          </p:cNvPr>
          <p:cNvGraphicFramePr>
            <a:graphicFrameLocks noGrp="1"/>
          </p:cNvGraphicFramePr>
          <p:nvPr>
            <p:ph idx="1"/>
          </p:nvPr>
        </p:nvGraphicFramePr>
        <p:xfrm>
          <a:off x="2515792" y="2574671"/>
          <a:ext cx="6104729" cy="3473958"/>
        </p:xfrm>
        <a:graphic>
          <a:graphicData uri="http://schemas.openxmlformats.org/drawingml/2006/table">
            <a:tbl>
              <a:tblPr firstRow="1" firstCol="1" lastRow="1" lastCol="1" bandRow="1" bandCol="1"/>
              <a:tblGrid>
                <a:gridCol w="1679175">
                  <a:extLst>
                    <a:ext uri="{9D8B030D-6E8A-4147-A177-3AD203B41FA5}">
                      <a16:colId xmlns:a16="http://schemas.microsoft.com/office/drawing/2014/main" val="50320119"/>
                    </a:ext>
                  </a:extLst>
                </a:gridCol>
                <a:gridCol w="1327604">
                  <a:extLst>
                    <a:ext uri="{9D8B030D-6E8A-4147-A177-3AD203B41FA5}">
                      <a16:colId xmlns:a16="http://schemas.microsoft.com/office/drawing/2014/main" val="2027434474"/>
                    </a:ext>
                  </a:extLst>
                </a:gridCol>
                <a:gridCol w="1150881">
                  <a:extLst>
                    <a:ext uri="{9D8B030D-6E8A-4147-A177-3AD203B41FA5}">
                      <a16:colId xmlns:a16="http://schemas.microsoft.com/office/drawing/2014/main" val="538482173"/>
                    </a:ext>
                  </a:extLst>
                </a:gridCol>
                <a:gridCol w="1947069">
                  <a:extLst>
                    <a:ext uri="{9D8B030D-6E8A-4147-A177-3AD203B41FA5}">
                      <a16:colId xmlns:a16="http://schemas.microsoft.com/office/drawing/2014/main" val="1143520563"/>
                    </a:ext>
                  </a:extLst>
                </a:gridCol>
              </a:tblGrid>
              <a:tr h="397032">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Найменування</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2" marR="6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Первісна вартість, тис. грн.</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2" marR="6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Знос,</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тис. грн.</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2" marR="6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Метод нарахування амортизації</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2" marR="6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1814267"/>
                  </a:ext>
                </a:extLst>
              </a:tr>
              <a:tr h="603854">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Обладнання для виготовлення виробу А і Б</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2" marR="6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1023,7</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2" marR="6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2" marR="6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Прискореного зменшення залишкової вартості (Тн = 5, К = 1,5)</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2" marR="6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660353"/>
                  </a:ext>
                </a:extLst>
              </a:tr>
              <a:tr h="603854">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Вантажний автомобіль</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2" marR="6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723,6</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2" marR="6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43,7</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2" marR="6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Виробничий метод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N</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заг = 500 тис. км, Nм = 12 тис. км, Лв 1% Пв)</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2" marR="6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7788765"/>
                  </a:ext>
                </a:extLst>
              </a:tr>
              <a:tr h="603854">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Легковий автомобіль</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2" marR="6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101,1</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2" marR="6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10,2</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2" marR="6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Виробничий метод (</a:t>
                      </a:r>
                      <a:r>
                        <a:rPr lang="uk-UA" sz="1200">
                          <a:effectLst/>
                          <a:latin typeface="Times New Roman" panose="02020603050405020304" pitchFamily="18" charset="0"/>
                          <a:ea typeface="Times New Roman" panose="02020603050405020304" pitchFamily="18" charset="0"/>
                          <a:cs typeface="Times New Roman" panose="02020603050405020304" pitchFamily="18" charset="0"/>
                        </a:rPr>
                        <a:t>О</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заг = 100 тис. км, </a:t>
                      </a:r>
                      <a:r>
                        <a:rPr lang="uk-UA" sz="1200">
                          <a:effectLst/>
                          <a:latin typeface="Times New Roman" panose="02020603050405020304" pitchFamily="18" charset="0"/>
                          <a:ea typeface="Times New Roman" panose="02020603050405020304" pitchFamily="18" charset="0"/>
                          <a:cs typeface="Times New Roman" panose="02020603050405020304" pitchFamily="18" charset="0"/>
                        </a:rPr>
                        <a:t>О</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м = 0,5 тис. км, Лв 1% Пв)</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2" marR="6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6766870"/>
                  </a:ext>
                </a:extLst>
              </a:tr>
              <a:tr h="603854">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Комп’ютерна техніка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2" marR="6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40,9</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2" marR="6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5,9</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2" marR="6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Прискореного зменшення залишкової вартості (Тн = 5, К = 3)</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2" marR="6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5662405"/>
                  </a:ext>
                </a:extLst>
              </a:tr>
              <a:tr h="603854">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Торговельне обладнання</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2" marR="6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29,0</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2" marR="6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3,6</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2" marR="6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200" dirty="0" err="1">
                          <a:effectLst/>
                          <a:latin typeface="Times New Roman" panose="02020603050405020304" pitchFamily="18" charset="0"/>
                          <a:ea typeface="Times New Roman" panose="02020603050405020304" pitchFamily="18" charset="0"/>
                          <a:cs typeface="Times New Roman" panose="02020603050405020304" pitchFamily="18" charset="0"/>
                        </a:rPr>
                        <a:t>Прискореного</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ea typeface="Times New Roman" panose="02020603050405020304" pitchFamily="18" charset="0"/>
                          <a:cs typeface="Times New Roman" panose="02020603050405020304" pitchFamily="18" charset="0"/>
                        </a:rPr>
                        <a:t>зменшення</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ea typeface="Times New Roman" panose="02020603050405020304" pitchFamily="18" charset="0"/>
                          <a:cs typeface="Times New Roman" panose="02020603050405020304" pitchFamily="18" charset="0"/>
                        </a:rPr>
                        <a:t>залишкової</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ea typeface="Times New Roman" panose="02020603050405020304" pitchFamily="18" charset="0"/>
                          <a:cs typeface="Times New Roman" panose="02020603050405020304" pitchFamily="18" charset="0"/>
                        </a:rPr>
                        <a:t>вартості</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200" dirty="0" err="1">
                          <a:effectLst/>
                          <a:latin typeface="Times New Roman" panose="02020603050405020304" pitchFamily="18" charset="0"/>
                          <a:ea typeface="Times New Roman" panose="02020603050405020304" pitchFamily="18" charset="0"/>
                          <a:cs typeface="Times New Roman" panose="02020603050405020304" pitchFamily="18" charset="0"/>
                        </a:rPr>
                        <a:t>Тн</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 4 роки, К =2)</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2" marR="6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4139168"/>
                  </a:ext>
                </a:extLst>
              </a:tr>
            </a:tbl>
          </a:graphicData>
        </a:graphic>
      </p:graphicFrame>
    </p:spTree>
    <p:extLst>
      <p:ext uri="{BB962C8B-B14F-4D97-AF65-F5344CB8AC3E}">
        <p14:creationId xmlns:p14="http://schemas.microsoft.com/office/powerpoint/2010/main" val="3978211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779C44-1593-422A-BCEF-585D459A85C9}"/>
              </a:ext>
            </a:extLst>
          </p:cNvPr>
          <p:cNvSpPr>
            <a:spLocks noGrp="1"/>
          </p:cNvSpPr>
          <p:nvPr>
            <p:ph type="title"/>
          </p:nvPr>
        </p:nvSpPr>
        <p:spPr/>
        <p:txBody>
          <a:bodyPr/>
          <a:lstStyle/>
          <a:p>
            <a:r>
              <a:rPr lang="uk-UA" dirty="0"/>
              <a:t>Контролінг</a:t>
            </a:r>
          </a:p>
        </p:txBody>
      </p:sp>
      <p:sp>
        <p:nvSpPr>
          <p:cNvPr id="3" name="Місце для вмісту 2">
            <a:extLst>
              <a:ext uri="{FF2B5EF4-FFF2-40B4-BE49-F238E27FC236}">
                <a16:creationId xmlns:a16="http://schemas.microsoft.com/office/drawing/2014/main" id="{8751A101-71F9-4B91-A3AA-B63BB3D229CE}"/>
              </a:ext>
            </a:extLst>
          </p:cNvPr>
          <p:cNvSpPr>
            <a:spLocks noGrp="1"/>
          </p:cNvSpPr>
          <p:nvPr>
            <p:ph idx="1"/>
          </p:nvPr>
        </p:nvSpPr>
        <p:spPr/>
        <p:txBody>
          <a:bodyPr/>
          <a:lstStyle/>
          <a:p>
            <a:pPr marL="0" indent="0">
              <a:buNone/>
            </a:pPr>
            <a:r>
              <a:rPr lang="uk-UA" dirty="0"/>
              <a:t>* </a:t>
            </a:r>
            <a:r>
              <a:rPr lang="uk-UA" dirty="0" err="1"/>
              <a:t>Тн</a:t>
            </a:r>
            <a:r>
              <a:rPr lang="uk-UA" dirty="0"/>
              <a:t> – нормативний строк експлуатації обладнання; </a:t>
            </a:r>
            <a:r>
              <a:rPr lang="uk-UA" dirty="0" err="1"/>
              <a:t>Лв</a:t>
            </a:r>
            <a:r>
              <a:rPr lang="uk-UA" dirty="0"/>
              <a:t> – ліквідаційна вартість, </a:t>
            </a:r>
            <a:r>
              <a:rPr lang="uk-UA" dirty="0" err="1"/>
              <a:t>Пв</a:t>
            </a:r>
            <a:r>
              <a:rPr lang="uk-UA" dirty="0"/>
              <a:t> – первісна вартість, Те – кількість років, яке обладнання експлуатувалось; К – </a:t>
            </a:r>
            <a:r>
              <a:rPr lang="uk-UA" dirty="0" err="1"/>
              <a:t>прискорюючий</a:t>
            </a:r>
            <a:r>
              <a:rPr lang="uk-UA" dirty="0"/>
              <a:t> коефіцієнт, </a:t>
            </a:r>
            <a:r>
              <a:rPr lang="uk-UA" dirty="0" err="1"/>
              <a:t>Озаг</a:t>
            </a:r>
            <a:r>
              <a:rPr lang="uk-UA" dirty="0"/>
              <a:t> – загальний очікуваний обсяг виробництва (пробіг), який очікується виробити за весь період експлуатації обладнання; </a:t>
            </a:r>
            <a:r>
              <a:rPr lang="uk-UA" dirty="0" err="1"/>
              <a:t>Ом</a:t>
            </a:r>
            <a:r>
              <a:rPr lang="uk-UA" dirty="0"/>
              <a:t> – обсяг виробництва (пробіг) за місяць.</a:t>
            </a:r>
          </a:p>
        </p:txBody>
      </p:sp>
    </p:spTree>
    <p:extLst>
      <p:ext uri="{BB962C8B-B14F-4D97-AF65-F5344CB8AC3E}">
        <p14:creationId xmlns:p14="http://schemas.microsoft.com/office/powerpoint/2010/main" val="3440914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87416EA-D3BB-47C0-BE92-672EE5CE1BC1}"/>
              </a:ext>
            </a:extLst>
          </p:cNvPr>
          <p:cNvPicPr>
            <a:picLocks noChangeAspect="1"/>
          </p:cNvPicPr>
          <p:nvPr/>
        </p:nvPicPr>
        <p:blipFill>
          <a:blip r:embed="rId2"/>
          <a:stretch>
            <a:fillRect/>
          </a:stretch>
        </p:blipFill>
        <p:spPr>
          <a:xfrm>
            <a:off x="1537397" y="398301"/>
            <a:ext cx="9475595" cy="5840495"/>
          </a:xfrm>
          <a:prstGeom prst="rect">
            <a:avLst/>
          </a:prstGeom>
        </p:spPr>
      </p:pic>
    </p:spTree>
    <p:extLst>
      <p:ext uri="{BB962C8B-B14F-4D97-AF65-F5344CB8AC3E}">
        <p14:creationId xmlns:p14="http://schemas.microsoft.com/office/powerpoint/2010/main" val="3611685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BB41881-67B3-469D-B2BA-583B345B96EE}"/>
              </a:ext>
            </a:extLst>
          </p:cNvPr>
          <p:cNvPicPr>
            <a:picLocks noChangeAspect="1"/>
          </p:cNvPicPr>
          <p:nvPr/>
        </p:nvPicPr>
        <p:blipFill>
          <a:blip r:embed="rId2"/>
          <a:stretch>
            <a:fillRect/>
          </a:stretch>
        </p:blipFill>
        <p:spPr>
          <a:xfrm>
            <a:off x="845055" y="978982"/>
            <a:ext cx="9745908" cy="5312090"/>
          </a:xfrm>
          <a:prstGeom prst="rect">
            <a:avLst/>
          </a:prstGeom>
        </p:spPr>
      </p:pic>
    </p:spTree>
    <p:extLst>
      <p:ext uri="{BB962C8B-B14F-4D97-AF65-F5344CB8AC3E}">
        <p14:creationId xmlns:p14="http://schemas.microsoft.com/office/powerpoint/2010/main" val="2955468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469B74A-BCAD-40F8-B0E4-9DAD088D276D}"/>
              </a:ext>
            </a:extLst>
          </p:cNvPr>
          <p:cNvSpPr/>
          <p:nvPr/>
        </p:nvSpPr>
        <p:spPr>
          <a:xfrm>
            <a:off x="2133600" y="1504801"/>
            <a:ext cx="7400544" cy="3416320"/>
          </a:xfrm>
          <a:prstGeom prst="rect">
            <a:avLst/>
          </a:prstGeom>
        </p:spPr>
        <p:txBody>
          <a:bodyPr wrap="square">
            <a:spAutoFit/>
          </a:bodyPr>
          <a:lstStyle/>
          <a:p>
            <a:r>
              <a:rPr lang="ru-RU" dirty="0" err="1"/>
              <a:t>Відрахування</a:t>
            </a:r>
            <a:r>
              <a:rPr lang="ru-RU" dirty="0"/>
              <a:t> на </a:t>
            </a:r>
            <a:r>
              <a:rPr lang="ru-RU" dirty="0" err="1"/>
              <a:t>соціальні</a:t>
            </a:r>
            <a:r>
              <a:rPr lang="ru-RU" dirty="0"/>
              <a:t> заходи, </a:t>
            </a:r>
            <a:r>
              <a:rPr lang="ru-RU" dirty="0" err="1"/>
              <a:t>що</a:t>
            </a:r>
            <a:r>
              <a:rPr lang="ru-RU" dirty="0"/>
              <a:t> </a:t>
            </a:r>
            <a:r>
              <a:rPr lang="ru-RU" dirty="0" err="1"/>
              <a:t>сплачує</a:t>
            </a:r>
            <a:r>
              <a:rPr lang="ru-RU" dirty="0"/>
              <a:t> </a:t>
            </a:r>
            <a:r>
              <a:rPr lang="ru-RU" dirty="0" err="1"/>
              <a:t>підприємство</a:t>
            </a:r>
            <a:r>
              <a:rPr lang="ru-RU" dirty="0"/>
              <a:t> – </a:t>
            </a:r>
            <a:r>
              <a:rPr lang="ru-RU" dirty="0" err="1"/>
              <a:t>єдиний</a:t>
            </a:r>
            <a:r>
              <a:rPr lang="ru-RU" dirty="0"/>
              <a:t> </a:t>
            </a:r>
            <a:r>
              <a:rPr lang="ru-RU" dirty="0" err="1"/>
              <a:t>соціальний</a:t>
            </a:r>
            <a:r>
              <a:rPr lang="ru-RU" dirty="0"/>
              <a:t> </a:t>
            </a:r>
            <a:r>
              <a:rPr lang="ru-RU" dirty="0" err="1"/>
              <a:t>внесок</a:t>
            </a:r>
            <a:r>
              <a:rPr lang="ru-RU" dirty="0"/>
              <a:t> у </a:t>
            </a:r>
            <a:r>
              <a:rPr lang="ru-RU" dirty="0" err="1"/>
              <a:t>розмірі</a:t>
            </a:r>
            <a:r>
              <a:rPr lang="ru-RU" dirty="0"/>
              <a:t> 22% </a:t>
            </a:r>
            <a:r>
              <a:rPr lang="ru-RU" dirty="0" err="1"/>
              <a:t>від</a:t>
            </a:r>
            <a:r>
              <a:rPr lang="ru-RU" dirty="0"/>
              <a:t> </a:t>
            </a:r>
            <a:r>
              <a:rPr lang="ru-RU" dirty="0" err="1"/>
              <a:t>бази</a:t>
            </a:r>
            <a:r>
              <a:rPr lang="ru-RU" dirty="0"/>
              <a:t> </a:t>
            </a:r>
            <a:r>
              <a:rPr lang="ru-RU" dirty="0" err="1"/>
              <a:t>нарахування</a:t>
            </a:r>
            <a:endParaRPr lang="ru-RU" dirty="0"/>
          </a:p>
          <a:p>
            <a:r>
              <a:rPr lang="ru-RU" dirty="0" err="1"/>
              <a:t>Фактично</a:t>
            </a:r>
            <a:r>
              <a:rPr lang="ru-RU" dirty="0"/>
              <a:t> за </a:t>
            </a:r>
            <a:r>
              <a:rPr lang="ru-RU" dirty="0" err="1"/>
              <a:t>звітний</a:t>
            </a:r>
            <a:r>
              <a:rPr lang="ru-RU" dirty="0"/>
              <a:t> </a:t>
            </a:r>
            <a:r>
              <a:rPr lang="ru-RU" dirty="0" err="1"/>
              <a:t>місяць</a:t>
            </a:r>
            <a:r>
              <a:rPr lang="ru-RU" dirty="0"/>
              <a:t> </a:t>
            </a:r>
            <a:r>
              <a:rPr lang="ru-RU" dirty="0" err="1"/>
              <a:t>виготовлено</a:t>
            </a:r>
            <a:r>
              <a:rPr lang="ru-RU" dirty="0"/>
              <a:t> 2210 од. </a:t>
            </a:r>
            <a:r>
              <a:rPr lang="ru-RU" dirty="0" err="1"/>
              <a:t>продукції</a:t>
            </a:r>
            <a:r>
              <a:rPr lang="ru-RU" dirty="0"/>
              <a:t> А і 1840 од. </a:t>
            </a:r>
            <a:r>
              <a:rPr lang="ru-RU" dirty="0" err="1"/>
              <a:t>продукції</a:t>
            </a:r>
            <a:r>
              <a:rPr lang="ru-RU" dirty="0"/>
              <a:t> Б. </a:t>
            </a:r>
            <a:r>
              <a:rPr lang="ru-RU" dirty="0" err="1"/>
              <a:t>Реалізовано</a:t>
            </a:r>
            <a:r>
              <a:rPr lang="ru-RU" dirty="0"/>
              <a:t> </a:t>
            </a:r>
            <a:r>
              <a:rPr lang="ru-RU" dirty="0" err="1"/>
              <a:t>продукції</a:t>
            </a:r>
            <a:r>
              <a:rPr lang="ru-RU" dirty="0"/>
              <a:t> А 2210 од., </a:t>
            </a:r>
            <a:r>
              <a:rPr lang="ru-RU" dirty="0" err="1"/>
              <a:t>продукції</a:t>
            </a:r>
            <a:r>
              <a:rPr lang="ru-RU" dirty="0"/>
              <a:t> Б 1840.</a:t>
            </a:r>
          </a:p>
          <a:p>
            <a:r>
              <a:rPr lang="ru-RU" dirty="0"/>
              <a:t>План </a:t>
            </a:r>
            <a:r>
              <a:rPr lang="ru-RU" dirty="0" err="1"/>
              <a:t>виробництва</a:t>
            </a:r>
            <a:r>
              <a:rPr lang="ru-RU" dirty="0"/>
              <a:t> </a:t>
            </a:r>
            <a:r>
              <a:rPr lang="ru-RU" dirty="0" err="1"/>
              <a:t>виконано</a:t>
            </a:r>
            <a:r>
              <a:rPr lang="ru-RU" dirty="0"/>
              <a:t> на 95%. </a:t>
            </a:r>
            <a:r>
              <a:rPr lang="ru-RU" dirty="0" err="1"/>
              <a:t>Незавершене</a:t>
            </a:r>
            <a:r>
              <a:rPr lang="ru-RU" dirty="0"/>
              <a:t> </a:t>
            </a:r>
            <a:r>
              <a:rPr lang="ru-RU" dirty="0" err="1"/>
              <a:t>виробництво</a:t>
            </a:r>
            <a:r>
              <a:rPr lang="ru-RU" dirty="0"/>
              <a:t> на початок </a:t>
            </a:r>
            <a:r>
              <a:rPr lang="ru-RU" dirty="0" err="1"/>
              <a:t>місця</a:t>
            </a:r>
            <a:r>
              <a:rPr lang="ru-RU" dirty="0"/>
              <a:t>: </a:t>
            </a:r>
            <a:r>
              <a:rPr lang="ru-RU" dirty="0" err="1"/>
              <a:t>продукція</a:t>
            </a:r>
            <a:r>
              <a:rPr lang="ru-RU" dirty="0"/>
              <a:t> А – 1200 грн., </a:t>
            </a:r>
            <a:r>
              <a:rPr lang="ru-RU" dirty="0" err="1"/>
              <a:t>продукція</a:t>
            </a:r>
            <a:r>
              <a:rPr lang="ru-RU" dirty="0"/>
              <a:t> Б – 2100 грн.; на </a:t>
            </a:r>
            <a:r>
              <a:rPr lang="ru-RU" dirty="0" err="1"/>
              <a:t>кінець</a:t>
            </a:r>
            <a:r>
              <a:rPr lang="ru-RU" dirty="0"/>
              <a:t> </a:t>
            </a:r>
            <a:r>
              <a:rPr lang="ru-RU" dirty="0" err="1"/>
              <a:t>місяця</a:t>
            </a:r>
            <a:r>
              <a:rPr lang="ru-RU" dirty="0"/>
              <a:t>: </a:t>
            </a:r>
            <a:r>
              <a:rPr lang="ru-RU" dirty="0" err="1"/>
              <a:t>продукція</a:t>
            </a:r>
            <a:r>
              <a:rPr lang="ru-RU" dirty="0"/>
              <a:t> А – 1500 грн., </a:t>
            </a:r>
            <a:r>
              <a:rPr lang="ru-RU" dirty="0" err="1"/>
              <a:t>продукція</a:t>
            </a:r>
            <a:r>
              <a:rPr lang="ru-RU" dirty="0"/>
              <a:t> Б – 2500 грн.</a:t>
            </a:r>
          </a:p>
          <a:p>
            <a:r>
              <a:rPr lang="ru-RU" dirty="0" err="1"/>
              <a:t>Планова</a:t>
            </a:r>
            <a:r>
              <a:rPr lang="ru-RU" dirty="0"/>
              <a:t> </a:t>
            </a:r>
            <a:r>
              <a:rPr lang="ru-RU" dirty="0" err="1"/>
              <a:t>рентабельність</a:t>
            </a:r>
            <a:r>
              <a:rPr lang="ru-RU" dirty="0"/>
              <a:t> </a:t>
            </a:r>
            <a:r>
              <a:rPr lang="ru-RU" dirty="0" err="1"/>
              <a:t>продукції</a:t>
            </a:r>
            <a:r>
              <a:rPr lang="ru-RU" dirty="0"/>
              <a:t> А – 8,5%, </a:t>
            </a:r>
            <a:r>
              <a:rPr lang="ru-RU" dirty="0" err="1"/>
              <a:t>продукції</a:t>
            </a:r>
            <a:r>
              <a:rPr lang="ru-RU" dirty="0"/>
              <a:t> Б – 10,5%.</a:t>
            </a:r>
          </a:p>
          <a:p>
            <a:r>
              <a:rPr lang="ru-RU" dirty="0" err="1"/>
              <a:t>Фактичні</a:t>
            </a:r>
            <a:r>
              <a:rPr lang="ru-RU" dirty="0"/>
              <a:t> </a:t>
            </a:r>
            <a:r>
              <a:rPr lang="ru-RU" dirty="0" err="1"/>
              <a:t>ціна</a:t>
            </a:r>
            <a:r>
              <a:rPr lang="ru-RU" dirty="0"/>
              <a:t> на </a:t>
            </a:r>
            <a:r>
              <a:rPr lang="ru-RU" dirty="0" err="1"/>
              <a:t>продукцію</a:t>
            </a:r>
            <a:r>
              <a:rPr lang="ru-RU" dirty="0"/>
              <a:t> А на 4% </a:t>
            </a:r>
            <a:r>
              <a:rPr lang="ru-RU" dirty="0" err="1"/>
              <a:t>більші</a:t>
            </a:r>
            <a:r>
              <a:rPr lang="ru-RU" dirty="0"/>
              <a:t> за </a:t>
            </a:r>
            <a:r>
              <a:rPr lang="ru-RU" dirty="0" err="1"/>
              <a:t>планові</a:t>
            </a:r>
            <a:r>
              <a:rPr lang="ru-RU" dirty="0"/>
              <a:t>, а на </a:t>
            </a:r>
            <a:r>
              <a:rPr lang="ru-RU" dirty="0" err="1"/>
              <a:t>продукцію</a:t>
            </a:r>
            <a:r>
              <a:rPr lang="ru-RU" dirty="0"/>
              <a:t> Б на 3% </a:t>
            </a:r>
            <a:r>
              <a:rPr lang="ru-RU" dirty="0" err="1"/>
              <a:t>менше</a:t>
            </a:r>
            <a:r>
              <a:rPr lang="ru-RU" dirty="0"/>
              <a:t>.</a:t>
            </a:r>
          </a:p>
        </p:txBody>
      </p:sp>
    </p:spTree>
    <p:extLst>
      <p:ext uri="{BB962C8B-B14F-4D97-AF65-F5344CB8AC3E}">
        <p14:creationId xmlns:p14="http://schemas.microsoft.com/office/powerpoint/2010/main" val="2253333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32D64D-2150-4131-8447-2F7FD9054849}"/>
              </a:ext>
            </a:extLst>
          </p:cNvPr>
          <p:cNvSpPr>
            <a:spLocks noGrp="1"/>
          </p:cNvSpPr>
          <p:nvPr>
            <p:ph type="title"/>
          </p:nvPr>
        </p:nvSpPr>
        <p:spPr/>
        <p:txBody>
          <a:bodyPr/>
          <a:lstStyle/>
          <a:p>
            <a:r>
              <a:rPr lang="uk-UA" dirty="0"/>
              <a:t>Контролінг</a:t>
            </a:r>
          </a:p>
        </p:txBody>
      </p:sp>
      <mc:AlternateContent xmlns:mc="http://schemas.openxmlformats.org/markup-compatibility/2006" xmlns:a14="http://schemas.microsoft.com/office/drawing/2010/main">
        <mc:Choice Requires="a14">
          <p:sp>
            <p:nvSpPr>
              <p:cNvPr id="3" name="Місце для вмісту 2">
                <a:extLst>
                  <a:ext uri="{FF2B5EF4-FFF2-40B4-BE49-F238E27FC236}">
                    <a16:creationId xmlns:a16="http://schemas.microsoft.com/office/drawing/2014/main" id="{024969F4-2FF3-4659-B40D-5D0A3661DDB7}"/>
                  </a:ext>
                </a:extLst>
              </p:cNvPr>
              <p:cNvSpPr>
                <a:spLocks noGrp="1"/>
              </p:cNvSpPr>
              <p:nvPr>
                <p:ph idx="1"/>
              </p:nvPr>
            </p:nvSpPr>
            <p:spPr/>
            <p:txBody>
              <a:bodyPr/>
              <a:lstStyle/>
              <a:p>
                <a:pPr marL="0" indent="0">
                  <a:buNone/>
                </a:pPr>
                <a:r>
                  <a:rPr lang="uk-UA" dirty="0"/>
                  <a:t>Розрахунок амортизаційних відрахувань</a:t>
                </a:r>
              </a:p>
              <a:p>
                <a:pPr marL="0" indent="0">
                  <a:buNone/>
                </a:pPr>
                <a:r>
                  <a:rPr lang="uk-UA" dirty="0"/>
                  <a:t>1. Амортизація офісного приміщення (адміністративні витрати)</a:t>
                </a:r>
              </a:p>
              <a:p>
                <a:pPr marL="0" indent="0">
                  <a:buNone/>
                </a:pPr>
                <a14:m>
                  <m:oMathPara xmlns:m="http://schemas.openxmlformats.org/officeDocument/2006/math">
                    <m:oMathParaPr>
                      <m:jc m:val="centerGroup"/>
                    </m:oMathParaPr>
                    <m:oMath xmlns:m="http://schemas.openxmlformats.org/officeDocument/2006/math">
                      <m:sSub>
                        <m:sSubPr>
                          <m:ctrlPr>
                            <a:rPr lang="uk-UA" i="1" smtClean="0">
                              <a:latin typeface="Cambria Math" panose="02040503050406030204" pitchFamily="18" charset="0"/>
                            </a:rPr>
                          </m:ctrlPr>
                        </m:sSubPr>
                        <m:e>
                          <m:r>
                            <a:rPr lang="uk-UA" b="0" i="1" smtClean="0">
                              <a:latin typeface="Cambria Math" panose="02040503050406030204" pitchFamily="18" charset="0"/>
                            </a:rPr>
                            <m:t>А</m:t>
                          </m:r>
                        </m:e>
                        <m:sub>
                          <m:r>
                            <a:rPr lang="uk-UA" b="0" i="1" smtClean="0">
                              <a:latin typeface="Cambria Math" panose="02040503050406030204" pitchFamily="18" charset="0"/>
                            </a:rPr>
                            <m:t>м</m:t>
                          </m:r>
                        </m:sub>
                      </m:sSub>
                      <m:r>
                        <a:rPr lang="uk-UA" b="0" i="1" smtClean="0">
                          <a:latin typeface="Cambria Math" panose="02040503050406030204" pitchFamily="18" charset="0"/>
                        </a:rPr>
                        <m:t>=</m:t>
                      </m:r>
                      <m:f>
                        <m:fPr>
                          <m:ctrlPr>
                            <a:rPr lang="uk-UA" b="0" i="1" smtClean="0">
                              <a:latin typeface="Cambria Math" panose="02040503050406030204" pitchFamily="18" charset="0"/>
                            </a:rPr>
                          </m:ctrlPr>
                        </m:fPr>
                        <m:num>
                          <m:r>
                            <a:rPr lang="uk-UA" b="0" i="1" smtClean="0">
                              <a:latin typeface="Cambria Math" panose="02040503050406030204" pitchFamily="18" charset="0"/>
                            </a:rPr>
                            <m:t>3520,2</m:t>
                          </m:r>
                          <m:r>
                            <a:rPr lang="uk-UA" b="0" i="1" smtClean="0">
                              <a:latin typeface="Cambria Math" panose="02040503050406030204" pitchFamily="18" charset="0"/>
                              <a:ea typeface="Cambria Math" panose="02040503050406030204" pitchFamily="18" charset="0"/>
                            </a:rPr>
                            <m:t>×0,99</m:t>
                          </m:r>
                        </m:num>
                        <m:den>
                          <m:r>
                            <a:rPr lang="uk-UA" b="0" i="1" smtClean="0">
                              <a:latin typeface="Cambria Math" panose="02040503050406030204" pitchFamily="18" charset="0"/>
                            </a:rPr>
                            <m:t>25</m:t>
                          </m:r>
                          <m:r>
                            <a:rPr lang="uk-UA" b="0" i="1" smtClean="0">
                              <a:latin typeface="Cambria Math" panose="02040503050406030204" pitchFamily="18" charset="0"/>
                              <a:ea typeface="Cambria Math" panose="02040503050406030204" pitchFamily="18" charset="0"/>
                            </a:rPr>
                            <m:t>×12</m:t>
                          </m:r>
                        </m:den>
                      </m:f>
                      <m:r>
                        <a:rPr lang="uk-UA" b="0" i="1" smtClean="0">
                          <a:latin typeface="Cambria Math" panose="02040503050406030204" pitchFamily="18" charset="0"/>
                        </a:rPr>
                        <m:t>=11617 грн.</m:t>
                      </m:r>
                    </m:oMath>
                  </m:oMathPara>
                </a14:m>
                <a:endParaRPr lang="uk-UA" b="0" dirty="0"/>
              </a:p>
              <a:p>
                <a:pPr marL="0" indent="0">
                  <a:buNone/>
                </a:pPr>
                <a:r>
                  <a:rPr lang="uk-UA" dirty="0"/>
                  <a:t>2. Амортизація виробничого приміщення (загальновиробничі витрати)</a:t>
                </a:r>
              </a:p>
              <a:p>
                <a:pPr marL="0" indent="0">
                  <a:buNone/>
                </a:pPr>
                <a14:m>
                  <m:oMathPara xmlns:m="http://schemas.openxmlformats.org/officeDocument/2006/math">
                    <m:oMathParaPr>
                      <m:jc m:val="centerGroup"/>
                    </m:oMathParaPr>
                    <m:oMath xmlns:m="http://schemas.openxmlformats.org/officeDocument/2006/math">
                      <m:sSub>
                        <m:sSubPr>
                          <m:ctrlPr>
                            <a:rPr lang="uk-UA" i="1" smtClean="0">
                              <a:latin typeface="Cambria Math" panose="02040503050406030204" pitchFamily="18" charset="0"/>
                            </a:rPr>
                          </m:ctrlPr>
                        </m:sSubPr>
                        <m:e>
                          <m:r>
                            <a:rPr lang="uk-UA" b="0" i="1" smtClean="0">
                              <a:latin typeface="Cambria Math" panose="02040503050406030204" pitchFamily="18" charset="0"/>
                            </a:rPr>
                            <m:t>А</m:t>
                          </m:r>
                        </m:e>
                        <m:sub>
                          <m:r>
                            <a:rPr lang="uk-UA" b="0" i="1" smtClean="0">
                              <a:latin typeface="Cambria Math" panose="02040503050406030204" pitchFamily="18" charset="0"/>
                            </a:rPr>
                            <m:t>м</m:t>
                          </m:r>
                        </m:sub>
                      </m:sSub>
                      <m:r>
                        <a:rPr lang="uk-UA" b="0" i="1" smtClean="0">
                          <a:latin typeface="Cambria Math" panose="02040503050406030204" pitchFamily="18" charset="0"/>
                        </a:rPr>
                        <m:t>=</m:t>
                      </m:r>
                      <m:f>
                        <m:fPr>
                          <m:ctrlPr>
                            <a:rPr lang="uk-UA" b="0" i="1" smtClean="0">
                              <a:latin typeface="Cambria Math" panose="02040503050406030204" pitchFamily="18" charset="0"/>
                            </a:rPr>
                          </m:ctrlPr>
                        </m:fPr>
                        <m:num>
                          <m:r>
                            <a:rPr lang="uk-UA" b="0" i="1" smtClean="0">
                              <a:latin typeface="Cambria Math" panose="02040503050406030204" pitchFamily="18" charset="0"/>
                            </a:rPr>
                            <m:t>2360,0</m:t>
                          </m:r>
                          <m:r>
                            <a:rPr lang="uk-UA" b="0" i="1" smtClean="0">
                              <a:latin typeface="Cambria Math" panose="02040503050406030204" pitchFamily="18" charset="0"/>
                              <a:ea typeface="Cambria Math" panose="02040503050406030204" pitchFamily="18" charset="0"/>
                            </a:rPr>
                            <m:t>×0,99</m:t>
                          </m:r>
                        </m:num>
                        <m:den>
                          <m:r>
                            <a:rPr lang="uk-UA" b="0" i="1" smtClean="0">
                              <a:latin typeface="Cambria Math" panose="02040503050406030204" pitchFamily="18" charset="0"/>
                            </a:rPr>
                            <m:t>20∗12</m:t>
                          </m:r>
                        </m:den>
                      </m:f>
                      <m:r>
                        <a:rPr lang="uk-UA" b="0" i="1" smtClean="0">
                          <a:latin typeface="Cambria Math" panose="02040503050406030204" pitchFamily="18" charset="0"/>
                        </a:rPr>
                        <m:t>=9735 грн.</m:t>
                      </m:r>
                    </m:oMath>
                  </m:oMathPara>
                </a14:m>
                <a:endParaRPr lang="uk-UA" b="0" dirty="0"/>
              </a:p>
              <a:p>
                <a:pPr marL="0" indent="0">
                  <a:buNone/>
                </a:pPr>
                <a:r>
                  <a:rPr lang="uk-UA" dirty="0"/>
                  <a:t>3. Амортизація обладнання для виготовлення виробу А (прямі витрати на виріб А)</a:t>
                </a:r>
              </a:p>
              <a:p>
                <a:pPr marL="0" indent="0">
                  <a:buNone/>
                </a:pPr>
                <a14:m>
                  <m:oMathPara xmlns:m="http://schemas.openxmlformats.org/officeDocument/2006/math">
                    <m:oMathParaPr>
                      <m:jc m:val="centerGroup"/>
                    </m:oMathParaPr>
                    <m:oMath xmlns:m="http://schemas.openxmlformats.org/officeDocument/2006/math">
                      <m:sSub>
                        <m:sSubPr>
                          <m:ctrlPr>
                            <a:rPr lang="uk-UA" i="1" smtClean="0">
                              <a:latin typeface="Cambria Math" panose="02040503050406030204" pitchFamily="18" charset="0"/>
                            </a:rPr>
                          </m:ctrlPr>
                        </m:sSubPr>
                        <m:e>
                          <m:r>
                            <a:rPr lang="uk-UA" b="0" i="1" smtClean="0">
                              <a:latin typeface="Cambria Math" panose="02040503050406030204" pitchFamily="18" charset="0"/>
                            </a:rPr>
                            <m:t>А</m:t>
                          </m:r>
                        </m:e>
                        <m:sub>
                          <m:r>
                            <a:rPr lang="uk-UA" b="0" i="1" smtClean="0">
                              <a:latin typeface="Cambria Math" panose="02040503050406030204" pitchFamily="18" charset="0"/>
                            </a:rPr>
                            <m:t>м</m:t>
                          </m:r>
                        </m:sub>
                      </m:sSub>
                      <m:r>
                        <a:rPr lang="uk-UA" b="0" i="1" smtClean="0">
                          <a:latin typeface="Cambria Math" panose="02040503050406030204" pitchFamily="18" charset="0"/>
                        </a:rPr>
                        <m:t>=</m:t>
                      </m:r>
                      <m:d>
                        <m:dPr>
                          <m:ctrlPr>
                            <a:rPr lang="uk-UA" b="0" i="1" smtClean="0">
                              <a:latin typeface="Cambria Math" panose="02040503050406030204" pitchFamily="18" charset="0"/>
                            </a:rPr>
                          </m:ctrlPr>
                        </m:dPr>
                        <m:e>
                          <m:r>
                            <a:rPr lang="uk-UA" b="0" i="1" smtClean="0">
                              <a:latin typeface="Cambria Math" panose="02040503050406030204" pitchFamily="18" charset="0"/>
                            </a:rPr>
                            <m:t>985,5−120,8</m:t>
                          </m:r>
                        </m:e>
                      </m:d>
                      <m:r>
                        <a:rPr lang="uk-UA" b="0" i="1" smtClean="0">
                          <a:latin typeface="Cambria Math" panose="02040503050406030204" pitchFamily="18" charset="0"/>
                          <a:ea typeface="Cambria Math" panose="02040503050406030204" pitchFamily="18" charset="0"/>
                        </a:rPr>
                        <m:t>×</m:t>
                      </m:r>
                      <m:d>
                        <m:dPr>
                          <m:ctrlPr>
                            <a:rPr lang="uk-UA" b="0" i="1" smtClean="0">
                              <a:latin typeface="Cambria Math" panose="02040503050406030204" pitchFamily="18" charset="0"/>
                              <a:ea typeface="Cambria Math" panose="02040503050406030204" pitchFamily="18" charset="0"/>
                            </a:rPr>
                          </m:ctrlPr>
                        </m:dPr>
                        <m:e>
                          <m:r>
                            <a:rPr lang="uk-UA" b="0" i="1" smtClean="0">
                              <a:latin typeface="Cambria Math" panose="02040503050406030204" pitchFamily="18" charset="0"/>
                              <a:ea typeface="Cambria Math" panose="02040503050406030204" pitchFamily="18" charset="0"/>
                            </a:rPr>
                            <m:t>1−</m:t>
                          </m:r>
                          <m:rad>
                            <m:radPr>
                              <m:ctrlPr>
                                <a:rPr lang="uk-UA" b="0" i="1" smtClean="0">
                                  <a:latin typeface="Cambria Math" panose="02040503050406030204" pitchFamily="18" charset="0"/>
                                  <a:ea typeface="Cambria Math" panose="02040503050406030204" pitchFamily="18" charset="0"/>
                                </a:rPr>
                              </m:ctrlPr>
                            </m:radPr>
                            <m:deg>
                              <m:r>
                                <m:rPr>
                                  <m:brk m:alnAt="7"/>
                                </m:rPr>
                                <a:rPr lang="uk-UA" b="0" i="1" smtClean="0">
                                  <a:latin typeface="Cambria Math" panose="02040503050406030204" pitchFamily="18" charset="0"/>
                                  <a:ea typeface="Cambria Math" panose="02040503050406030204" pitchFamily="18" charset="0"/>
                                </a:rPr>
                                <m:t>8</m:t>
                              </m:r>
                            </m:deg>
                            <m:e>
                              <m:r>
                                <a:rPr lang="uk-UA" b="0" i="1" smtClean="0">
                                  <a:latin typeface="Cambria Math" panose="02040503050406030204" pitchFamily="18" charset="0"/>
                                  <a:ea typeface="Cambria Math" panose="02040503050406030204" pitchFamily="18" charset="0"/>
                                </a:rPr>
                                <m:t>0,015</m:t>
                              </m:r>
                            </m:e>
                          </m:rad>
                        </m:e>
                      </m:d>
                      <m:r>
                        <a:rPr lang="uk-UA" i="1">
                          <a:latin typeface="Cambria Math" panose="02040503050406030204" pitchFamily="18" charset="0"/>
                          <a:ea typeface="Cambria Math" panose="02040503050406030204" pitchFamily="18" charset="0"/>
                        </a:rPr>
                        <m:t>÷</m:t>
                      </m:r>
                      <m:r>
                        <a:rPr lang="uk-UA" b="0" i="1" smtClean="0">
                          <a:latin typeface="Cambria Math" panose="02040503050406030204" pitchFamily="18" charset="0"/>
                          <a:ea typeface="Cambria Math" panose="02040503050406030204" pitchFamily="18" charset="0"/>
                        </a:rPr>
                        <m:t>12=29534 грн.</m:t>
                      </m:r>
                    </m:oMath>
                  </m:oMathPara>
                </a14:m>
                <a:endParaRPr lang="uk-UA" dirty="0"/>
              </a:p>
            </p:txBody>
          </p:sp>
        </mc:Choice>
        <mc:Fallback xmlns="">
          <p:sp>
            <p:nvSpPr>
              <p:cNvPr id="3" name="Місце для вмісту 2">
                <a:extLst>
                  <a:ext uri="{FF2B5EF4-FFF2-40B4-BE49-F238E27FC236}">
                    <a16:creationId xmlns:a16="http://schemas.microsoft.com/office/drawing/2014/main" id="{024969F4-2FF3-4659-B40D-5D0A3661DDB7}"/>
                  </a:ext>
                </a:extLst>
              </p:cNvPr>
              <p:cNvSpPr>
                <a:spLocks noGrp="1" noRot="1" noChangeAspect="1" noMove="1" noResize="1" noEditPoints="1" noAdjustHandles="1" noChangeArrowheads="1" noChangeShapeType="1" noTextEdit="1"/>
              </p:cNvSpPr>
              <p:nvPr>
                <p:ph idx="1"/>
              </p:nvPr>
            </p:nvSpPr>
            <p:spPr>
              <a:blipFill>
                <a:blip r:embed="rId2"/>
                <a:stretch>
                  <a:fillRect l="-552" t="-891"/>
                </a:stretch>
              </a:blipFill>
            </p:spPr>
            <p:txBody>
              <a:bodyPr/>
              <a:lstStyle/>
              <a:p>
                <a:r>
                  <a:rPr lang="uk-UA">
                    <a:noFill/>
                  </a:rPr>
                  <a:t> </a:t>
                </a:r>
              </a:p>
            </p:txBody>
          </p:sp>
        </mc:Fallback>
      </mc:AlternateContent>
    </p:spTree>
    <p:extLst>
      <p:ext uri="{BB962C8B-B14F-4D97-AF65-F5344CB8AC3E}">
        <p14:creationId xmlns:p14="http://schemas.microsoft.com/office/powerpoint/2010/main" val="26195589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Зал засідань">
  <a:themeElements>
    <a:clrScheme name="Зал засідань">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Зал засідань">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Зал засідань">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201</TotalTime>
  <Words>1424</Words>
  <Application>Microsoft Office PowerPoint</Application>
  <PresentationFormat>Широкоэкранный</PresentationFormat>
  <Paragraphs>219</Paragraphs>
  <Slides>22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Cambria Math</vt:lpstr>
      <vt:lpstr>Century Gothic</vt:lpstr>
      <vt:lpstr>Times New Roman</vt:lpstr>
      <vt:lpstr>Wingdings 3</vt:lpstr>
      <vt:lpstr>Зал засідань</vt:lpstr>
      <vt:lpstr>Контролінг</vt:lpstr>
      <vt:lpstr>Контролінг</vt:lpstr>
      <vt:lpstr>Контролінг</vt:lpstr>
      <vt:lpstr>Контролінг</vt:lpstr>
      <vt:lpstr>Контролінг</vt:lpstr>
      <vt:lpstr>Презентация PowerPoint</vt:lpstr>
      <vt:lpstr>Презентация PowerPoint</vt:lpstr>
      <vt:lpstr>Презентация PowerPoint</vt:lpstr>
      <vt:lpstr>Контролінг</vt:lpstr>
      <vt:lpstr>Контролінг</vt:lpstr>
      <vt:lpstr>Контролінг в підприємництві</vt:lpstr>
      <vt:lpstr>Контролінг</vt:lpstr>
      <vt:lpstr>Контролінг</vt:lpstr>
      <vt:lpstr>Контролінг</vt:lpstr>
      <vt:lpstr>Контролінг</vt:lpstr>
      <vt:lpstr>Контролінг</vt:lpstr>
      <vt:lpstr>Контролінг в підприємництві</vt:lpstr>
      <vt:lpstr>Контролінг в підприємництві</vt:lpstr>
      <vt:lpstr>Контролінг в підприємництві</vt:lpstr>
      <vt:lpstr>Контролінг в підприємництві</vt:lpstr>
      <vt:lpstr>Контролінг в підприємництві</vt:lpstr>
      <vt:lpstr>Контролінг в підприємництві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Контролінг в підприємництві</dc:title>
  <dc:creator>AdminR</dc:creator>
  <cp:lastModifiedBy>Катерина Бужимська</cp:lastModifiedBy>
  <cp:revision>32</cp:revision>
  <dcterms:created xsi:type="dcterms:W3CDTF">2020-10-21T00:35:25Z</dcterms:created>
  <dcterms:modified xsi:type="dcterms:W3CDTF">2022-09-26T02:46:08Z</dcterms:modified>
</cp:coreProperties>
</file>