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71" r:id="rId6"/>
    <p:sldId id="272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7950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280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671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627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771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611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672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44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985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138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315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D0883-39EA-4A33-AAAE-CB73019C1ED7}" type="datetimeFigureOut">
              <a:rPr lang="uk-UA" smtClean="0"/>
              <a:t>29.10.2021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2196-0E50-4A2E-AA41-01F6C0E3F4A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639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19675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476672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ІНФЛЯЦІЯ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це знецінення грошей, спричинене диспропорціями суспільного виробництва та порушення законів грошового обігу, яке виявляється в стійкому зростанні цін на товари та послуги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3191" y="1566083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Основні причини: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диспропорціями суспільного виробництва;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адмірна емісія грошей;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ризові явища в фінансовій системі;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ефіцит державного бюджету;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овнішні фактори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791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179512" y="188640"/>
            <a:ext cx="8856984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Принципи </a:t>
            </a:r>
            <a:r>
              <a:rPr lang="uk-UA" sz="2800" b="1" dirty="0" err="1">
                <a:latin typeface="Times New Roman" pitchFamily="18" charset="0"/>
                <a:cs typeface="Times New Roman" pitchFamily="18" charset="0"/>
              </a:rPr>
              <a:t>Бреттон-Вудської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валютної системи, 1944 р. (</a:t>
            </a:r>
            <a:r>
              <a:rPr lang="uk-UA" sz="2800" b="1" dirty="0" err="1">
                <a:latin typeface="Times New Roman" pitchFamily="18" charset="0"/>
                <a:cs typeface="Times New Roman" pitchFamily="18" charset="0"/>
              </a:rPr>
              <a:t>золотодевізний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стандарт)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209817" y="1437701"/>
            <a:ext cx="8580438" cy="465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збереження за золотом загального еквівалента, міжнародного платіжного засобу та розрахункової одиниці;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взаємна оберненість валют на основі валютних паритетів;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фіксація ринкових курсів валют з відхиленням не більше 0,75% в обидва боки від золотих або доларових паритетів;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 typeface="Arial" charset="0"/>
              <a:buNone/>
            </a:pPr>
            <a:endParaRPr lang="ru-RU" sz="20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237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179513" y="188640"/>
            <a:ext cx="8641432" cy="554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прирівнювання долара до золота на основі фіксованої ринкової ціни за золото (35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$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за 1 унцію золота – 31,1035 г золота або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$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дорівнював 0,88571 г золота);</a:t>
            </a:r>
          </a:p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забезпечення зовнішньої конвертованості двох резервних валют – долара і фунта стерлінгів в золото за офіційним курсом;</a:t>
            </a:r>
          </a:p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заборона вільної (приватної) купівлі-продажу золота (ці операції здійснювали центральні банки). </a:t>
            </a:r>
          </a:p>
          <a:p>
            <a:pPr>
              <a:lnSpc>
                <a:spcPct val="80000"/>
              </a:lnSpc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Органом валютного регулювання став МВФ, який у 1969 р. ввів міжнародну грошову одиницю СПЗ – спеціальні права запозичення.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4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353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251520" y="332656"/>
            <a:ext cx="8712968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sz="2400" b="1" i="1" u="sng" dirty="0" err="1">
                <a:latin typeface="Times New Roman" pitchFamily="18" charset="0"/>
                <a:cs typeface="Times New Roman" pitchFamily="18" charset="0"/>
              </a:rPr>
              <a:t>Смітсонівська</a:t>
            </a:r>
            <a:r>
              <a:rPr lang="uk-UA" sz="2400" b="1" i="1" u="sng" dirty="0">
                <a:latin typeface="Times New Roman" pitchFamily="18" charset="0"/>
                <a:cs typeface="Times New Roman" pitchFamily="18" charset="0"/>
              </a:rPr>
              <a:t> (Вашингтонська) угода (1971 р.)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457200" y="1144588"/>
            <a:ext cx="8229600" cy="456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переглянуто паритети провідних валют: долар девальвовано на 7,89%; підвищено офіційну ціну золота на 8,57% (з 35 до 38 долара за унцію), здійснено  ревальвацію ряду валют;</a:t>
            </a:r>
          </a:p>
          <a:p>
            <a:pPr algn="just"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пом’якшився принцип фіксованих паритетів: межі можливих відхилень курсів валют від їх фіксованих паритетів були тимчасово розширені з 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1% до 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2,25%;</a:t>
            </a:r>
          </a:p>
          <a:p>
            <a:pPr algn="just"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міжнародна розрахункова грошова одиниця СПЗ, яка рішенням сесії МВФ (вересень-жовтень 1969 р.) вводилась в дію з 1 січня 1970 р., розглядалась як можлива основа валютної системи нарівні із золотом (зараз – 230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млрд.СПЗ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або 310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млрд.дол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.);</a:t>
            </a:r>
          </a:p>
          <a:p>
            <a:pPr algn="just"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Переплетіння валютної кризи з енергетичною та світовою економічною кризами.</a:t>
            </a:r>
          </a:p>
        </p:txBody>
      </p:sp>
    </p:spTree>
    <p:extLst>
      <p:ext uri="{BB962C8B-B14F-4D97-AF65-F5344CB8AC3E}">
        <p14:creationId xmlns:p14="http://schemas.microsoft.com/office/powerpoint/2010/main" val="310982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179512" y="116633"/>
            <a:ext cx="8640960" cy="637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dirty="0">
                <a:latin typeface="Times New Roman" pitchFamily="18" charset="0"/>
                <a:cs typeface="Times New Roman" pitchFamily="18" charset="0"/>
              </a:rPr>
              <a:t>Ямайська валютна система, 1976 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385192" y="1392237"/>
            <a:ext cx="8229600" cy="3980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Принципи системи :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демонетизація золота (відміна офіційного золотого паритету, скасування офіційної ціни на золото, зняття обмеження на його приватне використання);</a:t>
            </a:r>
          </a:p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перехід до плаваючих валютних курсів, вільний вибір будь-якого режиму валютного курсу;</a:t>
            </a:r>
          </a:p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визнання СПЗ як світового грошового еталону, основи валютних паритетів;</a:t>
            </a:r>
          </a:p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зростання ролі міждержавного валютного регулювання через МВФ;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знято обов’язковість обмежень щодо офіційних валютних резервів.</a:t>
            </a:r>
          </a:p>
        </p:txBody>
      </p:sp>
    </p:spTree>
    <p:extLst>
      <p:ext uri="{BB962C8B-B14F-4D97-AF65-F5344CB8AC3E}">
        <p14:creationId xmlns:p14="http://schemas.microsoft.com/office/powerpoint/2010/main" val="1988869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179512" y="307058"/>
            <a:ext cx="8784976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Спеціальні права запозичення – </a:t>
            </a:r>
            <a:br>
              <a:rPr lang="uk-UA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Special Drawing Rights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395537" y="2204864"/>
            <a:ext cx="8568952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uk-UA" sz="2400" b="1" i="1" dirty="0">
                <a:latin typeface="Verdana" pitchFamily="34" charset="0"/>
              </a:rPr>
              <a:t>Спеціальні права запозичення – СПЗ </a:t>
            </a:r>
            <a:r>
              <a:rPr lang="en-US" sz="2400" b="1" i="1" dirty="0">
                <a:latin typeface="Verdana" pitchFamily="34" charset="0"/>
              </a:rPr>
              <a:t>        </a:t>
            </a:r>
            <a:r>
              <a:rPr lang="uk-UA" sz="2400" b="1" i="1" dirty="0">
                <a:latin typeface="Verdana" pitchFamily="34" charset="0"/>
              </a:rPr>
              <a:t>(резервна валюта кошикового типу) - </a:t>
            </a:r>
            <a:r>
              <a:rPr lang="uk-UA" sz="2400" dirty="0">
                <a:latin typeface="Verdana" pitchFamily="34" charset="0"/>
              </a:rPr>
              <a:t>це</a:t>
            </a:r>
            <a:r>
              <a:rPr lang="uk-UA" sz="2400" b="1" i="1" dirty="0">
                <a:latin typeface="Verdana" pitchFamily="34" charset="0"/>
              </a:rPr>
              <a:t> </a:t>
            </a:r>
            <a:r>
              <a:rPr lang="uk-UA" sz="2400" dirty="0">
                <a:latin typeface="Verdana" pitchFamily="34" charset="0"/>
              </a:rPr>
              <a:t>безготівкові гроші у вигляді запису на спеціальних  рахунках у МВФ. Складалась до </a:t>
            </a:r>
            <a:r>
              <a:rPr lang="en-US" sz="2400" dirty="0">
                <a:latin typeface="Verdana" pitchFamily="34" charset="0"/>
              </a:rPr>
              <a:t>1981 </a:t>
            </a:r>
            <a:r>
              <a:rPr lang="uk-UA" sz="2400" dirty="0">
                <a:latin typeface="Verdana" pitchFamily="34" charset="0"/>
              </a:rPr>
              <a:t>р. з 16 валют, до 1999 р. – з 5-ти валют – долара США, марки ФРН, ієни, французького франку, фунту стерлінгів; зараз, відповідно, прив’язується до курсу 4-х валют – євро (визначає курс СДР на 34%), долару США (44%), британського фунту стерлінгів (11%), японської ієни (11%). </a:t>
            </a:r>
            <a:endParaRPr lang="uk-UA" sz="24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270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07807"/>
            <a:ext cx="8640960" cy="484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75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950750"/>
              </p:ext>
            </p:extLst>
          </p:nvPr>
        </p:nvGraphicFramePr>
        <p:xfrm>
          <a:off x="251522" y="1052736"/>
          <a:ext cx="8517630" cy="3751312"/>
        </p:xfrm>
        <a:graphic>
          <a:graphicData uri="http://schemas.openxmlformats.org/drawingml/2006/table">
            <a:tbl>
              <a:tblPr/>
              <a:tblGrid>
                <a:gridCol w="1703526"/>
                <a:gridCol w="1703526"/>
                <a:gridCol w="1703526"/>
                <a:gridCol w="1703526"/>
                <a:gridCol w="1703526"/>
              </a:tblGrid>
              <a:tr h="1250437"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Валюта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A3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Вага в </a:t>
                      </a:r>
                      <a:r>
                        <a:rPr lang="ru-RU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кошику</a:t>
                      </a:r>
                      <a:r>
                        <a:rPr lang="ru-RU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СПЗ (2015)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A3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A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Еквівалент у вартості СПЗ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A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Курс до долара</a:t>
                      </a:r>
                    </a:p>
                  </a:txBody>
                  <a:tcPr anchor="ctr">
                    <a:lnL w="9525" cap="flat" cmpd="sng" algn="ctr">
                      <a:solidFill>
                        <a:srgbClr val="80A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Доларовий еквівалент у вартості СПЗ</a:t>
                      </a:r>
                    </a:p>
                  </a:txBody>
                  <a:tcPr anchor="ctr">
                    <a:lnL w="9525" cap="flat" cmpd="sng" algn="ctr">
                      <a:solidFill>
                        <a:srgbClr val="5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500175"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Юань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10,92%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A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A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6,4641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0,157392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A2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0175"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Євро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30,93%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0,38671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1,18865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0,459663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</a:tr>
              <a:tr h="500175"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Єна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8,33%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110,49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0,107702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175"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Фунт стерлінг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8,09%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0,085946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1,3863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0,119147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</a:tr>
              <a:tr h="500175"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Долар США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41,73%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0,58252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uk-UA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0,58252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DE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47667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СПЗ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SDR)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2021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758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395536" y="1196752"/>
            <a:ext cx="8352928" cy="512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1971 р.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країни ЄС прийняли програму поетапного створення економічного та валютного союзу до 1980 р. (“план Вернера”, який передбачав створення союзу в три етапи  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1973 р.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до Європейського співтовариства приєдналися Великобританія, Ірландія, Данія,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5грудня 1978 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. – Європейською радою було прийнято рішення  про створення Європейської валютної системи.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13 березня 1979 р.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була створена Європейська валютна система.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1981 р.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до Європейського співтовариства увійшла Греція, 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1986 р.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до Європейського співтовариства увійшли Португалія та Іспанія,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1995 р.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до Європейського Союзу ввійшли Австрія, Швеція, Фінляндія,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2004 р. –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до Європейського Союзу ввійшли Чехія, Польща, Угорщина, Мальта, Кіпр, Словаччина, Словенія, Естонія, Латвія, Литва.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600" dirty="0">
              <a:latin typeface="Verdana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25273" y="332656"/>
            <a:ext cx="8323191" cy="14128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Створення ЄВС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388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95288" y="1981200"/>
            <a:ext cx="8497887" cy="45434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(1 липня 1990 р. – 31 грудня 1993 р.)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етап становлення економічного і валютного союзу ЄС (ЕВС – англ. EMU -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Economic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Monetary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Union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 Підготовка до ведення євро.</a:t>
            </a:r>
          </a:p>
          <a:p>
            <a:pPr>
              <a:lnSpc>
                <a:spcPct val="9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Відміна всіх обмежень на вільний рух капіталу всередині ЄС, а також між ЄС та третіми країнами;</a:t>
            </a:r>
          </a:p>
          <a:p>
            <a:pPr>
              <a:lnSpc>
                <a:spcPct val="9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Забезпечення показників економічного розвитку  всередині ЄС; прийняття країнами програм, де визначались певні цілі та показники антиінфляційної і бюджетної політики, стабільність курсів валют у відносинах між країнами ЄС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931863" y="404664"/>
            <a:ext cx="7158037" cy="110504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Перший етап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086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931863" y="96839"/>
            <a:ext cx="7158037" cy="88389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Другий етап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0053" y="980729"/>
            <a:ext cx="8641655" cy="50403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1січня 1994 р. -  31 грудня 1998 р. 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Створення Європейського валютного інституту, який визначав правові, організаційні і матеріально-технічні передумови, необхідні Європейському Центральному банку для виконання своїх функцій, починаючи з третього етапу введення євро.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Заборона підтримки діяльності державного сектора шляхом кредитування центральними банками його підприємств, придбання центральними банками боргів держави;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Відміна привілейованого доступу підприємств державного сектора до коштів фінансових інститутів;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Заборона брати на себе зобов’язання державного сектора однією із країн-членів іншою країною-членом чи ЄС у цілому; 100% держзакупівель країни здійснюється на її ринку;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Показник бюджетного дефіциту повинен бути не вище 3% ВВП при нормальних умовах розвитку і величина державного боргу не вище 60% ВВП;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Прийняття в деяких країнах-членах національного законодавства про надання їхнім центральним банкам  статутної незалежності від їхніх урядів з тим, щоб прирівняти їхній правовий статус з аналогічним статусом ЄЦБ.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2 травня  1998р. Європейський Союз назвав країни-члени, які допускалися до переходу на євро з початку третьої стадії - Австрія, Бельгія, Німеччина, Ірландія, Іспанія, Італія, Люксембург, Нідерланди, Португалія, Фінляндія, Франція.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644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76672"/>
            <a:ext cx="849694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характером прояву: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Відкрита;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Прихована.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ступенем прогнозованості: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чікувана;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Неочікувана.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темпами зростання: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повзуча (до 10%)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алопуюча (10-100%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іперінфляція (більше 100%)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Залежно від переважаючого фактору: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нфляція попиту;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нфляція пропозиції.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Інфляція попиту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це порушення рівноваги між попитом та пропозицією з боку попиту (покупця).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Інфляція пропозиції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це зростання цін внаслідок підвищення витрат виробництва у виробника та скорочення сукупної пропозиції товарів та послуг.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Стагфляція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це інфляція, до якої додаються падіння виробництва, зростання цін та безробіття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530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23527" y="132581"/>
            <a:ext cx="8640959" cy="57603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Третій етап, 1999-2002 рр.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6595" y="773089"/>
            <a:ext cx="8640960" cy="48245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sz="2400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 1 січня 1999 р. фіксуються валютні курси євро  до національних валют країн-учасниць євро,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євро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стає їхньою загальною валютою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євро замінює ЕКЮ у співвідношенні 1:1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розпочала свою діяльність Європейська система центральних банків (ЄСЦБ) - включає ЄЦБ та центральні банки країн-учасниць зони євро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 1 січня 2000 р. до зони євро приєдналась Греція.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 1 січня 1999 р. відбулася тверда фіксація курсів валют країн зони євро для перерахунків.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 1 січня 2002 р. випущено в обіг банкноти і монети євро, паралельний обіг з національними валютами країн-членів, обмін останніх на євро.</a:t>
            </a:r>
          </a:p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 1 липня 2002 р. виключено з обігу національні валюти і здійснено повний перехід країн-учасниць на євро.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054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Вимір інфляції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sasha\Desktop\Индекс цен, индекс Пааше, индекс Ласпейреса, индекс Фишера _ univer-nn.ru_files\indeks-Laspeyre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0" y="2060848"/>
            <a:ext cx="2670150" cy="1134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asha\Desktop\Индекс цен, индекс Пааше, индекс Ласпейреса, индекс Фишера _ univer-nn.ru_files\indeks-Paash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594694"/>
            <a:ext cx="1651000" cy="88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999892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Для виміру інфляції </a:t>
            </a:r>
            <a:r>
              <a:rPr lang="uk-UA" dirty="0" err="1" smtClean="0"/>
              <a:t>використавують</a:t>
            </a:r>
            <a:r>
              <a:rPr lang="uk-UA" dirty="0" smtClean="0"/>
              <a:t> цінові індекси:</a:t>
            </a:r>
          </a:p>
          <a:p>
            <a:r>
              <a:rPr lang="uk-UA" b="1" dirty="0" smtClean="0"/>
              <a:t>ІНДЕКС ЛАСПЕЙРЕСА </a:t>
            </a:r>
            <a:r>
              <a:rPr lang="uk-UA" dirty="0" smtClean="0"/>
              <a:t>(головною змінною є товарна структура виробництва, а не зміни у виробництві та споживанні)</a:t>
            </a:r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3195553"/>
            <a:ext cx="7613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Даний індекс дещо завищує темп рівня інфляції і розрахований для фіксованого кошика споживчих товарів.</a:t>
            </a:r>
          </a:p>
          <a:p>
            <a:r>
              <a:rPr lang="uk-UA" dirty="0" smtClean="0"/>
              <a:t>Індекс </a:t>
            </a:r>
            <a:r>
              <a:rPr lang="uk-UA" dirty="0" err="1" smtClean="0"/>
              <a:t>Пааше</a:t>
            </a:r>
            <a:r>
              <a:rPr lang="uk-UA" dirty="0" smtClean="0"/>
              <a:t> – усуває обмеженість індексу </a:t>
            </a:r>
            <a:r>
              <a:rPr lang="uk-UA" b="1" dirty="0" smtClean="0"/>
              <a:t>ЛАСПЕЙРЕСА , </a:t>
            </a:r>
            <a:r>
              <a:rPr lang="uk-UA" dirty="0" smtClean="0"/>
              <a:t>оскільки головною змінною є товарна структура виробництва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1395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asha\Desktop\Индекс цен, индекс Пааше, индекс Ласпейреса, индекс Фишера _ univer-nn.ru_files\indeks-Fishe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96752"/>
            <a:ext cx="33655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0231" y="47667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Індекс Фішера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є середнє геометричне значення  попередніх двох індексів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2492896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 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рівень цін поточного та базового року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q-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обсяг виробництва в поточному та базисному році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91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314382" y="404664"/>
            <a:ext cx="8280400" cy="244951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uk-UA" sz="2400" b="1" dirty="0" smtClean="0">
                <a:latin typeface="Verdana" pitchFamily="34" charset="0"/>
              </a:rPr>
              <a:t>Міжнародні валютні відносини</a:t>
            </a:r>
            <a:r>
              <a:rPr lang="uk-UA" sz="2400" i="1" dirty="0" smtClean="0">
                <a:latin typeface="Verdana" pitchFamily="34" charset="0"/>
              </a:rPr>
              <a:t> - </a:t>
            </a:r>
            <a:r>
              <a:rPr lang="uk-UA" sz="2400" dirty="0" smtClean="0">
                <a:latin typeface="Verdana" pitchFamily="34" charset="0"/>
              </a:rPr>
              <a:t>сукупність валютно-грошових і розрахунково-кредитних зв’язків у </a:t>
            </a:r>
            <a:r>
              <a:rPr lang="uk-UA" sz="2400" dirty="0" err="1" smtClean="0">
                <a:latin typeface="Verdana" pitchFamily="34" charset="0"/>
              </a:rPr>
              <a:t>світогосподарській</a:t>
            </a:r>
            <a:r>
              <a:rPr lang="uk-UA" sz="2400" dirty="0" smtClean="0">
                <a:latin typeface="Verdana" pitchFamily="34" charset="0"/>
              </a:rPr>
              <a:t>  сфері, які виникають  у процесі взаємного обміну  результатами  діяльності національних господарств.</a:t>
            </a:r>
            <a:endParaRPr lang="ru-RU" sz="2400" dirty="0">
              <a:latin typeface="Verdana" pitchFamily="34" charset="0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337222" y="2977882"/>
            <a:ext cx="8411241" cy="275537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None/>
            </a:pPr>
            <a:r>
              <a:rPr lang="uk-UA" dirty="0" smtClean="0">
                <a:latin typeface="Verdana" pitchFamily="34" charset="0"/>
              </a:rPr>
              <a:t> </a:t>
            </a:r>
            <a:r>
              <a:rPr lang="uk-UA" sz="2800" b="1" i="1" dirty="0" smtClean="0">
                <a:latin typeface="Verdana" pitchFamily="34" charset="0"/>
              </a:rPr>
              <a:t>Валютна система</a:t>
            </a:r>
            <a:r>
              <a:rPr lang="uk-UA" sz="2800" b="1" dirty="0" smtClean="0">
                <a:latin typeface="Verdana" pitchFamily="34" charset="0"/>
              </a:rPr>
              <a:t> – </a:t>
            </a:r>
            <a:r>
              <a:rPr lang="uk-UA" sz="2800" dirty="0" smtClean="0">
                <a:latin typeface="Verdana" pitchFamily="34" charset="0"/>
              </a:rPr>
              <a:t>форма організації міжнародних грошових відносин; сукупність правил та механізмів, що забезпечують співвідношення між валютами</a:t>
            </a:r>
            <a:r>
              <a:rPr lang="uk-UA" dirty="0" smtClean="0">
                <a:latin typeface="Verdana" pitchFamily="34" charset="0"/>
              </a:rPr>
              <a:t>.</a:t>
            </a:r>
            <a:endParaRPr lang="uk-UA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974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3109" y="116632"/>
            <a:ext cx="8712968" cy="72008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Основні валютні системи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741363" y="1371600"/>
            <a:ext cx="8151117" cy="486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 XVI – XVIII ст. 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Форми </a:t>
            </a:r>
            <a:r>
              <a:rPr lang="uk-UA" sz="2400" b="1" dirty="0" err="1">
                <a:latin typeface="Times New Roman" pitchFamily="18" charset="0"/>
                <a:cs typeface="Times New Roman" pitchFamily="18" charset="0"/>
              </a:rPr>
              <a:t>біметаллізму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система паралельної валюти –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це коли законодавство не встановлює певного співвідношення між золотом та сріблом;</a:t>
            </a:r>
          </a:p>
          <a:p>
            <a:pPr>
              <a:lnSpc>
                <a:spcPct val="90000"/>
              </a:lnSpc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система подвійної валюти -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коли держава фіксує певне співвідношення між обома металами; карбування золотих та срібних монет, прийняття їх населенням мають здійснюватися за цим співвідношенням.</a:t>
            </a:r>
          </a:p>
        </p:txBody>
      </p:sp>
    </p:spTree>
    <p:extLst>
      <p:ext uri="{BB962C8B-B14F-4D97-AF65-F5344CB8AC3E}">
        <p14:creationId xmlns:p14="http://schemas.microsoft.com/office/powerpoint/2010/main" val="4008866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323528" y="260648"/>
            <a:ext cx="8820472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sz="3200" b="1" dirty="0">
                <a:latin typeface="Verdana" pitchFamily="34" charset="0"/>
              </a:rPr>
              <a:t>Принципи Паризької валютної системи, 1867 р. </a:t>
            </a:r>
            <a:br>
              <a:rPr lang="uk-UA" sz="3200" b="1" dirty="0">
                <a:latin typeface="Verdana" pitchFamily="34" charset="0"/>
              </a:rPr>
            </a:br>
            <a:r>
              <a:rPr lang="uk-UA" sz="3200" b="1" dirty="0">
                <a:latin typeface="Verdana" pitchFamily="34" charset="0"/>
              </a:rPr>
              <a:t>(золотомонетний стандарт)</a:t>
            </a:r>
            <a:endParaRPr lang="ru-RU" sz="3200" b="1" dirty="0">
              <a:latin typeface="Verdana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457200" y="1844823"/>
            <a:ext cx="8229600" cy="4752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функціонування золота як світових грошей;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вільний обіг у внутрішньому грошовому обороті золотих монет;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законодавче встановлення золотого вмісту національних валют;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безпосередня конвертованість у золото національних валют за номіналом (паперових грошей,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грошей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з інших металів, кредитних грошей);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sz="28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044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/>
        </p:nvSpPr>
        <p:spPr bwMode="auto">
          <a:xfrm>
            <a:off x="395536" y="332656"/>
            <a:ext cx="8352927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визначення на основі золотого вмісту фіксованих валютних курсів;</a:t>
            </a:r>
          </a:p>
          <a:p>
            <a:pPr>
              <a:lnSpc>
                <a:spcPct val="80000"/>
              </a:lnSpc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вільне ввезення з-за кордону і вивезення золота за кордон;</a:t>
            </a:r>
          </a:p>
          <a:p>
            <a:pPr>
              <a:lnSpc>
                <a:spcPct val="80000"/>
              </a:lnSpc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визначення цін усіх товарів у золотих одиницях;</a:t>
            </a:r>
          </a:p>
          <a:p>
            <a:pPr>
              <a:lnSpc>
                <a:spcPct val="80000"/>
              </a:lnSpc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стабільність курсів національної валюти (відхилення від золотих точок – не більше 1%);</a:t>
            </a:r>
          </a:p>
          <a:p>
            <a:pPr>
              <a:lnSpc>
                <a:spcPct val="80000"/>
              </a:lnSpc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вільне карбування золотих монет для будь-яких власників.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209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251520" y="260648"/>
            <a:ext cx="8568952" cy="1052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Генуезька валютна система (</a:t>
            </a:r>
            <a:r>
              <a:rPr lang="uk-UA" sz="3200" dirty="0" err="1">
                <a:latin typeface="Times New Roman" pitchFamily="18" charset="0"/>
                <a:cs typeface="Times New Roman" pitchFamily="18" charset="0"/>
              </a:rPr>
              <a:t>золотодевізна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), 1922 р.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442392" y="1319275"/>
            <a:ext cx="8229600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47675" indent="-4476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9000" indent="-439738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+mn-lt"/>
              </a:defRPr>
            </a:lvl2pPr>
            <a:lvl3pPr marL="1293813" indent="-4032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81163" indent="-385763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+mn-lt"/>
              </a:defRPr>
            </a:lvl4pPr>
            <a:lvl5pPr marL="20701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273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845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417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98900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Принципи :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конкуренція між американським доларом і англійським фунтом стерлінгів за лідерство на світовому валютному ринку</a:t>
            </a:r>
          </a:p>
          <a:p>
            <a:pPr>
              <a:lnSpc>
                <a:spcPct val="80000"/>
              </a:lnSpc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 якості девізу виступала іноземна валюта в будь-якій формі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Tx/>
              <a:buFont typeface="Arial" charset="0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Збережені золоті паритети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. Конверсія валют у золото стала здійснюватись не тільки безпосередньо (США, Франція, Великобританія), а й побічно, через іноземні валюти (Німеччина та ще 30 країн)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Відновлений режим валютних курсів, що вільно коливаються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. Вільне коливання курсів без золотих точок (в 30-х роках)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Валютне регулювання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здійснювалось у формі активної валютної політики, міжнародних конференцій та нарад.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 відміну від  попередньої системи золото служить тільки для часткового забезпечення грошового обігу, обмін паперових грошей на золото для приватних осіб не проводиться.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548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1548</Words>
  <Application>Microsoft Office PowerPoint</Application>
  <PresentationFormat>Экран (4:3)</PresentationFormat>
  <Paragraphs>141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валютні системи</dc:title>
  <dc:creator>Пользователь Windows</dc:creator>
  <cp:lastModifiedBy>Пользователь Windows</cp:lastModifiedBy>
  <cp:revision>9</cp:revision>
  <dcterms:created xsi:type="dcterms:W3CDTF">2021-10-29T05:44:08Z</dcterms:created>
  <dcterms:modified xsi:type="dcterms:W3CDTF">2021-10-29T07:06:38Z</dcterms:modified>
</cp:coreProperties>
</file>