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62" r:id="rId3"/>
    <p:sldId id="263" r:id="rId4"/>
    <p:sldId id="264" r:id="rId5"/>
    <p:sldId id="265" r:id="rId6"/>
    <p:sldId id="266" r:id="rId7"/>
    <p:sldId id="275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6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BECA"/>
    <a:srgbClr val="AFAFAF"/>
    <a:srgbClr val="8B8D8C"/>
    <a:srgbClr val="0F2745"/>
    <a:srgbClr val="254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4660"/>
  </p:normalViewPr>
  <p:slideViewPr>
    <p:cSldViewPr>
      <p:cViewPr>
        <p:scale>
          <a:sx n="89" d="100"/>
          <a:sy n="89" d="100"/>
        </p:scale>
        <p:origin x="-1267" y="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27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C86FF-B02C-4415-9ACC-F6DD6F21A403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CBAAC-D6B0-4D10-8ECD-FF4E54CB4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05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F896-FB99-42F4-B5E8-63067300574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8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F896-FB99-42F4-B5E8-63067300574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4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F896-FB99-42F4-B5E8-63067300574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714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F896-FB99-42F4-B5E8-63067300574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3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F896-FB99-42F4-B5E8-63067300574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04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F896-FB99-42F4-B5E8-63067300574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475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F896-FB99-42F4-B5E8-63067300574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93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F896-FB99-42F4-B5E8-63067300574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3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F896-FB99-42F4-B5E8-63067300574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16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F896-FB99-42F4-B5E8-63067300574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49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F896-FB99-42F4-B5E8-63067300574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80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5F896-FB99-42F4-B5E8-63067300574A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B1645-146B-4DBE-87E4-1791E4152F97}" type="slidenum">
              <a:rPr lang="en-US" smtClean="0"/>
              <a:t>‹#›</a:t>
            </a:fld>
            <a:endParaRPr lang="en-US"/>
          </a:p>
        </p:txBody>
      </p:sp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000208" cy="150015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991"/>
          <a:stretch/>
        </p:blipFill>
        <p:spPr>
          <a:xfrm>
            <a:off x="1905000" y="1"/>
            <a:ext cx="7243948" cy="1500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31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1563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152401"/>
            <a:ext cx="8001000" cy="304698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 smtClean="0">
                <a:solidFill>
                  <a:srgbClr val="FF0000"/>
                </a:solidFill>
              </a:rPr>
              <a:t>Проведення </a:t>
            </a:r>
            <a:r>
              <a:rPr lang="uk-UA" sz="3600" b="1" dirty="0">
                <a:solidFill>
                  <a:srgbClr val="FF0000"/>
                </a:solidFill>
              </a:rPr>
              <a:t>нарад, переговорів, </a:t>
            </a:r>
            <a:r>
              <a:rPr lang="uk-UA" sz="3600" b="1" dirty="0" smtClean="0">
                <a:solidFill>
                  <a:srgbClr val="FF0000"/>
                </a:solidFill>
              </a:rPr>
              <a:t>зборів </a:t>
            </a:r>
          </a:p>
          <a:p>
            <a:pPr algn="ctr"/>
            <a:r>
              <a:rPr lang="uk-UA" sz="3600" b="1" dirty="0" smtClean="0">
                <a:solidFill>
                  <a:srgbClr val="FF0000"/>
                </a:solidFill>
              </a:rPr>
              <a:t> </a:t>
            </a:r>
          </a:p>
          <a:p>
            <a:endParaRPr lang="en-US" sz="28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86200" y="60960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423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різновидом наради бувають 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fontScale="40000" lnSpcReduction="20000"/>
          </a:bodyPr>
          <a:lstStyle/>
          <a:p>
            <a:pPr marL="0" indent="285750" algn="just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навчальна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інструктивна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чітке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ознайомлення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окремою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ділянкою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новими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положеннями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законами уряду і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відомчих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інстанцій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pPr marL="0" indent="285750" algn="just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на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ній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знайомлять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певними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даними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вводяться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діловиробничий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стосуються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ділянок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заздалегідь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підготовлений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письмовому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ряд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витягів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них),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носіями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285750" algn="just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диспетчерська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("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п'ятихвилинка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стихійний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охопити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збір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переробку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завершуватися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повідомленням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розпоряджень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Подекуди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супроводжується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попередньою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підготовкою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рапортів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усній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письмовій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доповідних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записок),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економить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робочий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та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зусилля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285750" algn="just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дискусійна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найдемократичніший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структурою вид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такому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вільно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висловити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думку,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розходиться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думкою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думкою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творчий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почасти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народжуються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цікаві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глибокого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остаточного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формулювання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стати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справді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цінним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надбанням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285750" algn="just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диктаторська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особливий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ініціативою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ділянки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вузького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відділ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маркетингу,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кадрів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  <a:p>
            <a:pPr marL="0" indent="285750" algn="just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автократична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вид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наперед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чіткий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хід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готується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всіма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заздалегідь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Діє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принципом: "Запит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підлеглого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)";</a:t>
            </a:r>
          </a:p>
          <a:p>
            <a:pPr marL="0" indent="285750" algn="just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сегрегативна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відокремлена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заздалегідь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повідомляється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 та тема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виступу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найконкретніша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регламенту та коло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повідомляються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000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>Класифікація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> 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>ділових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>нарад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>: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1981200"/>
            <a:ext cx="5595413" cy="47047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354013" algn="just">
              <a:buNone/>
            </a:pPr>
            <a:r>
              <a:rPr lang="ru-RU" sz="2900" dirty="0" smtClean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900" b="1" i="1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900" b="1" i="1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цілями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1" indent="354013" algn="just">
              <a:buNone/>
            </a:pP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(мета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передати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самим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підвищити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кваліфікацію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lvl="1" indent="354013" algn="just">
              <a:buNone/>
            </a:pP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роз'яснювальні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намагається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переконати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вірності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своєчасності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lvl="1" indent="354013" algn="just">
              <a:buNone/>
            </a:pP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проблемні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(мета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шляхів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проблем);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координаційні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(мета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координація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lvl="1" indent="354013" algn="just">
              <a:buNone/>
            </a:pP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(мета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збору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обміну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будь-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поглядів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354013" algn="just">
              <a:buNone/>
            </a:pP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2. </a:t>
            </a:r>
            <a:r>
              <a:rPr lang="ru-RU" sz="2900" b="1" i="1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способом </a:t>
            </a:r>
            <a:r>
              <a:rPr lang="ru-RU" sz="2900" b="1" i="1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900" b="1" i="1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900" dirty="0">
              <a:solidFill>
                <a:srgbClr val="2424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4013" algn="just">
              <a:buNone/>
            </a:pP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диктаторські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354013" algn="just">
              <a:buNone/>
            </a:pP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автократичні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354013" algn="just">
              <a:buNone/>
            </a:pP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сегрегативні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354013" algn="just">
              <a:buNone/>
            </a:pP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дискусійні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354013" algn="just">
              <a:buNone/>
            </a:pP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довільні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4013" algn="just">
              <a:buNone/>
            </a:pP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3. </a:t>
            </a:r>
            <a:r>
              <a:rPr lang="ru-RU" sz="2900" b="1" i="1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900" b="1" i="1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ступенем</a:t>
            </a:r>
            <a:r>
              <a:rPr lang="ru-RU" sz="2900" b="1" i="1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i="1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підготовленості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1" indent="0" algn="just">
              <a:buNone/>
            </a:pP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заплановані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lvl="1" indent="0" algn="just">
              <a:buNone/>
            </a:pP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900" dirty="0" err="1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позапланові</a:t>
            </a:r>
            <a:r>
              <a:rPr lang="ru-RU" sz="2900" dirty="0">
                <a:solidFill>
                  <a:srgbClr val="2424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6540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427038"/>
          </a:xfrm>
        </p:spPr>
        <p:txBody>
          <a:bodyPr>
            <a:noAutofit/>
          </a:bodyPr>
          <a:lstStyle/>
          <a:p>
            <a:r>
              <a:rPr lang="ru-RU" sz="2800" b="1" i="1" dirty="0" err="1"/>
              <a:t>Рекомендації</a:t>
            </a:r>
            <a:r>
              <a:rPr lang="ru-RU" sz="2800" b="1" i="1" dirty="0"/>
              <a:t> з </a:t>
            </a:r>
            <a:r>
              <a:rPr lang="ru-RU" sz="2800" b="1" i="1" dirty="0" err="1"/>
              <a:t>організації</a:t>
            </a:r>
            <a:r>
              <a:rPr lang="ru-RU" sz="2800" b="1" i="1" dirty="0"/>
              <a:t> та </a:t>
            </a:r>
            <a:r>
              <a:rPr lang="ru-RU" sz="2800" b="1" i="1" dirty="0" err="1"/>
              <a:t>проведення</a:t>
            </a:r>
            <a:r>
              <a:rPr lang="ru-RU" sz="2800" b="1" i="1" dirty="0"/>
              <a:t> </a:t>
            </a:r>
            <a:r>
              <a:rPr lang="ru-RU" sz="2800" b="1" i="1" dirty="0" err="1" smtClean="0"/>
              <a:t>нарад</a:t>
            </a:r>
            <a:r>
              <a:rPr lang="ru-RU" sz="2800" b="1" i="1" dirty="0" smtClean="0"/>
              <a:t>, </a:t>
            </a:r>
            <a:r>
              <a:rPr lang="ru-RU" sz="2800" b="1" i="1" dirty="0" err="1" smtClean="0"/>
              <a:t>зборів</a:t>
            </a:r>
            <a:r>
              <a:rPr lang="ru-RU" sz="2800" b="1" i="1" dirty="0" smtClean="0"/>
              <a:t>, </a:t>
            </a:r>
            <a:r>
              <a:rPr lang="ru-RU" sz="2800" b="1" i="1" dirty="0" err="1" smtClean="0"/>
              <a:t>переговорів</a:t>
            </a:r>
            <a:r>
              <a:rPr lang="ru-RU" sz="2800" b="1" i="1" dirty="0" smtClean="0"/>
              <a:t>: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37" y="2357437"/>
            <a:ext cx="4195763" cy="41957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43000"/>
            <a:ext cx="9067800" cy="57150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тему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погодити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заступниками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помічниками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подбати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оснащення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заявок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обговорюваних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канцелярське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приладдя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нотатники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денного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справу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довідники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день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документами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нотаток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Провести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Зачитати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вибаченням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Зафіксувати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виступаючих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стенографії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текстового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(диктофон,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відеокамера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магнітофон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70000"/>
              </a:lnSpc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808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276600"/>
            <a:ext cx="4419600" cy="33104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2057400" y="282258"/>
            <a:ext cx="6858000" cy="42043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 протоколу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погодити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ведучим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(головою)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кінцевій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редакції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розіслати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(поза межами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кореспонденцію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стосувалася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обговорювалися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Підшити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справу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протокольного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204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зборів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переговорів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05400"/>
          </a:xfrm>
        </p:spPr>
        <p:txBody>
          <a:bodyPr>
            <a:normAutofit fontScale="55000" lnSpcReduction="20000"/>
          </a:bodyPr>
          <a:lstStyle/>
          <a:p>
            <a:pPr marL="0" indent="354013" algn="just">
              <a:buFont typeface="Wingdings" panose="05000000000000000000" pitchFamily="2" charset="2"/>
              <a:buChar char="Ø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повинна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критикою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боку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заслуг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підлеглих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спиратися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довідатися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обговорюваних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точки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Вона повинна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серйозно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точки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відкоригувати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думку.</a:t>
            </a:r>
          </a:p>
          <a:p>
            <a:pPr marL="0" indent="354013" algn="just">
              <a:buFont typeface="Wingdings" panose="05000000000000000000" pitchFamily="2" charset="2"/>
              <a:buChar char="Ø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ніколи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відразу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думку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стоять на порядку денному.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проблему, яку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спонукати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інформативну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базу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слухати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4013" algn="just">
              <a:buFont typeface="Wingdings" panose="05000000000000000000" pitchFamily="2" charset="2"/>
              <a:buChar char="Ø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Ведучий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слухати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слухати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слухати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нелегко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слухати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керів­ник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присвятити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всю свою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довідатися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переадресувати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закликати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свою думку.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слухати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наводити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контраргументи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4013" algn="just">
              <a:buFont typeface="Wingdings" panose="05000000000000000000" pitchFamily="2" charset="2"/>
              <a:buChar char="Ø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«закон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самозбереження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4013">
              <a:buFont typeface="Wingdings" panose="05000000000000000000" pitchFamily="2" charset="2"/>
              <a:buChar char="Ø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91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62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Завершальний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Підведення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підсумків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ухвалення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" y="1447800"/>
            <a:ext cx="9113520" cy="5287963"/>
          </a:xfrm>
        </p:spPr>
        <p:txBody>
          <a:bodyPr>
            <a:normAutofit fontScale="92500" lnSpcReduction="20000"/>
          </a:bodyPr>
          <a:lstStyle/>
          <a:p>
            <a:pPr marL="0" indent="354013">
              <a:buNone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документ,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доручених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фіксує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виконавців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54013">
              <a:buNone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Завершальний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ухва­лення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разом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наскільки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вдалося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коментарі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4013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формулюванні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пояснюється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ким і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повинно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підведено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розсилання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виписки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протоколу)),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широту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(весь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354013">
              <a:buNone/>
            </a:pP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прийматися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двома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шляхами:</a:t>
            </a:r>
          </a:p>
          <a:p>
            <a:pPr marL="0" indent="354013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заздалегідь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проект. Проект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зачитується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вносять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корективи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результатами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голосування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354013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 голова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зборів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підводить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4013"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ухвалення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контроль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4013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760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2209800"/>
            <a:ext cx="80772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Завдння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Дайте відповіді на запитання: </a:t>
            </a:r>
          </a:p>
          <a:p>
            <a:pPr indent="354013"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існують типи нарад?  </a:t>
            </a:r>
          </a:p>
          <a:p>
            <a:pPr indent="354013"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і чому фіксують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резельтати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нарад? </a:t>
            </a:r>
          </a:p>
          <a:p>
            <a:pPr indent="354013"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потрібно для того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нарада пройшла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indent="354013"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основні етапи включає підготовка наради?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2. Допишіть речення  </a:t>
            </a:r>
          </a:p>
          <a:p>
            <a:pPr indent="354013"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Інформаційна нарада потрібна для… </a:t>
            </a:r>
          </a:p>
          <a:p>
            <a:pPr indent="354013"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Оптимальна  тривалість часу  наради… </a:t>
            </a:r>
          </a:p>
          <a:p>
            <a:pPr indent="354013"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 рекомендують проводити у такий час… </a:t>
            </a: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3. Напишіть невелике повідомлення на тему: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Я готуюсь до наради»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24200" y="685800"/>
            <a:ext cx="1820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Картка завдань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249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Нарада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об'єднаного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метою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керованою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особою,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входить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розпорядча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-7779" y="1524000"/>
            <a:ext cx="3008313" cy="4691063"/>
          </a:xfrm>
        </p:spPr>
        <p:txBody>
          <a:bodyPr>
            <a:normAutofit/>
          </a:bodyPr>
          <a:lstStyle/>
          <a:p>
            <a:pPr algn="just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Переговори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взаємозв’язку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людьми, яку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угоди, коли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обидві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протилежні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676400"/>
            <a:ext cx="58674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5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4880" y="22860"/>
            <a:ext cx="8229600" cy="1066800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досконально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підготувати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організувати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обов’язкових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28800"/>
            <a:ext cx="7988643" cy="3429000"/>
          </a:xfrm>
        </p:spPr>
      </p:pic>
    </p:spTree>
    <p:extLst>
      <p:ext uri="{BB962C8B-B14F-4D97-AF65-F5344CB8AC3E}">
        <p14:creationId xmlns:p14="http://schemas.microsoft.com/office/powerpoint/2010/main" val="95382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b="1" dirty="0" err="1"/>
              <a:t>Проведення</a:t>
            </a:r>
            <a:r>
              <a:rPr lang="ru-RU" b="1" dirty="0"/>
              <a:t> </a:t>
            </a:r>
            <a:r>
              <a:rPr lang="ru-RU" b="1" dirty="0" err="1" smtClean="0"/>
              <a:t>наради</a:t>
            </a:r>
            <a:r>
              <a:rPr lang="ru-RU" b="1" dirty="0" smtClean="0"/>
              <a:t>, </a:t>
            </a:r>
            <a:r>
              <a:rPr lang="ru-RU" b="1" dirty="0" err="1" smtClean="0"/>
              <a:t>переговорів</a:t>
            </a:r>
            <a:r>
              <a:rPr lang="ru-RU" b="1" dirty="0" smtClean="0"/>
              <a:t>, </a:t>
            </a:r>
            <a:r>
              <a:rPr lang="ru-RU" b="1" dirty="0" err="1" smtClean="0"/>
              <a:t>зборів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066800"/>
            <a:ext cx="5791200" cy="5791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143000"/>
            <a:ext cx="8915400" cy="5257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354013" algn="just"/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Відкриваючи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нараду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виголошує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вступне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слово,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повідомляє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склад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присутніх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ім'я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батькові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посади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повинно бути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невідомих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4013" algn="just"/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оголошують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порядок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денний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повідомляють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регламент.</a:t>
            </a:r>
          </a:p>
          <a:p>
            <a:pPr marL="0" indent="354013" algn="just"/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Рекомендований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регламент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традиційних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таким: </a:t>
            </a:r>
            <a:endParaRPr lang="en-US" sz="2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4013" algn="just"/>
            <a:r>
              <a:rPr lang="ru-R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вступне</a:t>
            </a: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 - 5-7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4013" algn="just"/>
            <a:r>
              <a:rPr lang="ru-R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доповідь</a:t>
            </a: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- 25-30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4013" algn="just"/>
            <a:r>
              <a:rPr lang="ru-R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відповіді</a:t>
            </a: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доповідача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запитання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- 5-7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</a:t>
            </a: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4013" algn="just"/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виступи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дебатах - 3-5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4013" algn="just"/>
            <a:r>
              <a:rPr lang="ru-R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викладення</a:t>
            </a: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- 3-5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4013" algn="just"/>
            <a:r>
              <a:rPr lang="ru-R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обговорення</a:t>
            </a: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- 8-10 </a:t>
            </a:r>
            <a:r>
              <a:rPr lang="ru-R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45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Після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 того, як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прийнято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рішення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 про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необхідність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проведення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наради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,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визначають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 порядок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денний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 і склад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її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учасників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час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денного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 тему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обговорюваних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проблем;</a:t>
            </a:r>
          </a:p>
          <a:p>
            <a:pPr marL="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 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задовольняти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езультат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мети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 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яку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підготовчу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 повинен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створити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денного,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підрозділах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827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Помилки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,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яких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найчастіше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припускаються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під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 час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визначення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ru-RU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тривалості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ru-RU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нарад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, </a:t>
            </a:r>
            <a:r>
              <a:rPr lang="ru-RU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переговорів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:</a:t>
            </a:r>
            <a:r>
              <a:rPr lang="ru-RU" dirty="0">
                <a:solidFill>
                  <a:srgbClr val="666666"/>
                </a:solidFill>
                <a:latin typeface="Tahoma" panose="020B0604030504040204" pitchFamily="34" charset="0"/>
              </a:rPr>
              <a:t/>
            </a:r>
            <a:br>
              <a:rPr lang="ru-RU" dirty="0">
                <a:solidFill>
                  <a:srgbClr val="666666"/>
                </a:solidFill>
                <a:latin typeface="Tahoma" panose="020B0604030504040204" pitchFamily="34" charset="0"/>
              </a:rPr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3487" y="1546700"/>
            <a:ext cx="3285713" cy="24611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занадто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робляться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перерви;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невміння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коротко та ясно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думки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855561"/>
            <a:ext cx="4114800" cy="27382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31235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Для проведення наради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525963"/>
          </a:xfrm>
        </p:spPr>
        <p:txBody>
          <a:bodyPr>
            <a:normAutofit fontScale="55000" lnSpcReduction="20000"/>
          </a:bodyPr>
          <a:lstStyle/>
          <a:p>
            <a:pPr marL="0" indent="354013">
              <a:lnSpc>
                <a:spcPct val="17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1.Треба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день і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4013">
              <a:lnSpc>
                <a:spcPct val="17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відводити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день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тижня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спланувати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4013">
              <a:lnSpc>
                <a:spcPct val="17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3.Найкращий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середа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тижнева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крива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працездатності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помітний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спад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понеділок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п’ятницю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біоритмів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працездатності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перший — з 11 до 12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 і 18 годинами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4013">
              <a:lnSpc>
                <a:spcPct val="17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ритм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половині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дня (перший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недоцільно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8437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7400" y="228600"/>
            <a:ext cx="6858000" cy="2362200"/>
          </a:xfrm>
        </p:spPr>
        <p:txBody>
          <a:bodyPr>
            <a:noAutofit/>
          </a:bodyPr>
          <a:lstStyle/>
          <a:p>
            <a:pPr algn="l"/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Як правило,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значної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70 %)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ділових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нарад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кабінет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засідання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скликати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обладнаних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мети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приміщеннях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В основному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запрошені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нараду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сідають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стіл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прямокутну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форму.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вкрай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незручно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керівникові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2743200"/>
            <a:ext cx="8229600" cy="1858963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Відома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інша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зручна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форма столу —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трапецієподібна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733800"/>
            <a:ext cx="6400800" cy="246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886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Залежність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переговорів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тривалості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buklib.net/msohtml1/852/clip_image006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" y="1651814"/>
            <a:ext cx="5334000" cy="3687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227320" y="1651814"/>
            <a:ext cx="345948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оптимальна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10—15-хвилинну перерву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Нараду слід проводити в кількості осіб не більше 15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Оптимальне число учасників 6-7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чол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473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1123</Words>
  <Application>Microsoft Office PowerPoint</Application>
  <PresentationFormat>Экран (4:3)</PresentationFormat>
  <Paragraphs>101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Презентация PowerPoint</vt:lpstr>
      <vt:lpstr>Презентация PowerPoint</vt:lpstr>
      <vt:lpstr>Для досягнення цілей наради необхідно досконально підготувати й чітко організувати їх проведення з урахуванням сукупності обов’язкових елементів</vt:lpstr>
      <vt:lpstr> Проведення наради, переговорів, зборів </vt:lpstr>
      <vt:lpstr>Після того, як прийнято рішення про необхідність проведення наради, визначають порядок денний і склад її учасників</vt:lpstr>
      <vt:lpstr>Помилки, яких найчастіше припускаються під час визначення тривалості нарад, переговорів: </vt:lpstr>
      <vt:lpstr>Для проведення наради</vt:lpstr>
      <vt:lpstr>Як правило, місцем проведення значної частини (більше ніж 70 %) ділових нарад є кабінет керівника організації. Однак засідання краще скликати в спеціально обладнаних для цієї мети приміщеннях. В основному запрошені на нараду сідають за стіл, що має прямокутну форму. Це вкрай незручно і керівникові, і учасникам наради. </vt:lpstr>
      <vt:lpstr>Залежність стану учасників наради, переговорів від їх тривалості</vt:lpstr>
      <vt:lpstr>За різновидом наради бувають :</vt:lpstr>
      <vt:lpstr>Класифікація ділових нарад: </vt:lpstr>
      <vt:lpstr>Рекомендації з організації та проведення нарад, зборів, переговорів:</vt:lpstr>
      <vt:lpstr> </vt:lpstr>
      <vt:lpstr>Основні правила керівника наради, зборів, переговорів</vt:lpstr>
      <vt:lpstr>Завершальний етап організації та проведення наради Підведення підсумків і ухвалення рішення </vt:lpstr>
      <vt:lpstr>Презентация PowerPoint</vt:lpstr>
    </vt:vector>
  </TitlesOfParts>
  <Company>Fairmont Raffles Hotels International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pmarkasian</dc:creator>
  <cp:lastModifiedBy>suvor</cp:lastModifiedBy>
  <cp:revision>37</cp:revision>
  <dcterms:created xsi:type="dcterms:W3CDTF">2014-08-27T13:17:30Z</dcterms:created>
  <dcterms:modified xsi:type="dcterms:W3CDTF">2023-02-24T07:56:40Z</dcterms:modified>
</cp:coreProperties>
</file>