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67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10.03.2025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5</a:t>
            </a:fld>
            <a:endParaRPr lang="uk-U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18</a:t>
            </a:fld>
            <a:endParaRPr lang="uk-U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6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Рис. Механізм дії класичного факторингу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пн 10.03.25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1628800"/>
            <a:ext cx="5978616" cy="3096732"/>
          </a:xfrm>
        </p:spPr>
        <p:txBody>
          <a:bodyPr/>
          <a:lstStyle/>
          <a:p>
            <a:pPr algn="ctr"/>
            <a:r>
              <a:rPr lang="uk-UA" dirty="0"/>
              <a:t>Короткострокове фінансування</a:t>
            </a:r>
            <a:br>
              <a:rPr lang="uk-UA" dirty="0"/>
            </a:br>
            <a:r>
              <a:rPr lang="uk-UA" dirty="0"/>
              <a:t>підприємства на основі факторингу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1000108"/>
            <a:ext cx="5114778" cy="428628"/>
          </a:xfrm>
        </p:spPr>
        <p:txBody>
          <a:bodyPr>
            <a:normAutofit/>
          </a:bodyPr>
          <a:lstStyle/>
          <a:p>
            <a:r>
              <a:rPr lang="uk-UA" sz="2400" dirty="0"/>
              <a:t>ЛЕКЦІЯ № </a:t>
            </a:r>
            <a:r>
              <a:rPr lang="en-US" sz="2400" dirty="0"/>
              <a:t>2</a:t>
            </a:r>
            <a:endParaRPr lang="uk-U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58847"/>
            <a:ext cx="73581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факторингу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ознакою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Факторинг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регресом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регресний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коли банк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себе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контракту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заплатив фактору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товар,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повертаються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продавцю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компенсує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витрачені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стягує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товар.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вид факторингу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зустрічається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невигідний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продавцю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крайніх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ситуаціях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Факторинг без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регресу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банк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себе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Сплативши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постачальнику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договором факторингу, банк сам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стягує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борг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прострочення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оплачує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судові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несе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1472" y="571480"/>
            <a:ext cx="71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2)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інформування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Відкритий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факторинг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коли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продавець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повідомляє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 те,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оплати за угодою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купівлі-продажу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передано фактору,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покупець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адресу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факторингової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Закритий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факторинг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інформують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 участь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платить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постачальнику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той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перераховує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фактору.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4348" y="785794"/>
            <a:ext cx="69294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3)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податковою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підзвітністю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угоди: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факторинг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продавець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покупець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податковими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резидентами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ж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міжнародний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факторинг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одна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сторін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угоди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податковим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резидентом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4348" y="500042"/>
            <a:ext cx="61436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4) за моментом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зобов’язання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Реальний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факторинг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договір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продавцем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фактором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поставки товару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покупцеві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Консенсуальний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факторинг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договір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продавцем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фактором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поставки товару,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укладення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договору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продавцем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покупцем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4348" y="714357"/>
            <a:ext cx="69294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5) За </a:t>
            </a:r>
            <a:r>
              <a:rPr lang="ru-RU" sz="2400" dirty="0" err="1"/>
              <a:t>кількістю</a:t>
            </a:r>
            <a:r>
              <a:rPr lang="ru-RU" sz="2400" dirty="0"/>
              <a:t> </a:t>
            </a:r>
            <a:r>
              <a:rPr lang="ru-RU" sz="2400" dirty="0" err="1"/>
              <a:t>факторів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беруть</a:t>
            </a:r>
            <a:r>
              <a:rPr lang="ru-RU" sz="2400" dirty="0"/>
              <a:t> участь в </a:t>
            </a:r>
            <a:r>
              <a:rPr lang="ru-RU" sz="2400" dirty="0" err="1"/>
              <a:t>угоді</a:t>
            </a:r>
            <a:r>
              <a:rPr lang="ru-RU" sz="2400" dirty="0"/>
              <a:t>:</a:t>
            </a:r>
          </a:p>
          <a:p>
            <a:pPr algn="just"/>
            <a:r>
              <a:rPr lang="ru-RU" sz="2400" b="1" dirty="0" err="1"/>
              <a:t>Прямий</a:t>
            </a:r>
            <a:r>
              <a:rPr lang="ru-RU" sz="2400" b="1" dirty="0"/>
              <a:t> факторинг </a:t>
            </a:r>
            <a:r>
              <a:rPr lang="ru-RU" sz="2400" dirty="0"/>
              <a:t>– в </a:t>
            </a:r>
            <a:r>
              <a:rPr lang="ru-RU" sz="2400" dirty="0" err="1"/>
              <a:t>операції</a:t>
            </a:r>
            <a:r>
              <a:rPr lang="ru-RU" sz="2400" dirty="0"/>
              <a:t> </a:t>
            </a:r>
            <a:r>
              <a:rPr lang="ru-RU" sz="2400" dirty="0" err="1"/>
              <a:t>бере</a:t>
            </a:r>
            <a:r>
              <a:rPr lang="ru-RU" sz="2400" dirty="0"/>
              <a:t> участь один фактор. 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найбільш</a:t>
            </a:r>
            <a:r>
              <a:rPr lang="ru-RU" sz="2400" dirty="0"/>
              <a:t> часта схема.</a:t>
            </a:r>
          </a:p>
          <a:p>
            <a:pPr algn="just"/>
            <a:r>
              <a:rPr lang="ru-RU" sz="2400" b="1" dirty="0" err="1"/>
              <a:t>Взаємний</a:t>
            </a:r>
            <a:r>
              <a:rPr lang="ru-RU" sz="2400" b="1" dirty="0"/>
              <a:t> факторинг</a:t>
            </a:r>
            <a:r>
              <a:rPr lang="ru-RU" sz="2400" dirty="0"/>
              <a:t> – в </a:t>
            </a:r>
            <a:r>
              <a:rPr lang="ru-RU" sz="2400" dirty="0" err="1"/>
              <a:t>операції</a:t>
            </a:r>
            <a:r>
              <a:rPr lang="ru-RU" sz="2400" dirty="0"/>
              <a:t> </a:t>
            </a:r>
            <a:r>
              <a:rPr lang="ru-RU" sz="2400" dirty="0" err="1"/>
              <a:t>беруть</a:t>
            </a:r>
            <a:r>
              <a:rPr lang="ru-RU" sz="2400" dirty="0"/>
              <a:t> участь два </a:t>
            </a:r>
            <a:r>
              <a:rPr lang="ru-RU" sz="2400" dirty="0" err="1"/>
              <a:t>фактори</a:t>
            </a:r>
            <a:r>
              <a:rPr lang="ru-RU" sz="2400" dirty="0"/>
              <a:t>, </a:t>
            </a:r>
            <a:r>
              <a:rPr lang="ru-RU" sz="2400" dirty="0" err="1"/>
              <a:t>причому</a:t>
            </a:r>
            <a:r>
              <a:rPr lang="ru-RU" sz="2400" dirty="0"/>
              <a:t> один </a:t>
            </a:r>
            <a:r>
              <a:rPr lang="ru-RU" sz="2400" dirty="0" err="1"/>
              <a:t>діє</a:t>
            </a:r>
            <a:r>
              <a:rPr lang="ru-RU" sz="2400" dirty="0"/>
              <a:t> за </a:t>
            </a:r>
            <a:r>
              <a:rPr lang="ru-RU" sz="2400" dirty="0" err="1"/>
              <a:t>дорученням</a:t>
            </a:r>
            <a:r>
              <a:rPr lang="ru-RU" sz="2400" dirty="0"/>
              <a:t> другого. Так </a:t>
            </a:r>
            <a:r>
              <a:rPr lang="ru-RU" sz="2400" dirty="0" err="1"/>
              <a:t>відбувається</a:t>
            </a:r>
            <a:r>
              <a:rPr lang="ru-RU" sz="2400" dirty="0"/>
              <a:t>, коли угода </a:t>
            </a:r>
            <a:r>
              <a:rPr lang="ru-RU" sz="2400" dirty="0" err="1"/>
              <a:t>міжнародна</a:t>
            </a:r>
            <a:r>
              <a:rPr lang="ru-RU" sz="2400" dirty="0"/>
              <a:t> –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продавець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покупець</a:t>
            </a:r>
            <a:r>
              <a:rPr lang="ru-RU" sz="2400" dirty="0"/>
              <a:t> </a:t>
            </a:r>
            <a:r>
              <a:rPr lang="ru-RU" sz="2400" dirty="0" err="1"/>
              <a:t>є</a:t>
            </a:r>
            <a:r>
              <a:rPr lang="ru-RU" sz="2400" dirty="0"/>
              <a:t> резидентами </a:t>
            </a:r>
            <a:r>
              <a:rPr lang="ru-RU" sz="2400" dirty="0" err="1"/>
              <a:t>іншої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. </a:t>
            </a:r>
            <a:r>
              <a:rPr lang="ru-RU" sz="2400" dirty="0" err="1"/>
              <a:t>Іноземна</a:t>
            </a:r>
            <a:r>
              <a:rPr lang="ru-RU" sz="2400" dirty="0"/>
              <a:t> </a:t>
            </a:r>
            <a:r>
              <a:rPr lang="ru-RU" sz="2400" dirty="0" err="1"/>
              <a:t>факторингова</a:t>
            </a:r>
            <a:r>
              <a:rPr lang="ru-RU" sz="2400" dirty="0"/>
              <a:t> </a:t>
            </a:r>
            <a:r>
              <a:rPr lang="ru-RU" sz="2400" dirty="0" err="1"/>
              <a:t>компанія</a:t>
            </a:r>
            <a:r>
              <a:rPr lang="ru-RU" sz="2400" dirty="0"/>
              <a:t> </a:t>
            </a:r>
            <a:r>
              <a:rPr lang="ru-RU" sz="2400" dirty="0" err="1"/>
              <a:t>залучає</a:t>
            </a:r>
            <a:r>
              <a:rPr lang="ru-RU" sz="2400" dirty="0"/>
              <a:t> </a:t>
            </a:r>
            <a:r>
              <a:rPr lang="ru-RU" sz="2400" dirty="0" err="1"/>
              <a:t>місцеву</a:t>
            </a:r>
            <a:r>
              <a:rPr lang="ru-RU" sz="2400" dirty="0"/>
              <a:t> для </a:t>
            </a:r>
            <a:r>
              <a:rPr lang="ru-RU" sz="2400" dirty="0" err="1"/>
              <a:t>дій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свого</a:t>
            </a:r>
            <a:r>
              <a:rPr lang="ru-RU" sz="2400" dirty="0"/>
              <a:t> </a:t>
            </a:r>
            <a:r>
              <a:rPr lang="ru-RU" sz="2400" dirty="0" err="1"/>
              <a:t>імені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00100" y="571480"/>
            <a:ext cx="6572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6)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сукупністю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Вузький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факторинг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фактор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платоспроможності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консультування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Широкий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конвенційний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факторинг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фактор проводить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супровід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бухгалтерські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розширене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консультування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2976" y="928670"/>
            <a:ext cx="62151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7) за типом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документообігу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угоди: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Традиційний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факторинг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паперового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документообігу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Електронний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факторинг (EDI-факторинг)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угода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оформляється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електронного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документообігу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5786" y="612845"/>
            <a:ext cx="65008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факторингу: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оборотного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застави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Факторинг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прискорює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порівнянні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стандартними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кредитними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продуктами,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овердрафтом, факторинг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90%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поставленого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товару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майбутніх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4) Факторинг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конкурентні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дебіторам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покупцям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5)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факторингу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поліпшується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Фактор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перевіряє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репутацію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дисципліну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стежить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борг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сплачувався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своєчасно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обсязі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857232"/>
            <a:ext cx="67151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Недоліки факторингу: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Високі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банку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продажу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поручительства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(те,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факторингом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регресом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факторингу.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сьогоднішній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день, факторинг - недешева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становить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30%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Хоча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фактор,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важливості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визначальним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” факторингу.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lvl="0" indent="360000" algn="ctr">
              <a:buNone/>
            </a:pPr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Питання лекції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360000" algn="just">
              <a:buFont typeface="+mj-lt"/>
              <a:buAutoNum type="arabicPeriod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Поняття факторингу. Відмінності між факторингом та кредитом.</a:t>
            </a:r>
          </a:p>
          <a:p>
            <a:pPr marL="0" lvl="0" indent="360000" algn="just">
              <a:buFont typeface="+mj-lt"/>
              <a:buAutoNum type="arabicPeriod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Механізм дії класичного факторингу</a:t>
            </a:r>
          </a:p>
          <a:p>
            <a:pPr marL="0" lvl="0" indent="360000" algn="just">
              <a:buFont typeface="+mj-lt"/>
              <a:buAutoNum type="arabicPeriod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Види факторингу</a:t>
            </a:r>
          </a:p>
          <a:p>
            <a:pPr marL="0" lvl="0" indent="360000" algn="just">
              <a:buFont typeface="+mj-lt"/>
              <a:buAutoNum type="arabicPeriod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Переваги та недоліки факторингу</a:t>
            </a:r>
          </a:p>
          <a:p>
            <a:pPr marL="0" lvl="0" indent="360000" algn="just">
              <a:buFont typeface="+mj-lt"/>
              <a:buAutoNum type="arabicPeriod"/>
            </a:pPr>
            <a:endParaRPr lang="uk-UA" dirty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Autofit/>
          </a:bodyPr>
          <a:lstStyle/>
          <a:p>
            <a:pPr marL="0" lvl="0" indent="360000"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Факторинг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англ.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Factor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посередник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торговий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агент) 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відновити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оборотний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постачальника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сторонніх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Це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перевідступлення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банку або фінансовій компанії неоплачених боргових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зобов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язань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які виникають в процесі реалізації товарів, робіт, послуг на умовах комерційного кредиту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443841"/>
            <a:ext cx="66437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конвенцією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1988 року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коли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задовольняє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принаймні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чотирьох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умов.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підприємства-постачальника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Інкасування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підприємства-постачальника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Страхування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підприємства-постачальника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00100" y="357165"/>
          <a:ext cx="6929485" cy="6316029"/>
        </p:xfrm>
        <a:graphic>
          <a:graphicData uri="http://schemas.openxmlformats.org/drawingml/2006/table">
            <a:tbl>
              <a:tblPr/>
              <a:tblGrid>
                <a:gridCol w="3727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2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9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Факторинг</a:t>
                      </a:r>
                      <a:endParaRPr lang="uk-UA" sz="1800" dirty="0">
                        <a:latin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i="1">
                          <a:solidFill>
                            <a:srgbClr val="000000"/>
                          </a:solidFill>
                          <a:latin typeface="Times New Roman"/>
                        </a:rPr>
                        <a:t>Кредит</a:t>
                      </a:r>
                      <a:endParaRPr lang="uk-UA" sz="1800">
                        <a:latin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</a:rPr>
                        <a:t>Факторингове фінансування погашається з грошей, що надходять від дебіторів клієнта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</a:rPr>
                        <a:t>Кредит повертається банку позичальником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</a:rPr>
                        <a:t>Факторингове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фінансування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виплачується</a:t>
                      </a:r>
                      <a:r>
                        <a:rPr lang="ru-RU" sz="1800" dirty="0">
                          <a:latin typeface="Times New Roman"/>
                        </a:rPr>
                        <a:t> на строк </a:t>
                      </a:r>
                      <a:r>
                        <a:rPr lang="ru-RU" sz="1800" dirty="0" err="1">
                          <a:latin typeface="Times New Roman"/>
                        </a:rPr>
                        <a:t>фактичної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відстрочки</a:t>
                      </a:r>
                      <a:r>
                        <a:rPr lang="ru-RU" sz="1800" dirty="0">
                          <a:latin typeface="Times New Roman"/>
                        </a:rPr>
                        <a:t> платежу (до 90 </a:t>
                      </a:r>
                      <a:r>
                        <a:rPr lang="ru-RU" sz="1800" dirty="0" err="1">
                          <a:latin typeface="Times New Roman"/>
                        </a:rPr>
                        <a:t>календарних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днів</a:t>
                      </a:r>
                      <a:r>
                        <a:rPr lang="ru-RU" sz="1800" dirty="0">
                          <a:latin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Кредит </a:t>
                      </a:r>
                      <a:r>
                        <a:rPr lang="ru-RU" sz="1800" dirty="0" err="1">
                          <a:latin typeface="Times New Roman"/>
                        </a:rPr>
                        <a:t>видається</a:t>
                      </a:r>
                      <a:r>
                        <a:rPr lang="ru-RU" sz="1800" dirty="0">
                          <a:latin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</a:rPr>
                        <a:t>фіксований</a:t>
                      </a:r>
                      <a:r>
                        <a:rPr lang="ru-RU" sz="1800" dirty="0">
                          <a:latin typeface="Times New Roman"/>
                        </a:rPr>
                        <a:t> строк, як правило, до 1 року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</a:rPr>
                        <a:t>Факторингове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фінансування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виплачується</a:t>
                      </a:r>
                      <a:r>
                        <a:rPr lang="ru-RU" sz="1800" dirty="0">
                          <a:latin typeface="Times New Roman"/>
                        </a:rPr>
                        <a:t> в день поставки товару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Кредит </a:t>
                      </a:r>
                      <a:r>
                        <a:rPr lang="ru-RU" sz="1800" dirty="0" err="1">
                          <a:latin typeface="Times New Roman"/>
                        </a:rPr>
                        <a:t>виплачується</a:t>
                      </a:r>
                      <a:r>
                        <a:rPr lang="ru-RU" sz="1800" dirty="0">
                          <a:latin typeface="Times New Roman"/>
                        </a:rPr>
                        <a:t> в </a:t>
                      </a:r>
                      <a:r>
                        <a:rPr lang="ru-RU" sz="1800" dirty="0" err="1">
                          <a:latin typeface="Times New Roman"/>
                        </a:rPr>
                        <a:t>обумовлений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кредитним</a:t>
                      </a:r>
                      <a:r>
                        <a:rPr lang="ru-RU" sz="1800" dirty="0">
                          <a:latin typeface="Times New Roman"/>
                        </a:rPr>
                        <a:t> договором день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При факторингу </a:t>
                      </a:r>
                      <a:r>
                        <a:rPr lang="ru-RU" sz="1800" dirty="0" err="1">
                          <a:latin typeface="Times New Roman"/>
                        </a:rPr>
                        <a:t>перехід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компанії</a:t>
                      </a:r>
                      <a:r>
                        <a:rPr lang="ru-RU" sz="1800" dirty="0">
                          <a:latin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</a:rPr>
                        <a:t>розрахунково-касове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обслуговування</a:t>
                      </a:r>
                      <a:r>
                        <a:rPr lang="ru-RU" sz="1800" dirty="0">
                          <a:latin typeface="Times New Roman"/>
                        </a:rPr>
                        <a:t> в банк не </a:t>
                      </a:r>
                      <a:r>
                        <a:rPr lang="ru-RU" sz="1800" dirty="0" err="1">
                          <a:latin typeface="Times New Roman"/>
                        </a:rPr>
                        <a:t>потрібно</a:t>
                      </a:r>
                      <a:endParaRPr lang="ru-RU" sz="18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Кредит </a:t>
                      </a:r>
                      <a:r>
                        <a:rPr lang="ru-RU" sz="1800" dirty="0" err="1">
                          <a:latin typeface="Times New Roman"/>
                        </a:rPr>
                        <a:t>передбачає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перехід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позичальника</a:t>
                      </a:r>
                      <a:r>
                        <a:rPr lang="ru-RU" sz="1800" dirty="0">
                          <a:latin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</a:rPr>
                        <a:t>розрахунково-касове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обслуговування</a:t>
                      </a:r>
                      <a:r>
                        <a:rPr lang="ru-RU" sz="1800" dirty="0">
                          <a:latin typeface="Times New Roman"/>
                        </a:rPr>
                        <a:t> в банк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2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</a:rPr>
                        <a:t>Для факторингового фінансування ніякого забезпечення не потрібно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Кредит, як правило, </a:t>
                      </a:r>
                      <a:r>
                        <a:rPr lang="ru-RU" sz="1800" dirty="0" err="1">
                          <a:latin typeface="Times New Roman"/>
                        </a:rPr>
                        <a:t>видається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під</a:t>
                      </a:r>
                      <a:r>
                        <a:rPr lang="ru-RU" sz="1800" dirty="0">
                          <a:latin typeface="Times New Roman"/>
                        </a:rPr>
                        <a:t> заставу </a:t>
                      </a:r>
                      <a:r>
                        <a:rPr lang="ru-RU" sz="1800" dirty="0" err="1">
                          <a:latin typeface="Times New Roman"/>
                        </a:rPr>
                        <a:t>й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передбачає</a:t>
                      </a:r>
                      <a:r>
                        <a:rPr lang="ru-RU" sz="1800" dirty="0">
                          <a:latin typeface="Times New Roman"/>
                        </a:rPr>
                        <a:t> обороти по </a:t>
                      </a:r>
                      <a:r>
                        <a:rPr lang="ru-RU" sz="1800" dirty="0" err="1">
                          <a:latin typeface="Times New Roman"/>
                        </a:rPr>
                        <a:t>розрахунковому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рахунку</a:t>
                      </a:r>
                      <a:r>
                        <a:rPr lang="ru-RU" sz="1800" dirty="0">
                          <a:latin typeface="Times New Roman"/>
                        </a:rPr>
                        <a:t>, </a:t>
                      </a:r>
                      <a:r>
                        <a:rPr lang="ru-RU" sz="1800" dirty="0" err="1">
                          <a:latin typeface="Times New Roman"/>
                        </a:rPr>
                        <a:t>адекватні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сумі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позики</a:t>
                      </a:r>
                      <a:endParaRPr lang="ru-RU" sz="18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2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</a:rPr>
                        <a:t>Розмір фактичного фінансування не обмежений (може безмежно збільшуватися в міру росту обсягу продажів клієнта)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Кредит </a:t>
                      </a:r>
                      <a:r>
                        <a:rPr lang="ru-RU" sz="1800" dirty="0" err="1">
                          <a:latin typeface="Times New Roman"/>
                        </a:rPr>
                        <a:t>видається</a:t>
                      </a:r>
                      <a:r>
                        <a:rPr lang="ru-RU" sz="1800" dirty="0">
                          <a:latin typeface="Times New Roman"/>
                        </a:rPr>
                        <a:t> на </a:t>
                      </a:r>
                      <a:r>
                        <a:rPr lang="ru-RU" sz="1800" dirty="0" err="1">
                          <a:latin typeface="Times New Roman"/>
                        </a:rPr>
                        <a:t>заздалегідь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обумовлену</a:t>
                      </a:r>
                      <a:r>
                        <a:rPr lang="ru-RU" sz="1800" dirty="0">
                          <a:latin typeface="Times New Roman"/>
                        </a:rPr>
                        <a:t> суму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1" y="714355"/>
          <a:ext cx="6948832" cy="5771923"/>
        </p:xfrm>
        <a:graphic>
          <a:graphicData uri="http://schemas.openxmlformats.org/drawingml/2006/table">
            <a:tbl>
              <a:tblPr/>
              <a:tblGrid>
                <a:gridCol w="3737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/>
                        </a:rPr>
                        <a:t>Факторинг</a:t>
                      </a:r>
                      <a:endParaRPr lang="ru-RU" sz="1800" i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/>
                        </a:rPr>
                        <a:t>Кредит</a:t>
                      </a:r>
                      <a:endParaRPr lang="ru-RU" sz="1800" i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</a:rPr>
                        <a:t>Факторингове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фінансування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погашається</a:t>
                      </a:r>
                      <a:r>
                        <a:rPr lang="ru-RU" sz="1800" dirty="0">
                          <a:latin typeface="Times New Roman"/>
                        </a:rPr>
                        <a:t> в день </a:t>
                      </a:r>
                      <a:r>
                        <a:rPr lang="ru-RU" sz="1800" dirty="0" err="1">
                          <a:latin typeface="Times New Roman"/>
                        </a:rPr>
                        <a:t>фактичної</a:t>
                      </a:r>
                      <a:r>
                        <a:rPr lang="ru-RU" sz="1800" dirty="0">
                          <a:latin typeface="Times New Roman"/>
                        </a:rPr>
                        <a:t> оплати </a:t>
                      </a:r>
                      <a:r>
                        <a:rPr lang="ru-RU" sz="1800" dirty="0" err="1">
                          <a:latin typeface="Times New Roman"/>
                        </a:rPr>
                        <a:t>дебітором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поставленого</a:t>
                      </a:r>
                      <a:r>
                        <a:rPr lang="ru-RU" sz="1800" dirty="0">
                          <a:latin typeface="Times New Roman"/>
                        </a:rPr>
                        <a:t> товару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</a:rPr>
                        <a:t>Кредит погашається в заздалегідь обумовлений день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</a:rPr>
                        <a:t>Факторингове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фінансування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виплачується</a:t>
                      </a:r>
                      <a:r>
                        <a:rPr lang="ru-RU" sz="1800" dirty="0">
                          <a:latin typeface="Times New Roman"/>
                        </a:rPr>
                        <a:t> автоматично при </a:t>
                      </a:r>
                      <a:r>
                        <a:rPr lang="ru-RU" sz="1800" dirty="0" err="1">
                          <a:latin typeface="Times New Roman"/>
                        </a:rPr>
                        <a:t>наданні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накладної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й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рахунку-фактури</a:t>
                      </a:r>
                      <a:endParaRPr lang="ru-RU" sz="18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</a:rPr>
                        <a:t>Для одержання кредиту необхідно оформляти величезну кількість документів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</a:rPr>
                        <a:t>Факторингове фінансування триває безстроково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</a:rPr>
                        <a:t>Погашення кредиту не гарантує одержання нового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5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</a:rPr>
                        <a:t>Факторингове фінансування супроводжується сервісом, що містить у собі: управління дебіторською заборгованістю, покриття ризиків, пов'язаних з поставками на умовах відстрочки платежу, консалтинг тощо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</a:rPr>
                        <a:t>При </a:t>
                      </a:r>
                      <a:r>
                        <a:rPr lang="ru-RU" sz="1800" dirty="0" err="1">
                          <a:latin typeface="Times New Roman"/>
                        </a:rPr>
                        <a:t>кредитуванні</a:t>
                      </a:r>
                      <a:r>
                        <a:rPr lang="ru-RU" sz="1800" dirty="0">
                          <a:latin typeface="Times New Roman"/>
                        </a:rPr>
                        <a:t>, </a:t>
                      </a:r>
                      <a:r>
                        <a:rPr lang="ru-RU" sz="1800" dirty="0" err="1">
                          <a:latin typeface="Times New Roman"/>
                        </a:rPr>
                        <a:t>крім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надання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коштів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клієнтові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й</a:t>
                      </a:r>
                      <a:r>
                        <a:rPr lang="ru-RU" sz="1800" dirty="0">
                          <a:latin typeface="Times New Roman"/>
                        </a:rPr>
                        <a:t> РКО банк не </a:t>
                      </a:r>
                      <a:r>
                        <a:rPr lang="ru-RU" sz="1800" dirty="0" err="1">
                          <a:latin typeface="Times New Roman"/>
                        </a:rPr>
                        <a:t>надає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позичальникові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будь-яких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додаткових</a:t>
                      </a:r>
                      <a:r>
                        <a:rPr lang="ru-RU" sz="1800" dirty="0">
                          <a:latin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</a:rPr>
                        <a:t>послуг</a:t>
                      </a:r>
                      <a:endParaRPr lang="ru-RU" sz="18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buklib.net/msohtml1/1052/clip_image00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778674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42910" y="5691155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Рис. Механізм дії класичного факторингу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028343"/>
            <a:ext cx="685804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Фактор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агент,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посередник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коштами.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Укладання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переуступки прав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звільнено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ліцензування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 Закон вносить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статусу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повинна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особа, яка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комерційну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 Тому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посередником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виступати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установа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(банки,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мікрофінансові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так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будь-яке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організаційної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складу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засновників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створені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дочірні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філії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571480"/>
            <a:ext cx="67151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кредитор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продавець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відпустив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відстрочкою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платежу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них фактору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Покупець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дебітор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боржник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відвантажила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за них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Постачальник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контрагент кредитора,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Факторингова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факторингу. 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Договір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факторингу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документ,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сторонами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факторингової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обов’язки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зобов’язань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780</TotalTime>
  <Words>607</Words>
  <Application>Microsoft Office PowerPoint</Application>
  <PresentationFormat>Экран (4:3)</PresentationFormat>
  <Paragraphs>92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Короткострокове фінансування підприємства на основі факторингу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Пользователь</cp:lastModifiedBy>
  <cp:revision>140</cp:revision>
  <dcterms:created xsi:type="dcterms:W3CDTF">2013-11-10T19:44:41Z</dcterms:created>
  <dcterms:modified xsi:type="dcterms:W3CDTF">2025-03-10T12:12:24Z</dcterms:modified>
</cp:coreProperties>
</file>