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7" r:id="rId4"/>
    <p:sldId id="258" r:id="rId5"/>
    <p:sldId id="260" r:id="rId6"/>
    <p:sldId id="261" r:id="rId7"/>
    <p:sldId id="262" r:id="rId8"/>
    <p:sldId id="263" r:id="rId9"/>
    <p:sldId id="274" r:id="rId10"/>
    <p:sldId id="275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308B4E-0FF1-4DB5-883C-E263805B1A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5A63C12-DB22-4352-8AF0-59482D1963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82DC6AA-ABD7-45B6-923A-BF015FE2D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797EA-2898-46D2-9D4A-AB101C9CFD73}" type="datetimeFigureOut">
              <a:rPr lang="uk-UA" smtClean="0"/>
              <a:t>08.03.2026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B73E89E-EB19-4572-91D6-16B94D15A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837E918-0A9A-40DD-A03B-B86F40F44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35A1A-88D8-4BCC-9994-F57D0B0A482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3985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3C7FEF-9167-4AFA-A2A3-A4AD84A83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28882FE-BE58-42A9-8FF8-EDBAE43DF5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FD5A9D1-E6CC-472B-AA0E-450490FEB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797EA-2898-46D2-9D4A-AB101C9CFD73}" type="datetimeFigureOut">
              <a:rPr lang="uk-UA" smtClean="0"/>
              <a:t>08.03.2026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8A2B347-C9A8-44B0-90A0-673D55667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212F232-AB7D-4945-9114-B8D053D7A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35A1A-88D8-4BCC-9994-F57D0B0A482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3471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2F122A43-1CFC-4946-B87B-51DEF40092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11F0E8D-1F42-4628-AF7A-D5D94F424A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ED63DEB-71BD-4121-BC66-E7EBF65D4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797EA-2898-46D2-9D4A-AB101C9CFD73}" type="datetimeFigureOut">
              <a:rPr lang="uk-UA" smtClean="0"/>
              <a:t>08.03.2026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0B16C8E-8600-41D3-B866-8CA5E8E15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3FCCE6A-FA2E-4693-B931-A7BE91551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35A1A-88D8-4BCC-9994-F57D0B0A482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7795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1125CF-AE00-44D8-AC6B-72EC40E2C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177C7A7-C486-4625-8F98-5125D8FA5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2F93D51-4BE5-4A47-ABED-DFC1EA6F6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797EA-2898-46D2-9D4A-AB101C9CFD73}" type="datetimeFigureOut">
              <a:rPr lang="uk-UA" smtClean="0"/>
              <a:t>08.03.2026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1F3D7F1-C4D9-4473-A1DC-ABEE70894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24FA1FA-5255-456E-99CB-08DC08E7A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35A1A-88D8-4BCC-9994-F57D0B0A482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5838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0A29CB-5CDC-4193-9D61-29F858716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4B1A377-5D7C-472D-A1EB-98CB5BF8C8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563A2E7-6D7D-4889-BBD2-95C48272E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797EA-2898-46D2-9D4A-AB101C9CFD73}" type="datetimeFigureOut">
              <a:rPr lang="uk-UA" smtClean="0"/>
              <a:t>08.03.2026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0ED3018-13D0-404D-A8F8-4927AE7FB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DA354C9-4399-4F4A-8EB5-679314D0A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35A1A-88D8-4BCC-9994-F57D0B0A482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08390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153305-2F65-409C-90C0-D51D1D7D8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73658C4-A484-413B-A6D3-0F5BE209DB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7C30907-16A8-4D46-9F30-1922AA7D76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0788E8D-F609-46B7-B9CB-AD1E1D925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797EA-2898-46D2-9D4A-AB101C9CFD73}" type="datetimeFigureOut">
              <a:rPr lang="uk-UA" smtClean="0"/>
              <a:t>08.03.2026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2DA57F1-0FD0-4394-A3EE-B31D162D2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79F7391-DBF5-4E73-A958-2CE7FE4C8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35A1A-88D8-4BCC-9994-F57D0B0A482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074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923098-430A-4056-820A-711D590AE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8D801DB-0928-4BFF-87FC-65455C40B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3CFD219-50B1-4984-84AB-B056DF769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230CDEF-C10F-470C-A16B-E7B009A9B6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037D25C9-9B17-48EE-A53D-C00911C980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EE4DC660-1369-494D-9EA8-6525C6D72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797EA-2898-46D2-9D4A-AB101C9CFD73}" type="datetimeFigureOut">
              <a:rPr lang="uk-UA" smtClean="0"/>
              <a:t>08.03.2026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2D82527A-E4B8-4C05-A7E0-65232C880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66B243DF-7FB2-4215-AD0C-3D20F634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35A1A-88D8-4BCC-9994-F57D0B0A482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5655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767B98-28EE-4863-992A-A46C1B73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1DA817F-D8C1-40B6-BF6B-3EC307E5E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797EA-2898-46D2-9D4A-AB101C9CFD73}" type="datetimeFigureOut">
              <a:rPr lang="uk-UA" smtClean="0"/>
              <a:t>08.03.2026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4506F3D-A1F4-4C28-BC3E-8AD3EE8D7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2C6A908A-CF3A-4031-882D-869F85340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35A1A-88D8-4BCC-9994-F57D0B0A482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573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E2541825-5BA2-4B7B-899C-5370189FF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797EA-2898-46D2-9D4A-AB101C9CFD73}" type="datetimeFigureOut">
              <a:rPr lang="uk-UA" smtClean="0"/>
              <a:t>08.03.2026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0D936307-713E-44BF-9FC1-FBAE15A72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E342D3D-F38A-4596-A766-B2B938FFC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35A1A-88D8-4BCC-9994-F57D0B0A482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6465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DD0F35-5349-43F1-9570-6E042518E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AFEA4A3-3300-4E5C-98BF-0930DBCE0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A3045EE-AF72-4344-AAAC-7FD5A43B5C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F0F849E-8874-48A4-8808-221E3C8E7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797EA-2898-46D2-9D4A-AB101C9CFD73}" type="datetimeFigureOut">
              <a:rPr lang="uk-UA" smtClean="0"/>
              <a:t>08.03.2026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0DD9B18-2C32-4077-ABAF-1E0A28D6C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0D038BF-CC5E-4381-90D2-FC7A931DC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35A1A-88D8-4BCC-9994-F57D0B0A482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3042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7D0688-2692-4D54-9F51-B70BD27F4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7E71AE1E-1271-475E-8C57-1FF7EFF11C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CE5145BA-D57C-4EBA-831E-785039AE7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44AEE5F0-E768-49CA-9659-D64A8D4D2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797EA-2898-46D2-9D4A-AB101C9CFD73}" type="datetimeFigureOut">
              <a:rPr lang="uk-UA" smtClean="0"/>
              <a:t>08.03.2026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4832097-5564-4291-9182-B32B69184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4F31344-BD26-429C-B39E-2557B96A1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35A1A-88D8-4BCC-9994-F57D0B0A482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6816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8EAB7748-30F5-4F74-83B2-A2449A59A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19CF12E-3D77-453E-AB6B-84723615A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B1206F2-94A1-4559-B1BC-13E207BC82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797EA-2898-46D2-9D4A-AB101C9CFD73}" type="datetimeFigureOut">
              <a:rPr lang="uk-UA" smtClean="0"/>
              <a:t>08.03.2026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43C16BD-985A-463C-9F7D-4F560D7966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B07A43C-2FC8-42C6-9789-5C4ED5229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35A1A-88D8-4BCC-9994-F57D0B0A482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1440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CE42FA-6C92-4D2F-8B96-97A2D58245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 та об'єкти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6BD80FF-3925-4D11-BB64-01F1F2CEB9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408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04E259-C115-44B0-95FB-DDB8DAA90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9527"/>
            <a:ext cx="10515600" cy="568743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dirty="0"/>
              <a:t>Приклад. У прикладі оголошується клас </a:t>
            </a:r>
            <a:r>
              <a:rPr lang="en-US" dirty="0" err="1"/>
              <a:t>MyClass</a:t>
            </a:r>
            <a:r>
              <a:rPr lang="en-US" dirty="0"/>
              <a:t>, </a:t>
            </a:r>
            <a:r>
              <a:rPr lang="uk-UA" dirty="0"/>
              <a:t>який містить деструктор ~</a:t>
            </a:r>
            <a:r>
              <a:rPr lang="en-US" dirty="0" err="1"/>
              <a:t>MyClass</a:t>
            </a:r>
            <a:r>
              <a:rPr lang="en-US" dirty="0"/>
              <a:t>().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// </a:t>
            </a:r>
            <a:r>
              <a:rPr lang="uk-UA" dirty="0"/>
              <a:t>приклад класу, в якому оголошується деструктор</a:t>
            </a:r>
          </a:p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MyClass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int[] A; </a:t>
            </a:r>
            <a:r>
              <a:rPr lang="uk-UA" dirty="0"/>
              <a:t>         </a:t>
            </a:r>
            <a:r>
              <a:rPr lang="en-US" dirty="0"/>
              <a:t>// </a:t>
            </a:r>
            <a:r>
              <a:rPr lang="uk-UA" dirty="0"/>
              <a:t>внутрішній масив А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// </a:t>
            </a:r>
            <a:r>
              <a:rPr lang="uk-UA" dirty="0"/>
              <a:t>конструктор класу</a:t>
            </a:r>
          </a:p>
          <a:p>
            <a:pPr marL="0" indent="0">
              <a:buNone/>
            </a:pPr>
            <a:r>
              <a:rPr lang="uk-UA" dirty="0"/>
              <a:t>    </a:t>
            </a:r>
            <a:r>
              <a:rPr lang="en-US" dirty="0"/>
              <a:t>public </a:t>
            </a:r>
            <a:r>
              <a:rPr lang="en-US" dirty="0" err="1"/>
              <a:t>MyClass</a:t>
            </a:r>
            <a:r>
              <a:rPr lang="en-US" dirty="0"/>
              <a:t>()</a:t>
            </a:r>
          </a:p>
          <a:p>
            <a:pPr marL="0" indent="0">
              <a:buNone/>
            </a:pPr>
            <a:r>
              <a:rPr lang="en-US" dirty="0"/>
              <a:t>    {</a:t>
            </a:r>
          </a:p>
          <a:p>
            <a:pPr marL="0" indent="0">
              <a:buNone/>
            </a:pPr>
            <a:r>
              <a:rPr lang="en-US" dirty="0"/>
              <a:t>        // </a:t>
            </a:r>
            <a:r>
              <a:rPr lang="uk-UA" dirty="0"/>
              <a:t>виділення пам'яті для масиву </a:t>
            </a:r>
            <a:r>
              <a:rPr lang="en-US" dirty="0"/>
              <a:t>A</a:t>
            </a:r>
          </a:p>
          <a:p>
            <a:pPr marL="0" indent="0">
              <a:buNone/>
            </a:pPr>
            <a:r>
              <a:rPr lang="en-US" dirty="0"/>
              <a:t>        A = new int[100];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  // </a:t>
            </a:r>
            <a:r>
              <a:rPr lang="uk-UA" dirty="0"/>
              <a:t>деструктор класу</a:t>
            </a:r>
          </a:p>
          <a:p>
            <a:pPr marL="0" indent="0">
              <a:buNone/>
            </a:pPr>
            <a:r>
              <a:rPr lang="uk-UA" dirty="0"/>
              <a:t>    ~</a:t>
            </a:r>
            <a:r>
              <a:rPr lang="en-US" dirty="0" err="1"/>
              <a:t>MyClass</a:t>
            </a:r>
            <a:r>
              <a:rPr lang="en-US" dirty="0"/>
              <a:t>()</a:t>
            </a:r>
          </a:p>
          <a:p>
            <a:pPr marL="0" indent="0">
              <a:buNone/>
            </a:pPr>
            <a:r>
              <a:rPr lang="en-US" dirty="0"/>
              <a:t>    {</a:t>
            </a:r>
          </a:p>
          <a:p>
            <a:pPr marL="0" indent="0">
              <a:buNone/>
            </a:pPr>
            <a:r>
              <a:rPr lang="en-US" dirty="0"/>
              <a:t>        // </a:t>
            </a:r>
            <a:r>
              <a:rPr lang="uk-UA" dirty="0"/>
              <a:t>дії, які потрібно виконати, якщо буде відбуватись "збір сміття",</a:t>
            </a:r>
          </a:p>
          <a:p>
            <a:pPr marL="0" indent="0">
              <a:buNone/>
            </a:pPr>
            <a:r>
              <a:rPr lang="uk-UA" dirty="0"/>
              <a:t>        // і може викликатись деструктор</a:t>
            </a:r>
          </a:p>
          <a:p>
            <a:pPr marL="0" indent="0">
              <a:buNone/>
            </a:pPr>
            <a:r>
              <a:rPr lang="uk-UA" dirty="0"/>
              <a:t>        // ...      }   }</a:t>
            </a:r>
          </a:p>
        </p:txBody>
      </p:sp>
    </p:spTree>
    <p:extLst>
      <p:ext uri="{BB962C8B-B14F-4D97-AF65-F5344CB8AC3E}">
        <p14:creationId xmlns:p14="http://schemas.microsoft.com/office/powerpoint/2010/main" val="2771361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29E45AD-74BB-4AE1-99C3-F052952F0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6327"/>
            <a:ext cx="10515600" cy="5890636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Ключове слово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вказує на поточний екземпляр класу. Зазвичай використовується для розділення параметрів конструктора від полів з такими ж назвами: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Worker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private string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workerName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Worker(string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workerName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//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полю класу буде присвоєно значення аргументу конструктора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this.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workerName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workerName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517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B0E0DA2-C095-4C74-B402-CC6352D1A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2255" y="387926"/>
            <a:ext cx="10291617" cy="628996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ключове слово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використовуватись для виклику конструктору класу: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protected class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BlogPage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string title;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uint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year;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//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 другий конструктор з рядковим аргументом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protected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BlogPage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: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("Draft page")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//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 третій, передаючи заголовок та рік по замовчуванню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protected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BlogPage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(string title) :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(title, 2019)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protected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BlogPage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(string title,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uint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year)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this.title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title;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this.year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year;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Створення екземплярів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BlogPage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page1 = new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BlogPage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 //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заголовок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Draft page,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рік 2019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page2 = new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BlogPage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("My Site");// My Site 2019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page3 = new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BlogPage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("First article", 2018);// First article 2018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496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A1663D9-91C5-4A0D-AE67-9BA0F7B41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073" y="304800"/>
            <a:ext cx="11259127" cy="6262255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 та константи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 класу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змінні які оголошені всередині класу. Не рекомендується використовувати публічні поля, доступ до них повинен здійснюватися за допомогою властивостей та методів, а ініціалізація зазвичай реалізується в конструкторі.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 поля з модифікаторами доступу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protected,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полів є поганою практикою.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Константи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ідентифікатори, значення яких задається під час компіляції програми, та не може змінюватись в процесі виконання додатку.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class </a:t>
            </a:r>
            <a:r>
              <a:rPr lang="en-US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CircleFigure</a:t>
            </a:r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</a:t>
            </a:r>
            <a:r>
              <a:rPr lang="uk-UA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константа класу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const double Pi = 3.1415;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приватне поле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 double r;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internal </a:t>
            </a:r>
            <a:r>
              <a:rPr lang="en-US" sz="4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CircleFigure</a:t>
            </a:r>
            <a:r>
              <a:rPr lang="en-US" sz="4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(double radius)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r = radius;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//</a:t>
            </a:r>
            <a:r>
              <a:rPr lang="uk-UA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даних поля з використанням методу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internal double </a:t>
            </a:r>
            <a:r>
              <a:rPr lang="en-US" sz="4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GetRadius</a:t>
            </a:r>
            <a:r>
              <a:rPr lang="en-US" sz="4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=&gt; r;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//</a:t>
            </a:r>
            <a:r>
              <a:rPr lang="uk-UA" sz="4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для обчислення площі кола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double </a:t>
            </a:r>
            <a:r>
              <a:rPr lang="en-US" sz="4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CalculateArea</a:t>
            </a:r>
            <a:r>
              <a:rPr lang="en-US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=&gt; Pi * r * r;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109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DDFB376-A3C9-4D42-90FB-EDA250B5C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0236"/>
            <a:ext cx="10515600" cy="6077527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член, який надає механізм читання і запису даних в поле класу. Зовні властивості не відрізняються від полів, проте вони містять спеціальні методи доступу, які викликаються для читання і зміни даних.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властивостей: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 забезпечують доступ до даних, при цьому приховують механізм перевірки та отримання значень;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викликається при читанні значення властивості, може містити обробку даних перед поверненням;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викликається при присвоєнні значення властивості, може використовуватися для перевірки значення. 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тілі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 ключове слово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яке містить присвоєне властивості значення;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 варіанти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створювати різні рівні доступу: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 та запис;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 читання;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 запис.</a:t>
            </a:r>
          </a:p>
        </p:txBody>
      </p:sp>
    </p:spTree>
    <p:extLst>
      <p:ext uri="{BB962C8B-B14F-4D97-AF65-F5344CB8AC3E}">
        <p14:creationId xmlns:p14="http://schemas.microsoft.com/office/powerpoint/2010/main" val="2533033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C11F0A-B089-40D8-857A-1529F8323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18" y="88034"/>
            <a:ext cx="10515600" cy="447675"/>
          </a:xfrm>
        </p:spPr>
        <p:txBody>
          <a:bodyPr>
            <a:normAutofit/>
          </a:bodyPr>
          <a:lstStyle/>
          <a:p>
            <a:pPr algn="ctr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прямокутника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395945E-6EE6-4FFC-A4A8-7894608C38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618836"/>
            <a:ext cx="5181600" cy="600363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using System;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public class Rectangle</a:t>
            </a:r>
          </a:p>
          <a:p>
            <a:pPr marL="0" indent="0">
              <a:buNone/>
            </a:pPr>
            <a:r>
              <a:rPr lang="en-US" dirty="0"/>
              <a:t>{    </a:t>
            </a:r>
            <a:r>
              <a:rPr lang="en-US" dirty="0">
                <a:solidFill>
                  <a:srgbClr val="00B050"/>
                </a:solidFill>
              </a:rPr>
              <a:t>//</a:t>
            </a:r>
            <a:r>
              <a:rPr lang="uk-UA" dirty="0">
                <a:solidFill>
                  <a:srgbClr val="00B050"/>
                </a:solidFill>
              </a:rPr>
              <a:t>приватні поля</a:t>
            </a:r>
          </a:p>
          <a:p>
            <a:pPr marL="0" indent="0">
              <a:buNone/>
            </a:pPr>
            <a:r>
              <a:rPr lang="uk-UA" dirty="0"/>
              <a:t>    </a:t>
            </a:r>
            <a:r>
              <a:rPr lang="en-US" dirty="0"/>
              <a:t>private </a:t>
            </a:r>
            <a:r>
              <a:rPr lang="en-US" dirty="0" err="1"/>
              <a:t>uint</a:t>
            </a:r>
            <a:r>
              <a:rPr lang="en-US" dirty="0"/>
              <a:t> a;</a:t>
            </a:r>
          </a:p>
          <a:p>
            <a:pPr marL="0" indent="0">
              <a:buNone/>
            </a:pPr>
            <a:r>
              <a:rPr lang="en-US" dirty="0"/>
              <a:t>    private </a:t>
            </a:r>
            <a:r>
              <a:rPr lang="en-US" dirty="0" err="1"/>
              <a:t>uint</a:t>
            </a:r>
            <a:r>
              <a:rPr lang="en-US" dirty="0"/>
              <a:t> b;</a:t>
            </a:r>
          </a:p>
          <a:p>
            <a:pPr marL="0" indent="0">
              <a:buNone/>
            </a:pPr>
            <a:r>
              <a:rPr lang="en-US" dirty="0"/>
              <a:t>    private string n;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    //</a:t>
            </a:r>
            <a:r>
              <a:rPr lang="uk-UA" dirty="0">
                <a:solidFill>
                  <a:srgbClr val="00B050"/>
                </a:solidFill>
              </a:rPr>
              <a:t>сторона А</a:t>
            </a:r>
          </a:p>
          <a:p>
            <a:pPr marL="0" indent="0">
              <a:buNone/>
            </a:pPr>
            <a:r>
              <a:rPr lang="uk-UA" dirty="0"/>
              <a:t>    </a:t>
            </a:r>
            <a:r>
              <a:rPr lang="en-US" dirty="0"/>
              <a:t>public </a:t>
            </a:r>
            <a:r>
              <a:rPr lang="en-US" dirty="0" err="1"/>
              <a:t>uint</a:t>
            </a:r>
            <a:r>
              <a:rPr lang="en-US" dirty="0"/>
              <a:t> </a:t>
            </a:r>
            <a:r>
              <a:rPr lang="en-US" dirty="0" err="1"/>
              <a:t>SideA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{ </a:t>
            </a:r>
            <a:r>
              <a:rPr lang="en-US" b="1" dirty="0"/>
              <a:t>get</a:t>
            </a:r>
            <a:r>
              <a:rPr lang="en-US" dirty="0"/>
              <a:t> { return a; }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b="1" dirty="0"/>
              <a:t>set</a:t>
            </a:r>
            <a:r>
              <a:rPr lang="en-US" dirty="0"/>
              <a:t>         {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            //</a:t>
            </a:r>
            <a:r>
              <a:rPr lang="uk-UA" dirty="0">
                <a:solidFill>
                  <a:srgbClr val="00B050"/>
                </a:solidFill>
              </a:rPr>
              <a:t>перевірка значення перед присвоєнням</a:t>
            </a:r>
          </a:p>
          <a:p>
            <a:pPr marL="0" indent="0">
              <a:buNone/>
            </a:pPr>
            <a:r>
              <a:rPr lang="uk-UA" dirty="0"/>
              <a:t>            </a:t>
            </a:r>
            <a:r>
              <a:rPr lang="en-US" dirty="0"/>
              <a:t>if (value &gt; 0)</a:t>
            </a:r>
            <a:r>
              <a:rPr lang="uk-UA" dirty="0"/>
              <a:t>    </a:t>
            </a:r>
            <a:r>
              <a:rPr lang="en-US" dirty="0"/>
              <a:t>                a = value;</a:t>
            </a:r>
          </a:p>
          <a:p>
            <a:pPr marL="0" indent="0">
              <a:buNone/>
            </a:pPr>
            <a:r>
              <a:rPr lang="en-US" dirty="0"/>
              <a:t>            else</a:t>
            </a:r>
            <a:r>
              <a:rPr lang="uk-UA" dirty="0"/>
              <a:t>   </a:t>
            </a:r>
            <a:r>
              <a:rPr lang="en-US" dirty="0"/>
              <a:t>                </a:t>
            </a:r>
            <a:r>
              <a:rPr lang="en-US" dirty="0" err="1"/>
              <a:t>Console.WriteLine</a:t>
            </a:r>
            <a:r>
              <a:rPr lang="en-US" dirty="0"/>
              <a:t>("</a:t>
            </a:r>
            <a:r>
              <a:rPr lang="uk-UA" dirty="0"/>
              <a:t>Помилка А == 0"); }    }</a:t>
            </a:r>
          </a:p>
          <a:p>
            <a:pPr marL="0" indent="0">
              <a:buNone/>
            </a:pPr>
            <a:r>
              <a:rPr lang="uk-UA" dirty="0"/>
              <a:t>    </a:t>
            </a:r>
            <a:r>
              <a:rPr lang="uk-UA" dirty="0">
                <a:solidFill>
                  <a:srgbClr val="00B050"/>
                </a:solidFill>
              </a:rPr>
              <a:t>//сторона В</a:t>
            </a:r>
          </a:p>
          <a:p>
            <a:pPr marL="0" indent="0">
              <a:buNone/>
            </a:pPr>
            <a:r>
              <a:rPr lang="uk-UA" dirty="0"/>
              <a:t>    </a:t>
            </a:r>
            <a:r>
              <a:rPr lang="en-US" dirty="0"/>
              <a:t>public </a:t>
            </a:r>
            <a:r>
              <a:rPr lang="en-US" dirty="0" err="1"/>
              <a:t>uint</a:t>
            </a:r>
            <a:r>
              <a:rPr lang="en-US" dirty="0"/>
              <a:t> </a:t>
            </a:r>
            <a:r>
              <a:rPr lang="en-US" dirty="0" err="1"/>
              <a:t>SideB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{         </a:t>
            </a:r>
            <a:r>
              <a:rPr lang="en-US" b="1" dirty="0"/>
              <a:t>get</a:t>
            </a:r>
            <a:r>
              <a:rPr lang="en-US" dirty="0"/>
              <a:t> { return b; }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b="1" dirty="0"/>
              <a:t>set</a:t>
            </a:r>
            <a:r>
              <a:rPr lang="en-US" dirty="0"/>
              <a:t>        {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            //</a:t>
            </a:r>
            <a:r>
              <a:rPr lang="uk-UA" dirty="0">
                <a:solidFill>
                  <a:srgbClr val="00B050"/>
                </a:solidFill>
              </a:rPr>
              <a:t>перевірка значення перед присвоєнням</a:t>
            </a:r>
          </a:p>
          <a:p>
            <a:pPr marL="0" indent="0">
              <a:buNone/>
            </a:pPr>
            <a:r>
              <a:rPr lang="uk-UA" dirty="0"/>
              <a:t>            </a:t>
            </a:r>
            <a:r>
              <a:rPr lang="en-US" dirty="0"/>
              <a:t>if (value &gt; 0)</a:t>
            </a:r>
            <a:r>
              <a:rPr lang="uk-UA" dirty="0"/>
              <a:t>  </a:t>
            </a:r>
            <a:r>
              <a:rPr lang="en-US" dirty="0"/>
              <a:t>                b = value;</a:t>
            </a:r>
          </a:p>
          <a:p>
            <a:pPr marL="0" indent="0">
              <a:buNone/>
            </a:pPr>
            <a:r>
              <a:rPr lang="en-US" dirty="0"/>
              <a:t>            else</a:t>
            </a:r>
            <a:r>
              <a:rPr lang="uk-UA" dirty="0"/>
              <a:t>   </a:t>
            </a:r>
            <a:r>
              <a:rPr lang="en-US" dirty="0"/>
              <a:t>                </a:t>
            </a:r>
            <a:r>
              <a:rPr lang="en-US" dirty="0" err="1"/>
              <a:t>Console.WriteLine</a:t>
            </a:r>
            <a:r>
              <a:rPr lang="en-US" dirty="0"/>
              <a:t>("</a:t>
            </a:r>
            <a:r>
              <a:rPr lang="uk-UA" dirty="0"/>
              <a:t>Помилка В == 0");  }     }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B6685507-98BB-40A6-ADEB-0ACC58C113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618836"/>
            <a:ext cx="5181600" cy="600363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dirty="0"/>
              <a:t> </a:t>
            </a:r>
            <a:r>
              <a:rPr lang="uk-UA" dirty="0">
                <a:solidFill>
                  <a:srgbClr val="00B050"/>
                </a:solidFill>
              </a:rPr>
              <a:t>//назва прямокутника</a:t>
            </a:r>
          </a:p>
          <a:p>
            <a:pPr marL="0" indent="0">
              <a:buNone/>
            </a:pPr>
            <a:r>
              <a:rPr lang="uk-UA" dirty="0">
                <a:solidFill>
                  <a:srgbClr val="00B050"/>
                </a:solidFill>
              </a:rPr>
              <a:t>    //властивість з доступом тільки для запису</a:t>
            </a:r>
          </a:p>
          <a:p>
            <a:pPr marL="0" indent="0">
              <a:buNone/>
            </a:pPr>
            <a:r>
              <a:rPr lang="uk-UA" dirty="0"/>
              <a:t>    </a:t>
            </a:r>
            <a:r>
              <a:rPr lang="en-US" dirty="0"/>
              <a:t>public string Name</a:t>
            </a:r>
          </a:p>
          <a:p>
            <a:pPr marL="0" indent="0">
              <a:buNone/>
            </a:pPr>
            <a:r>
              <a:rPr lang="en-US" dirty="0"/>
              <a:t>    {       </a:t>
            </a:r>
            <a:r>
              <a:rPr lang="en-US" b="1" dirty="0"/>
              <a:t> set</a:t>
            </a:r>
            <a:r>
              <a:rPr lang="en-US" dirty="0"/>
              <a:t> { n = value; }     }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    //</a:t>
            </a:r>
            <a:r>
              <a:rPr lang="uk-UA" dirty="0">
                <a:solidFill>
                  <a:srgbClr val="00B050"/>
                </a:solidFill>
              </a:rPr>
              <a:t>площа прямокутника</a:t>
            </a:r>
          </a:p>
          <a:p>
            <a:pPr marL="0" indent="0">
              <a:buNone/>
            </a:pPr>
            <a:r>
              <a:rPr lang="uk-UA" dirty="0">
                <a:solidFill>
                  <a:srgbClr val="00B050"/>
                </a:solidFill>
              </a:rPr>
              <a:t>    //властивість з доступом тільки для читання</a:t>
            </a:r>
          </a:p>
          <a:p>
            <a:pPr marL="0" indent="0">
              <a:buNone/>
            </a:pPr>
            <a:r>
              <a:rPr lang="uk-UA" dirty="0"/>
              <a:t>    </a:t>
            </a:r>
            <a:r>
              <a:rPr lang="en-US" dirty="0"/>
              <a:t>public </a:t>
            </a:r>
            <a:r>
              <a:rPr lang="en-US" dirty="0" err="1"/>
              <a:t>uint</a:t>
            </a:r>
            <a:r>
              <a:rPr lang="en-US" dirty="0"/>
              <a:t> Area</a:t>
            </a:r>
          </a:p>
          <a:p>
            <a:pPr marL="0" indent="0">
              <a:buNone/>
            </a:pPr>
            <a:r>
              <a:rPr lang="en-US" dirty="0"/>
              <a:t>    {         </a:t>
            </a:r>
            <a:r>
              <a:rPr lang="en-US" dirty="0">
                <a:solidFill>
                  <a:srgbClr val="00B050"/>
                </a:solidFill>
              </a:rPr>
              <a:t>//</a:t>
            </a:r>
            <a:r>
              <a:rPr lang="uk-UA" dirty="0">
                <a:solidFill>
                  <a:srgbClr val="00B050"/>
                </a:solidFill>
              </a:rPr>
              <a:t>обробка перед поверненням</a:t>
            </a:r>
          </a:p>
          <a:p>
            <a:pPr marL="0" indent="0">
              <a:buNone/>
            </a:pPr>
            <a:r>
              <a:rPr lang="uk-UA" dirty="0"/>
              <a:t>        </a:t>
            </a:r>
            <a:r>
              <a:rPr lang="en-US" b="1" dirty="0"/>
              <a:t>get</a:t>
            </a:r>
            <a:r>
              <a:rPr lang="en-US" dirty="0"/>
              <a:t> { return a * b; }     }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    //</a:t>
            </a:r>
            <a:r>
              <a:rPr lang="uk-UA" dirty="0">
                <a:solidFill>
                  <a:srgbClr val="00B050"/>
                </a:solidFill>
              </a:rPr>
              <a:t>метод виводить на екран дані про фігуру</a:t>
            </a:r>
          </a:p>
          <a:p>
            <a:pPr marL="0" indent="0">
              <a:buNone/>
            </a:pPr>
            <a:r>
              <a:rPr lang="uk-UA" dirty="0">
                <a:solidFill>
                  <a:srgbClr val="C00000"/>
                </a:solidFill>
              </a:rPr>
              <a:t>    </a:t>
            </a:r>
            <a:r>
              <a:rPr lang="en-US" b="1" dirty="0">
                <a:solidFill>
                  <a:srgbClr val="C00000"/>
                </a:solidFill>
              </a:rPr>
              <a:t>public void Print()</a:t>
            </a:r>
          </a:p>
          <a:p>
            <a:pPr marL="0" indent="0">
              <a:buNone/>
            </a:pPr>
            <a:r>
              <a:rPr lang="en-US" dirty="0"/>
              <a:t>    {         </a:t>
            </a:r>
            <a:r>
              <a:rPr lang="en-US" dirty="0" err="1"/>
              <a:t>Console.WriteLine</a:t>
            </a:r>
            <a:r>
              <a:rPr lang="en-US" dirty="0"/>
              <a:t>($"{n} {a}x{b} Area = {Area}"); }}</a:t>
            </a:r>
          </a:p>
          <a:p>
            <a:pPr marL="0" indent="0">
              <a:buNone/>
            </a:pPr>
            <a:r>
              <a:rPr lang="en-US" dirty="0"/>
              <a:t>class Program</a:t>
            </a:r>
          </a:p>
          <a:p>
            <a:pPr marL="0" indent="0">
              <a:buNone/>
            </a:pPr>
            <a:r>
              <a:rPr lang="en-US" dirty="0"/>
              <a:t>{     static void Main(string[] </a:t>
            </a:r>
            <a:r>
              <a:rPr lang="en-US" dirty="0" err="1"/>
              <a:t>args</a:t>
            </a:r>
            <a:r>
              <a:rPr lang="en-US" dirty="0"/>
              <a:t>)      {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        var r = new Rectangle();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r.Name</a:t>
            </a:r>
            <a:r>
              <a:rPr lang="en-US" dirty="0"/>
              <a:t> = "ABCD";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r.SideA</a:t>
            </a:r>
            <a:r>
              <a:rPr lang="en-US" dirty="0"/>
              <a:t> = 0; </a:t>
            </a:r>
            <a:r>
              <a:rPr lang="en-US" dirty="0">
                <a:solidFill>
                  <a:srgbClr val="00B050"/>
                </a:solidFill>
              </a:rPr>
              <a:t>//</a:t>
            </a:r>
            <a:r>
              <a:rPr lang="uk-UA" dirty="0">
                <a:solidFill>
                  <a:srgbClr val="00B050"/>
                </a:solidFill>
              </a:rPr>
              <a:t>Виводиться повідомлення "Помилка А == 0"</a:t>
            </a:r>
          </a:p>
          <a:p>
            <a:pPr marL="0" indent="0">
              <a:buNone/>
            </a:pPr>
            <a:r>
              <a:rPr lang="uk-UA" dirty="0"/>
              <a:t>        </a:t>
            </a:r>
            <a:r>
              <a:rPr lang="en-US" dirty="0" err="1"/>
              <a:t>r.SideA</a:t>
            </a:r>
            <a:r>
              <a:rPr lang="en-US" dirty="0"/>
              <a:t> = 9;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r.SideB</a:t>
            </a:r>
            <a:r>
              <a:rPr lang="en-US" dirty="0"/>
              <a:t> = 7;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        </a:t>
            </a:r>
            <a:r>
              <a:rPr lang="en-US" b="1" dirty="0" err="1">
                <a:solidFill>
                  <a:srgbClr val="C00000"/>
                </a:solidFill>
              </a:rPr>
              <a:t>r.Print</a:t>
            </a:r>
            <a:r>
              <a:rPr lang="en-US" b="1" dirty="0">
                <a:solidFill>
                  <a:srgbClr val="C00000"/>
                </a:solidFill>
              </a:rPr>
              <a:t>(); </a:t>
            </a:r>
            <a:r>
              <a:rPr lang="en-US" dirty="0"/>
              <a:t>//ABCD 9x7 Area = 63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Console.ReadLine</a:t>
            </a:r>
            <a:r>
              <a:rPr lang="en-US" dirty="0"/>
              <a:t>();  }}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743571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9EAD1F7-715E-4F49-AED2-D85B87AA1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3345"/>
            <a:ext cx="10515600" cy="5733618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підтримує ініціалізацію полів та властивостей класу при створенні об’єкта: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rec = new Rectangle { Name = "NMKL",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SideA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2,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SideB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4 };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більш короткого запису можна створювати автоматично реалізовані властивості або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автовластивості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яких не задані приватні поля: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protected string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ComputerName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{ get; set; }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 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версії 6.0,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автовластивості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ініціалізувати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подібно до полів: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protected int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CurrentYear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 get; set; } = 2019;</a:t>
            </a:r>
            <a:endParaRPr lang="uk-UA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8413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B14CFAF-60F5-487C-A0CE-70F3B5BA4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745" y="221674"/>
            <a:ext cx="11684000" cy="654858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Доступна скорочена форма запису властивостей тільки для читання: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Human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private string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private string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Human(string first, string last)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{  </a:t>
            </a: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first;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last;    }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//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 з доступом для читання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string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FullName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=&gt; $"{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{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}";   }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версії 7.0 методи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записувати з використанням оператора визначення тіла виразу “=&gt;“: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TotalCount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get =&gt; t;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set =&gt; t = value;  }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5776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AC611CE-304E-4040-8FFD-E2FDD47C4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0982"/>
            <a:ext cx="10515600" cy="6216073"/>
          </a:xfrm>
        </p:spPr>
        <p:txBody>
          <a:bodyPr>
            <a:noAutofit/>
          </a:bodyPr>
          <a:lstStyle/>
          <a:p>
            <a:pPr marL="0" indent="0"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Вкладені типи даних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може містити в собі інші класи(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nested classes),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 та перерахування.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 клас з вкладеними типами: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class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MainClass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internal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SelectedColor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Black,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White,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Gray    }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internal class Circle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double Radius {get; set;}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створення екземплярів вкладених типів даних до них звертаються як і до інших членів класу: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c = new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MainClass.Circle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 Radius = 10 };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w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MainClass.SelectedColor.White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5738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F393DC-E7AE-4778-89A3-BB33BF902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6220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іменування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6BD67B7-DD3F-43CF-82F6-9A123B053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437" y="1099127"/>
            <a:ext cx="11711708" cy="5301673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Імена класів та його членів можуть бути будь-якими, однак для кращої читабельності коду рекомендується використовувати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Camel Case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Pascal Case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нотації.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PascalCase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стиль написання імен, при якому складові слова назви імені пишуться разом, а кожне нове слово починається з великої літери. Приклад: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UserAgent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CalculatePerimeter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UserArray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для назв класів, констант, публічних полів і властивостей, а також іменування всіх методів.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CamelCase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верблюжа нотація) - стиль повторює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паскаль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нотацію, тільки починається з маленької літери. Приклад: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tempValue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cycleCounter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для локальних змінних і констант.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Всім членам бажано давати імена, що описують функціонал за який вони відповідають.</a:t>
            </a:r>
          </a:p>
        </p:txBody>
      </p:sp>
    </p:spTree>
    <p:extLst>
      <p:ext uri="{BB962C8B-B14F-4D97-AF65-F5344CB8AC3E}">
        <p14:creationId xmlns:p14="http://schemas.microsoft.com/office/powerpoint/2010/main" val="1176364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5E75830E-7C66-497C-83C1-730CA67D28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6473" y="323273"/>
            <a:ext cx="11092872" cy="5966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706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1E63DE-B711-4D36-B38B-D07A2B98F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1" y="193963"/>
            <a:ext cx="10771909" cy="6326909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основний тип даних в мові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являє собою конструкцію, яка об’єднує поля, властивості та методи. Клас є визначенням для створення об’єктів або екземплярів класу.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 оголошення: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modifiers] class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ClassName</a:t>
            </a:r>
            <a:endParaRPr 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//</a:t>
            </a:r>
            <a:r>
              <a:rPr lang="uk-UA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тіло класу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 йде модифікатор доступу, а після ключового слова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ім’я класу, в фігурних дужках знаходиться тіло класу, яке може містити поля, властивості та методи – члени класу.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 приклад оголошення класу для зберігання даних користувача: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User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string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UserName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byte </a:t>
            </a:r>
            <a:r>
              <a:rPr 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UserAge</a:t>
            </a: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створення екземпляру класу використовується оператор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 u = new User();</a:t>
            </a:r>
            <a:endParaRPr lang="uk-UA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004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709227E-D6A4-4599-9A53-934A71563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945" y="504825"/>
            <a:ext cx="10515600" cy="593292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члени: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екземпляру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оператор “.”,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u.UserAge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21;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548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419ABE3-1EC9-4A1A-89D5-5B692C6A8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424873"/>
            <a:ext cx="10965873" cy="575209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Модифікатори доступу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Модифікатор доступу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визначає звідки можна звертатись до класу чи його членів.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закритий доступ. У цьому випадку члени (дані або методи) класу є доступними в межах класу. Це означає, що доступ до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 класу мають тільки змінні та методи цього класу;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відкритий доступ. У цьому випадку члени класу є доступними за межами класу. Це означає, що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члени класу можна використовувати у всіх інших фрагментах коду – навіть тих, що визначені за межами класу;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захищений доступ. Даний тип використовується у випадку спадковості при побудові ієрархії класів. У цьому випадку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protected-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члени класу є захищеними. Такі члени класу є відкритими в межах ієрархії класів, але закритими за межами ієрархії класів;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 доступність члена класу у всіх файлах збірки і його недоступність за межами збірки. Це означає, що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члени класу є відомими тільки в самій програмі, але не за її межами. Даний модифікатор є корисним при створенні програмних компонент;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protected internal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є комбінація модифікаторів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protected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internal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використанням логічної операції “АБО”. Такий член класу є видимий в межах класу або в успадкованих класах а також в будь-яких методах поточної збірки. Успадкований клас може знаходитись в цій самій збірці або навіть в іншій збірці.</a:t>
            </a:r>
          </a:p>
        </p:txBody>
      </p:sp>
    </p:spTree>
    <p:extLst>
      <p:ext uri="{BB962C8B-B14F-4D97-AF65-F5344CB8AC3E}">
        <p14:creationId xmlns:p14="http://schemas.microsoft.com/office/powerpoint/2010/main" val="1495757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B66393-BEBD-4966-8B27-587403DB9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1493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722BD90-509D-4D14-8303-B225548B5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66618"/>
            <a:ext cx="10882745" cy="5837382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 – це спеціальний метод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який викликається при створенні нового екземпляру класу, він виділяє пам’ять необхідну для зберігання об’єкта, та як правило, виконує ініціалізацію полів та властивостей. Ім’я конструктора повинно бути ідентичним імені класу. Якщо в класі немає конструктора, то компілятор генерує конструктор за замовчуванням без параметрів.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конструктора класу: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TrackPoint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//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публічні поля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float X;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float Y;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//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TrackPoint(float x, float y)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//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ініціалізація полів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x;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Y = y;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Зараз при створенні об’єкта класу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TrackPoint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 передавати в конструктор аргументи: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TrackPoint(2f, 3f);</a:t>
            </a:r>
            <a:endParaRPr lang="uk-UA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02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EEBFADC-C1B3-454F-BD04-2503847DB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491"/>
            <a:ext cx="10515600" cy="6317673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може містити скільки завгодно конструкторів: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RGBColor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публічні поля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int Red;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int Green;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int Blue;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//</a:t>
            </a: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 без параметрів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RGBColor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 з </a:t>
            </a:r>
            <a:r>
              <a:rPr lang="uk-UA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опціональними</a:t>
            </a:r>
            <a:r>
              <a:rPr lang="uk-UA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параметрами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RGBColor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(int r, int g = 0, int b = 0)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Red = r;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Green = g;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Blue = b;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екземплярів класу: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c1 =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RGBColor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c2 =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RGBColor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(10, 20);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133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1B0EB53-6AD3-43CB-80EA-B647BA81F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0218"/>
            <a:ext cx="11159836" cy="617912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 з 7.0 версії мови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 з одним виразом можна записати в скороченій формі: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Dog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string Name;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Weight;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//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скорочена форма запису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Dog(string n) =&gt; Name = n;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конструкторі тільки один вираз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Dog(string n,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uint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w) =&gt;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SetParameters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(n, w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//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 викликає метод(це теж одна операція)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SetParameters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(string n,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Name = n;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Weight = w;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296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159142-D054-4730-9A20-F6752D5E2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4620"/>
          </a:xfrm>
        </p:spPr>
        <p:txBody>
          <a:bodyPr>
            <a:noAutofit/>
          </a:bodyPr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Деструктор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BB6F494-B8EB-41F0-960F-6F5564A14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109" y="849746"/>
            <a:ext cx="11499273" cy="53272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 оператором 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як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роботу,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(але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створено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виникнути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пам’яті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вистачить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Деструктор, це є метод який викликається для гарантованого звільнення пам’яті під об’єкт. В деструкторі вказуються дії, які необхідно виконати перед тим, як знищити об’єкт.</a:t>
            </a:r>
          </a:p>
          <a:p>
            <a:pPr marL="0" indent="0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 форма деструктора має вигляд:</a:t>
            </a:r>
          </a:p>
          <a:p>
            <a:pPr marL="0" indent="0"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uk-UA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ім’я_класу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// код деструктора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ім’я_класу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ім’я конкретного класу.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деструктора відсутній тип, що повертається та список параметрів.</a:t>
            </a:r>
          </a:p>
        </p:txBody>
      </p:sp>
    </p:spTree>
    <p:extLst>
      <p:ext uri="{BB962C8B-B14F-4D97-AF65-F5344CB8AC3E}">
        <p14:creationId xmlns:p14="http://schemas.microsoft.com/office/powerpoint/2010/main" val="37702017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3202</TotalTime>
  <Words>2150</Words>
  <Application>Microsoft Office PowerPoint</Application>
  <PresentationFormat>Широкий екран</PresentationFormat>
  <Paragraphs>254</Paragraphs>
  <Slides>19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Тема Office</vt:lpstr>
      <vt:lpstr>Класи та об'єкти </vt:lpstr>
      <vt:lpstr>Презентація PowerPoint</vt:lpstr>
      <vt:lpstr>Презентація PowerPoint</vt:lpstr>
      <vt:lpstr>Презентація PowerPoint</vt:lpstr>
      <vt:lpstr>Презентація PowerPoint</vt:lpstr>
      <vt:lpstr> Конструктор </vt:lpstr>
      <vt:lpstr>Презентація PowerPoint</vt:lpstr>
      <vt:lpstr>Презентація PowerPoint</vt:lpstr>
      <vt:lpstr>Деструктор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Розглянемо приклад програми для обчислення площі прямокутника:</vt:lpstr>
      <vt:lpstr>Презентація PowerPoint</vt:lpstr>
      <vt:lpstr>Презентація PowerPoint</vt:lpstr>
      <vt:lpstr>Презентація PowerPoint</vt:lpstr>
      <vt:lpstr> Правила іменування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Класи та об'єкти </dc:title>
  <dc:creator>Oksana Okunkova</dc:creator>
  <cp:lastModifiedBy>Oksana Okunkova</cp:lastModifiedBy>
  <cp:revision>21</cp:revision>
  <dcterms:created xsi:type="dcterms:W3CDTF">2026-02-24T16:37:23Z</dcterms:created>
  <dcterms:modified xsi:type="dcterms:W3CDTF">2026-03-10T20:15:28Z</dcterms:modified>
</cp:coreProperties>
</file>