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619" r:id="rId2"/>
    <p:sldId id="666" r:id="rId3"/>
    <p:sldId id="618" r:id="rId4"/>
    <p:sldId id="662" r:id="rId5"/>
    <p:sldId id="630" r:id="rId6"/>
    <p:sldId id="272" r:id="rId7"/>
    <p:sldId id="620" r:id="rId8"/>
    <p:sldId id="625" r:id="rId9"/>
    <p:sldId id="634" r:id="rId10"/>
    <p:sldId id="624" r:id="rId11"/>
    <p:sldId id="661" r:id="rId12"/>
    <p:sldId id="629" r:id="rId13"/>
    <p:sldId id="632" r:id="rId14"/>
    <p:sldId id="623" r:id="rId15"/>
    <p:sldId id="664" r:id="rId16"/>
    <p:sldId id="631" r:id="rId17"/>
    <p:sldId id="638" r:id="rId18"/>
    <p:sldId id="599" r:id="rId19"/>
    <p:sldId id="655"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2" autoAdjust="0"/>
    <p:restoredTop sz="93979" autoAdjust="0"/>
  </p:normalViewPr>
  <p:slideViewPr>
    <p:cSldViewPr snapToGrid="0">
      <p:cViewPr varScale="1">
        <p:scale>
          <a:sx n="82" d="100"/>
          <a:sy n="82"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04.02.2026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current population of </a:t>
            </a:r>
            <a:r>
              <a:rPr lang="en-US" sz="1200" b="1" i="0" kern="1200" dirty="0">
                <a:solidFill>
                  <a:schemeClr val="tx1"/>
                </a:solidFill>
                <a:effectLst/>
                <a:latin typeface="+mn-lt"/>
                <a:ea typeface="+mn-ea"/>
                <a:cs typeface="+mn-cs"/>
              </a:rPr>
              <a:t>Europe</a:t>
            </a:r>
            <a:r>
              <a:rPr lang="en-US" sz="1200" b="0" i="0" kern="1200" dirty="0">
                <a:solidFill>
                  <a:schemeClr val="tx1"/>
                </a:solidFill>
                <a:effectLst/>
                <a:latin typeface="+mn-lt"/>
                <a:ea typeface="+mn-ea"/>
                <a:cs typeface="+mn-cs"/>
              </a:rPr>
              <a:t> is </a:t>
            </a:r>
            <a:r>
              <a:rPr lang="en-US" sz="1200" b="1" i="0" kern="1200" dirty="0">
                <a:solidFill>
                  <a:schemeClr val="tx1"/>
                </a:solidFill>
                <a:effectLst/>
                <a:latin typeface="+mn-lt"/>
                <a:ea typeface="+mn-ea"/>
                <a:cs typeface="+mn-cs"/>
              </a:rPr>
              <a:t>744,819,089</a:t>
            </a:r>
            <a:r>
              <a:rPr lang="en-US" sz="1200" b="0" i="0" kern="1200" dirty="0">
                <a:solidFill>
                  <a:schemeClr val="tx1"/>
                </a:solidFill>
                <a:effectLst/>
                <a:latin typeface="+mn-lt"/>
                <a:ea typeface="+mn-ea"/>
                <a:cs typeface="+mn-cs"/>
              </a:rPr>
              <a:t> as of Tuesday, November 19, 2024, based on the latest United Nations estimates.</a:t>
            </a:r>
          </a:p>
          <a:p>
            <a:r>
              <a:rPr lang="en-US" sz="1200" b="0" i="0" kern="1200" dirty="0">
                <a:solidFill>
                  <a:schemeClr val="tx1"/>
                </a:solidFill>
                <a:effectLst/>
                <a:latin typeface="+mn-lt"/>
                <a:ea typeface="+mn-ea"/>
                <a:cs typeface="+mn-cs"/>
              </a:rPr>
              <a:t>Europe population is equivalent to </a:t>
            </a:r>
            <a:r>
              <a:rPr lang="en-US" sz="1200" b="1" i="0" kern="1200" dirty="0">
                <a:solidFill>
                  <a:schemeClr val="tx1"/>
                </a:solidFill>
                <a:effectLst/>
                <a:latin typeface="+mn-lt"/>
                <a:ea typeface="+mn-ea"/>
                <a:cs typeface="+mn-cs"/>
              </a:rPr>
              <a:t>9.21%</a:t>
            </a:r>
            <a:r>
              <a:rPr lang="en-US" sz="1200" b="0" i="0" kern="1200" dirty="0">
                <a:solidFill>
                  <a:schemeClr val="tx1"/>
                </a:solidFill>
                <a:effectLst/>
                <a:latin typeface="+mn-lt"/>
                <a:ea typeface="+mn-ea"/>
                <a:cs typeface="+mn-cs"/>
              </a:rPr>
              <a:t> of the </a:t>
            </a:r>
            <a:r>
              <a:rPr lang="en-US" sz="1200" b="0" i="0" u="sng" kern="1200" dirty="0">
                <a:solidFill>
                  <a:schemeClr val="tx1"/>
                </a:solidFill>
                <a:effectLst/>
                <a:latin typeface="+mn-lt"/>
                <a:ea typeface="+mn-ea"/>
                <a:cs typeface="+mn-cs"/>
                <a:hlinkClick r:id="rId3"/>
              </a:rPr>
              <a:t>total world population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Europe ranks number </a:t>
            </a: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among </a:t>
            </a:r>
            <a:r>
              <a:rPr lang="en-US" sz="1200" b="0" i="0" u="sng" kern="1200" dirty="0">
                <a:solidFill>
                  <a:schemeClr val="tx1"/>
                </a:solidFill>
                <a:effectLst/>
                <a:latin typeface="+mn-lt"/>
                <a:ea typeface="+mn-ea"/>
                <a:cs typeface="+mn-cs"/>
                <a:hlinkClick r:id="rId4"/>
              </a:rPr>
              <a:t>regions of the world</a:t>
            </a:r>
            <a:r>
              <a:rPr lang="en-US" sz="1200" b="0" i="0" kern="1200" dirty="0">
                <a:solidFill>
                  <a:schemeClr val="tx1"/>
                </a:solidFill>
                <a:effectLst/>
                <a:latin typeface="+mn-lt"/>
                <a:ea typeface="+mn-ea"/>
                <a:cs typeface="+mn-cs"/>
              </a:rPr>
              <a:t> (roughly equivalent to "continents"), ordered by population.</a:t>
            </a:r>
          </a:p>
          <a:p>
            <a:r>
              <a:rPr lang="en-US" sz="1200" b="0" i="0" kern="1200" dirty="0">
                <a:solidFill>
                  <a:schemeClr val="tx1"/>
                </a:solidFill>
                <a:effectLst/>
                <a:latin typeface="+mn-lt"/>
                <a:ea typeface="+mn-ea"/>
                <a:cs typeface="+mn-cs"/>
              </a:rPr>
              <a:t>The population density in Europe is 34 per Km</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(87 people per mi</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total land area is 22,134,900 Km2 (8,546,329 sq. miles)</a:t>
            </a:r>
          </a:p>
          <a:p>
            <a:r>
              <a:rPr lang="en-US" sz="1200" b="1" i="0" kern="1200" dirty="0">
                <a:solidFill>
                  <a:schemeClr val="tx1"/>
                </a:solidFill>
                <a:effectLst/>
                <a:latin typeface="+mn-lt"/>
                <a:ea typeface="+mn-ea"/>
                <a:cs typeface="+mn-cs"/>
              </a:rPr>
              <a:t>75.6 %</a:t>
            </a:r>
            <a:r>
              <a:rPr lang="en-US" sz="1200" b="0" i="0" kern="1200" dirty="0">
                <a:solidFill>
                  <a:schemeClr val="tx1"/>
                </a:solidFill>
                <a:effectLst/>
                <a:latin typeface="+mn-lt"/>
                <a:ea typeface="+mn-ea"/>
                <a:cs typeface="+mn-cs"/>
              </a:rPr>
              <a:t> of the population is </a:t>
            </a:r>
            <a:r>
              <a:rPr lang="en-US" sz="1200" b="1" i="0" kern="1200" dirty="0">
                <a:solidFill>
                  <a:schemeClr val="tx1"/>
                </a:solidFill>
                <a:effectLst/>
                <a:latin typeface="+mn-lt"/>
                <a:ea typeface="+mn-ea"/>
                <a:cs typeface="+mn-cs"/>
              </a:rPr>
              <a:t>urban</a:t>
            </a:r>
            <a:r>
              <a:rPr lang="en-US" sz="1200" b="0" i="0" kern="1200" dirty="0">
                <a:solidFill>
                  <a:schemeClr val="tx1"/>
                </a:solidFill>
                <a:effectLst/>
                <a:latin typeface="+mn-lt"/>
                <a:ea typeface="+mn-ea"/>
                <a:cs typeface="+mn-cs"/>
              </a:rPr>
              <a:t> (563,417,440 people in 2024)</a:t>
            </a: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median age</a:t>
            </a:r>
            <a:r>
              <a:rPr lang="en-US" sz="1200" b="0" i="0" kern="1200" dirty="0">
                <a:solidFill>
                  <a:schemeClr val="tx1"/>
                </a:solidFill>
                <a:effectLst/>
                <a:latin typeface="+mn-lt"/>
                <a:ea typeface="+mn-ea"/>
                <a:cs typeface="+mn-cs"/>
              </a:rPr>
              <a:t> in Europe is </a:t>
            </a:r>
            <a:r>
              <a:rPr lang="en-US" sz="1200" b="1" i="0" kern="1200" dirty="0">
                <a:solidFill>
                  <a:schemeClr val="tx1"/>
                </a:solidFill>
                <a:effectLst/>
                <a:latin typeface="+mn-lt"/>
                <a:ea typeface="+mn-ea"/>
                <a:cs typeface="+mn-cs"/>
              </a:rPr>
              <a:t>42.5 years</a:t>
            </a:r>
            <a:r>
              <a:rPr lang="en-US" sz="1200" b="0" i="0" kern="1200" dirty="0">
                <a:solidFill>
                  <a:schemeClr val="tx1"/>
                </a:solidFill>
                <a:effectLst/>
                <a:latin typeface="+mn-lt"/>
                <a:ea typeface="+mn-ea"/>
                <a:cs typeface="+mn-cs"/>
              </a:rPr>
              <a:t>.</a:t>
            </a:r>
          </a:p>
          <a:p>
            <a:endParaRPr lang="en-US" dirty="0"/>
          </a:p>
          <a:p>
            <a:r>
              <a:rPr lang="en-US" sz="1200" b="1" i="0" u="none" strike="noStrike" kern="1200" dirty="0">
                <a:solidFill>
                  <a:schemeClr val="tx1"/>
                </a:solidFill>
                <a:effectLst/>
                <a:latin typeface="+mn-lt"/>
                <a:ea typeface="+mn-ea"/>
                <a:cs typeface="+mn-cs"/>
                <a:hlinkClick r:id="rId5"/>
              </a:rPr>
              <a:t>According to the report</a:t>
            </a:r>
            <a:r>
              <a:rPr lang="en-US" sz="1200" b="0" i="0" kern="1200" dirty="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a:solidFill>
                  <a:schemeClr val="tx1"/>
                </a:solidFill>
                <a:effectLst/>
                <a:latin typeface="+mn-lt"/>
                <a:ea typeface="+mn-ea"/>
                <a:cs typeface="+mn-cs"/>
              </a:rPr>
              <a:t>The drastic shift in the demographic pyramid will upend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Нерівномірний</a:t>
            </a:r>
            <a:r>
              <a:rPr lang="uk-UA" baseline="0" dirty="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460780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a:solidFill>
                  <a:schemeClr val="tx1"/>
                </a:solidFill>
                <a:effectLst/>
                <a:latin typeface="+mn-lt"/>
                <a:ea typeface="+mn-ea"/>
                <a:cs typeface="+mn-cs"/>
                <a:hlinkClick r:id="rId3"/>
              </a:rPr>
              <a:t>Info Sapiens</a:t>
            </a:r>
            <a:r>
              <a:rPr lang="en-US" sz="1200" b="0" i="0" kern="1200" dirty="0">
                <a:solidFill>
                  <a:schemeClr val="tx1"/>
                </a:solidFill>
                <a:effectLst/>
                <a:latin typeface="+mn-lt"/>
                <a:ea typeface="+mn-ea"/>
                <a:cs typeface="+mn-cs"/>
              </a:rPr>
              <a:t> research agency makes its own estimates of the unemployment rate. According to them </a:t>
            </a:r>
            <a:r>
              <a:rPr lang="en-US" sz="1200" b="1" i="0" kern="1200" dirty="0">
                <a:solidFill>
                  <a:schemeClr val="tx1"/>
                </a:solidFill>
                <a:effectLst/>
                <a:latin typeface="+mn-lt"/>
                <a:ea typeface="+mn-ea"/>
                <a:cs typeface="+mn-cs"/>
              </a:rPr>
              <a:t>in October 2024, the unemployment rate in Ukraine was 15.3%</a:t>
            </a:r>
            <a:r>
              <a:rPr lang="en-US" sz="1200" b="0" i="0" kern="1200" dirty="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28455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16</a:t>
            </a:fld>
            <a:endParaRPr lang="uk-UA"/>
          </a:p>
        </p:txBody>
      </p:sp>
    </p:spTree>
    <p:extLst>
      <p:ext uri="{BB962C8B-B14F-4D97-AF65-F5344CB8AC3E}">
        <p14:creationId xmlns:p14="http://schemas.microsoft.com/office/powerpoint/2010/main" val="2004609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denotes the income-level.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71 per cent of refugees are hosted in low- and middle-income countries</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Global Compact on Refugees</a:t>
            </a:r>
            <a:r>
              <a:rPr lang="en-US" sz="1200" b="0" i="0" kern="1200" dirty="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a:solidFill>
                  <a:schemeClr val="tx1"/>
                </a:solidFill>
                <a:effectLst/>
                <a:latin typeface="+mn-lt"/>
                <a:ea typeface="+mn-ea"/>
                <a:cs typeface="+mn-cs"/>
                <a:hlinkClick r:id="rId4"/>
              </a:rPr>
              <a:t>the World Bank's income groups</a:t>
            </a:r>
            <a:r>
              <a:rPr lang="en-US" sz="1200" b="0" i="0" kern="1200" dirty="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a:solidFill>
                  <a:schemeClr val="tx1"/>
                </a:solidFill>
                <a:effectLst/>
                <a:latin typeface="+mn-lt"/>
                <a:ea typeface="+mn-ea"/>
                <a:cs typeface="+mn-cs"/>
                <a:hlinkClick r:id="rId5"/>
              </a:rPr>
              <a:t>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a:solidFill>
                  <a:schemeClr val="tx1"/>
                </a:solidFill>
                <a:effectLst/>
                <a:latin typeface="+mn-lt"/>
                <a:ea typeface="+mn-ea"/>
                <a:cs typeface="+mn-cs"/>
                <a:hlinkClick r:id="rId6"/>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a:solidFill>
                  <a:schemeClr val="tx1"/>
                </a:solidFill>
                <a:effectLst/>
                <a:latin typeface="+mn-lt"/>
                <a:ea typeface="+mn-ea"/>
                <a:cs typeface="+mn-cs"/>
              </a:rPr>
              <a:t>Türkiye</a:t>
            </a:r>
            <a:r>
              <a:rPr lang="en-US" sz="1200" b="0" i="0" kern="1200" dirty="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a:solidFill>
                  <a:schemeClr val="tx1"/>
                </a:solidFill>
                <a:effectLst/>
                <a:latin typeface="+mn-lt"/>
                <a:ea typeface="+mn-ea"/>
                <a:cs typeface="+mn-cs"/>
              </a:rPr>
              <a:t>markable</a:t>
            </a:r>
            <a:r>
              <a:rPr lang="en-US" sz="1200" b="0" i="0" kern="1200" dirty="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a:solidFill>
                  <a:schemeClr val="tx1"/>
                </a:solidFill>
                <a:effectLst/>
                <a:latin typeface="+mn-lt"/>
                <a:ea typeface="+mn-ea"/>
                <a:cs typeface="+mn-cs"/>
                <a:hlinkClick r:id="rId7"/>
              </a:rPr>
              <a:t>3</a:t>
            </a:r>
            <a:r>
              <a:rPr lang="en-US" sz="1200" b="0" i="0" kern="1200" dirty="0">
                <a:solidFill>
                  <a:schemeClr val="tx1"/>
                </a:solidFill>
                <a:effectLst/>
                <a:latin typeface="+mn-lt"/>
                <a:ea typeface="+mn-ea"/>
                <a:cs typeface="+mn-cs"/>
              </a:rPr>
              <a:t> and only 0.6 per cent of the global gross domestic product,</a:t>
            </a:r>
            <a:r>
              <a:rPr lang="en-US" sz="1200" b="0" i="0" u="none" strike="noStrike" kern="1200" baseline="30000" dirty="0">
                <a:solidFill>
                  <a:schemeClr val="tx1"/>
                </a:solidFill>
                <a:effectLst/>
                <a:latin typeface="+mn-lt"/>
                <a:ea typeface="+mn-ea"/>
                <a:cs typeface="+mn-cs"/>
                <a:hlinkClick r:id="rId8"/>
              </a:rPr>
              <a:t>4</a:t>
            </a:r>
            <a:r>
              <a:rPr lang="en-US" sz="1200" b="0" i="0" kern="1200" dirty="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1930785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current population of </a:t>
            </a:r>
            <a:r>
              <a:rPr lang="en-US" sz="1200" b="1" i="0" kern="1200" dirty="0">
                <a:solidFill>
                  <a:schemeClr val="tx1"/>
                </a:solidFill>
                <a:effectLst/>
                <a:latin typeface="+mn-lt"/>
                <a:ea typeface="+mn-ea"/>
                <a:cs typeface="+mn-cs"/>
              </a:rPr>
              <a:t>Europe</a:t>
            </a:r>
            <a:r>
              <a:rPr lang="en-US" sz="1200" b="0" i="0" kern="1200" dirty="0">
                <a:solidFill>
                  <a:schemeClr val="tx1"/>
                </a:solidFill>
                <a:effectLst/>
                <a:latin typeface="+mn-lt"/>
                <a:ea typeface="+mn-ea"/>
                <a:cs typeface="+mn-cs"/>
              </a:rPr>
              <a:t> is </a:t>
            </a:r>
            <a:r>
              <a:rPr lang="en-US" sz="1200" b="1" i="0" kern="1200" dirty="0">
                <a:solidFill>
                  <a:schemeClr val="tx1"/>
                </a:solidFill>
                <a:effectLst/>
                <a:latin typeface="+mn-lt"/>
                <a:ea typeface="+mn-ea"/>
                <a:cs typeface="+mn-cs"/>
              </a:rPr>
              <a:t>744,819,089</a:t>
            </a:r>
            <a:r>
              <a:rPr lang="en-US" sz="1200" b="0" i="0" kern="1200" dirty="0">
                <a:solidFill>
                  <a:schemeClr val="tx1"/>
                </a:solidFill>
                <a:effectLst/>
                <a:latin typeface="+mn-lt"/>
                <a:ea typeface="+mn-ea"/>
                <a:cs typeface="+mn-cs"/>
              </a:rPr>
              <a:t> as of Tuesday, November 19, 2024, based on the latest United Nations estimates.</a:t>
            </a:r>
          </a:p>
          <a:p>
            <a:r>
              <a:rPr lang="en-US" sz="1200" b="0" i="0" kern="1200" dirty="0">
                <a:solidFill>
                  <a:schemeClr val="tx1"/>
                </a:solidFill>
                <a:effectLst/>
                <a:latin typeface="+mn-lt"/>
                <a:ea typeface="+mn-ea"/>
                <a:cs typeface="+mn-cs"/>
              </a:rPr>
              <a:t>Europe population is equivalent to </a:t>
            </a:r>
            <a:r>
              <a:rPr lang="en-US" sz="1200" b="1" i="0" kern="1200" dirty="0">
                <a:solidFill>
                  <a:schemeClr val="tx1"/>
                </a:solidFill>
                <a:effectLst/>
                <a:latin typeface="+mn-lt"/>
                <a:ea typeface="+mn-ea"/>
                <a:cs typeface="+mn-cs"/>
              </a:rPr>
              <a:t>9.21%</a:t>
            </a:r>
            <a:r>
              <a:rPr lang="en-US" sz="1200" b="0" i="0" kern="1200" dirty="0">
                <a:solidFill>
                  <a:schemeClr val="tx1"/>
                </a:solidFill>
                <a:effectLst/>
                <a:latin typeface="+mn-lt"/>
                <a:ea typeface="+mn-ea"/>
                <a:cs typeface="+mn-cs"/>
              </a:rPr>
              <a:t> of the </a:t>
            </a:r>
            <a:r>
              <a:rPr lang="en-US" sz="1200" b="0" i="0" u="sng" kern="1200" dirty="0">
                <a:solidFill>
                  <a:schemeClr val="tx1"/>
                </a:solidFill>
                <a:effectLst/>
                <a:latin typeface="+mn-lt"/>
                <a:ea typeface="+mn-ea"/>
                <a:cs typeface="+mn-cs"/>
                <a:hlinkClick r:id="rId3"/>
              </a:rPr>
              <a:t>total world population</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Europe ranks number </a:t>
            </a: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among </a:t>
            </a:r>
            <a:r>
              <a:rPr lang="en-US" sz="1200" b="0" i="0" u="sng" kern="1200" dirty="0">
                <a:solidFill>
                  <a:schemeClr val="tx1"/>
                </a:solidFill>
                <a:effectLst/>
                <a:latin typeface="+mn-lt"/>
                <a:ea typeface="+mn-ea"/>
                <a:cs typeface="+mn-cs"/>
                <a:hlinkClick r:id="rId4"/>
              </a:rPr>
              <a:t>regions of the world</a:t>
            </a:r>
            <a:r>
              <a:rPr lang="en-US" sz="1200" b="0" i="0" kern="1200" dirty="0">
                <a:solidFill>
                  <a:schemeClr val="tx1"/>
                </a:solidFill>
                <a:effectLst/>
                <a:latin typeface="+mn-lt"/>
                <a:ea typeface="+mn-ea"/>
                <a:cs typeface="+mn-cs"/>
              </a:rPr>
              <a:t> (roughly equivalent to "continents"), ordered by population.</a:t>
            </a:r>
          </a:p>
          <a:p>
            <a:r>
              <a:rPr lang="en-US" sz="1200" b="0" i="0" kern="1200" dirty="0">
                <a:solidFill>
                  <a:schemeClr val="tx1"/>
                </a:solidFill>
                <a:effectLst/>
                <a:latin typeface="+mn-lt"/>
                <a:ea typeface="+mn-ea"/>
                <a:cs typeface="+mn-cs"/>
              </a:rPr>
              <a:t>The population density in Europe is 34 per Km</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(87 people per mi</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The total land area is 22,134,900 Km2 (8,546,329 sq. miles)</a:t>
            </a:r>
          </a:p>
          <a:p>
            <a:r>
              <a:rPr lang="en-US" sz="1200" b="1" i="0" kern="1200" dirty="0">
                <a:solidFill>
                  <a:schemeClr val="tx1"/>
                </a:solidFill>
                <a:effectLst/>
                <a:latin typeface="+mn-lt"/>
                <a:ea typeface="+mn-ea"/>
                <a:cs typeface="+mn-cs"/>
              </a:rPr>
              <a:t>75.6 %</a:t>
            </a:r>
            <a:r>
              <a:rPr lang="en-US" sz="1200" b="0" i="0" kern="1200" dirty="0">
                <a:solidFill>
                  <a:schemeClr val="tx1"/>
                </a:solidFill>
                <a:effectLst/>
                <a:latin typeface="+mn-lt"/>
                <a:ea typeface="+mn-ea"/>
                <a:cs typeface="+mn-cs"/>
              </a:rPr>
              <a:t> of the population is </a:t>
            </a:r>
            <a:r>
              <a:rPr lang="en-US" sz="1200" b="1" i="0" kern="1200" dirty="0">
                <a:solidFill>
                  <a:schemeClr val="tx1"/>
                </a:solidFill>
                <a:effectLst/>
                <a:latin typeface="+mn-lt"/>
                <a:ea typeface="+mn-ea"/>
                <a:cs typeface="+mn-cs"/>
              </a:rPr>
              <a:t>urban</a:t>
            </a:r>
            <a:r>
              <a:rPr lang="en-US" sz="1200" b="0" i="0" kern="1200" dirty="0">
                <a:solidFill>
                  <a:schemeClr val="tx1"/>
                </a:solidFill>
                <a:effectLst/>
                <a:latin typeface="+mn-lt"/>
                <a:ea typeface="+mn-ea"/>
                <a:cs typeface="+mn-cs"/>
              </a:rPr>
              <a:t> (563,417,440 people in 2024)</a:t>
            </a: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median age</a:t>
            </a:r>
            <a:r>
              <a:rPr lang="en-US" sz="1200" b="0" i="0" kern="1200" dirty="0">
                <a:solidFill>
                  <a:schemeClr val="tx1"/>
                </a:solidFill>
                <a:effectLst/>
                <a:latin typeface="+mn-lt"/>
                <a:ea typeface="+mn-ea"/>
                <a:cs typeface="+mn-cs"/>
              </a:rPr>
              <a:t> in Europe is </a:t>
            </a:r>
            <a:r>
              <a:rPr lang="en-US" sz="1200" b="1" i="0" kern="1200" dirty="0">
                <a:solidFill>
                  <a:schemeClr val="tx1"/>
                </a:solidFill>
                <a:effectLst/>
                <a:latin typeface="+mn-lt"/>
                <a:ea typeface="+mn-ea"/>
                <a:cs typeface="+mn-cs"/>
              </a:rPr>
              <a:t>42.5 years</a:t>
            </a:r>
            <a:r>
              <a:rPr lang="en-US" sz="1200" b="0" i="0" kern="1200" dirty="0">
                <a:solidFill>
                  <a:schemeClr val="tx1"/>
                </a:solidFill>
                <a:effectLst/>
                <a:latin typeface="+mn-lt"/>
                <a:ea typeface="+mn-ea"/>
                <a:cs typeface="+mn-cs"/>
              </a:rPr>
              <a:t>.</a:t>
            </a:r>
          </a:p>
          <a:p>
            <a:endParaRPr lang="en-US" dirty="0"/>
          </a:p>
          <a:p>
            <a:r>
              <a:rPr lang="en-US" sz="1200" b="1" i="0" u="none" strike="noStrike" kern="1200" dirty="0">
                <a:solidFill>
                  <a:schemeClr val="tx1"/>
                </a:solidFill>
                <a:effectLst/>
                <a:latin typeface="+mn-lt"/>
                <a:ea typeface="+mn-ea"/>
                <a:cs typeface="+mn-cs"/>
                <a:hlinkClick r:id="rId5"/>
              </a:rPr>
              <a:t>According to the report</a:t>
            </a:r>
            <a:r>
              <a:rPr lang="en-US" sz="1200" b="0" i="0" kern="1200" dirty="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a:solidFill>
                  <a:schemeClr val="tx1"/>
                </a:solidFill>
                <a:effectLst/>
                <a:latin typeface="+mn-lt"/>
                <a:ea typeface="+mn-ea"/>
                <a:cs typeface="+mn-cs"/>
              </a:rPr>
              <a:t>The drastic shift in the demographic pyramid will upend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1025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3418581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3602652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2744727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a:solidFill>
                  <a:schemeClr val="tx1"/>
                </a:solidFill>
                <a:effectLst/>
                <a:latin typeface="+mn-lt"/>
                <a:ea typeface="+mn-ea"/>
                <a:cs typeface="+mn-cs"/>
              </a:rPr>
              <a:t>15-29 years (referred to as youth);</a:t>
            </a:r>
          </a:p>
          <a:p>
            <a:r>
              <a:rPr lang="en-US" sz="1200" b="0" i="0" kern="1200" dirty="0">
                <a:solidFill>
                  <a:schemeClr val="tx1"/>
                </a:solidFill>
                <a:effectLst/>
                <a:latin typeface="+mn-lt"/>
                <a:ea typeface="+mn-ea"/>
                <a:cs typeface="+mn-cs"/>
              </a:rPr>
              <a:t>30-54 years;</a:t>
            </a:r>
          </a:p>
          <a:p>
            <a:r>
              <a:rPr lang="en-US" sz="1200" b="0" i="0" kern="1200" dirty="0">
                <a:solidFill>
                  <a:schemeClr val="tx1"/>
                </a:solidFill>
                <a:effectLst/>
                <a:latin typeface="+mn-lt"/>
                <a:ea typeface="+mn-ea"/>
                <a:cs typeface="+mn-cs"/>
              </a:rPr>
              <a:t>55-74 years.</a:t>
            </a:r>
          </a:p>
          <a:p>
            <a:r>
              <a:rPr lang="en-US" sz="1200" b="0" i="0" kern="1200" dirty="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a:solidFill>
                  <a:schemeClr val="tx1"/>
                </a:solidFill>
                <a:effectLst/>
                <a:latin typeface="+mn-lt"/>
                <a:ea typeface="+mn-ea"/>
                <a:cs typeface="+mn-cs"/>
              </a:rPr>
              <a:t>3.8% in Latvia to 90.7% in Cyprus for those aged 15-29 years;</a:t>
            </a:r>
          </a:p>
          <a:p>
            <a:r>
              <a:rPr lang="en-US" sz="1200" b="0" i="0" kern="1200" dirty="0">
                <a:solidFill>
                  <a:schemeClr val="tx1"/>
                </a:solidFill>
                <a:effectLst/>
                <a:latin typeface="+mn-lt"/>
                <a:ea typeface="+mn-ea"/>
                <a:cs typeface="+mn-cs"/>
              </a:rPr>
              <a:t>7.0% in Italy to 64.1% in Slovenia for those aged 30-54 years;</a:t>
            </a:r>
          </a:p>
          <a:p>
            <a:r>
              <a:rPr lang="en-US" sz="1200" b="0" i="0" kern="1200" dirty="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1389849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denotes the income-level.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71 per cent of refugees are hosted in low- and middle-income countries</a:t>
            </a:r>
          </a:p>
          <a:p>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Global Compact on Refugees</a:t>
            </a:r>
            <a:r>
              <a:rPr lang="en-US" sz="1200" b="0" i="0" kern="1200" dirty="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a:solidFill>
                  <a:schemeClr val="tx1"/>
                </a:solidFill>
                <a:effectLst/>
                <a:latin typeface="+mn-lt"/>
                <a:ea typeface="+mn-ea"/>
                <a:cs typeface="+mn-cs"/>
                <a:hlinkClick r:id="rId4"/>
              </a:rPr>
              <a:t>the World Bank's income groups</a:t>
            </a:r>
            <a:r>
              <a:rPr lang="en-US" sz="1200" b="0" i="0" kern="1200" dirty="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a:solidFill>
                  <a:schemeClr val="tx1"/>
                </a:solidFill>
                <a:effectLst/>
                <a:latin typeface="+mn-lt"/>
                <a:ea typeface="+mn-ea"/>
                <a:cs typeface="+mn-cs"/>
                <a:hlinkClick r:id="rId5"/>
              </a:rPr>
              <a:t>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a:solidFill>
                  <a:schemeClr val="tx1"/>
                </a:solidFill>
                <a:effectLst/>
                <a:latin typeface="+mn-lt"/>
                <a:ea typeface="+mn-ea"/>
                <a:cs typeface="+mn-cs"/>
                <a:hlinkClick r:id="rId6"/>
              </a:rPr>
              <a:t>2</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a:solidFill>
                  <a:schemeClr val="tx1"/>
                </a:solidFill>
                <a:effectLst/>
                <a:latin typeface="+mn-lt"/>
                <a:ea typeface="+mn-ea"/>
                <a:cs typeface="+mn-cs"/>
              </a:rPr>
              <a:t>Türkiye</a:t>
            </a:r>
            <a:r>
              <a:rPr lang="en-US" sz="1200" b="0" i="0" kern="1200" dirty="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a:solidFill>
                  <a:schemeClr val="tx1"/>
                </a:solidFill>
                <a:effectLst/>
                <a:latin typeface="+mn-lt"/>
                <a:ea typeface="+mn-ea"/>
                <a:cs typeface="+mn-cs"/>
              </a:rPr>
              <a:t>markable</a:t>
            </a:r>
            <a:r>
              <a:rPr lang="en-US" sz="1200" b="0" i="0" kern="1200" dirty="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a:solidFill>
                  <a:schemeClr val="tx1"/>
                </a:solidFill>
                <a:effectLst/>
                <a:latin typeface="+mn-lt"/>
                <a:ea typeface="+mn-ea"/>
                <a:cs typeface="+mn-cs"/>
                <a:hlinkClick r:id="rId7"/>
              </a:rPr>
              <a:t>3</a:t>
            </a:r>
            <a:r>
              <a:rPr lang="en-US" sz="1200" b="0" i="0" kern="1200" dirty="0">
                <a:solidFill>
                  <a:schemeClr val="tx1"/>
                </a:solidFill>
                <a:effectLst/>
                <a:latin typeface="+mn-lt"/>
                <a:ea typeface="+mn-ea"/>
                <a:cs typeface="+mn-cs"/>
              </a:rPr>
              <a:t> and only 0.6 per cent of the global gross domestic product,</a:t>
            </a:r>
            <a:r>
              <a:rPr lang="en-US" sz="1200" b="0" i="0" u="none" strike="noStrike" kern="1200" baseline="30000" dirty="0">
                <a:solidFill>
                  <a:schemeClr val="tx1"/>
                </a:solidFill>
                <a:effectLst/>
                <a:latin typeface="+mn-lt"/>
                <a:ea typeface="+mn-ea"/>
                <a:cs typeface="+mn-cs"/>
                <a:hlinkClick r:id="rId8"/>
              </a:rPr>
              <a:t>4</a:t>
            </a:r>
            <a:r>
              <a:rPr lang="en-US" sz="1200" b="0" i="0" kern="1200" dirty="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190738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04.02.2026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04.02.2026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04.02.2026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04.02.2026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04.02.2026</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zakon.rada.gov.ua/laws/show/473/2021#n17" TargetMode="External"/><Relationship Id="rId3" Type="http://schemas.openxmlformats.org/officeDocument/2006/relationships/image" Target="../media/image1.png"/><Relationship Id="rId7" Type="http://schemas.openxmlformats.org/officeDocument/2006/relationships/hyperlink" Target="https://zakon.rada.gov.ua/laws/show/447/2021#n1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zakon.rada.gov.ua/laws/show/121/2021#n15"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zakon.rada.gov.ua/laws/show/372/2021#n12"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ips.ligazakon.net/document/view/t030964?ed=2003_06_19&amp;an=232"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77273" y="2066405"/>
            <a:ext cx="11037454" cy="2308324"/>
          </a:xfrm>
          <a:prstGeom prst="rect">
            <a:avLst/>
          </a:prstGeom>
        </p:spPr>
        <p:txBody>
          <a:bodyPr wrap="square">
            <a:spAutoFit/>
          </a:bodyPr>
          <a:lstStyle/>
          <a:p>
            <a:pPr algn="ctr">
              <a:lnSpc>
                <a:spcPct val="200000"/>
              </a:lnSpc>
            </a:pPr>
            <a:r>
              <a:rPr lang="uk-UA" sz="2400" b="1" dirty="0">
                <a:solidFill>
                  <a:srgbClr val="224A98"/>
                </a:solidFill>
                <a:latin typeface="Arial" panose="020B0604020202020204" pitchFamily="34" charset="0"/>
                <a:cs typeface="Arial" panose="020B0604020202020204" pitchFamily="34" charset="0"/>
              </a:rPr>
              <a:t>СИСТЕМА НАЦІОНАЛЬНОЇ БЕЗПЕКИ ЯК ОБ'ЄКТ УПРАВЛІННЯ : СТРУКТУРА, ПРИНЦИПИ ТА ОСНОВНІ ВИКЛИКИ</a:t>
            </a:r>
          </a:p>
          <a:p>
            <a:pPr algn="just">
              <a:lnSpc>
                <a:spcPct val="200000"/>
              </a:lnSpc>
            </a:pPr>
            <a:endParaRPr lang="uk-UA" sz="24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37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71713" y="5245671"/>
            <a:ext cx="10912287" cy="400110"/>
          </a:xfrm>
          <a:prstGeom prst="rect">
            <a:avLst/>
          </a:prstGeom>
        </p:spPr>
        <p:txBody>
          <a:bodyPr wrap="square">
            <a:spAutoFit/>
          </a:bodyPr>
          <a:lstStyle/>
          <a:p>
            <a:pPr algn="just"/>
            <a:r>
              <a:rPr lang="ru-RU" sz="2000" b="1" dirty="0" err="1">
                <a:solidFill>
                  <a:srgbClr val="224A98"/>
                </a:solidFill>
                <a:latin typeface="Arial" panose="020B0604020202020204" pitchFamily="34" charset="0"/>
                <a:cs typeface="Arial" panose="020B0604020202020204" pitchFamily="34" charset="0"/>
              </a:rPr>
              <a:t>Стратегія</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національної</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України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Безпека</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людини</a:t>
            </a:r>
            <a:r>
              <a:rPr lang="ru-RU" sz="2000" b="1" dirty="0">
                <a:solidFill>
                  <a:srgbClr val="224A98"/>
                </a:solidFill>
                <a:latin typeface="Arial" panose="020B0604020202020204" pitchFamily="34" charset="0"/>
                <a:cs typeface="Arial" panose="020B0604020202020204" pitchFamily="34" charset="0"/>
              </a:rPr>
              <a:t> - </a:t>
            </a:r>
            <a:r>
              <a:rPr lang="ru-RU" sz="2000" b="1" dirty="0" err="1">
                <a:solidFill>
                  <a:srgbClr val="224A98"/>
                </a:solidFill>
                <a:latin typeface="Arial" panose="020B0604020202020204" pitchFamily="34" charset="0"/>
                <a:cs typeface="Arial" panose="020B0604020202020204" pitchFamily="34" charset="0"/>
              </a:rPr>
              <a:t>безпека</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країни</a:t>
            </a:r>
            <a:r>
              <a:rPr lang="ru-RU" sz="2000" b="1" dirty="0">
                <a:solidFill>
                  <a:srgbClr val="224A98"/>
                </a:solidFill>
                <a:latin typeface="Arial" panose="020B0604020202020204" pitchFamily="34" charset="0"/>
                <a:cs typeface="Arial" panose="020B0604020202020204" pitchFamily="34" charset="0"/>
              </a:rPr>
              <a:t>» </a:t>
            </a:r>
            <a:r>
              <a:rPr lang="uk-UA" sz="2000" b="1" dirty="0">
                <a:solidFill>
                  <a:srgbClr val="224A98"/>
                </a:solidFill>
                <a:latin typeface="Arial" panose="020B0604020202020204" pitchFamily="34" charset="0"/>
                <a:cs typeface="Arial" panose="020B0604020202020204" pitchFamily="34" charset="0"/>
              </a:rPr>
              <a:t>(2020 р.)</a:t>
            </a:r>
          </a:p>
        </p:txBody>
      </p:sp>
      <p:sp>
        <p:nvSpPr>
          <p:cNvPr id="5" name="Прямоугольник 4"/>
          <p:cNvSpPr/>
          <p:nvPr/>
        </p:nvSpPr>
        <p:spPr>
          <a:xfrm>
            <a:off x="771713" y="2385509"/>
            <a:ext cx="10658764" cy="1323439"/>
          </a:xfrm>
          <a:prstGeom prst="rect">
            <a:avLst/>
          </a:prstGeom>
        </p:spPr>
        <p:txBody>
          <a:bodyPr wrap="square">
            <a:spAutoFit/>
          </a:bodyPr>
          <a:lstStyle/>
          <a:p>
            <a:pPr algn="just"/>
            <a:r>
              <a:rPr lang="uk-UA" sz="2000" dirty="0">
                <a:solidFill>
                  <a:srgbClr val="224A98"/>
                </a:solidFill>
                <a:latin typeface="Arial" panose="020B0604020202020204" pitchFamily="34" charset="0"/>
                <a:cs typeface="Arial" panose="020B0604020202020204" pitchFamily="34" charset="0"/>
              </a:rPr>
              <a:t>Стратегія національної безпеки України - документ, що визначає актуальні загрози національній безпеці України та відповідні цілі, завдання, механізми захисту національних інтересів України та є основою для планування і реалізації державної політики у сфері національної безпеки.</a:t>
            </a:r>
          </a:p>
        </p:txBody>
      </p:sp>
      <p:sp>
        <p:nvSpPr>
          <p:cNvPr id="6" name="Прямоугольник 5"/>
          <p:cNvSpPr/>
          <p:nvPr/>
        </p:nvSpPr>
        <p:spPr>
          <a:xfrm>
            <a:off x="771713" y="4034871"/>
            <a:ext cx="10575637" cy="400110"/>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Стратегією національної безпеки «Україна у світі, що змінюється» (2007 р.) </a:t>
            </a:r>
          </a:p>
        </p:txBody>
      </p:sp>
      <p:sp>
        <p:nvSpPr>
          <p:cNvPr id="7" name="Прямоугольник 6"/>
          <p:cNvSpPr/>
          <p:nvPr/>
        </p:nvSpPr>
        <p:spPr>
          <a:xfrm>
            <a:off x="771713" y="4640271"/>
            <a:ext cx="5410455" cy="400110"/>
          </a:xfrm>
          <a:prstGeom prst="rect">
            <a:avLst/>
          </a:prstGeom>
        </p:spPr>
        <p:txBody>
          <a:bodyPr wrap="none">
            <a:spAutoFit/>
          </a:bodyPr>
          <a:lstStyle/>
          <a:p>
            <a:pPr algn="just"/>
            <a:r>
              <a:rPr lang="uk-UA" sz="2000" b="1" dirty="0">
                <a:solidFill>
                  <a:srgbClr val="224A98"/>
                </a:solidFill>
                <a:latin typeface="Arial" panose="020B0604020202020204" pitchFamily="34" charset="0"/>
                <a:cs typeface="Arial" panose="020B0604020202020204" pitchFamily="34" charset="0"/>
              </a:rPr>
              <a:t>Стратегія національної безпеки (2015 р.) </a:t>
            </a:r>
          </a:p>
        </p:txBody>
      </p:sp>
      <p:sp>
        <p:nvSpPr>
          <p:cNvPr id="14" name="Прямоугольник 13"/>
          <p:cNvSpPr/>
          <p:nvPr/>
        </p:nvSpPr>
        <p:spPr>
          <a:xfrm>
            <a:off x="2252504" y="1379999"/>
            <a:ext cx="7950703" cy="400110"/>
          </a:xfrm>
          <a:prstGeom prst="rect">
            <a:avLst/>
          </a:prstGeom>
        </p:spPr>
        <p:txBody>
          <a:bodyPr wrap="none">
            <a:spAutoFit/>
          </a:bodyPr>
          <a:lstStyle/>
          <a:p>
            <a:r>
              <a:rPr lang="ru-RU" sz="2000" b="1" u="sng" dirty="0" err="1">
                <a:solidFill>
                  <a:srgbClr val="224A98"/>
                </a:solidFill>
                <a:latin typeface="Arial" panose="020B0604020202020204" pitchFamily="34" charset="0"/>
                <a:cs typeface="Arial" panose="020B0604020202020204" pitchFamily="34" charset="0"/>
              </a:rPr>
              <a:t>Стратегічні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документи</a:t>
            </a:r>
            <a:r>
              <a:rPr lang="ru-RU" sz="2000" b="1" u="sng" dirty="0">
                <a:solidFill>
                  <a:srgbClr val="224A98"/>
                </a:solidFill>
                <a:latin typeface="Arial" panose="020B0604020202020204" pitchFamily="34" charset="0"/>
                <a:cs typeface="Arial" panose="020B0604020202020204" pitchFamily="34" charset="0"/>
              </a:rPr>
              <a:t> в </a:t>
            </a:r>
            <a:r>
              <a:rPr lang="ru-RU" sz="2000" b="1" u="sng" dirty="0" err="1">
                <a:solidFill>
                  <a:srgbClr val="224A98"/>
                </a:solidFill>
                <a:latin typeface="Arial" panose="020B0604020202020204" pitchFamily="34" charset="0"/>
                <a:cs typeface="Arial" panose="020B0604020202020204" pitchFamily="34" charset="0"/>
              </a:rPr>
              <a:t>сфері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національної</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безпеки</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095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98659" y="1320134"/>
            <a:ext cx="10994681" cy="4708981"/>
          </a:xfrm>
          <a:prstGeom prst="rect">
            <a:avLst/>
          </a:prstGeom>
        </p:spPr>
        <p:txBody>
          <a:bodyPr wrap="square">
            <a:spAutoFit/>
          </a:bodyPr>
          <a:lstStyle/>
          <a:p>
            <a:pPr algn="just"/>
            <a:r>
              <a:rPr lang="uk-UA" sz="2000" u="sng" dirty="0">
                <a:solidFill>
                  <a:srgbClr val="224A98"/>
                </a:solidFill>
                <a:latin typeface="Arial" panose="020B0604020202020204" pitchFamily="34" charset="0"/>
                <a:cs typeface="Arial" panose="020B0604020202020204" pitchFamily="34" charset="0"/>
                <a:hlinkClick r:id="rId6"/>
              </a:rPr>
              <a:t>Стратегія воєнної безпеки України</a:t>
            </a:r>
            <a:r>
              <a:rPr lang="uk-UA" sz="2000" dirty="0">
                <a:solidFill>
                  <a:srgbClr val="224A98"/>
                </a:solidFill>
                <a:latin typeface="Arial" panose="020B0604020202020204" pitchFamily="34" charset="0"/>
                <a:cs typeface="Arial" panose="020B0604020202020204" pitchFamily="34" charset="0"/>
              </a:rPr>
              <a:t> - документ, у якому викладається система поглядів на причини виникнення, сутність і характер сучасних воєнних конфліктів, принципи і шляхи запобігання їх виникненню, підготовку держави до можливого воєнного конфлікту, а також на застосування воєнної сили для захисту державного суверенітету, територіальної цілісності, інших </a:t>
            </a:r>
            <a:r>
              <a:rPr lang="uk-UA" sz="2000" dirty="0" err="1">
                <a:solidFill>
                  <a:srgbClr val="224A98"/>
                </a:solidFill>
                <a:latin typeface="Arial" panose="020B0604020202020204" pitchFamily="34" charset="0"/>
                <a:cs typeface="Arial" panose="020B0604020202020204" pitchFamily="34" charset="0"/>
              </a:rPr>
              <a:t>життєво</a:t>
            </a:r>
            <a:r>
              <a:rPr lang="uk-UA" sz="2000" dirty="0">
                <a:solidFill>
                  <a:srgbClr val="224A98"/>
                </a:solidFill>
                <a:latin typeface="Arial" panose="020B0604020202020204" pitchFamily="34" charset="0"/>
                <a:cs typeface="Arial" panose="020B0604020202020204" pitchFamily="34" charset="0"/>
              </a:rPr>
              <a:t> важливих національних інтересів.</a:t>
            </a:r>
          </a:p>
          <a:p>
            <a:pPr algn="just"/>
            <a:endParaRPr lang="uk-UA" sz="2000" dirty="0">
              <a:solidFill>
                <a:srgbClr val="224A98"/>
              </a:solidFill>
              <a:latin typeface="Arial" panose="020B0604020202020204" pitchFamily="34" charset="0"/>
              <a:cs typeface="Arial" panose="020B0604020202020204" pitchFamily="34" charset="0"/>
            </a:endParaRPr>
          </a:p>
          <a:p>
            <a:pPr algn="just"/>
            <a:r>
              <a:rPr lang="uk-UA" sz="2000" u="sng" dirty="0">
                <a:solidFill>
                  <a:srgbClr val="224A98"/>
                </a:solidFill>
                <a:latin typeface="Arial" panose="020B0604020202020204" pitchFamily="34" charset="0"/>
                <a:cs typeface="Arial" panose="020B0604020202020204" pitchFamily="34" charset="0"/>
                <a:hlinkClick r:id="rId7"/>
              </a:rPr>
              <a:t>Стратегія </a:t>
            </a:r>
            <a:r>
              <a:rPr lang="uk-UA" sz="2000" u="sng" dirty="0" err="1">
                <a:solidFill>
                  <a:srgbClr val="224A98"/>
                </a:solidFill>
                <a:latin typeface="Arial" panose="020B0604020202020204" pitchFamily="34" charset="0"/>
                <a:cs typeface="Arial" panose="020B0604020202020204" pitchFamily="34" charset="0"/>
                <a:hlinkClick r:id="rId7"/>
              </a:rPr>
              <a:t>кібербезпеки</a:t>
            </a:r>
            <a:r>
              <a:rPr lang="uk-UA" sz="2000" u="sng" dirty="0">
                <a:solidFill>
                  <a:srgbClr val="224A98"/>
                </a:solidFill>
                <a:latin typeface="Arial" panose="020B0604020202020204" pitchFamily="34" charset="0"/>
                <a:cs typeface="Arial" panose="020B0604020202020204" pitchFamily="34" charset="0"/>
                <a:hlinkClick r:id="rId7"/>
              </a:rPr>
              <a:t> України</a:t>
            </a:r>
            <a:r>
              <a:rPr lang="uk-UA" sz="2000" dirty="0">
                <a:solidFill>
                  <a:srgbClr val="224A98"/>
                </a:solidFill>
                <a:latin typeface="Arial" panose="020B0604020202020204" pitchFamily="34" charset="0"/>
                <a:cs typeface="Arial" panose="020B0604020202020204" pitchFamily="34" charset="0"/>
              </a:rPr>
              <a:t> - документ довгострокового планування, що визначає загрози </a:t>
            </a:r>
            <a:r>
              <a:rPr lang="uk-UA" sz="2000" dirty="0" err="1">
                <a:solidFill>
                  <a:srgbClr val="224A98"/>
                </a:solidFill>
                <a:latin typeface="Arial" panose="020B0604020202020204" pitchFamily="34" charset="0"/>
                <a:cs typeface="Arial" panose="020B0604020202020204" pitchFamily="34" charset="0"/>
              </a:rPr>
              <a:t>кібербезпеці</a:t>
            </a:r>
            <a:r>
              <a:rPr lang="uk-UA" sz="2000" dirty="0">
                <a:solidFill>
                  <a:srgbClr val="224A98"/>
                </a:solidFill>
                <a:latin typeface="Arial" panose="020B0604020202020204" pitchFamily="34" charset="0"/>
                <a:cs typeface="Arial" panose="020B0604020202020204" pitchFamily="34" charset="0"/>
              </a:rPr>
              <a:t> України, пріоритети та напрями забезпечення </a:t>
            </a:r>
            <a:r>
              <a:rPr lang="uk-UA" sz="2000" dirty="0" err="1">
                <a:solidFill>
                  <a:srgbClr val="224A98"/>
                </a:solidFill>
                <a:latin typeface="Arial" panose="020B0604020202020204" pitchFamily="34" charset="0"/>
                <a:cs typeface="Arial" panose="020B0604020202020204" pitchFamily="34" charset="0"/>
              </a:rPr>
              <a:t>кібербезпеки</a:t>
            </a:r>
            <a:r>
              <a:rPr lang="uk-UA" sz="2000" dirty="0">
                <a:solidFill>
                  <a:srgbClr val="224A98"/>
                </a:solidFill>
                <a:latin typeface="Arial" panose="020B0604020202020204" pitchFamily="34" charset="0"/>
                <a:cs typeface="Arial" panose="020B0604020202020204" pitchFamily="34" charset="0"/>
              </a:rPr>
              <a:t> України з метою створення умов для безпечного функціонування кіберпростору, його використання в інтересах особи, суспільства і держави.</a:t>
            </a:r>
          </a:p>
          <a:p>
            <a:pPr algn="just"/>
            <a:endParaRPr lang="uk-UA" sz="2000" dirty="0">
              <a:solidFill>
                <a:srgbClr val="224A98"/>
              </a:solidFill>
              <a:latin typeface="Arial" panose="020B0604020202020204" pitchFamily="34" charset="0"/>
              <a:cs typeface="Arial" panose="020B0604020202020204" pitchFamily="34" charset="0"/>
            </a:endParaRPr>
          </a:p>
          <a:p>
            <a:pPr algn="just"/>
            <a:r>
              <a:rPr lang="uk-UA" sz="2000" u="sng" dirty="0">
                <a:solidFill>
                  <a:srgbClr val="224A98"/>
                </a:solidFill>
                <a:latin typeface="Arial" panose="020B0604020202020204" pitchFamily="34" charset="0"/>
                <a:cs typeface="Arial" panose="020B0604020202020204" pitchFamily="34" charset="0"/>
                <a:hlinkClick r:id="rId8"/>
              </a:rPr>
              <a:t>Стратегічний оборонний бюлетень України</a:t>
            </a:r>
            <a:r>
              <a:rPr lang="uk-UA" sz="2000" dirty="0">
                <a:solidFill>
                  <a:srgbClr val="224A98"/>
                </a:solidFill>
                <a:latin typeface="Arial" panose="020B0604020202020204" pitchFamily="34" charset="0"/>
                <a:cs typeface="Arial" panose="020B0604020202020204" pitchFamily="34" charset="0"/>
              </a:rPr>
              <a:t> - документ оборонного планування, що розробляється за результатами оборонного огляду та визначає основні напрями реалізації воєнної політики України, стратегічні цілі розвитку та очікувані результати їх досягнення з урахуванням актуальних воєнно-політичних загроз і викликів.</a:t>
            </a:r>
            <a:endParaRPr lang="uk-UA" sz="2000" b="0" i="0" dirty="0">
              <a:solidFill>
                <a:srgbClr val="224A98"/>
              </a:solidFill>
              <a:effectLst/>
              <a:latin typeface="Arial" panose="020B0604020202020204" pitchFamily="34" charset="0"/>
              <a:cs typeface="Arial" panose="020B0604020202020204" pitchFamily="34" charset="0"/>
            </a:endParaRPr>
          </a:p>
        </p:txBody>
      </p:sp>
      <p:sp>
        <p:nvSpPr>
          <p:cNvPr id="13" name="Прямоугольник 12"/>
          <p:cNvSpPr/>
          <p:nvPr/>
        </p:nvSpPr>
        <p:spPr>
          <a:xfrm>
            <a:off x="1866405" y="808415"/>
            <a:ext cx="7950703" cy="400110"/>
          </a:xfrm>
          <a:prstGeom prst="rect">
            <a:avLst/>
          </a:prstGeom>
        </p:spPr>
        <p:txBody>
          <a:bodyPr wrap="none">
            <a:spAutoFit/>
          </a:bodyPr>
          <a:lstStyle/>
          <a:p>
            <a:r>
              <a:rPr lang="ru-RU" sz="2000" b="1" u="sng" dirty="0" err="1">
                <a:solidFill>
                  <a:srgbClr val="224A98"/>
                </a:solidFill>
                <a:latin typeface="Arial" panose="020B0604020202020204" pitchFamily="34" charset="0"/>
                <a:cs typeface="Arial" panose="020B0604020202020204" pitchFamily="34" charset="0"/>
              </a:rPr>
              <a:t>Стратегічні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документи</a:t>
            </a:r>
            <a:r>
              <a:rPr lang="ru-RU" sz="2000" b="1" u="sng" dirty="0">
                <a:solidFill>
                  <a:srgbClr val="224A98"/>
                </a:solidFill>
                <a:latin typeface="Arial" panose="020B0604020202020204" pitchFamily="34" charset="0"/>
                <a:cs typeface="Arial" panose="020B0604020202020204" pitchFamily="34" charset="0"/>
              </a:rPr>
              <a:t> в </a:t>
            </a:r>
            <a:r>
              <a:rPr lang="ru-RU" sz="2000" b="1" u="sng" dirty="0" err="1">
                <a:solidFill>
                  <a:srgbClr val="224A98"/>
                </a:solidFill>
                <a:latin typeface="Arial" panose="020B0604020202020204" pitchFamily="34" charset="0"/>
                <a:cs typeface="Arial" panose="020B0604020202020204" pitchFamily="34" charset="0"/>
              </a:rPr>
              <a:t>сфері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національної</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безпеки</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500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038364" y="1120079"/>
            <a:ext cx="7950703" cy="400110"/>
          </a:xfrm>
          <a:prstGeom prst="rect">
            <a:avLst/>
          </a:prstGeom>
        </p:spPr>
        <p:txBody>
          <a:bodyPr wrap="none">
            <a:spAutoFit/>
          </a:bodyPr>
          <a:lstStyle/>
          <a:p>
            <a:r>
              <a:rPr lang="ru-RU" sz="2000" b="1" u="sng" dirty="0" err="1">
                <a:solidFill>
                  <a:srgbClr val="224A98"/>
                </a:solidFill>
                <a:latin typeface="Arial" panose="020B0604020202020204" pitchFamily="34" charset="0"/>
                <a:cs typeface="Arial" panose="020B0604020202020204" pitchFamily="34" charset="0"/>
              </a:rPr>
              <a:t>Стратегічні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документи</a:t>
            </a:r>
            <a:r>
              <a:rPr lang="ru-RU" sz="2000" b="1" u="sng" dirty="0">
                <a:solidFill>
                  <a:srgbClr val="224A98"/>
                </a:solidFill>
                <a:latin typeface="Arial" panose="020B0604020202020204" pitchFamily="34" charset="0"/>
                <a:cs typeface="Arial" panose="020B0604020202020204" pitchFamily="34" charset="0"/>
              </a:rPr>
              <a:t> в </a:t>
            </a:r>
            <a:r>
              <a:rPr lang="ru-RU" sz="2000" b="1" u="sng" dirty="0" err="1">
                <a:solidFill>
                  <a:srgbClr val="224A98"/>
                </a:solidFill>
                <a:latin typeface="Arial" panose="020B0604020202020204" pitchFamily="34" charset="0"/>
                <a:cs typeface="Arial" panose="020B0604020202020204" pitchFamily="34" charset="0"/>
              </a:rPr>
              <a:t>сфері</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національної</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безпеки</a:t>
            </a:r>
            <a:r>
              <a:rPr lang="ru-RU" sz="2000" b="1" u="sng" dirty="0">
                <a:solidFill>
                  <a:srgbClr val="224A98"/>
                </a:solidFill>
                <a:latin typeface="Arial" panose="020B0604020202020204" pitchFamily="34" charset="0"/>
                <a:cs typeface="Arial" panose="020B0604020202020204" pitchFamily="34" charset="0"/>
              </a:rPr>
              <a:t> </a:t>
            </a:r>
            <a:r>
              <a:rPr lang="ru-RU" sz="2000" b="1" u="sng" dirty="0" err="1">
                <a:solidFill>
                  <a:srgbClr val="224A98"/>
                </a:solidFill>
                <a:latin typeface="Arial" panose="020B0604020202020204" pitchFamily="34" charset="0"/>
                <a:cs typeface="Arial" panose="020B0604020202020204" pitchFamily="34" charset="0"/>
              </a:rPr>
              <a:t>України</a:t>
            </a:r>
            <a:endParaRPr lang="uk-UA" sz="2000" b="1" u="sng" dirty="0">
              <a:solidFill>
                <a:srgbClr val="224A98"/>
              </a:solidFill>
              <a:latin typeface="Arial" panose="020B0604020202020204" pitchFamily="34" charset="0"/>
              <a:cs typeface="Arial" panose="020B0604020202020204" pitchFamily="34" charset="0"/>
            </a:endParaRPr>
          </a:p>
        </p:txBody>
      </p:sp>
      <p:sp>
        <p:nvSpPr>
          <p:cNvPr id="2" name="Прямоугольник 1"/>
          <p:cNvSpPr/>
          <p:nvPr/>
        </p:nvSpPr>
        <p:spPr>
          <a:xfrm>
            <a:off x="406401" y="1752069"/>
            <a:ext cx="11448217" cy="4555093"/>
          </a:xfrm>
          <a:prstGeom prst="rect">
            <a:avLst/>
          </a:prstGeom>
        </p:spPr>
        <p:txBody>
          <a:bodyPr wrap="square">
            <a:spAutoFit/>
          </a:bodyPr>
          <a:lstStyle/>
          <a:p>
            <a:pPr algn="just">
              <a:spcAft>
                <a:spcPts val="1200"/>
              </a:spcAft>
            </a:pPr>
            <a:r>
              <a:rPr lang="uk-UA" b="1" dirty="0">
                <a:solidFill>
                  <a:srgbClr val="224A98"/>
                </a:solidFill>
                <a:latin typeface="Arial" panose="020B0604020202020204" pitchFamily="34" charset="0"/>
                <a:cs typeface="Arial" panose="020B0604020202020204" pitchFamily="34" charset="0"/>
              </a:rPr>
              <a:t>Стратегія громадської безпеки та цивільного захисту України </a:t>
            </a:r>
            <a:r>
              <a:rPr lang="uk-UA" dirty="0">
                <a:solidFill>
                  <a:srgbClr val="224A98"/>
                </a:solidFill>
                <a:latin typeface="Arial" panose="020B0604020202020204" pitchFamily="34" charset="0"/>
                <a:cs typeface="Arial" panose="020B0604020202020204" pitchFamily="34" charset="0"/>
              </a:rPr>
              <a:t>- документ довгострокового планування, що розробляється за результатами огляду громадської безпеки та цивільного захисту і визначає напрями державної політики щодо гарантування захищеності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для держави, суспільства та особи інтересів, прав і свобод людини і громадянина, цілі та очікувані результати їх досягнення з урахуванням актуальних загроз;</a:t>
            </a:r>
          </a:p>
          <a:p>
            <a:pPr algn="just">
              <a:spcAft>
                <a:spcPts val="1200"/>
              </a:spcAft>
            </a:pPr>
            <a:r>
              <a:rPr lang="uk-UA" b="1" u="sng" dirty="0">
                <a:solidFill>
                  <a:srgbClr val="224A98"/>
                </a:solidFill>
                <a:latin typeface="Arial" panose="020B0604020202020204" pitchFamily="34" charset="0"/>
                <a:cs typeface="Arial" panose="020B0604020202020204" pitchFamily="34" charset="0"/>
                <a:hlinkClick r:id="rId6"/>
              </a:rPr>
              <a:t>Стратегія розвитку оборонно-промислового комплексу України</a:t>
            </a:r>
            <a:r>
              <a:rPr lang="uk-UA" dirty="0">
                <a:solidFill>
                  <a:srgbClr val="224A98"/>
                </a:solidFill>
                <a:latin typeface="Arial" panose="020B0604020202020204" pitchFamily="34" charset="0"/>
                <a:cs typeface="Arial" panose="020B0604020202020204" pitchFamily="34" charset="0"/>
              </a:rPr>
              <a:t> - документ, що розробляється за результатами огляду оборонно-промислового комплексу України та визначає пріоритетні напрями державної військово-промислової політики, цілі реформи оборонно-промислового комплексу та очікувані результати їх досягнення з урахуванням актуальних воєнно-політичних загроз і викликів;</a:t>
            </a:r>
          </a:p>
          <a:p>
            <a:pPr algn="just">
              <a:spcAft>
                <a:spcPts val="1200"/>
              </a:spcAft>
            </a:pPr>
            <a:r>
              <a:rPr lang="uk-UA" b="1" dirty="0">
                <a:solidFill>
                  <a:srgbClr val="224A98"/>
                </a:solidFill>
                <a:latin typeface="Arial" panose="020B0604020202020204" pitchFamily="34" charset="0"/>
                <a:cs typeface="Arial" panose="020B0604020202020204" pitchFamily="34" charset="0"/>
              </a:rPr>
              <a:t>Стратегія інтегрованого управління державним кордоном України </a:t>
            </a:r>
            <a:r>
              <a:rPr lang="uk-UA" dirty="0">
                <a:solidFill>
                  <a:srgbClr val="224A98"/>
                </a:solidFill>
                <a:latin typeface="Arial" panose="020B0604020202020204" pitchFamily="34" charset="0"/>
                <a:cs typeface="Arial" panose="020B0604020202020204" pitchFamily="34" charset="0"/>
              </a:rPr>
              <a:t>– документ довгострокового планування, що розробляється з метою визначення пріоритетних напрямів державної політики у сфері охорони та захисту державного кордону України, стратегічних цілей розвитку та очікуваних результатів їх досягнення з урахуванням створення і підтримання балансу між забезпеченням належного рівня прикордонної безпеки і збереженням відкритості державного кордону України для законного транскордонного співробітництва, а також для осіб, які подорожують.</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28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5781" y="1320134"/>
            <a:ext cx="11046691" cy="5355312"/>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Стратегія національної безпеки України </a:t>
            </a:r>
            <a:r>
              <a:rPr lang="uk-UA" dirty="0">
                <a:solidFill>
                  <a:srgbClr val="224A98"/>
                </a:solidFill>
                <a:latin typeface="Arial" panose="020B0604020202020204" pitchFamily="34" charset="0"/>
                <a:cs typeface="Arial" panose="020B0604020202020204" pitchFamily="34" charset="0"/>
              </a:rPr>
              <a:t>є основою для розроблення таких документів щодо планування у сферах національної безпеки і оборони, які визначатимуть шляхи та інструменти її реалізації:</a:t>
            </a:r>
          </a:p>
          <a:p>
            <a:pPr algn="just"/>
            <a:r>
              <a:rPr lang="uk-UA" dirty="0">
                <a:solidFill>
                  <a:srgbClr val="224A98"/>
                </a:solidFill>
                <a:latin typeface="Arial" panose="020B0604020202020204" pitchFamily="34" charset="0"/>
                <a:cs typeface="Arial" panose="020B0604020202020204" pitchFamily="34" charset="0"/>
              </a:rPr>
              <a:t>Стратегія людського розвитку;</a:t>
            </a:r>
          </a:p>
          <a:p>
            <a:pPr algn="just"/>
            <a:r>
              <a:rPr lang="uk-UA" dirty="0">
                <a:solidFill>
                  <a:srgbClr val="224A98"/>
                </a:solidFill>
                <a:latin typeface="Arial" panose="020B0604020202020204" pitchFamily="34" charset="0"/>
                <a:cs typeface="Arial" panose="020B0604020202020204" pitchFamily="34" charset="0"/>
              </a:rPr>
              <a:t>Стратегія воєнної безпеки України;</a:t>
            </a:r>
          </a:p>
          <a:p>
            <a:pPr algn="just"/>
            <a:r>
              <a:rPr lang="uk-UA" dirty="0">
                <a:solidFill>
                  <a:srgbClr val="224A98"/>
                </a:solidFill>
                <a:latin typeface="Arial" panose="020B0604020202020204" pitchFamily="34" charset="0"/>
                <a:cs typeface="Arial" panose="020B0604020202020204" pitchFamily="34" charset="0"/>
              </a:rPr>
              <a:t>Стратегія громадської безпеки та цивільного захисту України;</a:t>
            </a:r>
          </a:p>
          <a:p>
            <a:pPr algn="just"/>
            <a:r>
              <a:rPr lang="uk-UA" dirty="0">
                <a:solidFill>
                  <a:srgbClr val="224A98"/>
                </a:solidFill>
                <a:latin typeface="Arial" panose="020B0604020202020204" pitchFamily="34" charset="0"/>
                <a:cs typeface="Arial" panose="020B0604020202020204" pitchFamily="34" charset="0"/>
              </a:rPr>
              <a:t>Стратегія розвитку оборонно-промислового комплексу України;</a:t>
            </a:r>
          </a:p>
          <a:p>
            <a:pPr algn="just"/>
            <a:r>
              <a:rPr lang="uk-UA" dirty="0">
                <a:solidFill>
                  <a:srgbClr val="224A98"/>
                </a:solidFill>
                <a:latin typeface="Arial" panose="020B0604020202020204" pitchFamily="34" charset="0"/>
                <a:cs typeface="Arial" panose="020B0604020202020204" pitchFamily="34" charset="0"/>
              </a:rPr>
              <a:t>Стратегія економічної безпеки;</a:t>
            </a:r>
          </a:p>
          <a:p>
            <a:pPr algn="just"/>
            <a:r>
              <a:rPr lang="uk-UA" dirty="0">
                <a:solidFill>
                  <a:srgbClr val="224A98"/>
                </a:solidFill>
                <a:latin typeface="Arial" panose="020B0604020202020204" pitchFamily="34" charset="0"/>
                <a:cs typeface="Arial" panose="020B0604020202020204" pitchFamily="34" charset="0"/>
              </a:rPr>
              <a:t>Стратегія енергетичної безпеки;</a:t>
            </a:r>
          </a:p>
          <a:p>
            <a:pPr algn="just"/>
            <a:r>
              <a:rPr lang="uk-UA" dirty="0">
                <a:solidFill>
                  <a:srgbClr val="224A98"/>
                </a:solidFill>
                <a:latin typeface="Arial" panose="020B0604020202020204" pitchFamily="34" charset="0"/>
                <a:cs typeface="Arial" panose="020B0604020202020204" pitchFamily="34" charset="0"/>
              </a:rPr>
              <a:t>Стратегія екологічної безпеки та адаптації до зміни клімату;</a:t>
            </a:r>
          </a:p>
          <a:p>
            <a:pPr algn="just"/>
            <a:r>
              <a:rPr lang="uk-UA" dirty="0">
                <a:solidFill>
                  <a:srgbClr val="224A98"/>
                </a:solidFill>
                <a:latin typeface="Arial" panose="020B0604020202020204" pitchFamily="34" charset="0"/>
                <a:cs typeface="Arial" panose="020B0604020202020204" pitchFamily="34" charset="0"/>
              </a:rPr>
              <a:t>Стратегія </a:t>
            </a:r>
            <a:r>
              <a:rPr lang="uk-UA" dirty="0" err="1">
                <a:solidFill>
                  <a:srgbClr val="224A98"/>
                </a:solidFill>
                <a:latin typeface="Arial" panose="020B0604020202020204" pitchFamily="34" charset="0"/>
                <a:cs typeface="Arial" panose="020B0604020202020204" pitchFamily="34" charset="0"/>
              </a:rPr>
              <a:t>біобезпеки</a:t>
            </a:r>
            <a:r>
              <a:rPr lang="uk-UA" dirty="0">
                <a:solidFill>
                  <a:srgbClr val="224A98"/>
                </a:solidFill>
                <a:latin typeface="Arial" panose="020B0604020202020204" pitchFamily="34" charset="0"/>
                <a:cs typeface="Arial" panose="020B0604020202020204" pitchFamily="34" charset="0"/>
              </a:rPr>
              <a:t> та біологічного захисту;</a:t>
            </a:r>
          </a:p>
          <a:p>
            <a:pPr algn="just"/>
            <a:r>
              <a:rPr lang="uk-UA" dirty="0">
                <a:solidFill>
                  <a:srgbClr val="224A98"/>
                </a:solidFill>
                <a:latin typeface="Arial" panose="020B0604020202020204" pitchFamily="34" charset="0"/>
                <a:cs typeface="Arial" panose="020B0604020202020204" pitchFamily="34" charset="0"/>
              </a:rPr>
              <a:t>Стратегія інформаційної безпеки;</a:t>
            </a:r>
          </a:p>
          <a:p>
            <a:pPr algn="just"/>
            <a:r>
              <a:rPr lang="uk-UA" dirty="0">
                <a:solidFill>
                  <a:srgbClr val="224A98"/>
                </a:solidFill>
                <a:latin typeface="Arial" panose="020B0604020202020204" pitchFamily="34" charset="0"/>
                <a:cs typeface="Arial" panose="020B0604020202020204" pitchFamily="34" charset="0"/>
              </a:rPr>
              <a:t>Стратегія </a:t>
            </a:r>
            <a:r>
              <a:rPr lang="uk-UA" dirty="0" err="1">
                <a:solidFill>
                  <a:srgbClr val="224A98"/>
                </a:solidFill>
                <a:latin typeface="Arial" panose="020B0604020202020204" pitchFamily="34" charset="0"/>
                <a:cs typeface="Arial" panose="020B0604020202020204" pitchFamily="34" charset="0"/>
              </a:rPr>
              <a:t>кібербезпеки</a:t>
            </a:r>
            <a:r>
              <a:rPr lang="uk-UA" dirty="0">
                <a:solidFill>
                  <a:srgbClr val="224A98"/>
                </a:solidFill>
                <a:latin typeface="Arial" panose="020B0604020202020204" pitchFamily="34" charset="0"/>
                <a:cs typeface="Arial" panose="020B0604020202020204" pitchFamily="34" charset="0"/>
              </a:rPr>
              <a:t> України;</a:t>
            </a:r>
          </a:p>
          <a:p>
            <a:pPr algn="just"/>
            <a:r>
              <a:rPr lang="uk-UA" dirty="0">
                <a:solidFill>
                  <a:srgbClr val="224A98"/>
                </a:solidFill>
                <a:latin typeface="Arial" panose="020B0604020202020204" pitchFamily="34" charset="0"/>
                <a:cs typeface="Arial" panose="020B0604020202020204" pitchFamily="34" charset="0"/>
              </a:rPr>
              <a:t>Стратегія зовнішньополітичної діяльності;</a:t>
            </a:r>
          </a:p>
          <a:p>
            <a:pPr algn="just"/>
            <a:r>
              <a:rPr lang="uk-UA" dirty="0">
                <a:solidFill>
                  <a:srgbClr val="224A98"/>
                </a:solidFill>
                <a:latin typeface="Arial" panose="020B0604020202020204" pitchFamily="34" charset="0"/>
                <a:cs typeface="Arial" panose="020B0604020202020204" pitchFamily="34" charset="0"/>
              </a:rPr>
              <a:t>Стратегія забезпечення державної безпеки;</a:t>
            </a:r>
          </a:p>
          <a:p>
            <a:pPr algn="just"/>
            <a:r>
              <a:rPr lang="uk-UA" dirty="0">
                <a:solidFill>
                  <a:srgbClr val="224A98"/>
                </a:solidFill>
                <a:latin typeface="Arial" panose="020B0604020202020204" pitchFamily="34" charset="0"/>
                <a:cs typeface="Arial" panose="020B0604020202020204" pitchFamily="34" charset="0"/>
              </a:rPr>
              <a:t>Стратегія інтегрованого управління державним кордоном України;</a:t>
            </a:r>
          </a:p>
          <a:p>
            <a:pPr algn="just"/>
            <a:r>
              <a:rPr lang="uk-UA" dirty="0">
                <a:solidFill>
                  <a:srgbClr val="224A98"/>
                </a:solidFill>
                <a:latin typeface="Arial" panose="020B0604020202020204" pitchFamily="34" charset="0"/>
                <a:cs typeface="Arial" panose="020B0604020202020204" pitchFamily="34" charset="0"/>
              </a:rPr>
              <a:t>Стратегія продовольчої безпеки;</a:t>
            </a:r>
          </a:p>
          <a:p>
            <a:pPr algn="just"/>
            <a:endParaRPr lang="uk-UA" dirty="0">
              <a:solidFill>
                <a:srgbClr val="224A98"/>
              </a:solidFill>
              <a:latin typeface="Arial" panose="020B0604020202020204" pitchFamily="34" charset="0"/>
              <a:cs typeface="Arial" panose="020B0604020202020204" pitchFamily="34" charset="0"/>
            </a:endParaRPr>
          </a:p>
          <a:p>
            <a:pPr algn="just"/>
            <a:r>
              <a:rPr lang="uk-UA" dirty="0">
                <a:solidFill>
                  <a:srgbClr val="224A98"/>
                </a:solidFill>
                <a:latin typeface="Arial" panose="020B0604020202020204" pitchFamily="34" charset="0"/>
                <a:cs typeface="Arial" panose="020B0604020202020204" pitchFamily="34" charset="0"/>
              </a:rPr>
              <a:t>Національна розвідувальна програма.</a:t>
            </a:r>
            <a:endParaRPr lang="uk-UA" b="0" i="0" dirty="0">
              <a:solidFill>
                <a:srgbClr val="224A98"/>
              </a:solidFill>
              <a:effectLst/>
              <a:latin typeface="Arial" panose="020B0604020202020204" pitchFamily="34" charset="0"/>
              <a:cs typeface="Arial" panose="020B0604020202020204" pitchFamily="34" charset="0"/>
            </a:endParaRPr>
          </a:p>
        </p:txBody>
      </p:sp>
      <p:sp>
        <p:nvSpPr>
          <p:cNvPr id="13" name="Прямоугольник 12"/>
          <p:cNvSpPr/>
          <p:nvPr/>
        </p:nvSpPr>
        <p:spPr>
          <a:xfrm>
            <a:off x="3543891" y="808415"/>
            <a:ext cx="4616585" cy="400110"/>
          </a:xfrm>
          <a:prstGeom prst="rect">
            <a:avLst/>
          </a:prstGeom>
        </p:spPr>
        <p:txBody>
          <a:bodyPr wrap="none">
            <a:spAutoFit/>
          </a:bodyPr>
          <a:lstStyle/>
          <a:p>
            <a:r>
              <a:rPr lang="ru-RU" sz="2000" b="1" dirty="0">
                <a:solidFill>
                  <a:srgbClr val="224A98"/>
                </a:solidFill>
                <a:latin typeface="Arial" panose="020B0604020202020204" pitchFamily="34" charset="0"/>
                <a:cs typeface="Arial" panose="020B0604020202020204" pitchFamily="34" charset="0"/>
              </a:rPr>
              <a:t>Структура </a:t>
            </a:r>
            <a:r>
              <a:rPr lang="ru-RU" sz="2000" b="1" dirty="0" err="1">
                <a:solidFill>
                  <a:srgbClr val="224A98"/>
                </a:solidFill>
                <a:latin typeface="Arial" panose="020B0604020202020204" pitchFamily="34" charset="0"/>
                <a:cs typeface="Arial" panose="020B0604020202020204" pitchFamily="34" charset="0"/>
              </a:rPr>
              <a:t>національної</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безпеки</a:t>
            </a:r>
            <a:r>
              <a:rPr lang="ru-RU" sz="2000" b="1" dirty="0">
                <a:solidFill>
                  <a:srgbClr val="224A98"/>
                </a:solidFill>
                <a:latin typeface="Arial" panose="020B0604020202020204" pitchFamily="34" charset="0"/>
                <a:cs typeface="Arial" panose="020B0604020202020204" pitchFamily="34" charset="0"/>
              </a:rPr>
              <a:t>?</a:t>
            </a:r>
            <a:endParaRPr lang="uk-UA" sz="20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87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a:stretch>
            <a:fillRect/>
          </a:stretch>
        </p:blipFill>
        <p:spPr>
          <a:xfrm>
            <a:off x="1636943" y="1207664"/>
            <a:ext cx="8869013" cy="4848902"/>
          </a:xfrm>
          <a:prstGeom prst="rect">
            <a:avLst/>
          </a:prstGeom>
        </p:spPr>
      </p:pic>
    </p:spTree>
    <p:extLst>
      <p:ext uri="{BB962C8B-B14F-4D97-AF65-F5344CB8AC3E}">
        <p14:creationId xmlns:p14="http://schemas.microsoft.com/office/powerpoint/2010/main" val="265436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42763" y="1951841"/>
            <a:ext cx="11106473" cy="3785652"/>
          </a:xfrm>
          <a:prstGeom prst="rect">
            <a:avLst/>
          </a:prstGeom>
        </p:spPr>
        <p:txBody>
          <a:bodyPr wrap="square">
            <a:spAutoFit/>
          </a:bodyPr>
          <a:lstStyle/>
          <a:p>
            <a:pPr algn="just">
              <a:lnSpc>
                <a:spcPct val="150000"/>
              </a:lnSpc>
            </a:pPr>
            <a:r>
              <a:rPr lang="ru-RU" sz="2000" dirty="0">
                <a:solidFill>
                  <a:srgbClr val="224A98"/>
                </a:solidFill>
                <a:latin typeface="Arial" panose="020B0604020202020204" pitchFamily="34" charset="0"/>
                <a:cs typeface="Arial" panose="020B0604020202020204" pitchFamily="34" charset="0"/>
              </a:rPr>
              <a:t>1) верховенство права, </a:t>
            </a:r>
            <a:r>
              <a:rPr lang="ru-RU" sz="2000" dirty="0" err="1">
                <a:solidFill>
                  <a:srgbClr val="224A98"/>
                </a:solidFill>
                <a:latin typeface="Arial" panose="020B0604020202020204" pitchFamily="34" charset="0"/>
                <a:cs typeface="Arial" panose="020B0604020202020204" pitchFamily="34" charset="0"/>
              </a:rPr>
              <a:t>підзвітність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законність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прозорість</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дотримання</a:t>
            </a:r>
            <a:r>
              <a:rPr lang="ru-RU" sz="2000" dirty="0">
                <a:solidFill>
                  <a:srgbClr val="224A98"/>
                </a:solidFill>
                <a:latin typeface="Arial" panose="020B0604020202020204" pitchFamily="34" charset="0"/>
                <a:cs typeface="Arial" panose="020B0604020202020204" pitchFamily="34" charset="0"/>
              </a:rPr>
              <a:t> засад демократичного </a:t>
            </a:r>
            <a:r>
              <a:rPr lang="ru-RU" sz="2000" dirty="0" err="1">
                <a:solidFill>
                  <a:srgbClr val="224A98"/>
                </a:solidFill>
                <a:latin typeface="Arial" panose="020B0604020202020204" pitchFamily="34" charset="0"/>
                <a:cs typeface="Arial" panose="020B0604020202020204" pitchFamily="34" charset="0"/>
              </a:rPr>
              <a:t>цивільного</a:t>
            </a:r>
            <a:r>
              <a:rPr lang="ru-RU" sz="2000" dirty="0">
                <a:solidFill>
                  <a:srgbClr val="224A98"/>
                </a:solidFill>
                <a:latin typeface="Arial" panose="020B0604020202020204" pitchFamily="34" charset="0"/>
                <a:cs typeface="Arial" panose="020B0604020202020204" pitchFamily="34" charset="0"/>
              </a:rPr>
              <a:t> контролю за </a:t>
            </a:r>
            <a:r>
              <a:rPr lang="ru-RU" sz="2000" dirty="0" err="1">
                <a:solidFill>
                  <a:srgbClr val="224A98"/>
                </a:solidFill>
                <a:latin typeface="Arial" panose="020B0604020202020204" pitchFamily="34" charset="0"/>
                <a:cs typeface="Arial" panose="020B0604020202020204" pitchFamily="34" charset="0"/>
              </a:rPr>
              <a:t>функціонуванням</a:t>
            </a:r>
            <a:r>
              <a:rPr lang="ru-RU" sz="2000" dirty="0">
                <a:solidFill>
                  <a:srgbClr val="224A98"/>
                </a:solidFill>
                <a:latin typeface="Arial" panose="020B0604020202020204" pitchFamily="34" charset="0"/>
                <a:cs typeface="Arial" panose="020B0604020202020204" pitchFamily="34" charset="0"/>
              </a:rPr>
              <a:t> сектору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 та </a:t>
            </a:r>
            <a:r>
              <a:rPr lang="ru-RU" sz="2000" dirty="0" err="1">
                <a:solidFill>
                  <a:srgbClr val="224A98"/>
                </a:solidFill>
                <a:latin typeface="Arial" panose="020B0604020202020204" pitchFamily="34" charset="0"/>
                <a:cs typeface="Arial" panose="020B0604020202020204" pitchFamily="34" charset="0"/>
              </a:rPr>
              <a:t>застосуванням</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сили</a:t>
            </a:r>
            <a:r>
              <a:rPr lang="ru-RU" sz="2000" dirty="0">
                <a:solidFill>
                  <a:srgbClr val="224A98"/>
                </a:solidFill>
                <a:latin typeface="Arial" panose="020B0604020202020204" pitchFamily="34" charset="0"/>
                <a:cs typeface="Arial" panose="020B0604020202020204" pitchFamily="34" charset="0"/>
              </a:rPr>
              <a:t>;</a:t>
            </a:r>
          </a:p>
          <a:p>
            <a:pPr algn="just">
              <a:lnSpc>
                <a:spcPct val="150000"/>
              </a:lnSpc>
            </a:pPr>
            <a:r>
              <a:rPr lang="ru-RU" sz="2000" dirty="0">
                <a:solidFill>
                  <a:srgbClr val="224A98"/>
                </a:solidFill>
                <a:latin typeface="Arial" panose="020B0604020202020204" pitchFamily="34" charset="0"/>
                <a:cs typeface="Arial" panose="020B0604020202020204" pitchFamily="34" charset="0"/>
              </a:rPr>
              <a:t>2) </a:t>
            </a:r>
            <a:r>
              <a:rPr lang="ru-RU" sz="2000" dirty="0" err="1">
                <a:solidFill>
                  <a:srgbClr val="224A98"/>
                </a:solidFill>
                <a:latin typeface="Arial" panose="020B0604020202020204" pitchFamily="34" charset="0"/>
                <a:cs typeface="Arial" panose="020B0604020202020204" pitchFamily="34" charset="0"/>
              </a:rPr>
              <a:t>дотримання</a:t>
            </a:r>
            <a:r>
              <a:rPr lang="ru-RU" sz="2000" dirty="0">
                <a:solidFill>
                  <a:srgbClr val="224A98"/>
                </a:solidFill>
                <a:latin typeface="Arial" panose="020B0604020202020204" pitchFamily="34" charset="0"/>
                <a:cs typeface="Arial" panose="020B0604020202020204" pitchFamily="34" charset="0"/>
              </a:rPr>
              <a:t> норм </a:t>
            </a:r>
            <a:r>
              <a:rPr lang="ru-RU" sz="2000" dirty="0" err="1">
                <a:solidFill>
                  <a:srgbClr val="224A98"/>
                </a:solidFill>
                <a:latin typeface="Arial" panose="020B0604020202020204" pitchFamily="34" charset="0"/>
                <a:cs typeface="Arial" panose="020B0604020202020204" pitchFamily="34" charset="0"/>
              </a:rPr>
              <a:t>міжнародного</a:t>
            </a:r>
            <a:r>
              <a:rPr lang="ru-RU" sz="2000" dirty="0">
                <a:solidFill>
                  <a:srgbClr val="224A98"/>
                </a:solidFill>
                <a:latin typeface="Arial" panose="020B0604020202020204" pitchFamily="34" charset="0"/>
                <a:cs typeface="Arial" panose="020B0604020202020204" pitchFamily="34" charset="0"/>
              </a:rPr>
              <a:t> права, участь в </a:t>
            </a:r>
            <a:r>
              <a:rPr lang="ru-RU" sz="2000" dirty="0" err="1">
                <a:solidFill>
                  <a:srgbClr val="224A98"/>
                </a:solidFill>
                <a:latin typeface="Arial" panose="020B0604020202020204" pitchFamily="34" charset="0"/>
                <a:cs typeface="Arial" panose="020B0604020202020204" pitchFamily="34" charset="0"/>
              </a:rPr>
              <a:t>інтересах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України</a:t>
            </a:r>
            <a:r>
              <a:rPr lang="ru-RU" sz="2000" dirty="0">
                <a:solidFill>
                  <a:srgbClr val="224A98"/>
                </a:solidFill>
                <a:latin typeface="Arial" panose="020B0604020202020204" pitchFamily="34" charset="0"/>
                <a:cs typeface="Arial" panose="020B0604020202020204" pitchFamily="34" charset="0"/>
              </a:rPr>
              <a:t> у </a:t>
            </a:r>
            <a:r>
              <a:rPr lang="ru-RU" sz="2000" dirty="0" err="1">
                <a:solidFill>
                  <a:srgbClr val="224A98"/>
                </a:solidFill>
                <a:latin typeface="Arial" panose="020B0604020202020204" pitchFamily="34" charset="0"/>
                <a:cs typeface="Arial" panose="020B0604020202020204" pitchFamily="34" charset="0"/>
              </a:rPr>
              <a:t>міжнародних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зусиллях</a:t>
            </a:r>
            <a:r>
              <a:rPr lang="ru-RU" sz="2000" dirty="0">
                <a:solidFill>
                  <a:srgbClr val="224A98"/>
                </a:solidFill>
                <a:latin typeface="Arial" panose="020B0604020202020204" pitchFamily="34" charset="0"/>
                <a:cs typeface="Arial" panose="020B0604020202020204" pitchFamily="34" charset="0"/>
              </a:rPr>
              <a:t> з </a:t>
            </a:r>
            <a:r>
              <a:rPr lang="ru-RU" sz="2000" dirty="0" err="1">
                <a:solidFill>
                  <a:srgbClr val="224A98"/>
                </a:solidFill>
                <a:latin typeface="Arial" panose="020B0604020202020204" pitchFamily="34" charset="0"/>
                <a:cs typeface="Arial" panose="020B0604020202020204" pitchFamily="34" charset="0"/>
              </a:rPr>
              <a:t>підтримання</a:t>
            </a:r>
            <a:r>
              <a:rPr lang="ru-RU" sz="2000" dirty="0">
                <a:solidFill>
                  <a:srgbClr val="224A98"/>
                </a:solidFill>
                <a:latin typeface="Arial" panose="020B0604020202020204" pitchFamily="34" charset="0"/>
                <a:cs typeface="Arial" panose="020B0604020202020204" pitchFamily="34" charset="0"/>
              </a:rPr>
              <a:t> миру і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міждержавних</a:t>
            </a:r>
            <a:r>
              <a:rPr lang="ru-RU" sz="2000" dirty="0">
                <a:solidFill>
                  <a:srgbClr val="224A98"/>
                </a:solidFill>
                <a:latin typeface="Arial" panose="020B0604020202020204" pitchFamily="34" charset="0"/>
                <a:cs typeface="Arial" panose="020B0604020202020204" pitchFamily="34" charset="0"/>
              </a:rPr>
              <a:t> системах та </a:t>
            </a:r>
            <a:r>
              <a:rPr lang="ru-RU" sz="2000" dirty="0" err="1">
                <a:solidFill>
                  <a:srgbClr val="224A98"/>
                </a:solidFill>
                <a:latin typeface="Arial" panose="020B0604020202020204" pitchFamily="34" charset="0"/>
                <a:cs typeface="Arial" panose="020B0604020202020204" pitchFamily="34" charset="0"/>
              </a:rPr>
              <a:t>механізмах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міжнародної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колективної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a:t>
            </a:r>
          </a:p>
          <a:p>
            <a:pPr algn="just">
              <a:lnSpc>
                <a:spcPct val="150000"/>
              </a:lnSpc>
            </a:pPr>
            <a:r>
              <a:rPr lang="ru-RU" sz="2000" dirty="0">
                <a:solidFill>
                  <a:srgbClr val="224A98"/>
                </a:solidFill>
                <a:latin typeface="Arial" panose="020B0604020202020204" pitchFamily="34" charset="0"/>
                <a:cs typeface="Arial" panose="020B0604020202020204" pitchFamily="34" charset="0"/>
              </a:rPr>
              <a:t>3) </a:t>
            </a:r>
            <a:r>
              <a:rPr lang="ru-RU" sz="2000" dirty="0" err="1">
                <a:solidFill>
                  <a:srgbClr val="224A98"/>
                </a:solidFill>
                <a:latin typeface="Arial" panose="020B0604020202020204" pitchFamily="34" charset="0"/>
                <a:cs typeface="Arial" panose="020B0604020202020204" pitchFamily="34" charset="0"/>
              </a:rPr>
              <a:t>розвиток</a:t>
            </a:r>
            <a:r>
              <a:rPr lang="ru-RU" sz="2000" dirty="0">
                <a:solidFill>
                  <a:srgbClr val="224A98"/>
                </a:solidFill>
                <a:latin typeface="Arial" panose="020B0604020202020204" pitchFamily="34" charset="0"/>
                <a:cs typeface="Arial" panose="020B0604020202020204" pitchFamily="34" charset="0"/>
              </a:rPr>
              <a:t> сектору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 як основного </a:t>
            </a:r>
            <a:r>
              <a:rPr lang="ru-RU" sz="2000" dirty="0" err="1">
                <a:solidFill>
                  <a:srgbClr val="224A98"/>
                </a:solidFill>
                <a:latin typeface="Arial" panose="020B0604020202020204" pitchFamily="34" charset="0"/>
                <a:cs typeface="Arial" panose="020B0604020202020204" pitchFamily="34" charset="0"/>
              </a:rPr>
              <a:t>інструменту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реалізації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державної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політики</a:t>
            </a:r>
            <a:r>
              <a:rPr lang="ru-RU" sz="2000" dirty="0">
                <a:solidFill>
                  <a:srgbClr val="224A98"/>
                </a:solidFill>
                <a:latin typeface="Arial" panose="020B0604020202020204" pitchFamily="34" charset="0"/>
                <a:cs typeface="Arial" panose="020B0604020202020204" pitchFamily="34" charset="0"/>
              </a:rPr>
              <a:t> у сферах </a:t>
            </a:r>
            <a:r>
              <a:rPr lang="ru-RU" sz="2000" dirty="0" err="1">
                <a:solidFill>
                  <a:srgbClr val="224A98"/>
                </a:solidFill>
                <a:latin typeface="Arial" panose="020B0604020202020204" pitchFamily="34" charset="0"/>
                <a:cs typeface="Arial" panose="020B0604020202020204" pitchFamily="34" charset="0"/>
              </a:rPr>
              <a:t>національної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і оборони.</a:t>
            </a:r>
            <a:endParaRPr lang="ru-RU" sz="2000" b="0" i="0" dirty="0">
              <a:solidFill>
                <a:srgbClr val="224A98"/>
              </a:solidFill>
              <a:effectLst/>
              <a:latin typeface="Arial" panose="020B0604020202020204" pitchFamily="34" charset="0"/>
              <a:cs typeface="Arial" panose="020B0604020202020204" pitchFamily="34" charset="0"/>
            </a:endParaRPr>
          </a:p>
        </p:txBody>
      </p:sp>
      <p:sp>
        <p:nvSpPr>
          <p:cNvPr id="8" name="Прямоугольник 7"/>
          <p:cNvSpPr/>
          <p:nvPr/>
        </p:nvSpPr>
        <p:spPr>
          <a:xfrm>
            <a:off x="3935410" y="815650"/>
            <a:ext cx="4589718" cy="707886"/>
          </a:xfrm>
          <a:prstGeom prst="rect">
            <a:avLst/>
          </a:prstGeom>
        </p:spPr>
        <p:txBody>
          <a:bodyPr wrap="none">
            <a:spAutoFit/>
          </a:bodyPr>
          <a:lstStyle/>
          <a:p>
            <a:pPr>
              <a:lnSpc>
                <a:spcPct val="200000"/>
              </a:lnSpc>
            </a:pPr>
            <a:r>
              <a:rPr lang="uk-UA" sz="2000" b="1" dirty="0">
                <a:solidFill>
                  <a:srgbClr val="224A98"/>
                </a:solidFill>
                <a:latin typeface="Arial" panose="020B0604020202020204" pitchFamily="34" charset="0"/>
                <a:cs typeface="Arial" panose="020B0604020202020204" pitchFamily="34" charset="0"/>
              </a:rPr>
              <a:t>2. Принципи національної безпеки</a:t>
            </a:r>
          </a:p>
        </p:txBody>
      </p:sp>
    </p:spTree>
    <p:extLst>
      <p:ext uri="{BB962C8B-B14F-4D97-AF65-F5344CB8AC3E}">
        <p14:creationId xmlns:p14="http://schemas.microsoft.com/office/powerpoint/2010/main" val="2998571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395128" y="1600308"/>
            <a:ext cx="7073475" cy="1446550"/>
          </a:xfrm>
          <a:prstGeom prst="rect">
            <a:avLst/>
          </a:prstGeom>
        </p:spPr>
        <p:txBody>
          <a:bodyPr wrap="none">
            <a:spAutoFit/>
          </a:bodyPr>
          <a:lstStyle/>
          <a:p>
            <a:pPr>
              <a:lnSpc>
                <a:spcPct val="200000"/>
              </a:lnSpc>
            </a:pPr>
            <a:r>
              <a:rPr lang="ru-RU" sz="2200" b="1" dirty="0">
                <a:solidFill>
                  <a:srgbClr val="224A98"/>
                </a:solidFill>
                <a:latin typeface="Arial" panose="020B0604020202020204" pitchFamily="34" charset="0"/>
                <a:cs typeface="Arial" panose="020B0604020202020204" pitchFamily="34" charset="0"/>
              </a:rPr>
              <a:t>3. </a:t>
            </a:r>
            <a:r>
              <a:rPr lang="ru-RU" sz="2200" b="1" dirty="0" err="1">
                <a:solidFill>
                  <a:srgbClr val="224A98"/>
                </a:solidFill>
                <a:latin typeface="Arial" panose="020B0604020202020204" pitchFamily="34" charset="0"/>
                <a:cs typeface="Arial" panose="020B0604020202020204" pitchFamily="34" charset="0"/>
              </a:rPr>
              <a:t>Основні</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виклики</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національній</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безпеці</a:t>
            </a:r>
            <a:r>
              <a:rPr lang="ru-RU" sz="2200" b="1" dirty="0">
                <a:solidFill>
                  <a:srgbClr val="224A98"/>
                </a:solidFill>
                <a:latin typeface="Arial" panose="020B0604020202020204" pitchFamily="34" charset="0"/>
                <a:cs typeface="Arial" panose="020B0604020202020204" pitchFamily="34" charset="0"/>
              </a:rPr>
              <a:t> </a:t>
            </a:r>
            <a:r>
              <a:rPr lang="ru-RU" sz="2200" b="1" dirty="0" err="1">
                <a:solidFill>
                  <a:srgbClr val="224A98"/>
                </a:solidFill>
                <a:latin typeface="Arial" panose="020B0604020202020204" pitchFamily="34" charset="0"/>
                <a:cs typeface="Arial" panose="020B0604020202020204" pitchFamily="34" charset="0"/>
              </a:rPr>
              <a:t>України</a:t>
            </a:r>
            <a:endParaRPr lang="ru-RU" sz="2200" b="1" dirty="0">
              <a:solidFill>
                <a:srgbClr val="224A98"/>
              </a:solidFill>
              <a:latin typeface="Arial" panose="020B0604020202020204" pitchFamily="34" charset="0"/>
              <a:cs typeface="Arial" panose="020B0604020202020204" pitchFamily="34" charset="0"/>
            </a:endParaRPr>
          </a:p>
          <a:p>
            <a:pPr algn="ctr">
              <a:lnSpc>
                <a:spcPct val="200000"/>
              </a:lnSpc>
            </a:pPr>
            <a:r>
              <a:rPr lang="ru-RU" sz="2200" b="1" dirty="0">
                <a:solidFill>
                  <a:srgbClr val="224A98"/>
                </a:solidFill>
                <a:latin typeface="Arial" panose="020B0604020202020204" pitchFamily="34" charset="0"/>
                <a:cs typeface="Arial" panose="020B0604020202020204" pitchFamily="34" charset="0"/>
              </a:rPr>
              <a:t>(</a:t>
            </a:r>
            <a:r>
              <a:rPr lang="ru-RU" sz="2200" b="1" dirty="0" err="1">
                <a:solidFill>
                  <a:srgbClr val="224A98"/>
                </a:solidFill>
                <a:latin typeface="Arial" panose="020B0604020202020204" pitchFamily="34" charset="0"/>
                <a:cs typeface="Arial" panose="020B0604020202020204" pitchFamily="34" charset="0"/>
              </a:rPr>
              <a:t>дискусія</a:t>
            </a:r>
            <a:r>
              <a:rPr lang="ru-RU" sz="2200" b="1" dirty="0">
                <a:solidFill>
                  <a:srgbClr val="224A98"/>
                </a:solidFill>
                <a:latin typeface="Arial" panose="020B0604020202020204" pitchFamily="34" charset="0"/>
                <a:cs typeface="Arial" panose="020B0604020202020204" pitchFamily="34" charset="0"/>
              </a:rPr>
              <a:t>)</a:t>
            </a:r>
            <a:endParaRPr lang="uk-UA" sz="22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1466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12405" y="848949"/>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59937" y="955131"/>
            <a:ext cx="10447317" cy="369332"/>
          </a:xfrm>
          <a:prstGeom prst="rect">
            <a:avLst/>
          </a:prstGeom>
        </p:spPr>
        <p:txBody>
          <a:bodyPr wrap="square">
            <a:spAutoFit/>
          </a:bodyPr>
          <a:lstStyle/>
          <a:p>
            <a:r>
              <a:rPr lang="ru-RU" dirty="0" err="1">
                <a:solidFill>
                  <a:srgbClr val="224A98"/>
                </a:solidFill>
              </a:rPr>
              <a:t>Чому</a:t>
            </a:r>
            <a:r>
              <a:rPr lang="ru-RU" dirty="0">
                <a:solidFill>
                  <a:srgbClr val="224A98"/>
                </a:solidFill>
              </a:rPr>
              <a:t> </a:t>
            </a:r>
            <a:r>
              <a:rPr lang="ru-RU" dirty="0" err="1">
                <a:solidFill>
                  <a:srgbClr val="224A98"/>
                </a:solidFill>
              </a:rPr>
              <a:t>природні</a:t>
            </a:r>
            <a:r>
              <a:rPr lang="ru-RU" dirty="0">
                <a:solidFill>
                  <a:srgbClr val="224A98"/>
                </a:solidFill>
              </a:rPr>
              <a:t> </a:t>
            </a:r>
            <a:r>
              <a:rPr lang="ru-RU" dirty="0" err="1">
                <a:solidFill>
                  <a:srgbClr val="224A98"/>
                </a:solidFill>
              </a:rPr>
              <a:t>ресурси</a:t>
            </a:r>
            <a:r>
              <a:rPr lang="ru-RU" dirty="0">
                <a:solidFill>
                  <a:srgbClr val="224A98"/>
                </a:solidFill>
              </a:rPr>
              <a:t> є </a:t>
            </a:r>
            <a:r>
              <a:rPr lang="ru-RU" dirty="0" err="1">
                <a:solidFill>
                  <a:srgbClr val="224A98"/>
                </a:solidFill>
              </a:rPr>
              <a:t>важливим</a:t>
            </a:r>
            <a:r>
              <a:rPr lang="ru-RU" dirty="0">
                <a:solidFill>
                  <a:srgbClr val="224A98"/>
                </a:solidFill>
              </a:rPr>
              <a:t> фактором </a:t>
            </a:r>
            <a:r>
              <a:rPr lang="ru-RU" dirty="0" err="1">
                <a:solidFill>
                  <a:srgbClr val="224A98"/>
                </a:solidFill>
              </a:rPr>
              <a:t>національної</a:t>
            </a:r>
            <a:r>
              <a:rPr lang="ru-RU" dirty="0">
                <a:solidFill>
                  <a:srgbClr val="224A98"/>
                </a:solidFill>
              </a:rPr>
              <a:t> </a:t>
            </a:r>
            <a:r>
              <a:rPr lang="ru-RU" dirty="0" err="1">
                <a:solidFill>
                  <a:srgbClr val="224A98"/>
                </a:solidFill>
              </a:rPr>
              <a:t>безпеки</a:t>
            </a:r>
            <a:r>
              <a:rPr lang="ru-RU" dirty="0">
                <a:solidFill>
                  <a:srgbClr val="224A98"/>
                </a:solidFill>
              </a:rPr>
              <a:t>?</a:t>
            </a:r>
            <a:endParaRPr lang="uk-UA" dirty="0">
              <a:solidFill>
                <a:srgbClr val="224A98"/>
              </a:solidFill>
            </a:endParaRPr>
          </a:p>
        </p:txBody>
      </p:sp>
      <p:sp>
        <p:nvSpPr>
          <p:cNvPr id="7" name="Прямоугольник 6"/>
          <p:cNvSpPr/>
          <p:nvPr/>
        </p:nvSpPr>
        <p:spPr>
          <a:xfrm>
            <a:off x="842627" y="5340904"/>
            <a:ext cx="4853508" cy="369332"/>
          </a:xfrm>
          <a:prstGeom prst="rect">
            <a:avLst/>
          </a:prstGeom>
        </p:spPr>
        <p:txBody>
          <a:bodyPr wrap="none">
            <a:spAutoFit/>
          </a:bodyPr>
          <a:lstStyle/>
          <a:p>
            <a:r>
              <a:rPr lang="uk-UA" dirty="0">
                <a:solidFill>
                  <a:srgbClr val="224A98"/>
                </a:solidFill>
              </a:rPr>
              <a:t>https://www.youtube.com/watch?v=HTd4SdtZ7rk</a:t>
            </a:r>
          </a:p>
        </p:txBody>
      </p:sp>
      <p:sp>
        <p:nvSpPr>
          <p:cNvPr id="8" name="Прямоугольник 7"/>
          <p:cNvSpPr/>
          <p:nvPr/>
        </p:nvSpPr>
        <p:spPr>
          <a:xfrm>
            <a:off x="853655" y="6245226"/>
            <a:ext cx="4879221" cy="369332"/>
          </a:xfrm>
          <a:prstGeom prst="rect">
            <a:avLst/>
          </a:prstGeom>
        </p:spPr>
        <p:txBody>
          <a:bodyPr wrap="none">
            <a:spAutoFit/>
          </a:bodyPr>
          <a:lstStyle/>
          <a:p>
            <a:r>
              <a:rPr lang="uk-UA" dirty="0">
                <a:solidFill>
                  <a:srgbClr val="224A98"/>
                </a:solidFill>
              </a:rPr>
              <a:t>https://www.youtube.com/watch?v=BRFC55ia9g8</a:t>
            </a:r>
          </a:p>
        </p:txBody>
      </p:sp>
      <p:sp>
        <p:nvSpPr>
          <p:cNvPr id="9" name="Прямоугольник 8"/>
          <p:cNvSpPr/>
          <p:nvPr/>
        </p:nvSpPr>
        <p:spPr>
          <a:xfrm>
            <a:off x="805886" y="5749906"/>
            <a:ext cx="4926990" cy="369332"/>
          </a:xfrm>
          <a:prstGeom prst="rect">
            <a:avLst/>
          </a:prstGeom>
        </p:spPr>
        <p:txBody>
          <a:bodyPr wrap="none">
            <a:spAutoFit/>
          </a:bodyPr>
          <a:lstStyle/>
          <a:p>
            <a:r>
              <a:rPr lang="uk-UA" dirty="0">
                <a:solidFill>
                  <a:srgbClr val="224A98"/>
                </a:solidFill>
              </a:rPr>
              <a:t>https://www.youtube.com/watch?v=S8YZTKfn4hw</a:t>
            </a:r>
          </a:p>
        </p:txBody>
      </p:sp>
      <p:sp>
        <p:nvSpPr>
          <p:cNvPr id="10" name="Прямоугольник 9"/>
          <p:cNvSpPr/>
          <p:nvPr/>
        </p:nvSpPr>
        <p:spPr>
          <a:xfrm>
            <a:off x="897481" y="4845584"/>
            <a:ext cx="4743799" cy="369332"/>
          </a:xfrm>
          <a:prstGeom prst="rect">
            <a:avLst/>
          </a:prstGeom>
        </p:spPr>
        <p:txBody>
          <a:bodyPr wrap="none">
            <a:spAutoFit/>
          </a:bodyPr>
          <a:lstStyle/>
          <a:p>
            <a:r>
              <a:rPr lang="uk-UA" dirty="0">
                <a:solidFill>
                  <a:srgbClr val="224A98"/>
                </a:solidFill>
              </a:rPr>
              <a:t>https://www.youtube.com/watch?v=Syj2SL-yLeY</a:t>
            </a:r>
          </a:p>
        </p:txBody>
      </p:sp>
      <p:sp>
        <p:nvSpPr>
          <p:cNvPr id="11" name="Прямоугольник 10"/>
          <p:cNvSpPr/>
          <p:nvPr/>
        </p:nvSpPr>
        <p:spPr>
          <a:xfrm>
            <a:off x="907706" y="1494370"/>
            <a:ext cx="10946912" cy="369332"/>
          </a:xfrm>
          <a:prstGeom prst="rect">
            <a:avLst/>
          </a:prstGeom>
        </p:spPr>
        <p:txBody>
          <a:bodyPr wrap="square">
            <a:spAutoFit/>
          </a:bodyPr>
          <a:lstStyle/>
          <a:p>
            <a:r>
              <a:rPr lang="uk-UA" b="1" dirty="0">
                <a:solidFill>
                  <a:srgbClr val="224A98"/>
                </a:solidFill>
                <a:latin typeface="Roboto"/>
              </a:rPr>
              <a:t>Що таке рідкісноземельні метали, які </a:t>
            </a:r>
            <a:r>
              <a:rPr lang="uk-UA" b="1" dirty="0" err="1">
                <a:solidFill>
                  <a:srgbClr val="224A98"/>
                </a:solidFill>
                <a:latin typeface="Roboto"/>
              </a:rPr>
              <a:t>Трамп</a:t>
            </a:r>
            <a:r>
              <a:rPr lang="uk-UA" b="1" dirty="0">
                <a:solidFill>
                  <a:srgbClr val="224A98"/>
                </a:solidFill>
                <a:latin typeface="Roboto"/>
              </a:rPr>
              <a:t> хоче від України | ВВС пояснює</a:t>
            </a:r>
            <a:endParaRPr lang="uk-UA" b="1" i="0" dirty="0">
              <a:solidFill>
                <a:srgbClr val="224A98"/>
              </a:solidFill>
              <a:effectLst/>
              <a:latin typeface="Roboto"/>
            </a:endParaRPr>
          </a:p>
        </p:txBody>
      </p:sp>
      <p:sp>
        <p:nvSpPr>
          <p:cNvPr id="16" name="Прямоугольник 15"/>
          <p:cNvSpPr/>
          <p:nvPr/>
        </p:nvSpPr>
        <p:spPr>
          <a:xfrm>
            <a:off x="938740" y="1848943"/>
            <a:ext cx="4950266" cy="369332"/>
          </a:xfrm>
          <a:prstGeom prst="rect">
            <a:avLst/>
          </a:prstGeom>
        </p:spPr>
        <p:txBody>
          <a:bodyPr wrap="none">
            <a:spAutoFit/>
          </a:bodyPr>
          <a:lstStyle/>
          <a:p>
            <a:r>
              <a:rPr lang="uk-UA" dirty="0">
                <a:solidFill>
                  <a:srgbClr val="224A98"/>
                </a:solidFill>
              </a:rPr>
              <a:t>https://www.youtube.com/watch?v=rqwJKAEFwSg</a:t>
            </a:r>
          </a:p>
        </p:txBody>
      </p:sp>
      <p:sp>
        <p:nvSpPr>
          <p:cNvPr id="17" name="Прямоугольник 16"/>
          <p:cNvSpPr/>
          <p:nvPr/>
        </p:nvSpPr>
        <p:spPr>
          <a:xfrm>
            <a:off x="938740" y="2857124"/>
            <a:ext cx="4981300" cy="369332"/>
          </a:xfrm>
          <a:prstGeom prst="rect">
            <a:avLst/>
          </a:prstGeom>
        </p:spPr>
        <p:txBody>
          <a:bodyPr wrap="none">
            <a:spAutoFit/>
          </a:bodyPr>
          <a:lstStyle/>
          <a:p>
            <a:r>
              <a:rPr lang="uk-UA" dirty="0">
                <a:solidFill>
                  <a:srgbClr val="224A98"/>
                </a:solidFill>
              </a:rPr>
              <a:t>https://www.youtube.com/watch?v=JMmARZyV5ic</a:t>
            </a:r>
          </a:p>
        </p:txBody>
      </p:sp>
      <p:sp>
        <p:nvSpPr>
          <p:cNvPr id="19" name="Прямоугольник 18"/>
          <p:cNvSpPr/>
          <p:nvPr/>
        </p:nvSpPr>
        <p:spPr>
          <a:xfrm>
            <a:off x="907706" y="2453597"/>
            <a:ext cx="6028766" cy="369332"/>
          </a:xfrm>
          <a:prstGeom prst="rect">
            <a:avLst/>
          </a:prstGeom>
        </p:spPr>
        <p:txBody>
          <a:bodyPr wrap="none">
            <a:spAutoFit/>
          </a:bodyPr>
          <a:lstStyle/>
          <a:p>
            <a:r>
              <a:rPr lang="ru-RU" b="1" dirty="0" err="1">
                <a:solidFill>
                  <a:srgbClr val="224A98"/>
                </a:solidFill>
                <a:latin typeface="Roboto"/>
              </a:rPr>
              <a:t>Навіщо</a:t>
            </a:r>
            <a:r>
              <a:rPr lang="ru-RU" b="1" dirty="0">
                <a:solidFill>
                  <a:srgbClr val="224A98"/>
                </a:solidFill>
                <a:latin typeface="Roboto"/>
              </a:rPr>
              <a:t> ТРАМПУ </a:t>
            </a:r>
            <a:r>
              <a:rPr lang="ru-RU" b="1" dirty="0" err="1">
                <a:solidFill>
                  <a:srgbClr val="224A98"/>
                </a:solidFill>
                <a:latin typeface="Roboto"/>
              </a:rPr>
              <a:t>українські</a:t>
            </a:r>
            <a:r>
              <a:rPr lang="ru-RU" b="1" dirty="0">
                <a:solidFill>
                  <a:srgbClr val="224A98"/>
                </a:solidFill>
                <a:latin typeface="Roboto"/>
              </a:rPr>
              <a:t> МІНЕРАЛИ?| </a:t>
            </a:r>
            <a:r>
              <a:rPr lang="ru-RU" b="1" dirty="0" err="1">
                <a:solidFill>
                  <a:srgbClr val="224A98"/>
                </a:solidFill>
                <a:latin typeface="Roboto"/>
              </a:rPr>
              <a:t>Подробиці</a:t>
            </a:r>
            <a:endParaRPr lang="ru-RU" b="1" i="0" dirty="0">
              <a:solidFill>
                <a:srgbClr val="224A98"/>
              </a:solidFill>
              <a:effectLst/>
              <a:latin typeface="Roboto"/>
            </a:endParaRPr>
          </a:p>
        </p:txBody>
      </p:sp>
      <p:sp>
        <p:nvSpPr>
          <p:cNvPr id="20" name="Прямоугольник 19"/>
          <p:cNvSpPr/>
          <p:nvPr/>
        </p:nvSpPr>
        <p:spPr>
          <a:xfrm>
            <a:off x="938740" y="3539077"/>
            <a:ext cx="11055013" cy="369332"/>
          </a:xfrm>
          <a:prstGeom prst="rect">
            <a:avLst/>
          </a:prstGeom>
        </p:spPr>
        <p:txBody>
          <a:bodyPr wrap="square">
            <a:spAutoFit/>
          </a:bodyPr>
          <a:lstStyle/>
          <a:p>
            <a:r>
              <a:rPr lang="ru-RU" b="1" dirty="0" err="1">
                <a:solidFill>
                  <a:srgbClr val="224A98"/>
                </a:solidFill>
                <a:latin typeface="Roboto"/>
              </a:rPr>
              <a:t>Літій</a:t>
            </a:r>
            <a:r>
              <a:rPr lang="ru-RU" b="1" dirty="0">
                <a:solidFill>
                  <a:srgbClr val="224A98"/>
                </a:solidFill>
                <a:latin typeface="Roboto"/>
              </a:rPr>
              <a:t>, титан і </a:t>
            </a:r>
            <a:r>
              <a:rPr lang="ru-RU" b="1" dirty="0" err="1">
                <a:solidFill>
                  <a:srgbClr val="224A98"/>
                </a:solidFill>
                <a:latin typeface="Roboto"/>
              </a:rPr>
              <a:t>нікель</a:t>
            </a:r>
            <a:r>
              <a:rPr lang="ru-RU" b="1" dirty="0">
                <a:solidFill>
                  <a:srgbClr val="224A98"/>
                </a:solidFill>
                <a:latin typeface="Roboto"/>
              </a:rPr>
              <a:t> - </a:t>
            </a:r>
            <a:r>
              <a:rPr lang="ru-RU" b="1" dirty="0" err="1">
                <a:solidFill>
                  <a:srgbClr val="224A98"/>
                </a:solidFill>
                <a:latin typeface="Roboto"/>
              </a:rPr>
              <a:t>поклади</a:t>
            </a:r>
            <a:r>
              <a:rPr lang="ru-RU" b="1" dirty="0">
                <a:solidFill>
                  <a:srgbClr val="224A98"/>
                </a:solidFill>
                <a:latin typeface="Roboto"/>
              </a:rPr>
              <a:t> </a:t>
            </a:r>
            <a:r>
              <a:rPr lang="ru-RU" b="1" dirty="0" err="1">
                <a:solidFill>
                  <a:srgbClr val="224A98"/>
                </a:solidFill>
                <a:latin typeface="Roboto"/>
              </a:rPr>
              <a:t>цих</a:t>
            </a:r>
            <a:r>
              <a:rPr lang="ru-RU" b="1" dirty="0">
                <a:solidFill>
                  <a:srgbClr val="224A98"/>
                </a:solidFill>
                <a:latin typeface="Roboto"/>
              </a:rPr>
              <a:t> </a:t>
            </a:r>
            <a:r>
              <a:rPr lang="ru-RU" b="1" dirty="0" err="1">
                <a:solidFill>
                  <a:srgbClr val="224A98"/>
                </a:solidFill>
                <a:latin typeface="Roboto"/>
              </a:rPr>
              <a:t>корисних</a:t>
            </a:r>
            <a:r>
              <a:rPr lang="ru-RU" b="1" dirty="0">
                <a:solidFill>
                  <a:srgbClr val="224A98"/>
                </a:solidFill>
                <a:latin typeface="Roboto"/>
              </a:rPr>
              <a:t> </a:t>
            </a:r>
            <a:r>
              <a:rPr lang="ru-RU" b="1" dirty="0" err="1">
                <a:solidFill>
                  <a:srgbClr val="224A98"/>
                </a:solidFill>
                <a:latin typeface="Roboto"/>
              </a:rPr>
              <a:t>копалин</a:t>
            </a:r>
            <a:r>
              <a:rPr lang="ru-RU" b="1" dirty="0">
                <a:solidFill>
                  <a:srgbClr val="224A98"/>
                </a:solidFill>
                <a:latin typeface="Roboto"/>
              </a:rPr>
              <a:t> в </a:t>
            </a:r>
            <a:r>
              <a:rPr lang="ru-RU" b="1" dirty="0" err="1">
                <a:solidFill>
                  <a:srgbClr val="224A98"/>
                </a:solidFill>
                <a:latin typeface="Roboto"/>
              </a:rPr>
              <a:t>Україні</a:t>
            </a:r>
            <a:r>
              <a:rPr lang="ru-RU" b="1" dirty="0">
                <a:solidFill>
                  <a:srgbClr val="224A98"/>
                </a:solidFill>
                <a:latin typeface="Roboto"/>
              </a:rPr>
              <a:t> </a:t>
            </a:r>
            <a:r>
              <a:rPr lang="ru-RU" b="1" dirty="0" err="1">
                <a:solidFill>
                  <a:srgbClr val="224A98"/>
                </a:solidFill>
                <a:latin typeface="Roboto"/>
              </a:rPr>
              <a:t>можуть</a:t>
            </a:r>
            <a:r>
              <a:rPr lang="ru-RU" b="1" dirty="0">
                <a:solidFill>
                  <a:srgbClr val="224A98"/>
                </a:solidFill>
                <a:latin typeface="Roboto"/>
              </a:rPr>
              <a:t> </a:t>
            </a:r>
            <a:r>
              <a:rPr lang="ru-RU" b="1" dirty="0" err="1">
                <a:solidFill>
                  <a:srgbClr val="224A98"/>
                </a:solidFill>
                <a:latin typeface="Roboto"/>
              </a:rPr>
              <a:t>цікавити</a:t>
            </a:r>
            <a:r>
              <a:rPr lang="ru-RU" b="1" dirty="0">
                <a:solidFill>
                  <a:srgbClr val="224A98"/>
                </a:solidFill>
                <a:latin typeface="Roboto"/>
              </a:rPr>
              <a:t> </a:t>
            </a:r>
            <a:r>
              <a:rPr lang="ru-RU" b="1" dirty="0" err="1">
                <a:solidFill>
                  <a:srgbClr val="224A98"/>
                </a:solidFill>
                <a:latin typeface="Roboto"/>
              </a:rPr>
              <a:t>американців</a:t>
            </a:r>
            <a:r>
              <a:rPr lang="ru-RU" b="1" dirty="0">
                <a:solidFill>
                  <a:srgbClr val="224A98"/>
                </a:solidFill>
                <a:latin typeface="Roboto"/>
              </a:rPr>
              <a:t> </a:t>
            </a:r>
            <a:endParaRPr lang="ru-RU" b="1" i="0" dirty="0">
              <a:solidFill>
                <a:srgbClr val="224A98"/>
              </a:solidFill>
              <a:effectLst/>
              <a:latin typeface="Roboto"/>
            </a:endParaRPr>
          </a:p>
        </p:txBody>
      </p:sp>
      <p:sp>
        <p:nvSpPr>
          <p:cNvPr id="21" name="Прямоугольник 20"/>
          <p:cNvSpPr/>
          <p:nvPr/>
        </p:nvSpPr>
        <p:spPr>
          <a:xfrm>
            <a:off x="938740" y="3904415"/>
            <a:ext cx="4889224" cy="369332"/>
          </a:xfrm>
          <a:prstGeom prst="rect">
            <a:avLst/>
          </a:prstGeom>
        </p:spPr>
        <p:txBody>
          <a:bodyPr wrap="none">
            <a:spAutoFit/>
          </a:bodyPr>
          <a:lstStyle/>
          <a:p>
            <a:r>
              <a:rPr lang="uk-UA" dirty="0">
                <a:solidFill>
                  <a:srgbClr val="224A98"/>
                </a:solidFill>
              </a:rPr>
              <a:t>https://www.youtube.com/watch?v=fK3JvKyBXsM</a:t>
            </a:r>
          </a:p>
        </p:txBody>
      </p:sp>
    </p:spTree>
    <p:extLst>
      <p:ext uri="{BB962C8B-B14F-4D97-AF65-F5344CB8AC3E}">
        <p14:creationId xmlns:p14="http://schemas.microsoft.com/office/powerpoint/2010/main" val="1243982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09600" y="1213250"/>
            <a:ext cx="10972800" cy="369332"/>
          </a:xfrm>
          <a:prstGeom prst="rect">
            <a:avLst/>
          </a:prstGeom>
        </p:spPr>
        <p:txBody>
          <a:bodyPr wrap="square">
            <a:spAutoFit/>
          </a:bodyPr>
          <a:lstStyle/>
          <a:p>
            <a:r>
              <a:rPr lang="ru-RU" b="1" dirty="0">
                <a:solidFill>
                  <a:srgbClr val="224A98"/>
                </a:solidFill>
                <a:latin typeface="Helmet"/>
              </a:rPr>
              <a:t>Трамп </a:t>
            </a:r>
            <a:r>
              <a:rPr lang="ru-RU" b="1" dirty="0" err="1">
                <a:solidFill>
                  <a:srgbClr val="224A98"/>
                </a:solidFill>
                <a:latin typeface="Helmet"/>
              </a:rPr>
              <a:t>хоче</a:t>
            </a:r>
            <a:r>
              <a:rPr lang="ru-RU" b="1" dirty="0">
                <a:solidFill>
                  <a:srgbClr val="224A98"/>
                </a:solidFill>
                <a:latin typeface="Helmet"/>
              </a:rPr>
              <a:t> контроль над </a:t>
            </a:r>
            <a:r>
              <a:rPr lang="ru-RU" b="1" dirty="0" err="1">
                <a:solidFill>
                  <a:srgbClr val="224A98"/>
                </a:solidFill>
                <a:latin typeface="Helmet"/>
              </a:rPr>
              <a:t>рідкісноземельними</a:t>
            </a:r>
            <a:r>
              <a:rPr lang="ru-RU" b="1" dirty="0">
                <a:solidFill>
                  <a:srgbClr val="224A98"/>
                </a:solidFill>
                <a:latin typeface="Helmet"/>
              </a:rPr>
              <a:t> </a:t>
            </a:r>
            <a:r>
              <a:rPr lang="ru-RU" b="1" dirty="0" err="1">
                <a:solidFill>
                  <a:srgbClr val="224A98"/>
                </a:solidFill>
                <a:latin typeface="Helmet"/>
              </a:rPr>
              <a:t>металами</a:t>
            </a:r>
            <a:r>
              <a:rPr lang="ru-RU" b="1" dirty="0">
                <a:solidFill>
                  <a:srgbClr val="224A98"/>
                </a:solidFill>
                <a:latin typeface="Helmet"/>
              </a:rPr>
              <a:t> </a:t>
            </a:r>
            <a:r>
              <a:rPr lang="ru-RU" b="1" dirty="0" err="1">
                <a:solidFill>
                  <a:srgbClr val="224A98"/>
                </a:solidFill>
                <a:latin typeface="Helmet"/>
              </a:rPr>
              <a:t>України</a:t>
            </a:r>
            <a:r>
              <a:rPr lang="ru-RU" b="1" dirty="0">
                <a:solidFill>
                  <a:srgbClr val="224A98"/>
                </a:solidFill>
                <a:latin typeface="Helmet"/>
              </a:rPr>
              <a:t>. </a:t>
            </a:r>
            <a:r>
              <a:rPr lang="ru-RU" b="1" dirty="0" err="1">
                <a:solidFill>
                  <a:srgbClr val="224A98"/>
                </a:solidFill>
                <a:latin typeface="Helmet"/>
              </a:rPr>
              <a:t>Що</a:t>
            </a:r>
            <a:r>
              <a:rPr lang="ru-RU" b="1" dirty="0">
                <a:solidFill>
                  <a:srgbClr val="224A98"/>
                </a:solidFill>
                <a:latin typeface="Helmet"/>
              </a:rPr>
              <a:t> </a:t>
            </a:r>
            <a:r>
              <a:rPr lang="ru-RU" b="1" dirty="0" err="1">
                <a:solidFill>
                  <a:srgbClr val="224A98"/>
                </a:solidFill>
                <a:latin typeface="Helmet"/>
              </a:rPr>
              <a:t>це</a:t>
            </a:r>
            <a:r>
              <a:rPr lang="ru-RU" b="1" dirty="0">
                <a:solidFill>
                  <a:srgbClr val="224A98"/>
                </a:solidFill>
                <a:latin typeface="Helmet"/>
              </a:rPr>
              <a:t> і де вони</a:t>
            </a:r>
            <a:endParaRPr lang="ru-RU" b="1" i="0" dirty="0">
              <a:solidFill>
                <a:srgbClr val="224A98"/>
              </a:solidFill>
              <a:effectLst/>
              <a:latin typeface="Helmet"/>
            </a:endParaRPr>
          </a:p>
        </p:txBody>
      </p:sp>
      <p:sp>
        <p:nvSpPr>
          <p:cNvPr id="3" name="Прямоугольник 2"/>
          <p:cNvSpPr/>
          <p:nvPr/>
        </p:nvSpPr>
        <p:spPr>
          <a:xfrm>
            <a:off x="679004" y="1900626"/>
            <a:ext cx="5416996" cy="369332"/>
          </a:xfrm>
          <a:prstGeom prst="rect">
            <a:avLst/>
          </a:prstGeom>
        </p:spPr>
        <p:txBody>
          <a:bodyPr wrap="none">
            <a:spAutoFit/>
          </a:bodyPr>
          <a:lstStyle/>
          <a:p>
            <a:r>
              <a:rPr lang="uk-UA" dirty="0">
                <a:solidFill>
                  <a:srgbClr val="224A98"/>
                </a:solidFill>
              </a:rPr>
              <a:t>https://www.bbc.com/ukrainian/articles/c5y69dvdy59o</a:t>
            </a:r>
          </a:p>
        </p:txBody>
      </p:sp>
    </p:spTree>
    <p:extLst>
      <p:ext uri="{BB962C8B-B14F-4D97-AF65-F5344CB8AC3E}">
        <p14:creationId xmlns:p14="http://schemas.microsoft.com/office/powerpoint/2010/main" val="3519283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60146" y="2145918"/>
            <a:ext cx="11037454" cy="2308324"/>
          </a:xfrm>
          <a:prstGeom prst="rect">
            <a:avLst/>
          </a:prstGeom>
        </p:spPr>
        <p:txBody>
          <a:bodyPr wrap="square">
            <a:spAutoFit/>
          </a:bodyPr>
          <a:lstStyle/>
          <a:p>
            <a:pPr marL="514350" indent="-514350">
              <a:lnSpc>
                <a:spcPct val="200000"/>
              </a:lnSpc>
              <a:buAutoNum type="arabicPeriod"/>
            </a:pPr>
            <a:r>
              <a:rPr lang="ru-RU" sz="2400" dirty="0" err="1">
                <a:solidFill>
                  <a:srgbClr val="224A98"/>
                </a:solidFill>
                <a:latin typeface="Arial" panose="020B0604020202020204" pitchFamily="34" charset="0"/>
                <a:cs typeface="Arial" panose="020B0604020202020204" pitchFamily="34" charset="0"/>
              </a:rPr>
              <a:t>Поняття</a:t>
            </a:r>
            <a:r>
              <a:rPr lang="ru-RU" sz="2400" dirty="0">
                <a:solidFill>
                  <a:srgbClr val="224A98"/>
                </a:solidFill>
                <a:latin typeface="Arial" panose="020B0604020202020204" pitchFamily="34" charset="0"/>
                <a:cs typeface="Arial" panose="020B0604020202020204" pitchFamily="34" charset="0"/>
              </a:rPr>
              <a:t> та </a:t>
            </a:r>
            <a:r>
              <a:rPr lang="ru-RU" sz="2400" dirty="0" err="1">
                <a:solidFill>
                  <a:srgbClr val="224A98"/>
                </a:solidFill>
                <a:latin typeface="Arial" panose="020B0604020202020204" pitchFamily="34" charset="0"/>
                <a:cs typeface="Arial" panose="020B0604020202020204" pitchFamily="34" charset="0"/>
              </a:rPr>
              <a:t>складові</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національної</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безпеки</a:t>
            </a:r>
            <a:endParaRPr lang="uk-UA" sz="2400" dirty="0">
              <a:solidFill>
                <a:srgbClr val="224A98"/>
              </a:solidFill>
              <a:latin typeface="Arial" panose="020B0604020202020204" pitchFamily="34" charset="0"/>
              <a:cs typeface="Arial" panose="020B0604020202020204" pitchFamily="34" charset="0"/>
            </a:endParaRPr>
          </a:p>
          <a:p>
            <a:pPr marL="514350" indent="-514350">
              <a:lnSpc>
                <a:spcPct val="200000"/>
              </a:lnSpc>
              <a:buAutoNum type="arabicPeriod"/>
            </a:pPr>
            <a:r>
              <a:rPr lang="uk-UA" sz="2400" dirty="0">
                <a:solidFill>
                  <a:srgbClr val="224A98"/>
                </a:solidFill>
                <a:latin typeface="Arial" panose="020B0604020202020204" pitchFamily="34" charset="0"/>
                <a:cs typeface="Arial" panose="020B0604020202020204" pitchFamily="34" charset="0"/>
              </a:rPr>
              <a:t>Принципи національної безпеки</a:t>
            </a:r>
          </a:p>
          <a:p>
            <a:pPr marL="514350" indent="-514350">
              <a:lnSpc>
                <a:spcPct val="200000"/>
              </a:lnSpc>
              <a:buAutoNum type="arabicPeriod"/>
            </a:pPr>
            <a:r>
              <a:rPr lang="ru-RU" sz="2400" dirty="0" err="1">
                <a:solidFill>
                  <a:srgbClr val="224A98"/>
                </a:solidFill>
                <a:latin typeface="Arial" panose="020B0604020202020204" pitchFamily="34" charset="0"/>
                <a:cs typeface="Arial" panose="020B0604020202020204" pitchFamily="34" charset="0"/>
              </a:rPr>
              <a:t>Основні</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виклики</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національній</a:t>
            </a:r>
            <a:r>
              <a:rPr lang="ru-RU" sz="2400" dirty="0">
                <a:solidFill>
                  <a:srgbClr val="224A98"/>
                </a:solidFill>
                <a:latin typeface="Arial" panose="020B0604020202020204" pitchFamily="34" charset="0"/>
                <a:cs typeface="Arial" panose="020B0604020202020204" pitchFamily="34" charset="0"/>
              </a:rPr>
              <a:t> </a:t>
            </a:r>
            <a:r>
              <a:rPr lang="ru-RU" sz="2400" dirty="0" err="1">
                <a:solidFill>
                  <a:srgbClr val="224A98"/>
                </a:solidFill>
                <a:latin typeface="Arial" panose="020B0604020202020204" pitchFamily="34" charset="0"/>
                <a:cs typeface="Arial" panose="020B0604020202020204" pitchFamily="34" charset="0"/>
              </a:rPr>
              <a:t>безпеці</a:t>
            </a:r>
            <a:endParaRPr lang="uk-UA" sz="2400"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33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636943" y="3577136"/>
            <a:ext cx="4948278" cy="369332"/>
          </a:xfrm>
          <a:prstGeom prst="rect">
            <a:avLst/>
          </a:prstGeom>
        </p:spPr>
        <p:txBody>
          <a:bodyPr wrap="none">
            <a:spAutoFit/>
          </a:bodyPr>
          <a:lstStyle/>
          <a:p>
            <a:r>
              <a:rPr lang="ru-RU" dirty="0">
                <a:solidFill>
                  <a:srgbClr val="224A98"/>
                </a:solidFill>
              </a:rPr>
              <a:t>Як </a:t>
            </a:r>
            <a:r>
              <a:rPr lang="ru-RU" dirty="0" err="1">
                <a:solidFill>
                  <a:srgbClr val="224A98"/>
                </a:solidFill>
              </a:rPr>
              <a:t>ви</a:t>
            </a:r>
            <a:r>
              <a:rPr lang="ru-RU" dirty="0">
                <a:solidFill>
                  <a:srgbClr val="224A98"/>
                </a:solidFill>
              </a:rPr>
              <a:t> </a:t>
            </a:r>
            <a:r>
              <a:rPr lang="ru-RU" dirty="0" err="1">
                <a:solidFill>
                  <a:srgbClr val="224A98"/>
                </a:solidFill>
              </a:rPr>
              <a:t>розумієте</a:t>
            </a:r>
            <a:r>
              <a:rPr lang="ru-RU" dirty="0">
                <a:solidFill>
                  <a:srgbClr val="224A98"/>
                </a:solidFill>
              </a:rPr>
              <a:t> </a:t>
            </a:r>
            <a:r>
              <a:rPr lang="ru-RU" dirty="0" err="1">
                <a:solidFill>
                  <a:srgbClr val="224A98"/>
                </a:solidFill>
              </a:rPr>
              <a:t>поняття</a:t>
            </a:r>
            <a:r>
              <a:rPr lang="ru-RU" dirty="0">
                <a:solidFill>
                  <a:srgbClr val="224A98"/>
                </a:solidFill>
              </a:rPr>
              <a:t> "</a:t>
            </a:r>
            <a:r>
              <a:rPr lang="ru-RU" dirty="0" err="1">
                <a:solidFill>
                  <a:srgbClr val="224A98"/>
                </a:solidFill>
              </a:rPr>
              <a:t>національна</a:t>
            </a:r>
            <a:r>
              <a:rPr lang="ru-RU" dirty="0">
                <a:solidFill>
                  <a:srgbClr val="224A98"/>
                </a:solidFill>
              </a:rPr>
              <a:t> </a:t>
            </a:r>
            <a:r>
              <a:rPr lang="ru-RU" dirty="0" err="1">
                <a:solidFill>
                  <a:srgbClr val="224A98"/>
                </a:solidFill>
              </a:rPr>
              <a:t>безпека</a:t>
            </a:r>
            <a:r>
              <a:rPr lang="ru-RU" dirty="0">
                <a:solidFill>
                  <a:srgbClr val="224A98"/>
                </a:solidFill>
              </a:rPr>
              <a:t>"?</a:t>
            </a:r>
            <a:endParaRPr lang="uk-UA" dirty="0">
              <a:solidFill>
                <a:srgbClr val="224A98"/>
              </a:solidFill>
            </a:endParaRPr>
          </a:p>
        </p:txBody>
      </p:sp>
      <p:sp>
        <p:nvSpPr>
          <p:cNvPr id="5" name="Прямоугольник 4"/>
          <p:cNvSpPr/>
          <p:nvPr/>
        </p:nvSpPr>
        <p:spPr>
          <a:xfrm>
            <a:off x="3358944" y="1249479"/>
            <a:ext cx="6066084" cy="369332"/>
          </a:xfrm>
          <a:prstGeom prst="rect">
            <a:avLst/>
          </a:prstGeom>
        </p:spPr>
        <p:txBody>
          <a:bodyPr wrap="none">
            <a:spAutoFit/>
          </a:bodyPr>
          <a:lstStyle/>
          <a:p>
            <a:r>
              <a:rPr lang="ru-RU" dirty="0">
                <a:solidFill>
                  <a:srgbClr val="224A98"/>
                </a:solidFill>
                <a:latin typeface="Arial Black" panose="020B0A04020102020204" pitchFamily="34" charset="0"/>
              </a:rPr>
              <a:t>1. </a:t>
            </a:r>
            <a:r>
              <a:rPr lang="ru-RU" dirty="0" err="1">
                <a:solidFill>
                  <a:srgbClr val="224A98"/>
                </a:solidFill>
                <a:latin typeface="Arial Black" panose="020B0A04020102020204" pitchFamily="34" charset="0"/>
              </a:rPr>
              <a:t>Поняття</a:t>
            </a:r>
            <a:r>
              <a:rPr lang="ru-RU" dirty="0">
                <a:solidFill>
                  <a:srgbClr val="224A98"/>
                </a:solidFill>
                <a:latin typeface="Arial Black" panose="020B0A04020102020204" pitchFamily="34" charset="0"/>
              </a:rPr>
              <a:t> та </a:t>
            </a:r>
            <a:r>
              <a:rPr lang="ru-RU" dirty="0" err="1">
                <a:solidFill>
                  <a:srgbClr val="224A98"/>
                </a:solidFill>
                <a:latin typeface="Arial Black" panose="020B0A04020102020204" pitchFamily="34" charset="0"/>
              </a:rPr>
              <a:t>складові</a:t>
            </a:r>
            <a:r>
              <a:rPr lang="ru-RU" dirty="0">
                <a:solidFill>
                  <a:srgbClr val="224A98"/>
                </a:solidFill>
                <a:latin typeface="Arial Black" panose="020B0A04020102020204" pitchFamily="34" charset="0"/>
              </a:rPr>
              <a:t> </a:t>
            </a:r>
            <a:r>
              <a:rPr lang="ru-RU" dirty="0" err="1">
                <a:solidFill>
                  <a:srgbClr val="224A98"/>
                </a:solidFill>
                <a:latin typeface="Arial Black" panose="020B0A04020102020204" pitchFamily="34" charset="0"/>
              </a:rPr>
              <a:t>національної</a:t>
            </a:r>
            <a:r>
              <a:rPr lang="ru-RU" dirty="0">
                <a:solidFill>
                  <a:srgbClr val="224A98"/>
                </a:solidFill>
                <a:latin typeface="Arial Black" panose="020B0A04020102020204" pitchFamily="34" charset="0"/>
              </a:rPr>
              <a:t> </a:t>
            </a:r>
            <a:r>
              <a:rPr lang="ru-RU" dirty="0" err="1">
                <a:solidFill>
                  <a:srgbClr val="224A98"/>
                </a:solidFill>
                <a:latin typeface="Arial Black" panose="020B0A04020102020204" pitchFamily="34" charset="0"/>
              </a:rPr>
              <a:t>безпеки</a:t>
            </a:r>
            <a:endParaRPr lang="uk-UA" dirty="0">
              <a:solidFill>
                <a:srgbClr val="224A98"/>
              </a:solidFill>
              <a:latin typeface="Arial Black" panose="020B0A04020102020204" pitchFamily="34" charset="0"/>
            </a:endParaRPr>
          </a:p>
        </p:txBody>
      </p:sp>
      <p:pic>
        <p:nvPicPr>
          <p:cNvPr id="3074" name="Picture 2" descr="Запровадження е-рецепта: відповіді на поширені питання | Щотижневик АПТЕК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48891" y="3121891"/>
            <a:ext cx="3022389" cy="2417911"/>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1636943" y="2809550"/>
            <a:ext cx="4778680" cy="369332"/>
          </a:xfrm>
          <a:prstGeom prst="rect">
            <a:avLst/>
          </a:prstGeom>
        </p:spPr>
        <p:txBody>
          <a:bodyPr wrap="none">
            <a:spAutoFit/>
          </a:bodyPr>
          <a:lstStyle/>
          <a:p>
            <a:r>
              <a:rPr lang="ru-RU" dirty="0">
                <a:solidFill>
                  <a:srgbClr val="224A98"/>
                </a:solidFill>
              </a:rPr>
              <a:t>Коли </a:t>
            </a:r>
            <a:r>
              <a:rPr lang="ru-RU" dirty="0" err="1">
                <a:solidFill>
                  <a:srgbClr val="224A98"/>
                </a:solidFill>
              </a:rPr>
              <a:t>виникло</a:t>
            </a:r>
            <a:r>
              <a:rPr lang="ru-RU" dirty="0">
                <a:solidFill>
                  <a:srgbClr val="224A98"/>
                </a:solidFill>
              </a:rPr>
              <a:t> </a:t>
            </a:r>
            <a:r>
              <a:rPr lang="ru-RU" dirty="0" err="1">
                <a:solidFill>
                  <a:srgbClr val="224A98"/>
                </a:solidFill>
              </a:rPr>
              <a:t>поняття</a:t>
            </a:r>
            <a:r>
              <a:rPr lang="ru-RU" dirty="0">
                <a:solidFill>
                  <a:srgbClr val="224A98"/>
                </a:solidFill>
              </a:rPr>
              <a:t> "</a:t>
            </a:r>
            <a:r>
              <a:rPr lang="ru-RU" dirty="0" err="1">
                <a:solidFill>
                  <a:srgbClr val="224A98"/>
                </a:solidFill>
              </a:rPr>
              <a:t>національна</a:t>
            </a:r>
            <a:r>
              <a:rPr lang="ru-RU" dirty="0">
                <a:solidFill>
                  <a:srgbClr val="224A98"/>
                </a:solidFill>
              </a:rPr>
              <a:t> </a:t>
            </a:r>
            <a:r>
              <a:rPr lang="ru-RU" dirty="0" err="1">
                <a:solidFill>
                  <a:srgbClr val="224A98"/>
                </a:solidFill>
              </a:rPr>
              <a:t>безпека</a:t>
            </a:r>
            <a:r>
              <a:rPr lang="ru-RU" dirty="0">
                <a:solidFill>
                  <a:srgbClr val="224A98"/>
                </a:solidFill>
              </a:rPr>
              <a:t>"?</a:t>
            </a:r>
            <a:endParaRPr lang="uk-UA" dirty="0">
              <a:solidFill>
                <a:srgbClr val="224A98"/>
              </a:solidFill>
            </a:endParaRPr>
          </a:p>
        </p:txBody>
      </p:sp>
    </p:spTree>
    <p:extLst>
      <p:ext uri="{BB962C8B-B14F-4D97-AF65-F5344CB8AC3E}">
        <p14:creationId xmlns:p14="http://schemas.microsoft.com/office/powerpoint/2010/main" val="382743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048000" y="1945066"/>
            <a:ext cx="8589818" cy="1477328"/>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Поняття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національна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вперше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було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вжите</a:t>
            </a:r>
            <a:r>
              <a:rPr lang="ru-RU" dirty="0">
                <a:solidFill>
                  <a:srgbClr val="224A98"/>
                </a:solidFill>
                <a:latin typeface="Arial" panose="020B0604020202020204" pitchFamily="34" charset="0"/>
                <a:cs typeface="Arial" panose="020B0604020202020204" pitchFamily="34" charset="0"/>
              </a:rPr>
              <a:t> на державному </a:t>
            </a:r>
            <a:r>
              <a:rPr lang="ru-RU" dirty="0" err="1">
                <a:solidFill>
                  <a:srgbClr val="224A98"/>
                </a:solidFill>
                <a:latin typeface="Arial" panose="020B0604020202020204" pitchFamily="34" charset="0"/>
                <a:cs typeface="Arial" panose="020B0604020202020204" pitchFamily="34" charset="0"/>
              </a:rPr>
              <a:t>рівні</a:t>
            </a:r>
            <a:r>
              <a:rPr lang="ru-RU" dirty="0">
                <a:solidFill>
                  <a:srgbClr val="224A98"/>
                </a:solidFill>
                <a:latin typeface="Arial" panose="020B0604020202020204" pitchFamily="34" charset="0"/>
                <a:cs typeface="Arial" panose="020B0604020202020204" pitchFamily="34" charset="0"/>
              </a:rPr>
              <a:t> </a:t>
            </a:r>
            <a:r>
              <a:rPr lang="ru-RU" b="1" dirty="0">
                <a:solidFill>
                  <a:srgbClr val="224A98"/>
                </a:solidFill>
                <a:latin typeface="Arial" panose="020B0604020202020204" pitchFamily="34" charset="0"/>
                <a:cs typeface="Arial" panose="020B0604020202020204" pitchFamily="34" charset="0"/>
              </a:rPr>
              <a:t>1904 </a:t>
            </a:r>
            <a:r>
              <a:rPr lang="ru-RU" dirty="0">
                <a:solidFill>
                  <a:srgbClr val="224A98"/>
                </a:solidFill>
                <a:latin typeface="Arial" panose="020B0604020202020204" pitchFamily="34" charset="0"/>
                <a:cs typeface="Arial" panose="020B0604020202020204" pitchFamily="34" charset="0"/>
              </a:rPr>
              <a:t>року в </a:t>
            </a:r>
            <a:r>
              <a:rPr lang="ru-RU" dirty="0" err="1">
                <a:solidFill>
                  <a:srgbClr val="224A98"/>
                </a:solidFill>
                <a:latin typeface="Arial" panose="020B0604020202020204" pitchFamily="34" charset="0"/>
                <a:cs typeface="Arial" panose="020B0604020202020204" pitchFamily="34" charset="0"/>
              </a:rPr>
              <a:t>посланні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колишнього</a:t>
            </a:r>
            <a:r>
              <a:rPr lang="ru-RU" dirty="0">
                <a:solidFill>
                  <a:srgbClr val="224A98"/>
                </a:solidFill>
                <a:latin typeface="Arial" panose="020B0604020202020204" pitchFamily="34" charset="0"/>
                <a:cs typeface="Arial" panose="020B0604020202020204" pitchFamily="34" charset="0"/>
              </a:rPr>
              <a:t> президента США Теодора Рузвельта до </a:t>
            </a:r>
            <a:r>
              <a:rPr lang="ru-RU" dirty="0" err="1">
                <a:solidFill>
                  <a:srgbClr val="224A98"/>
                </a:solidFill>
                <a:latin typeface="Arial" panose="020B0604020202020204" pitchFamily="34" charset="0"/>
                <a:cs typeface="Arial" panose="020B0604020202020204" pitchFamily="34" charset="0"/>
              </a:rPr>
              <a:t>Конгресу</a:t>
            </a:r>
            <a:r>
              <a:rPr lang="ru-RU" dirty="0">
                <a:solidFill>
                  <a:srgbClr val="224A98"/>
                </a:solidFill>
                <a:latin typeface="Arial" panose="020B0604020202020204" pitchFamily="34" charset="0"/>
                <a:cs typeface="Arial" panose="020B0604020202020204" pitchFamily="34" charset="0"/>
              </a:rPr>
              <a:t>, де </a:t>
            </a:r>
            <a:r>
              <a:rPr lang="ru-RU" dirty="0" err="1">
                <a:solidFill>
                  <a:srgbClr val="224A98"/>
                </a:solidFill>
                <a:latin typeface="Arial" panose="020B0604020202020204" pitchFamily="34" charset="0"/>
                <a:cs typeface="Arial" panose="020B0604020202020204" pitchFamily="34" charset="0"/>
              </a:rPr>
              <a:t>він</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аргументував</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приєднання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зони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Панамського</a:t>
            </a:r>
            <a:r>
              <a:rPr lang="ru-RU" dirty="0">
                <a:solidFill>
                  <a:srgbClr val="224A98"/>
                </a:solidFill>
                <a:latin typeface="Arial" panose="020B0604020202020204" pitchFamily="34" charset="0"/>
                <a:cs typeface="Arial" panose="020B0604020202020204" pitchFamily="34" charset="0"/>
              </a:rPr>
              <a:t> каналу </a:t>
            </a:r>
            <a:r>
              <a:rPr lang="ru-RU" b="1" dirty="0" err="1">
                <a:solidFill>
                  <a:srgbClr val="224A98"/>
                </a:solidFill>
                <a:latin typeface="Arial" panose="020B0604020202020204" pitchFamily="34" charset="0"/>
                <a:cs typeface="Arial" panose="020B0604020202020204" pitchFamily="34" charset="0"/>
              </a:rPr>
              <a:t>інтересами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З того часу </a:t>
            </a:r>
            <a:r>
              <a:rPr lang="ru-RU" dirty="0" err="1">
                <a:solidFill>
                  <a:srgbClr val="224A98"/>
                </a:solidFill>
                <a:latin typeface="Arial" panose="020B0604020202020204" pitchFamily="34" charset="0"/>
                <a:cs typeface="Arial" panose="020B0604020202020204" pitchFamily="34" charset="0"/>
              </a:rPr>
              <a:t>національна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стала </a:t>
            </a:r>
            <a:r>
              <a:rPr lang="ru-RU" dirty="0" err="1">
                <a:solidFill>
                  <a:srgbClr val="224A98"/>
                </a:solidFill>
                <a:latin typeface="Arial" panose="020B0604020202020204" pitchFamily="34" charset="0"/>
                <a:cs typeface="Arial" panose="020B0604020202020204" pitchFamily="34" charset="0"/>
              </a:rPr>
              <a:t>обʼєктом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досліджень</a:t>
            </a:r>
            <a:r>
              <a:rPr lang="ru-RU" dirty="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pic>
        <p:nvPicPr>
          <p:cNvPr id="2050" name="Picture 2" descr="Теодор Рузвельт — Вікіпедія"/>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084" y="1476229"/>
            <a:ext cx="2265745" cy="270784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029526" y="1320134"/>
            <a:ext cx="8552873" cy="646331"/>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Категорія</a:t>
            </a:r>
            <a:r>
              <a:rPr lang="ru-RU"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національна</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виникла</a:t>
            </a:r>
            <a:r>
              <a:rPr lang="ru-RU" dirty="0">
                <a:solidFill>
                  <a:srgbClr val="224A98"/>
                </a:solidFill>
                <a:latin typeface="Arial" panose="020B0604020202020204" pitchFamily="34" charset="0"/>
                <a:cs typeface="Arial" panose="020B0604020202020204" pitchFamily="34" charset="0"/>
              </a:rPr>
              <a:t> як </a:t>
            </a:r>
            <a:r>
              <a:rPr lang="ru-RU" dirty="0" err="1">
                <a:solidFill>
                  <a:srgbClr val="224A98"/>
                </a:solidFill>
                <a:latin typeface="Arial" panose="020B0604020202020204" pitchFamily="34" charset="0"/>
                <a:cs typeface="Arial" panose="020B0604020202020204" pitchFamily="34" charset="0"/>
              </a:rPr>
              <a:t>зовнішньополітич­на</a:t>
            </a:r>
            <a:r>
              <a:rPr lang="ru-RU" dirty="0">
                <a:solidFill>
                  <a:srgbClr val="224A98"/>
                </a:solidFill>
                <a:latin typeface="Arial" panose="020B0604020202020204" pitchFamily="34" charset="0"/>
                <a:cs typeface="Arial" panose="020B0604020202020204" pitchFamily="34" charset="0"/>
              </a:rPr>
              <a:t> і є </a:t>
            </a:r>
            <a:r>
              <a:rPr lang="ru-RU" dirty="0" err="1">
                <a:solidFill>
                  <a:srgbClr val="224A98"/>
                </a:solidFill>
                <a:latin typeface="Arial" panose="020B0604020202020204" pitchFamily="34" charset="0"/>
                <a:cs typeface="Arial" panose="020B0604020202020204" pitchFamily="34" charset="0"/>
              </a:rPr>
              <a:t>цілком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американським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винаходом</a:t>
            </a:r>
            <a:r>
              <a:rPr lang="ru-RU" dirty="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sp>
        <p:nvSpPr>
          <p:cNvPr id="13" name="Прямоугольник 12"/>
          <p:cNvSpPr/>
          <p:nvPr/>
        </p:nvSpPr>
        <p:spPr>
          <a:xfrm>
            <a:off x="3029526" y="3472810"/>
            <a:ext cx="8552873" cy="923330"/>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Інституалізація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національної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відбулося</a:t>
            </a:r>
            <a:r>
              <a:rPr lang="ru-RU" dirty="0">
                <a:solidFill>
                  <a:srgbClr val="224A98"/>
                </a:solidFill>
                <a:latin typeface="Arial" panose="020B0604020202020204" pitchFamily="34" charset="0"/>
                <a:cs typeface="Arial" panose="020B0604020202020204" pitchFamily="34" charset="0"/>
              </a:rPr>
              <a:t> в США у </a:t>
            </a:r>
            <a:r>
              <a:rPr lang="ru-RU" dirty="0" err="1">
                <a:solidFill>
                  <a:srgbClr val="224A98"/>
                </a:solidFill>
                <a:latin typeface="Arial" panose="020B0604020202020204" pitchFamily="34" charset="0"/>
                <a:cs typeface="Arial" panose="020B0604020202020204" pitchFamily="34" charset="0"/>
              </a:rPr>
              <a:t>зв’язку</a:t>
            </a:r>
            <a:r>
              <a:rPr lang="ru-RU" dirty="0">
                <a:solidFill>
                  <a:srgbClr val="224A98"/>
                </a:solidFill>
                <a:latin typeface="Arial" panose="020B0604020202020204" pitchFamily="34" charset="0"/>
                <a:cs typeface="Arial" panose="020B0604020202020204" pitchFamily="34" charset="0"/>
              </a:rPr>
              <a:t> з Актом (законом) про </a:t>
            </a:r>
            <a:r>
              <a:rPr lang="ru-RU" dirty="0" err="1">
                <a:solidFill>
                  <a:srgbClr val="224A98"/>
                </a:solidFill>
                <a:latin typeface="Arial" panose="020B0604020202020204" pitchFamily="34" charset="0"/>
                <a:cs typeface="Arial" panose="020B0604020202020204" pitchFamily="34" charset="0"/>
              </a:rPr>
              <a:t>національну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безпеку</a:t>
            </a:r>
            <a:r>
              <a:rPr lang="ru-RU" dirty="0">
                <a:solidFill>
                  <a:srgbClr val="224A98"/>
                </a:solidFill>
                <a:latin typeface="Arial" panose="020B0604020202020204" pitchFamily="34" charset="0"/>
                <a:cs typeface="Arial" panose="020B0604020202020204" pitchFamily="34" charset="0"/>
              </a:rPr>
              <a:t> в 1947 р., на </a:t>
            </a:r>
            <a:r>
              <a:rPr lang="ru-RU" dirty="0" err="1">
                <a:solidFill>
                  <a:srgbClr val="224A98"/>
                </a:solidFill>
                <a:latin typeface="Arial" panose="020B0604020202020204" pitchFamily="34" charset="0"/>
                <a:cs typeface="Arial" panose="020B0604020202020204" pitchFamily="34" charset="0"/>
              </a:rPr>
              <a:t>основі</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якого</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була</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затверджена</a:t>
            </a:r>
            <a:r>
              <a:rPr lang="ru-RU" dirty="0">
                <a:solidFill>
                  <a:srgbClr val="224A98"/>
                </a:solidFill>
                <a:latin typeface="Arial" panose="020B0604020202020204" pitchFamily="34" charset="0"/>
                <a:cs typeface="Arial" panose="020B0604020202020204" pitchFamily="34" charset="0"/>
              </a:rPr>
              <a:t> Рада </a:t>
            </a:r>
            <a:r>
              <a:rPr lang="ru-RU" dirty="0" err="1">
                <a:solidFill>
                  <a:srgbClr val="224A98"/>
                </a:solidFill>
                <a:latin typeface="Arial" panose="020B0604020202020204" pitchFamily="34" charset="0"/>
                <a:cs typeface="Arial" panose="020B0604020202020204" pitchFamily="34" charset="0"/>
              </a:rPr>
              <a:t>національної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безпеки</a:t>
            </a:r>
            <a:r>
              <a:rPr lang="ru-RU" dirty="0">
                <a:solidFill>
                  <a:srgbClr val="224A98"/>
                </a:solidFill>
                <a:latin typeface="Arial" panose="020B0604020202020204" pitchFamily="34" charset="0"/>
                <a:cs typeface="Arial" panose="020B0604020202020204" pitchFamily="34" charset="0"/>
              </a:rPr>
              <a:t> США</a:t>
            </a:r>
            <a:endParaRPr lang="uk-UA" dirty="0">
              <a:solidFill>
                <a:srgbClr val="224A98"/>
              </a:solidFill>
              <a:latin typeface="Arial" panose="020B0604020202020204" pitchFamily="34" charset="0"/>
              <a:cs typeface="Arial" panose="020B0604020202020204" pitchFamily="34" charset="0"/>
            </a:endParaRPr>
          </a:p>
        </p:txBody>
      </p:sp>
      <p:sp>
        <p:nvSpPr>
          <p:cNvPr id="14" name="Прямоугольник 13"/>
          <p:cNvSpPr/>
          <p:nvPr/>
        </p:nvSpPr>
        <p:spPr>
          <a:xfrm>
            <a:off x="309673" y="4486279"/>
            <a:ext cx="11078763" cy="369332"/>
          </a:xfrm>
          <a:prstGeom prst="rect">
            <a:avLst/>
          </a:prstGeom>
        </p:spPr>
        <p:txBody>
          <a:bodyPr wrap="square">
            <a:spAutoFit/>
          </a:bodyPr>
          <a:lstStyle/>
          <a:p>
            <a:r>
              <a:rPr lang="ru-RU" dirty="0" err="1">
                <a:solidFill>
                  <a:srgbClr val="224A98"/>
                </a:solidFill>
                <a:latin typeface="Arial" panose="020B0604020202020204" pitchFamily="34" charset="0"/>
                <a:cs typeface="Arial" panose="020B0604020202020204" pitchFamily="34" charset="0"/>
              </a:rPr>
              <a:t>Значення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терміну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може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трактуватися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по-різному</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чинне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законодавство</a:t>
            </a:r>
            <a:r>
              <a:rPr lang="ru-RU" dirty="0">
                <a:solidFill>
                  <a:srgbClr val="224A98"/>
                </a:solidFill>
                <a:latin typeface="Arial" panose="020B0604020202020204" pitchFamily="34" charset="0"/>
                <a:cs typeface="Arial" panose="020B0604020202020204" pitchFamily="34" charset="0"/>
              </a:rPr>
              <a:t> США </a:t>
            </a:r>
            <a:r>
              <a:rPr lang="ru-RU" dirty="0" err="1">
                <a:solidFill>
                  <a:srgbClr val="224A98"/>
                </a:solidFill>
                <a:latin typeface="Arial" panose="020B0604020202020204" pitchFamily="34" charset="0"/>
                <a:cs typeface="Arial" panose="020B0604020202020204" pitchFamily="34" charset="0"/>
              </a:rPr>
              <a:t>уникає</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прямих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дефініцій</a:t>
            </a:r>
            <a:endParaRPr lang="uk-UA" dirty="0">
              <a:solidFill>
                <a:srgbClr val="224A98"/>
              </a:solidFill>
              <a:latin typeface="Arial" panose="020B0604020202020204" pitchFamily="34" charset="0"/>
              <a:cs typeface="Arial" panose="020B0604020202020204" pitchFamily="34" charset="0"/>
            </a:endParaRPr>
          </a:p>
        </p:txBody>
      </p:sp>
      <p:sp>
        <p:nvSpPr>
          <p:cNvPr id="7" name="Прямоугольник 6"/>
          <p:cNvSpPr/>
          <p:nvPr/>
        </p:nvSpPr>
        <p:spPr>
          <a:xfrm>
            <a:off x="309672" y="4983007"/>
            <a:ext cx="11328146" cy="646331"/>
          </a:xfrm>
          <a:prstGeom prst="rect">
            <a:avLst/>
          </a:prstGeom>
        </p:spPr>
        <p:txBody>
          <a:bodyPr wrap="square">
            <a:spAutoFit/>
          </a:bodyPr>
          <a:lstStyle/>
          <a:p>
            <a:pPr algn="just"/>
            <a:r>
              <a:rPr lang="ru-RU" dirty="0" err="1">
                <a:solidFill>
                  <a:srgbClr val="224A98"/>
                </a:solidFill>
                <a:latin typeface="Arial" panose="020B0604020202020204" pitchFamily="34" charset="0"/>
                <a:cs typeface="Arial" panose="020B0604020202020204" pitchFamily="34" charset="0"/>
              </a:rPr>
              <a:t>Це</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поняття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поступово</a:t>
            </a:r>
            <a:r>
              <a:rPr lang="ru-RU" dirty="0">
                <a:solidFill>
                  <a:srgbClr val="224A98"/>
                </a:solidFill>
                <a:latin typeface="Arial" panose="020B0604020202020204" pitchFamily="34" charset="0"/>
                <a:cs typeface="Arial" panose="020B0604020202020204" pitchFamily="34" charset="0"/>
              </a:rPr>
              <a:t> почало </a:t>
            </a:r>
            <a:r>
              <a:rPr lang="ru-RU" dirty="0" err="1">
                <a:solidFill>
                  <a:srgbClr val="224A98"/>
                </a:solidFill>
                <a:latin typeface="Arial" panose="020B0604020202020204" pitchFamily="34" charset="0"/>
                <a:cs typeface="Arial" panose="020B0604020202020204" pitchFamily="34" charset="0"/>
              </a:rPr>
              <a:t>входити</a:t>
            </a:r>
            <a:r>
              <a:rPr lang="ru-RU" dirty="0">
                <a:solidFill>
                  <a:srgbClr val="224A98"/>
                </a:solidFill>
                <a:latin typeface="Arial" panose="020B0604020202020204" pitchFamily="34" charset="0"/>
                <a:cs typeface="Arial" panose="020B0604020202020204" pitchFamily="34" charset="0"/>
              </a:rPr>
              <a:t> в </a:t>
            </a:r>
            <a:r>
              <a:rPr lang="ru-RU" dirty="0" err="1">
                <a:solidFill>
                  <a:srgbClr val="224A98"/>
                </a:solidFill>
                <a:latin typeface="Arial" panose="020B0604020202020204" pitchFamily="34" charset="0"/>
                <a:cs typeface="Arial" panose="020B0604020202020204" pitchFamily="34" charset="0"/>
              </a:rPr>
              <a:t>політичний</a:t>
            </a:r>
            <a:r>
              <a:rPr lang="ru-RU" dirty="0">
                <a:solidFill>
                  <a:srgbClr val="224A98"/>
                </a:solidFill>
                <a:latin typeface="Arial" panose="020B0604020202020204" pitchFamily="34" charset="0"/>
                <a:cs typeface="Arial" panose="020B0604020202020204" pitchFamily="34" charset="0"/>
              </a:rPr>
              <a:t> лексикон </a:t>
            </a:r>
            <a:r>
              <a:rPr lang="ru-RU" dirty="0" err="1">
                <a:solidFill>
                  <a:srgbClr val="224A98"/>
                </a:solidFill>
                <a:latin typeface="Arial" panose="020B0604020202020204" pitchFamily="34" charset="0"/>
                <a:cs typeface="Arial" panose="020B0604020202020204" pitchFamily="34" charset="0"/>
              </a:rPr>
              <a:t>інших</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країн</a:t>
            </a:r>
            <a:r>
              <a:rPr lang="ru-RU" dirty="0">
                <a:solidFill>
                  <a:srgbClr val="224A98"/>
                </a:solidFill>
                <a:latin typeface="Arial" panose="020B0604020202020204" pitchFamily="34" charset="0"/>
                <a:cs typeface="Arial" panose="020B0604020202020204" pitchFamily="34" charset="0"/>
              </a:rPr>
              <a:t> Заходу в </a:t>
            </a:r>
            <a:r>
              <a:rPr lang="ru-RU" dirty="0" err="1">
                <a:solidFill>
                  <a:srgbClr val="224A98"/>
                </a:solidFill>
                <a:latin typeface="Arial" panose="020B0604020202020204" pitchFamily="34" charset="0"/>
                <a:cs typeface="Arial" panose="020B0604020202020204" pitchFamily="34" charset="0"/>
              </a:rPr>
              <a:t>першій</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половині</a:t>
            </a:r>
            <a:r>
              <a:rPr lang="ru-RU" dirty="0">
                <a:solidFill>
                  <a:srgbClr val="224A98"/>
                </a:solidFill>
                <a:latin typeface="Arial" panose="020B0604020202020204" pitchFamily="34" charset="0"/>
                <a:cs typeface="Arial" panose="020B0604020202020204" pitchFamily="34" charset="0"/>
              </a:rPr>
              <a:t> ХХ </a:t>
            </a:r>
            <a:r>
              <a:rPr lang="ru-RU" dirty="0" err="1">
                <a:solidFill>
                  <a:srgbClr val="224A98"/>
                </a:solidFill>
                <a:latin typeface="Arial" panose="020B0604020202020204" pitchFamily="34" charset="0"/>
                <a:cs typeface="Arial" panose="020B0604020202020204" pitchFamily="34" charset="0"/>
              </a:rPr>
              <a:t>століття</a:t>
            </a:r>
            <a:r>
              <a:rPr lang="ru-RU" dirty="0">
                <a:solidFill>
                  <a:srgbClr val="224A98"/>
                </a:solidFill>
                <a:latin typeface="Arial" panose="020B0604020202020204" pitchFamily="34" charset="0"/>
                <a:cs typeface="Arial" panose="020B0604020202020204" pitchFamily="34" charset="0"/>
              </a:rPr>
              <a:t>, і </a:t>
            </a:r>
            <a:r>
              <a:rPr lang="ru-RU" dirty="0" err="1">
                <a:solidFill>
                  <a:srgbClr val="224A98"/>
                </a:solidFill>
                <a:latin typeface="Arial" panose="020B0604020202020204" pitchFamily="34" charset="0"/>
                <a:cs typeface="Arial" panose="020B0604020202020204" pitchFamily="34" charset="0"/>
              </a:rPr>
              <a:t>використовувалося</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головним</a:t>
            </a:r>
            <a:r>
              <a:rPr lang="ru-RU" dirty="0">
                <a:solidFill>
                  <a:srgbClr val="224A98"/>
                </a:solidFill>
                <a:latin typeface="Arial" panose="020B0604020202020204" pitchFamily="34" charset="0"/>
                <a:cs typeface="Arial" panose="020B0604020202020204" pitchFamily="34" charset="0"/>
              </a:rPr>
              <a:t> чином як </a:t>
            </a:r>
            <a:r>
              <a:rPr lang="ru-RU" dirty="0" err="1">
                <a:solidFill>
                  <a:srgbClr val="224A98"/>
                </a:solidFill>
                <a:latin typeface="Arial" panose="020B0604020202020204" pitchFamily="34" charset="0"/>
                <a:cs typeface="Arial" panose="020B0604020202020204" pitchFamily="34" charset="0"/>
              </a:rPr>
              <a:t>синонім</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військової</a:t>
            </a:r>
            <a:r>
              <a:rPr lang="ru-RU" dirty="0">
                <a:solidFill>
                  <a:srgbClr val="224A98"/>
                </a:solidFill>
                <a:latin typeface="Arial" panose="020B0604020202020204" pitchFamily="34" charset="0"/>
                <a:cs typeface="Arial" panose="020B0604020202020204" pitchFamily="34" charset="0"/>
              </a:rPr>
              <a:t> оборони будь-</a:t>
            </a:r>
            <a:r>
              <a:rPr lang="ru-RU" dirty="0" err="1">
                <a:solidFill>
                  <a:srgbClr val="224A98"/>
                </a:solidFill>
                <a:latin typeface="Arial" panose="020B0604020202020204" pitchFamily="34" charset="0"/>
                <a:cs typeface="Arial" panose="020B0604020202020204" pitchFamily="34" charset="0"/>
              </a:rPr>
              <a:t>якої</a:t>
            </a:r>
            <a:r>
              <a:rPr lang="ru-RU" dirty="0">
                <a:solidFill>
                  <a:srgbClr val="224A98"/>
                </a:solidFill>
                <a:latin typeface="Arial" panose="020B0604020202020204" pitchFamily="34" charset="0"/>
                <a:cs typeface="Arial" panose="020B0604020202020204" pitchFamily="34" charset="0"/>
              </a:rPr>
              <a:t> </a:t>
            </a:r>
            <a:r>
              <a:rPr lang="ru-RU" dirty="0" err="1">
                <a:solidFill>
                  <a:srgbClr val="224A98"/>
                </a:solidFill>
                <a:latin typeface="Arial" panose="020B0604020202020204" pitchFamily="34" charset="0"/>
                <a:cs typeface="Arial" panose="020B0604020202020204" pitchFamily="34" charset="0"/>
              </a:rPr>
              <a:t>держави</a:t>
            </a:r>
            <a:r>
              <a:rPr lang="ru-RU" dirty="0">
                <a:solidFill>
                  <a:srgbClr val="224A98"/>
                </a:solidFill>
                <a:latin typeface="Arial" panose="020B0604020202020204" pitchFamily="34" charset="0"/>
                <a:cs typeface="Arial" panose="020B0604020202020204" pitchFamily="34" charset="0"/>
              </a:rPr>
              <a:t>.</a:t>
            </a:r>
            <a:endParaRPr lang="uk-UA" dirty="0">
              <a:solidFill>
                <a:srgbClr val="224A98"/>
              </a:solidFill>
              <a:latin typeface="Arial" panose="020B0604020202020204" pitchFamily="34" charset="0"/>
              <a:cs typeface="Arial" panose="020B0604020202020204" pitchFamily="34" charset="0"/>
            </a:endParaRPr>
          </a:p>
        </p:txBody>
      </p:sp>
      <p:sp>
        <p:nvSpPr>
          <p:cNvPr id="16" name="Прямоугольник 15"/>
          <p:cNvSpPr/>
          <p:nvPr/>
        </p:nvSpPr>
        <p:spPr>
          <a:xfrm>
            <a:off x="1779525" y="833052"/>
            <a:ext cx="4626588" cy="369332"/>
          </a:xfrm>
          <a:prstGeom prst="rect">
            <a:avLst/>
          </a:prstGeom>
        </p:spPr>
        <p:txBody>
          <a:bodyPr wrap="none">
            <a:spAutoFit/>
          </a:bodyPr>
          <a:lstStyle/>
          <a:p>
            <a:r>
              <a:rPr lang="ru-RU" dirty="0" err="1">
                <a:solidFill>
                  <a:srgbClr val="224A98"/>
                </a:solidFill>
                <a:latin typeface="Arial Black" panose="020B0A04020102020204" pitchFamily="34" charset="0"/>
              </a:rPr>
              <a:t>Національна</a:t>
            </a:r>
            <a:r>
              <a:rPr lang="ru-RU" dirty="0">
                <a:solidFill>
                  <a:srgbClr val="224A98"/>
                </a:solidFill>
                <a:latin typeface="Arial Black" panose="020B0A04020102020204" pitchFamily="34" charset="0"/>
              </a:rPr>
              <a:t> </a:t>
            </a:r>
            <a:r>
              <a:rPr lang="ru-RU" dirty="0" err="1">
                <a:solidFill>
                  <a:srgbClr val="224A98"/>
                </a:solidFill>
                <a:latin typeface="Arial Black" panose="020B0A04020102020204" pitchFamily="34" charset="0"/>
              </a:rPr>
              <a:t>безпека</a:t>
            </a:r>
            <a:r>
              <a:rPr lang="ru-RU" dirty="0">
                <a:solidFill>
                  <a:srgbClr val="224A98"/>
                </a:solidFill>
                <a:latin typeface="Arial Black" panose="020B0A04020102020204" pitchFamily="34" charset="0"/>
              </a:rPr>
              <a:t> – початок….</a:t>
            </a:r>
            <a:endParaRPr lang="uk-UA" dirty="0">
              <a:solidFill>
                <a:srgbClr val="224A98"/>
              </a:solidFill>
              <a:latin typeface="Arial Black" panose="020B0A04020102020204" pitchFamily="34" charset="0"/>
            </a:endParaRPr>
          </a:p>
        </p:txBody>
      </p:sp>
      <p:sp>
        <p:nvSpPr>
          <p:cNvPr id="8" name="Прямоугольник 7"/>
          <p:cNvSpPr/>
          <p:nvPr/>
        </p:nvSpPr>
        <p:spPr>
          <a:xfrm>
            <a:off x="309672" y="5616040"/>
            <a:ext cx="11366534" cy="1200329"/>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Але вже з кінця 40-их років ХХ століття цим поняттям почали окреслювати інші, невійськові аспекти забезпечення безпеки держави. Це було зумовлено значною мірою початком «холодної війни» між США та СРСР, військово-політичними блоками капіталістичних (НАТО) та соціалістичних країн (Варшавський договір), а також вступом людства в ядерну епоху. </a:t>
            </a:r>
          </a:p>
        </p:txBody>
      </p:sp>
    </p:spTree>
    <p:extLst>
      <p:ext uri="{BB962C8B-B14F-4D97-AF65-F5344CB8AC3E}">
        <p14:creationId xmlns:p14="http://schemas.microsoft.com/office/powerpoint/2010/main" val="562592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26472" y="1680352"/>
            <a:ext cx="11231418" cy="923330"/>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Активні процеси теоретичного осмислення національної безпеки, підготовки нормативно-правової бази та формування інститутів забезпечення національної безпеки розпочалися одночасно з проголошення незалежності України 24 серпня 1991 р.</a:t>
            </a:r>
          </a:p>
        </p:txBody>
      </p:sp>
      <p:sp>
        <p:nvSpPr>
          <p:cNvPr id="11" name="Прямоугольник 10"/>
          <p:cNvSpPr/>
          <p:nvPr/>
        </p:nvSpPr>
        <p:spPr>
          <a:xfrm>
            <a:off x="1585782" y="1022998"/>
            <a:ext cx="4116704" cy="400110"/>
          </a:xfrm>
          <a:prstGeom prst="rect">
            <a:avLst/>
          </a:prstGeom>
        </p:spPr>
        <p:txBody>
          <a:bodyPr wrap="none">
            <a:spAutoFit/>
          </a:bodyPr>
          <a:lstStyle/>
          <a:p>
            <a:r>
              <a:rPr lang="ru-RU" sz="2000" b="1" dirty="0" err="1">
                <a:solidFill>
                  <a:srgbClr val="224A98"/>
                </a:solidFill>
                <a:latin typeface="Arial" panose="020B0604020202020204" pitchFamily="34" charset="0"/>
                <a:cs typeface="Arial" panose="020B0604020202020204" pitchFamily="34" charset="0"/>
              </a:rPr>
              <a:t>Національна</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безпека</a:t>
            </a:r>
            <a:r>
              <a:rPr lang="ru-RU" sz="2000" b="1" dirty="0">
                <a:solidFill>
                  <a:srgbClr val="224A98"/>
                </a:solidFill>
                <a:latin typeface="Arial" panose="020B0604020202020204" pitchFamily="34" charset="0"/>
                <a:cs typeface="Arial" panose="020B0604020202020204" pitchFamily="34" charset="0"/>
              </a:rPr>
              <a:t> – </a:t>
            </a:r>
            <a:r>
              <a:rPr lang="ru-RU" sz="2000" b="1" dirty="0" err="1">
                <a:solidFill>
                  <a:srgbClr val="224A98"/>
                </a:solidFill>
                <a:latin typeface="Arial" panose="020B0604020202020204" pitchFamily="34" charset="0"/>
                <a:cs typeface="Arial" panose="020B0604020202020204" pitchFamily="34" charset="0"/>
              </a:rPr>
              <a:t>Україна</a:t>
            </a:r>
            <a:endParaRPr lang="uk-UA" sz="2000" b="1" dirty="0">
              <a:solidFill>
                <a:srgbClr val="224A98"/>
              </a:solidFill>
              <a:latin typeface="Arial" panose="020B0604020202020204" pitchFamily="34" charset="0"/>
              <a:cs typeface="Arial" panose="020B0604020202020204" pitchFamily="34" charset="0"/>
            </a:endParaRPr>
          </a:p>
        </p:txBody>
      </p:sp>
      <p:sp>
        <p:nvSpPr>
          <p:cNvPr id="6" name="Прямоугольник 5"/>
          <p:cNvSpPr/>
          <p:nvPr/>
        </p:nvSpPr>
        <p:spPr>
          <a:xfrm>
            <a:off x="526471" y="3142873"/>
            <a:ext cx="11328147" cy="923330"/>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Національна безпека </a:t>
            </a:r>
            <a:r>
              <a:rPr lang="uk-UA" dirty="0">
                <a:solidFill>
                  <a:srgbClr val="224A98"/>
                </a:solidFill>
                <a:latin typeface="Arial" panose="020B0604020202020204" pitchFamily="34" charset="0"/>
                <a:cs typeface="Arial" panose="020B0604020202020204" pitchFamily="34" charset="0"/>
              </a:rPr>
              <a:t>– це стан захищеності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інтересів особи, суспільства та держави від внутрішніх і зовнішніх загроз є необхідною умовою збереження та примноження духовних і матеріальних цінностей</a:t>
            </a:r>
          </a:p>
        </p:txBody>
      </p:sp>
      <p:sp>
        <p:nvSpPr>
          <p:cNvPr id="16" name="Прямоугольник 15"/>
          <p:cNvSpPr/>
          <p:nvPr/>
        </p:nvSpPr>
        <p:spPr>
          <a:xfrm>
            <a:off x="378692" y="2658583"/>
            <a:ext cx="11647054" cy="369332"/>
          </a:xfrm>
          <a:prstGeom prst="rect">
            <a:avLst/>
          </a:prstGeom>
          <a:solidFill>
            <a:srgbClr val="FFFF00"/>
          </a:solidFill>
        </p:spPr>
        <p:txBody>
          <a:bodyPr wrap="square">
            <a:spAutoFit/>
          </a:bodyPr>
          <a:lstStyle/>
          <a:p>
            <a:r>
              <a:rPr lang="ru-RU" b="1" dirty="0" err="1">
                <a:solidFill>
                  <a:srgbClr val="224A98"/>
                </a:solidFill>
                <a:latin typeface="Arial" panose="020B0604020202020204" pitchFamily="34" charset="0"/>
                <a:cs typeface="Arial" panose="020B0604020202020204" pitchFamily="34" charset="0"/>
              </a:rPr>
              <a:t>Концепція</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Основи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державної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політики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національної</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України</a:t>
            </a:r>
            <a:r>
              <a:rPr lang="ru-RU" b="1" dirty="0">
                <a:solidFill>
                  <a:srgbClr val="224A98"/>
                </a:solidFill>
                <a:latin typeface="Arial" panose="020B0604020202020204" pitchFamily="34" charset="0"/>
                <a:cs typeface="Arial" panose="020B0604020202020204" pitchFamily="34" charset="0"/>
              </a:rPr>
              <a:t> (1997 р.) </a:t>
            </a:r>
            <a:r>
              <a:rPr lang="uk-UA" b="1" u="sng" dirty="0">
                <a:solidFill>
                  <a:srgbClr val="224A98"/>
                </a:solidFill>
                <a:uFill>
                  <a:solidFill>
                    <a:srgbClr val="FF0000"/>
                  </a:solidFill>
                </a:uFill>
                <a:latin typeface="Arial" panose="020B0604020202020204" pitchFamily="34" charset="0"/>
                <a:cs typeface="Arial" panose="020B0604020202020204" pitchFamily="34" charset="0"/>
                <a:hlinkClick r:id="rId5"/>
              </a:rPr>
              <a:t>втратила чинність</a:t>
            </a:r>
            <a:r>
              <a:rPr lang="uk-UA" b="1" u="sng" dirty="0">
                <a:solidFill>
                  <a:srgbClr val="224A98"/>
                </a:solidFill>
                <a:uFill>
                  <a:solidFill>
                    <a:srgbClr val="FFFF00"/>
                  </a:solidFill>
                </a:uFill>
                <a:latin typeface="Arial" panose="020B0604020202020204" pitchFamily="34" charset="0"/>
                <a:cs typeface="Arial" panose="020B0604020202020204" pitchFamily="34" charset="0"/>
                <a:hlinkClick r:id="rId5"/>
              </a:rPr>
              <a:t> </a:t>
            </a:r>
            <a:r>
              <a:rPr lang="ru-RU" b="1" dirty="0">
                <a:solidFill>
                  <a:srgbClr val="224A98"/>
                </a:solidFill>
                <a:uFill>
                  <a:solidFill>
                    <a:srgbClr val="FFFF00"/>
                  </a:solidFill>
                </a:uFill>
                <a:latin typeface="Arial" panose="020B0604020202020204" pitchFamily="34" charset="0"/>
                <a:cs typeface="Arial" panose="020B0604020202020204" pitchFamily="34" charset="0"/>
              </a:rPr>
              <a:t> </a:t>
            </a:r>
            <a:endParaRPr lang="uk-UA" b="1" dirty="0">
              <a:solidFill>
                <a:srgbClr val="224A98"/>
              </a:solidFill>
              <a:uFill>
                <a:solidFill>
                  <a:srgbClr val="FFFF00"/>
                </a:solidFill>
              </a:uFill>
              <a:latin typeface="Arial" panose="020B0604020202020204" pitchFamily="34" charset="0"/>
              <a:cs typeface="Arial" panose="020B0604020202020204" pitchFamily="34" charset="0"/>
            </a:endParaRPr>
          </a:p>
        </p:txBody>
      </p:sp>
      <p:sp>
        <p:nvSpPr>
          <p:cNvPr id="7" name="Прямоугольник 6"/>
          <p:cNvSpPr/>
          <p:nvPr/>
        </p:nvSpPr>
        <p:spPr>
          <a:xfrm>
            <a:off x="558798" y="4282097"/>
            <a:ext cx="11263491" cy="2031325"/>
          </a:xfrm>
          <a:prstGeom prst="rect">
            <a:avLst/>
          </a:prstGeom>
        </p:spPr>
        <p:txBody>
          <a:bodyPr wrap="square">
            <a:spAutoFit/>
          </a:bodyPr>
          <a:lstStyle/>
          <a:p>
            <a:pPr algn="just"/>
            <a:r>
              <a:rPr lang="uk-UA" dirty="0">
                <a:solidFill>
                  <a:srgbClr val="224A98"/>
                </a:solidFill>
                <a:latin typeface="Arial" panose="020B0604020202020204" pitchFamily="34" charset="0"/>
                <a:cs typeface="Arial" panose="020B0604020202020204" pitchFamily="34" charset="0"/>
              </a:rPr>
              <a:t>Згідно документу, головними </a:t>
            </a:r>
            <a:r>
              <a:rPr lang="uk-UA" b="1" dirty="0">
                <a:solidFill>
                  <a:srgbClr val="224A98"/>
                </a:solidFill>
                <a:latin typeface="Arial" panose="020B0604020202020204" pitchFamily="34" charset="0"/>
                <a:cs typeface="Arial" panose="020B0604020202020204" pitchFamily="34" charset="0"/>
              </a:rPr>
              <a:t>об’єктами національної безпеки </a:t>
            </a:r>
            <a:r>
              <a:rPr lang="uk-UA" dirty="0">
                <a:solidFill>
                  <a:srgbClr val="224A98"/>
                </a:solidFill>
                <a:latin typeface="Arial" panose="020B0604020202020204" pitchFamily="34" charset="0"/>
                <a:cs typeface="Arial" panose="020B0604020202020204" pitchFamily="34" charset="0"/>
              </a:rPr>
              <a:t>є: громадянин, суспільство, держава. Концепція базувалася на принципах пріоритету прав людини, верховенства права, пріоритету договірних (мирних) засобів у вирішенні конфліктів та ін. </a:t>
            </a:r>
          </a:p>
          <a:p>
            <a:pPr algn="just"/>
            <a:r>
              <a:rPr lang="uk-UA" dirty="0">
                <a:solidFill>
                  <a:srgbClr val="224A98"/>
                </a:solidFill>
                <a:latin typeface="Arial" panose="020B0604020202020204" pitchFamily="34" charset="0"/>
                <a:cs typeface="Arial" panose="020B0604020202020204" pitchFamily="34" charset="0"/>
              </a:rPr>
              <a:t>У Концепції вперше чітко визначені </a:t>
            </a:r>
            <a:r>
              <a:rPr lang="uk-UA" b="1" dirty="0">
                <a:solidFill>
                  <a:srgbClr val="224A98"/>
                </a:solidFill>
                <a:latin typeface="Arial" panose="020B0604020202020204" pitchFamily="34" charset="0"/>
                <a:cs typeface="Arial" panose="020B0604020202020204" pitchFamily="34" charset="0"/>
              </a:rPr>
              <a:t>національні інтереси </a:t>
            </a:r>
            <a:r>
              <a:rPr lang="uk-UA" dirty="0">
                <a:solidFill>
                  <a:srgbClr val="224A98"/>
                </a:solidFill>
                <a:latin typeface="Arial" panose="020B0604020202020204" pitchFamily="34" charset="0"/>
                <a:cs typeface="Arial" panose="020B0604020202020204" pitchFamily="34" charset="0"/>
              </a:rPr>
              <a:t>як основа національної безпеки України: створення громадянського суспільства; досягнення національної злагоди; забезпечення державного суверенітету, територіальної цілісності та недоторканності кордонів; створення самодостатньої соціально орієнтованої ринкової економіки</a:t>
            </a:r>
          </a:p>
        </p:txBody>
      </p:sp>
    </p:spTree>
    <p:extLst>
      <p:ext uri="{BB962C8B-B14F-4D97-AF65-F5344CB8AC3E}">
        <p14:creationId xmlns:p14="http://schemas.microsoft.com/office/powerpoint/2010/main" val="399817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32872" y="1320134"/>
            <a:ext cx="10797310" cy="400110"/>
          </a:xfrm>
          <a:prstGeom prst="rect">
            <a:avLst/>
          </a:prstGeom>
          <a:solidFill>
            <a:srgbClr val="FFFF00"/>
          </a:solidFill>
        </p:spPr>
        <p:txBody>
          <a:bodyPr wrap="square">
            <a:spAutoFit/>
          </a:bodyPr>
          <a:lstStyle/>
          <a:p>
            <a:r>
              <a:rPr lang="ru-RU" sz="2000" b="1" dirty="0">
                <a:solidFill>
                  <a:srgbClr val="224A98"/>
                </a:solidFill>
                <a:latin typeface="Arial" panose="020B0604020202020204" pitchFamily="34" charset="0"/>
                <a:cs typeface="Arial" panose="020B0604020202020204" pitchFamily="34" charset="0"/>
              </a:rPr>
              <a:t>Закон </a:t>
            </a:r>
            <a:r>
              <a:rPr lang="ru-RU" sz="2000" b="1" dirty="0" err="1">
                <a:solidFill>
                  <a:srgbClr val="224A98"/>
                </a:solidFill>
                <a:latin typeface="Arial" panose="020B0604020202020204" pitchFamily="34" charset="0"/>
                <a:cs typeface="Arial" panose="020B0604020202020204" pitchFamily="34" charset="0"/>
              </a:rPr>
              <a:t>України</a:t>
            </a:r>
            <a:r>
              <a:rPr lang="ru-RU" sz="2000" b="1" dirty="0">
                <a:solidFill>
                  <a:srgbClr val="224A98"/>
                </a:solidFill>
                <a:latin typeface="Arial" panose="020B0604020202020204" pitchFamily="34" charset="0"/>
                <a:cs typeface="Arial" panose="020B0604020202020204" pitchFamily="34" charset="0"/>
              </a:rPr>
              <a:t> “Про </a:t>
            </a:r>
            <a:r>
              <a:rPr lang="ru-RU" sz="2000" b="1" dirty="0" err="1">
                <a:solidFill>
                  <a:srgbClr val="224A98"/>
                </a:solidFill>
                <a:latin typeface="Arial" panose="020B0604020202020204" pitchFamily="34" charset="0"/>
                <a:cs typeface="Arial" panose="020B0604020202020204" pitchFamily="34" charset="0"/>
              </a:rPr>
              <a:t>основи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національної</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безпеки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України</a:t>
            </a:r>
            <a:r>
              <a:rPr lang="ru-RU" sz="2000" b="1" dirty="0">
                <a:solidFill>
                  <a:srgbClr val="224A98"/>
                </a:solidFill>
                <a:latin typeface="Arial" panose="020B0604020202020204" pitchFamily="34" charset="0"/>
                <a:cs typeface="Arial" panose="020B0604020202020204" pitchFamily="34" charset="0"/>
              </a:rPr>
              <a:t>” </a:t>
            </a:r>
            <a:r>
              <a:rPr lang="ru-RU" sz="2000" b="1" dirty="0" err="1">
                <a:solidFill>
                  <a:srgbClr val="224A98"/>
                </a:solidFill>
                <a:latin typeface="Arial" panose="020B0604020202020204" pitchFamily="34" charset="0"/>
                <a:cs typeface="Arial" panose="020B0604020202020204" pitchFamily="34" charset="0"/>
              </a:rPr>
              <a:t>від</a:t>
            </a:r>
            <a:r>
              <a:rPr lang="ru-RU" sz="2000" b="1" dirty="0">
                <a:solidFill>
                  <a:srgbClr val="224A98"/>
                </a:solidFill>
                <a:latin typeface="Arial" panose="020B0604020202020204" pitchFamily="34" charset="0"/>
                <a:cs typeface="Arial" panose="020B0604020202020204" pitchFamily="34" charset="0"/>
              </a:rPr>
              <a:t> 19.06.2003 р.</a:t>
            </a:r>
            <a:endParaRPr lang="uk-UA" sz="2000" b="1" dirty="0">
              <a:solidFill>
                <a:srgbClr val="224A98"/>
              </a:solidFill>
              <a:latin typeface="Arial" panose="020B0604020202020204" pitchFamily="34" charset="0"/>
              <a:cs typeface="Arial" panose="020B0604020202020204" pitchFamily="34" charset="0"/>
            </a:endParaRPr>
          </a:p>
        </p:txBody>
      </p:sp>
      <p:sp>
        <p:nvSpPr>
          <p:cNvPr id="5" name="Прямоугольник 4"/>
          <p:cNvSpPr/>
          <p:nvPr/>
        </p:nvSpPr>
        <p:spPr>
          <a:xfrm>
            <a:off x="565854" y="2006845"/>
            <a:ext cx="11060291" cy="1323439"/>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Національна безпека </a:t>
            </a:r>
            <a:r>
              <a:rPr lang="uk-UA" sz="2000" dirty="0">
                <a:solidFill>
                  <a:srgbClr val="224A98"/>
                </a:solidFill>
                <a:latin typeface="Arial" panose="020B0604020202020204" pitchFamily="34" charset="0"/>
                <a:cs typeface="Arial" panose="020B0604020202020204" pitchFamily="34" charset="0"/>
              </a:rPr>
              <a:t>– захищеність </a:t>
            </a:r>
            <a:r>
              <a:rPr lang="uk-UA" sz="2000" dirty="0" err="1">
                <a:solidFill>
                  <a:srgbClr val="224A98"/>
                </a:solidFill>
                <a:latin typeface="Arial" panose="020B0604020202020204" pitchFamily="34" charset="0"/>
                <a:cs typeface="Arial" panose="020B0604020202020204" pitchFamily="34" charset="0"/>
              </a:rPr>
              <a:t>життєво</a:t>
            </a:r>
            <a:r>
              <a:rPr lang="uk-UA" sz="2000" dirty="0">
                <a:solidFill>
                  <a:srgbClr val="224A98"/>
                </a:solidFill>
                <a:latin typeface="Arial" panose="020B0604020202020204" pitchFamily="34" charset="0"/>
                <a:cs typeface="Arial" panose="020B0604020202020204" pitchFamily="34" charset="0"/>
              </a:rPr>
              <a:t> важливих інтересів людини і громадянина, суспільства і держави, за якої забезпечуються сталий розвиток суспільства, своєчасне виявлення, запобігання і нейтралізація реальних та потенційних загроз національним інтересам</a:t>
            </a:r>
          </a:p>
        </p:txBody>
      </p:sp>
      <p:sp>
        <p:nvSpPr>
          <p:cNvPr id="6" name="Прямоугольник 5"/>
          <p:cNvSpPr/>
          <p:nvPr/>
        </p:nvSpPr>
        <p:spPr>
          <a:xfrm>
            <a:off x="565853" y="3925977"/>
            <a:ext cx="11060291" cy="1015663"/>
          </a:xfrm>
          <a:prstGeom prst="rect">
            <a:avLst/>
          </a:prstGeom>
        </p:spPr>
        <p:txBody>
          <a:bodyPr wrap="square">
            <a:spAutoFit/>
          </a:bodyPr>
          <a:lstStyle/>
          <a:p>
            <a:pPr algn="just"/>
            <a:r>
              <a:rPr lang="uk-UA" sz="2000" dirty="0">
                <a:solidFill>
                  <a:srgbClr val="224A98"/>
                </a:solidFill>
                <a:latin typeface="Arial" panose="020B0604020202020204" pitchFamily="34" charset="0"/>
                <a:cs typeface="Arial" panose="020B0604020202020204" pitchFamily="34" charset="0"/>
              </a:rPr>
              <a:t>У Законі перелічуються </a:t>
            </a:r>
            <a:r>
              <a:rPr lang="uk-UA" sz="2000" b="1" dirty="0">
                <a:solidFill>
                  <a:srgbClr val="224A98"/>
                </a:solidFill>
                <a:latin typeface="Arial" panose="020B0604020202020204" pitchFamily="34" charset="0"/>
                <a:cs typeface="Arial" panose="020B0604020202020204" pitchFamily="34" charset="0"/>
              </a:rPr>
              <a:t>сфери</a:t>
            </a:r>
            <a:r>
              <a:rPr lang="uk-UA" sz="2000" dirty="0">
                <a:solidFill>
                  <a:srgbClr val="224A98"/>
                </a:solidFill>
                <a:latin typeface="Arial" panose="020B0604020202020204" pitchFamily="34" charset="0"/>
                <a:cs typeface="Arial" panose="020B0604020202020204" pitchFamily="34" charset="0"/>
              </a:rPr>
              <a:t>, в яких можуть виникати потенційні загрози національним інтересам України, серед яких : міграційна політика, інформаційна безпека, </a:t>
            </a:r>
            <a:r>
              <a:rPr lang="uk-UA" sz="2000" dirty="0" err="1">
                <a:solidFill>
                  <a:srgbClr val="224A98"/>
                </a:solidFill>
                <a:latin typeface="Arial" panose="020B0604020202020204" pitchFamily="34" charset="0"/>
                <a:cs typeface="Arial" panose="020B0604020202020204" pitchFamily="34" charset="0"/>
              </a:rPr>
              <a:t>кібербезпека</a:t>
            </a:r>
            <a:r>
              <a:rPr lang="uk-UA" sz="2000" dirty="0">
                <a:solidFill>
                  <a:srgbClr val="224A98"/>
                </a:solidFill>
                <a:latin typeface="Arial" panose="020B0604020202020204" pitchFamily="34" charset="0"/>
                <a:cs typeface="Arial" panose="020B0604020202020204" pitchFamily="34" charset="0"/>
              </a:rPr>
              <a:t> та </a:t>
            </a:r>
            <a:r>
              <a:rPr lang="uk-UA" sz="2000" dirty="0" err="1">
                <a:solidFill>
                  <a:srgbClr val="224A98"/>
                </a:solidFill>
                <a:latin typeface="Arial" panose="020B0604020202020204" pitchFamily="34" charset="0"/>
                <a:cs typeface="Arial" panose="020B0604020202020204" pitchFamily="34" charset="0"/>
              </a:rPr>
              <a:t>кіберзахист</a:t>
            </a:r>
            <a:r>
              <a:rPr lang="uk-UA" sz="2000" dirty="0">
                <a:solidFill>
                  <a:srgbClr val="224A98"/>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78649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5709" y="1320134"/>
            <a:ext cx="8482066" cy="369332"/>
          </a:xfrm>
          <a:prstGeom prst="rect">
            <a:avLst/>
          </a:prstGeom>
          <a:solidFill>
            <a:srgbClr val="FFFF00"/>
          </a:solidFill>
        </p:spPr>
        <p:txBody>
          <a:bodyPr wrap="none">
            <a:spAutoFit/>
          </a:bodyPr>
          <a:lstStyle/>
          <a:p>
            <a:r>
              <a:rPr lang="ru-RU" b="1" dirty="0">
                <a:solidFill>
                  <a:srgbClr val="224A98"/>
                </a:solidFill>
                <a:latin typeface="Arial" panose="020B0604020202020204" pitchFamily="34" charset="0"/>
                <a:cs typeface="Arial" panose="020B0604020202020204" pitchFamily="34" charset="0"/>
              </a:rPr>
              <a:t>Закон </a:t>
            </a:r>
            <a:r>
              <a:rPr lang="ru-RU" b="1" dirty="0" err="1">
                <a:solidFill>
                  <a:srgbClr val="224A98"/>
                </a:solidFill>
                <a:latin typeface="Arial" panose="020B0604020202020204" pitchFamily="34" charset="0"/>
                <a:cs typeface="Arial" panose="020B0604020202020204" pitchFamily="34" charset="0"/>
              </a:rPr>
              <a:t>України</a:t>
            </a:r>
            <a:r>
              <a:rPr lang="ru-RU" b="1" dirty="0">
                <a:solidFill>
                  <a:srgbClr val="224A98"/>
                </a:solidFill>
                <a:latin typeface="Arial" panose="020B0604020202020204" pitchFamily="34" charset="0"/>
                <a:cs typeface="Arial" panose="020B0604020202020204" pitchFamily="34" charset="0"/>
              </a:rPr>
              <a:t> «Про </a:t>
            </a:r>
            <a:r>
              <a:rPr lang="ru-RU" b="1" dirty="0" err="1">
                <a:solidFill>
                  <a:srgbClr val="224A98"/>
                </a:solidFill>
                <a:latin typeface="Arial" panose="020B0604020202020204" pitchFamily="34" charset="0"/>
                <a:cs typeface="Arial" panose="020B0604020202020204" pitchFamily="34" charset="0"/>
              </a:rPr>
              <a:t>національну</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безпеку</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України</a:t>
            </a:r>
            <a:r>
              <a:rPr lang="ru-RU" b="1" dirty="0">
                <a:solidFill>
                  <a:srgbClr val="224A98"/>
                </a:solidFill>
                <a:latin typeface="Arial" panose="020B0604020202020204" pitchFamily="34" charset="0"/>
                <a:cs typeface="Arial" panose="020B0604020202020204" pitchFamily="34" charset="0"/>
              </a:rPr>
              <a:t>» </a:t>
            </a:r>
            <a:r>
              <a:rPr lang="ru-RU" b="1" dirty="0" err="1">
                <a:solidFill>
                  <a:srgbClr val="224A98"/>
                </a:solidFill>
                <a:latin typeface="Arial" panose="020B0604020202020204" pitchFamily="34" charset="0"/>
                <a:cs typeface="Arial" panose="020B0604020202020204" pitchFamily="34" charset="0"/>
              </a:rPr>
              <a:t>від</a:t>
            </a:r>
            <a:r>
              <a:rPr lang="ru-RU" b="1" dirty="0">
                <a:solidFill>
                  <a:srgbClr val="224A98"/>
                </a:solidFill>
                <a:latin typeface="Arial" panose="020B0604020202020204" pitchFamily="34" charset="0"/>
                <a:cs typeface="Arial" panose="020B0604020202020204" pitchFamily="34" charset="0"/>
              </a:rPr>
              <a:t> </a:t>
            </a:r>
            <a:r>
              <a:rPr lang="uk-UA" b="1" dirty="0">
                <a:solidFill>
                  <a:srgbClr val="224A98"/>
                </a:solidFill>
                <a:latin typeface="Arial" panose="020B0604020202020204" pitchFamily="34" charset="0"/>
                <a:cs typeface="Arial" panose="020B0604020202020204" pitchFamily="34" charset="0"/>
              </a:rPr>
              <a:t>21 червня 2018 р.</a:t>
            </a:r>
            <a:r>
              <a:rPr lang="ru-RU" b="1" dirty="0">
                <a:solidFill>
                  <a:srgbClr val="224A98"/>
                </a:solidFill>
                <a:latin typeface="Arial" panose="020B0604020202020204" pitchFamily="34" charset="0"/>
                <a:cs typeface="Arial" panose="020B0604020202020204" pitchFamily="34" charset="0"/>
              </a:rPr>
              <a:t> </a:t>
            </a:r>
            <a:endParaRPr lang="uk-UA" b="1" dirty="0">
              <a:solidFill>
                <a:srgbClr val="224A98"/>
              </a:solidFill>
              <a:latin typeface="Arial" panose="020B0604020202020204" pitchFamily="34" charset="0"/>
              <a:cs typeface="Arial" panose="020B0604020202020204" pitchFamily="34" charset="0"/>
            </a:endParaRPr>
          </a:p>
        </p:txBody>
      </p:sp>
      <p:sp>
        <p:nvSpPr>
          <p:cNvPr id="3" name="Прямоугольник 2"/>
          <p:cNvSpPr/>
          <p:nvPr/>
        </p:nvSpPr>
        <p:spPr>
          <a:xfrm>
            <a:off x="535709" y="2083079"/>
            <a:ext cx="10792436" cy="923330"/>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Національна безпека України </a:t>
            </a:r>
            <a:r>
              <a:rPr lang="uk-UA" dirty="0">
                <a:solidFill>
                  <a:srgbClr val="224A98"/>
                </a:solidFill>
                <a:latin typeface="Arial" panose="020B0604020202020204" pitchFamily="34" charset="0"/>
                <a:cs typeface="Arial" panose="020B0604020202020204" pitchFamily="34" charset="0"/>
              </a:rPr>
              <a:t>- захищеність державного суверенітету, територіальної цілісності, демократичного конституційного ладу та інших національних інтересів України </a:t>
            </a:r>
            <a:r>
              <a:rPr lang="uk-UA" b="1" dirty="0">
                <a:solidFill>
                  <a:srgbClr val="FF0000"/>
                </a:solidFill>
                <a:latin typeface="Arial" panose="020B0604020202020204" pitchFamily="34" charset="0"/>
                <a:cs typeface="Arial" panose="020B0604020202020204" pitchFamily="34" charset="0"/>
              </a:rPr>
              <a:t>від реальних та потенційних загроз</a:t>
            </a:r>
          </a:p>
        </p:txBody>
      </p:sp>
      <p:sp>
        <p:nvSpPr>
          <p:cNvPr id="4" name="Прямоугольник 3"/>
          <p:cNvSpPr/>
          <p:nvPr/>
        </p:nvSpPr>
        <p:spPr>
          <a:xfrm>
            <a:off x="535709" y="4700784"/>
            <a:ext cx="10792436" cy="923330"/>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Національні інтереси України </a:t>
            </a:r>
            <a:r>
              <a:rPr lang="uk-UA" dirty="0">
                <a:solidFill>
                  <a:srgbClr val="224A98"/>
                </a:solidFill>
                <a:latin typeface="Arial" panose="020B0604020202020204" pitchFamily="34" charset="0"/>
                <a:cs typeface="Arial" panose="020B0604020202020204" pitchFamily="34" charset="0"/>
              </a:rPr>
              <a:t>-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важливі інтереси людини, суспільства і держави, реалізація яких забезпечує державний суверенітет України, її прогресивний демократичний розвиток, а також безпечні умови життєдіяльності і добробут її громадян;</a:t>
            </a:r>
          </a:p>
        </p:txBody>
      </p:sp>
      <p:sp>
        <p:nvSpPr>
          <p:cNvPr id="6" name="Прямоугольник 5"/>
          <p:cNvSpPr/>
          <p:nvPr/>
        </p:nvSpPr>
        <p:spPr>
          <a:xfrm>
            <a:off x="535709" y="3221825"/>
            <a:ext cx="10954327" cy="923330"/>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Державна безпека </a:t>
            </a:r>
            <a:r>
              <a:rPr lang="uk-UA" dirty="0">
                <a:solidFill>
                  <a:srgbClr val="224A98"/>
                </a:solidFill>
                <a:latin typeface="Arial" panose="020B0604020202020204" pitchFamily="34" charset="0"/>
                <a:cs typeface="Arial" panose="020B0604020202020204" pitchFamily="34" charset="0"/>
              </a:rPr>
              <a:t>– захищеність державного суверенітету, територіальної цілісності і демократичного конституційного ладу та інших </a:t>
            </a:r>
            <a:r>
              <a:rPr lang="uk-UA" dirty="0" err="1">
                <a:solidFill>
                  <a:srgbClr val="224A98"/>
                </a:solidFill>
                <a:latin typeface="Arial" panose="020B0604020202020204" pitchFamily="34" charset="0"/>
                <a:cs typeface="Arial" panose="020B0604020202020204" pitchFamily="34" charset="0"/>
              </a:rPr>
              <a:t>життєво</a:t>
            </a:r>
            <a:r>
              <a:rPr lang="uk-UA" dirty="0">
                <a:solidFill>
                  <a:srgbClr val="224A98"/>
                </a:solidFill>
                <a:latin typeface="Arial" panose="020B0604020202020204" pitchFamily="34" charset="0"/>
                <a:cs typeface="Arial" panose="020B0604020202020204" pitchFamily="34" charset="0"/>
              </a:rPr>
              <a:t> важливих національних інтересів </a:t>
            </a:r>
            <a:r>
              <a:rPr lang="uk-UA" b="1" dirty="0">
                <a:solidFill>
                  <a:srgbClr val="FF0000"/>
                </a:solidFill>
                <a:latin typeface="Arial" panose="020B0604020202020204" pitchFamily="34" charset="0"/>
                <a:cs typeface="Arial" panose="020B0604020202020204" pitchFamily="34" charset="0"/>
              </a:rPr>
              <a:t>від реальних і потенційних загроз невоєнного характеру.</a:t>
            </a:r>
          </a:p>
        </p:txBody>
      </p:sp>
    </p:spTree>
    <p:extLst>
      <p:ext uri="{BB962C8B-B14F-4D97-AF65-F5344CB8AC3E}">
        <p14:creationId xmlns:p14="http://schemas.microsoft.com/office/powerpoint/2010/main" val="1509908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1800" b="0" i="0" u="none" strike="noStrike" cap="none" normalizeH="0" baseline="0">
                <a:ln>
                  <a:noFill/>
                </a:ln>
                <a:solidFill>
                  <a:schemeClr val="tx1"/>
                </a:solidFill>
                <a:effectLst/>
                <a:latin typeface="Arial" panose="020B0604020202020204" pitchFamily="34" charset="0"/>
              </a:rPr>
            </a:br>
            <a:endParaRPr kumimoji="0" lang="uk-UA" altLang="uk-UA" sz="1800" b="0" i="0" u="none" strike="noStrike" cap="none" normalizeH="0" baseline="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40073" y="1055822"/>
            <a:ext cx="11314545" cy="4755148"/>
          </a:xfrm>
          <a:prstGeom prst="rect">
            <a:avLst/>
          </a:prstGeom>
        </p:spPr>
        <p:txBody>
          <a:bodyPr wrap="square">
            <a:spAutoFit/>
          </a:bodyPr>
          <a:lstStyle/>
          <a:p>
            <a:pPr algn="just">
              <a:lnSpc>
                <a:spcPct val="150000"/>
              </a:lnSpc>
            </a:pPr>
            <a:r>
              <a:rPr lang="uk-UA" sz="2000" b="1" dirty="0">
                <a:solidFill>
                  <a:srgbClr val="224A98"/>
                </a:solidFill>
                <a:latin typeface="Arial" panose="020B0604020202020204" pitchFamily="34" charset="0"/>
                <a:cs typeface="Arial" panose="020B0604020202020204" pitchFamily="34" charset="0"/>
              </a:rPr>
              <a:t>Фундаментальними національними інтересами України є:</a:t>
            </a:r>
          </a:p>
          <a:p>
            <a:pPr algn="just">
              <a:lnSpc>
                <a:spcPct val="150000"/>
              </a:lnSpc>
            </a:pPr>
            <a:endParaRPr lang="uk-UA" sz="2000" b="1" dirty="0">
              <a:solidFill>
                <a:srgbClr val="224A98"/>
              </a:solidFill>
              <a:latin typeface="Arial" panose="020B0604020202020204" pitchFamily="34" charset="0"/>
              <a:cs typeface="Arial" panose="020B0604020202020204" pitchFamily="34" charset="0"/>
            </a:endParaRPr>
          </a:p>
          <a:p>
            <a:pPr marL="342900" indent="-342900" algn="just">
              <a:lnSpc>
                <a:spcPct val="150000"/>
              </a:lnSpc>
              <a:buAutoNum type="arabicParenR"/>
            </a:pPr>
            <a:r>
              <a:rPr lang="uk-UA" dirty="0">
                <a:solidFill>
                  <a:srgbClr val="224A98"/>
                </a:solidFill>
                <a:latin typeface="Arial" panose="020B0604020202020204" pitchFamily="34" charset="0"/>
                <a:cs typeface="Arial" panose="020B0604020202020204" pitchFamily="34" charset="0"/>
              </a:rPr>
              <a:t>державний суверенітет і територіальна цілісність, демократичний конституційний лад, недопущення втручання у внутрішні справи України;</a:t>
            </a:r>
          </a:p>
          <a:p>
            <a:pPr marL="342900" indent="-342900" algn="just">
              <a:lnSpc>
                <a:spcPct val="150000"/>
              </a:lnSpc>
              <a:buAutoNum type="arabicParen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dirty="0">
                <a:solidFill>
                  <a:srgbClr val="224A98"/>
                </a:solidFill>
                <a:latin typeface="Arial" panose="020B0604020202020204" pitchFamily="34" charset="0"/>
                <a:cs typeface="Arial" panose="020B0604020202020204" pitchFamily="34" charset="0"/>
              </a:rPr>
              <a:t>2) сталий розвиток національної економіки, громадянського суспільства і держави для забезпечення зростання рівня та якості життя населення;</a:t>
            </a:r>
          </a:p>
          <a:p>
            <a:pPr algn="just">
              <a:lnSpc>
                <a:spcPct val="150000"/>
              </a:lnSpc>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dirty="0">
                <a:solidFill>
                  <a:srgbClr val="224A98"/>
                </a:solidFill>
                <a:latin typeface="Arial" panose="020B0604020202020204" pitchFamily="34" charset="0"/>
                <a:cs typeface="Arial" panose="020B0604020202020204" pitchFamily="34" charset="0"/>
              </a:rPr>
              <a:t>3) інтеграція України в європейський політичний, економічний, </a:t>
            </a:r>
            <a:r>
              <a:rPr lang="uk-UA" dirty="0" err="1">
                <a:solidFill>
                  <a:srgbClr val="224A98"/>
                </a:solidFill>
                <a:latin typeface="Arial" panose="020B0604020202020204" pitchFamily="34" charset="0"/>
                <a:cs typeface="Arial" panose="020B0604020202020204" pitchFamily="34" charset="0"/>
              </a:rPr>
              <a:t>безпековий</a:t>
            </a:r>
            <a:r>
              <a:rPr lang="uk-UA" dirty="0">
                <a:solidFill>
                  <a:srgbClr val="224A98"/>
                </a:solidFill>
                <a:latin typeface="Arial" panose="020B0604020202020204" pitchFamily="34" charset="0"/>
                <a:cs typeface="Arial" panose="020B0604020202020204" pitchFamily="34" charset="0"/>
              </a:rPr>
              <a:t>, правовий простір, набуття членства в Європейському Союзі та в Організації Північноатлантичного договору, розвиток рівноправних взаємовигідних відносин з іншими державами.</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2938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59937" y="1328208"/>
            <a:ext cx="10584872" cy="4154984"/>
          </a:xfrm>
          <a:prstGeom prst="rect">
            <a:avLst/>
          </a:prstGeom>
        </p:spPr>
        <p:txBody>
          <a:bodyPr wrap="square">
            <a:spAutoFit/>
          </a:bodyPr>
          <a:lstStyle/>
          <a:p>
            <a:pPr algn="just">
              <a:lnSpc>
                <a:spcPct val="150000"/>
              </a:lnSpc>
            </a:pPr>
            <a:r>
              <a:rPr lang="uk-UA" sz="2200" dirty="0">
                <a:solidFill>
                  <a:srgbClr val="224A98"/>
                </a:solidFill>
                <a:latin typeface="Arial" panose="020B0604020202020204" pitchFamily="34" charset="0"/>
                <a:cs typeface="Arial" panose="020B0604020202020204" pitchFamily="34" charset="0"/>
              </a:rPr>
              <a:t>Поняття </a:t>
            </a:r>
            <a:r>
              <a:rPr lang="uk-UA" sz="2200" b="1" dirty="0">
                <a:solidFill>
                  <a:srgbClr val="224A98"/>
                </a:solidFill>
                <a:latin typeface="Arial" panose="020B0604020202020204" pitchFamily="34" charset="0"/>
                <a:cs typeface="Arial" panose="020B0604020202020204" pitchFamily="34" charset="0"/>
              </a:rPr>
              <a:t>національна безпека </a:t>
            </a:r>
            <a:r>
              <a:rPr lang="uk-UA" sz="2200" dirty="0">
                <a:solidFill>
                  <a:srgbClr val="224A98"/>
                </a:solidFill>
                <a:latin typeface="Arial" panose="020B0604020202020204" pitchFamily="34" charset="0"/>
                <a:cs typeface="Arial" panose="020B0604020202020204" pitchFamily="34" charset="0"/>
              </a:rPr>
              <a:t>передбачає кілька </a:t>
            </a:r>
            <a:r>
              <a:rPr lang="uk-UA" sz="2200" b="1" dirty="0">
                <a:solidFill>
                  <a:srgbClr val="224A98"/>
                </a:solidFill>
                <a:latin typeface="Arial" panose="020B0604020202020204" pitchFamily="34" charset="0"/>
                <a:cs typeface="Arial" panose="020B0604020202020204" pitchFamily="34" charset="0"/>
              </a:rPr>
              <a:t>рівнів</a:t>
            </a:r>
            <a:r>
              <a:rPr lang="uk-UA" sz="2200" dirty="0">
                <a:solidFill>
                  <a:srgbClr val="224A98"/>
                </a:solidFill>
                <a:latin typeface="Arial" panose="020B0604020202020204" pitchFamily="34" charset="0"/>
                <a:cs typeface="Arial" panose="020B0604020202020204" pitchFamily="34" charset="0"/>
              </a:rPr>
              <a:t>: </a:t>
            </a:r>
          </a:p>
          <a:p>
            <a:pPr marL="342900" indent="-342900" algn="just">
              <a:lnSpc>
                <a:spcPct val="150000"/>
              </a:lnSpc>
              <a:buFont typeface="Wingdings" panose="05000000000000000000" pitchFamily="2" charset="2"/>
              <a:buChar char="Ø"/>
            </a:pPr>
            <a:r>
              <a:rPr lang="uk-UA" sz="2200" dirty="0">
                <a:solidFill>
                  <a:srgbClr val="224A98"/>
                </a:solidFill>
                <a:latin typeface="Arial" panose="020B0604020202020204" pitchFamily="34" charset="0"/>
                <a:cs typeface="Arial" panose="020B0604020202020204" pitchFamily="34" charset="0"/>
              </a:rPr>
              <a:t>безпека людини; </a:t>
            </a:r>
          </a:p>
          <a:p>
            <a:pPr marL="342900" indent="-342900" algn="just">
              <a:lnSpc>
                <a:spcPct val="150000"/>
              </a:lnSpc>
              <a:buFont typeface="Wingdings" panose="05000000000000000000" pitchFamily="2" charset="2"/>
              <a:buChar char="Ø"/>
            </a:pPr>
            <a:r>
              <a:rPr lang="uk-UA" sz="2200" dirty="0">
                <a:solidFill>
                  <a:srgbClr val="224A98"/>
                </a:solidFill>
                <a:latin typeface="Arial" panose="020B0604020202020204" pitchFamily="34" charset="0"/>
                <a:cs typeface="Arial" panose="020B0604020202020204" pitchFamily="34" charset="0"/>
              </a:rPr>
              <a:t>суспільна безпека; </a:t>
            </a:r>
          </a:p>
          <a:p>
            <a:pPr marL="342900" indent="-342900" algn="just">
              <a:lnSpc>
                <a:spcPct val="150000"/>
              </a:lnSpc>
              <a:buFont typeface="Wingdings" panose="05000000000000000000" pitchFamily="2" charset="2"/>
              <a:buChar char="Ø"/>
            </a:pPr>
            <a:r>
              <a:rPr lang="uk-UA" sz="2200" dirty="0">
                <a:solidFill>
                  <a:srgbClr val="224A98"/>
                </a:solidFill>
                <a:latin typeface="Arial" panose="020B0604020202020204" pitchFamily="34" charset="0"/>
                <a:cs typeface="Arial" panose="020B0604020202020204" pitchFamily="34" charset="0"/>
              </a:rPr>
              <a:t>державна безпека. </a:t>
            </a:r>
          </a:p>
          <a:p>
            <a:pPr>
              <a:lnSpc>
                <a:spcPct val="150000"/>
              </a:lnSpc>
            </a:pPr>
            <a:endParaRPr lang="uk-UA" sz="2200" dirty="0">
              <a:solidFill>
                <a:srgbClr val="224A98"/>
              </a:solidFill>
              <a:latin typeface="Arial" panose="020B0604020202020204" pitchFamily="34" charset="0"/>
              <a:cs typeface="Arial" panose="020B0604020202020204" pitchFamily="34" charset="0"/>
            </a:endParaRPr>
          </a:p>
          <a:p>
            <a:pPr algn="just">
              <a:lnSpc>
                <a:spcPct val="150000"/>
              </a:lnSpc>
            </a:pPr>
            <a:r>
              <a:rPr lang="uk-UA" sz="2200" b="1" dirty="0">
                <a:solidFill>
                  <a:srgbClr val="224A98"/>
                </a:solidFill>
                <a:latin typeface="Arial" panose="020B0604020202020204" pitchFamily="34" charset="0"/>
                <a:cs typeface="Arial" panose="020B0604020202020204" pitchFamily="34" charset="0"/>
              </a:rPr>
              <a:t>Національна безпека </a:t>
            </a:r>
            <a:r>
              <a:rPr lang="uk-UA" sz="2200" dirty="0">
                <a:solidFill>
                  <a:srgbClr val="224A98"/>
                </a:solidFill>
                <a:latin typeface="Arial" panose="020B0604020202020204" pitchFamily="34" charset="0"/>
                <a:cs typeface="Arial" panose="020B0604020202020204" pitchFamily="34" charset="0"/>
              </a:rPr>
              <a:t>є </a:t>
            </a:r>
            <a:r>
              <a:rPr lang="uk-UA" sz="2200" b="1" dirty="0">
                <a:solidFill>
                  <a:srgbClr val="224A98"/>
                </a:solidFill>
                <a:latin typeface="Arial" panose="020B0604020202020204" pitchFamily="34" charset="0"/>
                <a:cs typeface="Arial" panose="020B0604020202020204" pitchFamily="34" charset="0"/>
              </a:rPr>
              <a:t>складовою</a:t>
            </a:r>
            <a:r>
              <a:rPr lang="uk-UA" sz="2200" dirty="0">
                <a:solidFill>
                  <a:srgbClr val="224A98"/>
                </a:solidFill>
                <a:latin typeface="Arial" panose="020B0604020202020204" pitchFamily="34" charset="0"/>
                <a:cs typeface="Arial" panose="020B0604020202020204" pitchFamily="34" charset="0"/>
              </a:rPr>
              <a:t> понять:</a:t>
            </a:r>
          </a:p>
          <a:p>
            <a:pPr marL="342900" indent="-342900" algn="just">
              <a:lnSpc>
                <a:spcPct val="150000"/>
              </a:lnSpc>
              <a:buFont typeface="Wingdings" panose="05000000000000000000" pitchFamily="2" charset="2"/>
              <a:buChar char="Ø"/>
            </a:pPr>
            <a:r>
              <a:rPr lang="uk-UA" sz="2200" dirty="0">
                <a:solidFill>
                  <a:srgbClr val="224A98"/>
                </a:solidFill>
                <a:latin typeface="Arial" panose="020B0604020202020204" pitchFamily="34" charset="0"/>
                <a:cs typeface="Arial" panose="020B0604020202020204" pitchFamily="34" charset="0"/>
              </a:rPr>
              <a:t>міжнародна регіональна безпека;</a:t>
            </a:r>
          </a:p>
          <a:p>
            <a:pPr marL="342900" indent="-342900" algn="just">
              <a:lnSpc>
                <a:spcPct val="150000"/>
              </a:lnSpc>
              <a:buFont typeface="Wingdings" panose="05000000000000000000" pitchFamily="2" charset="2"/>
              <a:buChar char="Ø"/>
            </a:pPr>
            <a:r>
              <a:rPr lang="uk-UA" sz="2200" dirty="0">
                <a:solidFill>
                  <a:srgbClr val="224A98"/>
                </a:solidFill>
                <a:latin typeface="Arial" panose="020B0604020202020204" pitchFamily="34" charset="0"/>
                <a:cs typeface="Arial" panose="020B0604020202020204" pitchFamily="34" charset="0"/>
              </a:rPr>
              <a:t>міжнародна глобальна безпека.</a:t>
            </a:r>
          </a:p>
        </p:txBody>
      </p:sp>
    </p:spTree>
    <p:extLst>
      <p:ext uri="{BB962C8B-B14F-4D97-AF65-F5344CB8AC3E}">
        <p14:creationId xmlns:p14="http://schemas.microsoft.com/office/powerpoint/2010/main" val="42607385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53345</TotalTime>
  <Words>3487</Words>
  <Application>Microsoft Office PowerPoint</Application>
  <PresentationFormat>Широкий екран</PresentationFormat>
  <Paragraphs>162</Paragraphs>
  <Slides>19</Slides>
  <Notes>15</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19</vt:i4>
      </vt:variant>
    </vt:vector>
  </HeadingPairs>
  <TitlesOfParts>
    <vt:vector size="27" baseType="lpstr">
      <vt:lpstr>Arial</vt:lpstr>
      <vt:lpstr>Arial Black</vt:lpstr>
      <vt:lpstr>Calibri</vt:lpstr>
      <vt:lpstr>Calibri Light</vt:lpstr>
      <vt:lpstr>Helmet</vt:lpstr>
      <vt:lpstr>Roboto</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Саша Саша</cp:lastModifiedBy>
  <cp:revision>659</cp:revision>
  <dcterms:created xsi:type="dcterms:W3CDTF">2024-08-16T15:30:07Z</dcterms:created>
  <dcterms:modified xsi:type="dcterms:W3CDTF">2026-02-04T07:38:31Z</dcterms:modified>
</cp:coreProperties>
</file>