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62" r:id="rId3"/>
    <p:sldId id="468" r:id="rId4"/>
    <p:sldId id="258" r:id="rId5"/>
    <p:sldId id="367" r:id="rId6"/>
    <p:sldId id="478" r:id="rId7"/>
    <p:sldId id="479" r:id="rId8"/>
    <p:sldId id="480" r:id="rId9"/>
    <p:sldId id="481" r:id="rId10"/>
    <p:sldId id="482" r:id="rId11"/>
    <p:sldId id="483" r:id="rId12"/>
    <p:sldId id="484" r:id="rId13"/>
    <p:sldId id="318" r:id="rId14"/>
    <p:sldId id="485" r:id="rId15"/>
    <p:sldId id="486" r:id="rId16"/>
    <p:sldId id="319" r:id="rId17"/>
    <p:sldId id="487" r:id="rId18"/>
    <p:sldId id="368" r:id="rId19"/>
    <p:sldId id="472" r:id="rId20"/>
    <p:sldId id="488" r:id="rId21"/>
    <p:sldId id="489" r:id="rId22"/>
    <p:sldId id="490" r:id="rId23"/>
    <p:sldId id="491" r:id="rId24"/>
    <p:sldId id="492" r:id="rId25"/>
    <p:sldId id="493" r:id="rId26"/>
    <p:sldId id="494" r:id="rId27"/>
    <p:sldId id="495" r:id="rId28"/>
    <p:sldId id="496" r:id="rId29"/>
    <p:sldId id="497" r:id="rId30"/>
    <p:sldId id="498" r:id="rId31"/>
    <p:sldId id="499" r:id="rId32"/>
    <p:sldId id="383" r:id="rId33"/>
    <p:sldId id="392" r:id="rId34"/>
    <p:sldId id="393" r:id="rId35"/>
    <p:sldId id="473" r:id="rId36"/>
    <p:sldId id="474" r:id="rId37"/>
    <p:sldId id="475" r:id="rId38"/>
    <p:sldId id="476" r:id="rId39"/>
    <p:sldId id="500" r:id="rId40"/>
    <p:sldId id="477" r:id="rId41"/>
    <p:sldId id="501" r:id="rId42"/>
    <p:sldId id="502" r:id="rId43"/>
    <p:sldId id="503" r:id="rId44"/>
    <p:sldId id="504" r:id="rId45"/>
    <p:sldId id="408" r:id="rId46"/>
    <p:sldId id="409" r:id="rId47"/>
  </p:sldIdLst>
  <p:sldSz cx="9144000" cy="5715000" type="screen16x1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94" autoAdjust="0"/>
    <p:restoredTop sz="94660"/>
  </p:normalViewPr>
  <p:slideViewPr>
    <p:cSldViewPr>
      <p:cViewPr varScale="1">
        <p:scale>
          <a:sx n="92" d="100"/>
          <a:sy n="92" d="100"/>
        </p:scale>
        <p:origin x="782" y="62"/>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775355"/>
            <a:ext cx="7772400" cy="1225021"/>
          </a:xfrm>
        </p:spPr>
        <p:txBody>
          <a:bodyPr/>
          <a:lstStyle/>
          <a:p>
            <a:r>
              <a:rPr lang="ru-RU"/>
              <a:t>Образец заголовка</a:t>
            </a:r>
          </a:p>
        </p:txBody>
      </p:sp>
      <p:sp>
        <p:nvSpPr>
          <p:cNvPr id="3" name="Подзаголовок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3567347B-B532-4450-95C7-7FC96E3A1B56}" type="datetimeFigureOut">
              <a:rPr lang="ru-RU" smtClean="0"/>
              <a:t>20.02.2026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6DA301-30E3-4338-A71E-7D4580897B67}" type="slidenum">
              <a:rPr lang="ru-RU" smtClean="0"/>
              <a:t>‹#›</a:t>
            </a:fld>
            <a:endParaRPr lang="ru-RU"/>
          </a:p>
        </p:txBody>
      </p:sp>
    </p:spTree>
    <p:extLst>
      <p:ext uri="{BB962C8B-B14F-4D97-AF65-F5344CB8AC3E}">
        <p14:creationId xmlns:p14="http://schemas.microsoft.com/office/powerpoint/2010/main" val="3684473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567347B-B532-4450-95C7-7FC96E3A1B56}" type="datetimeFigureOut">
              <a:rPr lang="ru-RU" smtClean="0"/>
              <a:t>20.02.2026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6DA301-30E3-4338-A71E-7D4580897B67}" type="slidenum">
              <a:rPr lang="ru-RU" smtClean="0"/>
              <a:t>‹#›</a:t>
            </a:fld>
            <a:endParaRPr lang="ru-RU"/>
          </a:p>
        </p:txBody>
      </p:sp>
    </p:spTree>
    <p:extLst>
      <p:ext uri="{BB962C8B-B14F-4D97-AF65-F5344CB8AC3E}">
        <p14:creationId xmlns:p14="http://schemas.microsoft.com/office/powerpoint/2010/main" val="3981636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90500"/>
            <a:ext cx="2057400" cy="4064000"/>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190500"/>
            <a:ext cx="6019800" cy="40640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567347B-B532-4450-95C7-7FC96E3A1B56}" type="datetimeFigureOut">
              <a:rPr lang="ru-RU" smtClean="0"/>
              <a:t>20.02.2026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6DA301-30E3-4338-A71E-7D4580897B67}" type="slidenum">
              <a:rPr lang="ru-RU" smtClean="0"/>
              <a:t>‹#›</a:t>
            </a:fld>
            <a:endParaRPr lang="ru-RU"/>
          </a:p>
        </p:txBody>
      </p:sp>
    </p:spTree>
    <p:extLst>
      <p:ext uri="{BB962C8B-B14F-4D97-AF65-F5344CB8AC3E}">
        <p14:creationId xmlns:p14="http://schemas.microsoft.com/office/powerpoint/2010/main" val="3361070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567347B-B532-4450-95C7-7FC96E3A1B56}" type="datetimeFigureOut">
              <a:rPr lang="ru-RU" smtClean="0"/>
              <a:t>20.02.2026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6DA301-30E3-4338-A71E-7D4580897B67}" type="slidenum">
              <a:rPr lang="ru-RU" smtClean="0"/>
              <a:t>‹#›</a:t>
            </a:fld>
            <a:endParaRPr lang="ru-RU"/>
          </a:p>
        </p:txBody>
      </p:sp>
    </p:spTree>
    <p:extLst>
      <p:ext uri="{BB962C8B-B14F-4D97-AF65-F5344CB8AC3E}">
        <p14:creationId xmlns:p14="http://schemas.microsoft.com/office/powerpoint/2010/main" val="3153325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672417"/>
            <a:ext cx="7772400" cy="1135063"/>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3567347B-B532-4450-95C7-7FC96E3A1B56}" type="datetimeFigureOut">
              <a:rPr lang="ru-RU" smtClean="0"/>
              <a:t>20.02.2026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6DA301-30E3-4338-A71E-7D4580897B67}" type="slidenum">
              <a:rPr lang="ru-RU" smtClean="0"/>
              <a:t>‹#›</a:t>
            </a:fld>
            <a:endParaRPr lang="ru-RU"/>
          </a:p>
        </p:txBody>
      </p:sp>
    </p:spTree>
    <p:extLst>
      <p:ext uri="{BB962C8B-B14F-4D97-AF65-F5344CB8AC3E}">
        <p14:creationId xmlns:p14="http://schemas.microsoft.com/office/powerpoint/2010/main" val="3985700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3567347B-B532-4450-95C7-7FC96E3A1B56}" type="datetimeFigureOut">
              <a:rPr lang="ru-RU" smtClean="0"/>
              <a:t>20.02.2026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6DA301-30E3-4338-A71E-7D4580897B67}" type="slidenum">
              <a:rPr lang="ru-RU" smtClean="0"/>
              <a:t>‹#›</a:t>
            </a:fld>
            <a:endParaRPr lang="ru-RU"/>
          </a:p>
        </p:txBody>
      </p:sp>
    </p:spTree>
    <p:extLst>
      <p:ext uri="{BB962C8B-B14F-4D97-AF65-F5344CB8AC3E}">
        <p14:creationId xmlns:p14="http://schemas.microsoft.com/office/powerpoint/2010/main" val="169419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865"/>
            <a:ext cx="8229600" cy="9525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3567347B-B532-4450-95C7-7FC96E3A1B56}" type="datetimeFigureOut">
              <a:rPr lang="ru-RU" smtClean="0"/>
              <a:t>20.02.2026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6DA301-30E3-4338-A71E-7D4580897B67}" type="slidenum">
              <a:rPr lang="ru-RU" smtClean="0"/>
              <a:t>‹#›</a:t>
            </a:fld>
            <a:endParaRPr lang="ru-RU"/>
          </a:p>
        </p:txBody>
      </p:sp>
    </p:spTree>
    <p:extLst>
      <p:ext uri="{BB962C8B-B14F-4D97-AF65-F5344CB8AC3E}">
        <p14:creationId xmlns:p14="http://schemas.microsoft.com/office/powerpoint/2010/main" val="3103400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3567347B-B532-4450-95C7-7FC96E3A1B56}" type="datetimeFigureOut">
              <a:rPr lang="ru-RU" smtClean="0"/>
              <a:t>20.02.2026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6DA301-30E3-4338-A71E-7D4580897B67}" type="slidenum">
              <a:rPr lang="ru-RU" smtClean="0"/>
              <a:t>‹#›</a:t>
            </a:fld>
            <a:endParaRPr lang="ru-RU"/>
          </a:p>
        </p:txBody>
      </p:sp>
    </p:spTree>
    <p:extLst>
      <p:ext uri="{BB962C8B-B14F-4D97-AF65-F5344CB8AC3E}">
        <p14:creationId xmlns:p14="http://schemas.microsoft.com/office/powerpoint/2010/main" val="1202579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567347B-B532-4450-95C7-7FC96E3A1B56}" type="datetimeFigureOut">
              <a:rPr lang="ru-RU" smtClean="0"/>
              <a:t>20.02.2026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6DA301-30E3-4338-A71E-7D4580897B67}" type="slidenum">
              <a:rPr lang="ru-RU" smtClean="0"/>
              <a:t>‹#›</a:t>
            </a:fld>
            <a:endParaRPr lang="ru-RU"/>
          </a:p>
        </p:txBody>
      </p:sp>
    </p:spTree>
    <p:extLst>
      <p:ext uri="{BB962C8B-B14F-4D97-AF65-F5344CB8AC3E}">
        <p14:creationId xmlns:p14="http://schemas.microsoft.com/office/powerpoint/2010/main" val="2678387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27542"/>
            <a:ext cx="3008313" cy="968375"/>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3567347B-B532-4450-95C7-7FC96E3A1B56}" type="datetimeFigureOut">
              <a:rPr lang="ru-RU" smtClean="0"/>
              <a:t>20.02.2026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6DA301-30E3-4338-A71E-7D4580897B67}" type="slidenum">
              <a:rPr lang="ru-RU" smtClean="0"/>
              <a:t>‹#›</a:t>
            </a:fld>
            <a:endParaRPr lang="ru-RU"/>
          </a:p>
        </p:txBody>
      </p:sp>
    </p:spTree>
    <p:extLst>
      <p:ext uri="{BB962C8B-B14F-4D97-AF65-F5344CB8AC3E}">
        <p14:creationId xmlns:p14="http://schemas.microsoft.com/office/powerpoint/2010/main" val="569172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000500"/>
            <a:ext cx="5486400" cy="472282"/>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3567347B-B532-4450-95C7-7FC96E3A1B56}" type="datetimeFigureOut">
              <a:rPr lang="ru-RU" smtClean="0"/>
              <a:t>20.02.2026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6DA301-30E3-4338-A71E-7D4580897B67}" type="slidenum">
              <a:rPr lang="ru-RU" smtClean="0"/>
              <a:t>‹#›</a:t>
            </a:fld>
            <a:endParaRPr lang="ru-RU"/>
          </a:p>
        </p:txBody>
      </p:sp>
    </p:spTree>
    <p:extLst>
      <p:ext uri="{BB962C8B-B14F-4D97-AF65-F5344CB8AC3E}">
        <p14:creationId xmlns:p14="http://schemas.microsoft.com/office/powerpoint/2010/main" val="3224522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330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3567347B-B532-4450-95C7-7FC96E3A1B56}" type="datetimeFigureOut">
              <a:rPr lang="ru-RU" smtClean="0"/>
              <a:t>20.02.2026</a:t>
            </a:fld>
            <a:endParaRPr lang="ru-RU"/>
          </a:p>
        </p:txBody>
      </p:sp>
      <p:sp>
        <p:nvSpPr>
          <p:cNvPr id="5" name="Нижний колонтитул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B16DA301-30E3-4338-A71E-7D4580897B67}" type="slidenum">
              <a:rPr lang="ru-RU" smtClean="0"/>
              <a:t>‹#›</a:t>
            </a:fld>
            <a:endParaRPr lang="ru-RU"/>
          </a:p>
        </p:txBody>
      </p:sp>
    </p:spTree>
    <p:extLst>
      <p:ext uri="{BB962C8B-B14F-4D97-AF65-F5344CB8AC3E}">
        <p14:creationId xmlns:p14="http://schemas.microsoft.com/office/powerpoint/2010/main" val="1944981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841276"/>
            <a:ext cx="7772400" cy="1225021"/>
          </a:xfrm>
        </p:spPr>
        <p:txBody>
          <a:bodyPr/>
          <a:lstStyle/>
          <a:p>
            <a:pPr algn="r"/>
            <a:r>
              <a:rPr lang="uk-UA" b="1" dirty="0">
                <a:solidFill>
                  <a:schemeClr val="bg1"/>
                </a:solidFill>
              </a:rPr>
              <a:t>Лекція 15</a:t>
            </a:r>
            <a:endParaRPr lang="ru-RU" dirty="0">
              <a:solidFill>
                <a:schemeClr val="bg1"/>
              </a:solidFill>
            </a:endParaRPr>
          </a:p>
        </p:txBody>
      </p:sp>
      <p:sp>
        <p:nvSpPr>
          <p:cNvPr id="3" name="Подзаголовок 2"/>
          <p:cNvSpPr>
            <a:spLocks noGrp="1"/>
          </p:cNvSpPr>
          <p:nvPr>
            <p:ph type="subTitle" idx="1"/>
          </p:nvPr>
        </p:nvSpPr>
        <p:spPr>
          <a:xfrm>
            <a:off x="611560" y="2137420"/>
            <a:ext cx="7992888" cy="1728192"/>
          </a:xfrm>
        </p:spPr>
        <p:txBody>
          <a:bodyPr>
            <a:noAutofit/>
          </a:bodyPr>
          <a:lstStyle/>
          <a:p>
            <a:r>
              <a:rPr lang="ru-RU" b="1" dirty="0">
                <a:solidFill>
                  <a:schemeClr val="bg1"/>
                </a:solidFill>
              </a:rPr>
              <a:t>Технолог</a:t>
            </a:r>
            <a:r>
              <a:rPr lang="uk-UA" b="1" dirty="0" err="1">
                <a:solidFill>
                  <a:schemeClr val="bg1"/>
                </a:solidFill>
              </a:rPr>
              <a:t>ічні</a:t>
            </a:r>
            <a:r>
              <a:rPr lang="uk-UA" b="1" dirty="0">
                <a:solidFill>
                  <a:schemeClr val="bg1"/>
                </a:solidFill>
              </a:rPr>
              <a:t> операції  обробки поверхонь деталей поверхневим пластичним деформуванням</a:t>
            </a:r>
            <a:endParaRPr lang="ru-RU" sz="3600" dirty="0">
              <a:solidFill>
                <a:schemeClr val="bg1"/>
              </a:solidFill>
            </a:endParaRPr>
          </a:p>
        </p:txBody>
      </p:sp>
    </p:spTree>
    <p:extLst>
      <p:ext uri="{BB962C8B-B14F-4D97-AF65-F5344CB8AC3E}">
        <p14:creationId xmlns:p14="http://schemas.microsoft.com/office/powerpoint/2010/main" val="3090326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56C08456-3846-449F-B8C8-21ADD0B5EC49}"/>
              </a:ext>
            </a:extLst>
          </p:cNvPr>
          <p:cNvSpPr>
            <a:spLocks noGrp="1"/>
          </p:cNvSpPr>
          <p:nvPr>
            <p:ph idx="1"/>
          </p:nvPr>
        </p:nvSpPr>
        <p:spPr>
          <a:xfrm>
            <a:off x="179512" y="409228"/>
            <a:ext cx="8712968" cy="5112568"/>
          </a:xfrm>
        </p:spPr>
        <p:txBody>
          <a:bodyPr>
            <a:noAutofit/>
          </a:bodyPr>
          <a:lstStyle/>
          <a:p>
            <a:pPr marL="0" indent="357188" algn="just">
              <a:buNone/>
            </a:pPr>
            <a:r>
              <a:rPr lang="uk-UA" sz="1900" dirty="0">
                <a:solidFill>
                  <a:schemeClr val="bg1"/>
                </a:solidFill>
              </a:rPr>
              <a:t>Найбільш широко та ефективно застосовуються методи чистової обробки тиском – обкатування та </a:t>
            </a:r>
            <a:r>
              <a:rPr lang="uk-UA" sz="1900" dirty="0" err="1">
                <a:solidFill>
                  <a:schemeClr val="bg1"/>
                </a:solidFill>
              </a:rPr>
              <a:t>розкатування</a:t>
            </a:r>
            <a:r>
              <a:rPr lang="uk-UA" sz="1900" dirty="0">
                <a:solidFill>
                  <a:schemeClr val="bg1"/>
                </a:solidFill>
              </a:rPr>
              <a:t> роликами і кулями. Ці процеси відрізняються відносно більш складною конструкцією застосовуваного інструмента, проектування якого вимагає знання характеру деформації металу в зоні контакту деформуючого елемента з оброблюваною поверхнею, розподілу дії сил у цій зоні.</a:t>
            </a:r>
          </a:p>
          <a:p>
            <a:pPr marL="0" indent="357188" algn="just">
              <a:buNone/>
            </a:pPr>
            <a:r>
              <a:rPr lang="uk-UA" sz="800" dirty="0">
                <a:solidFill>
                  <a:schemeClr val="bg1"/>
                </a:solidFill>
              </a:rPr>
              <a:t>               </a:t>
            </a:r>
          </a:p>
          <a:p>
            <a:pPr marL="0" indent="357188" algn="just">
              <a:buNone/>
            </a:pPr>
            <a:r>
              <a:rPr lang="uk-UA" sz="1900" dirty="0">
                <a:solidFill>
                  <a:schemeClr val="bg1"/>
                </a:solidFill>
              </a:rPr>
              <a:t>Аналіз різних схем обкатування та </a:t>
            </a:r>
            <a:r>
              <a:rPr lang="uk-UA" sz="1900" dirty="0" err="1">
                <a:solidFill>
                  <a:schemeClr val="bg1"/>
                </a:solidFill>
              </a:rPr>
              <a:t>розкатування</a:t>
            </a:r>
            <a:r>
              <a:rPr lang="uk-UA" sz="1900" dirty="0">
                <a:solidFill>
                  <a:schemeClr val="bg1"/>
                </a:solidFill>
              </a:rPr>
              <a:t> показує, що як для цього виду деформування, так і для більшості інших способів </a:t>
            </a:r>
            <a:r>
              <a:rPr lang="uk-UA" sz="1900" dirty="0" err="1">
                <a:solidFill>
                  <a:schemeClr val="bg1"/>
                </a:solidFill>
              </a:rPr>
              <a:t>зміцнюючої</a:t>
            </a:r>
            <a:r>
              <a:rPr lang="uk-UA" sz="1900" dirty="0">
                <a:solidFill>
                  <a:schemeClr val="bg1"/>
                </a:solidFill>
              </a:rPr>
              <a:t> обробки металів тиском (прошивка, протяжка </a:t>
            </a:r>
            <a:r>
              <a:rPr lang="uk-UA" sz="1900" dirty="0" err="1">
                <a:solidFill>
                  <a:schemeClr val="bg1"/>
                </a:solidFill>
              </a:rPr>
              <a:t>вигладжуючими</a:t>
            </a:r>
            <a:r>
              <a:rPr lang="uk-UA" sz="1900" dirty="0">
                <a:solidFill>
                  <a:schemeClr val="bg1"/>
                </a:solidFill>
              </a:rPr>
              <a:t> прошивками і протяжками, динамічний наклеп кулями) схема </a:t>
            </a:r>
            <a:r>
              <a:rPr lang="uk-UA" sz="1900" dirty="0" err="1">
                <a:solidFill>
                  <a:schemeClr val="bg1"/>
                </a:solidFill>
              </a:rPr>
              <a:t>об’ємно</a:t>
            </a:r>
            <a:r>
              <a:rPr lang="uk-UA" sz="1900" dirty="0">
                <a:solidFill>
                  <a:schemeClr val="bg1"/>
                </a:solidFill>
              </a:rPr>
              <a:t>-напруженого стану елементарних деформованих об’ємів характеризується наявністю всебічного стиску.</a:t>
            </a:r>
            <a:endParaRPr lang="en-US" sz="1900" dirty="0">
              <a:solidFill>
                <a:schemeClr val="bg1"/>
              </a:solidFill>
            </a:endParaRPr>
          </a:p>
          <a:p>
            <a:pPr marL="0" indent="357188" algn="just">
              <a:buNone/>
            </a:pPr>
            <a:endParaRPr lang="en-US" sz="800" dirty="0">
              <a:solidFill>
                <a:schemeClr val="bg1"/>
              </a:solidFill>
            </a:endParaRPr>
          </a:p>
          <a:p>
            <a:pPr marL="0" indent="357188" algn="just">
              <a:buNone/>
            </a:pPr>
            <a:r>
              <a:rPr lang="uk-UA" sz="1900" dirty="0">
                <a:solidFill>
                  <a:schemeClr val="bg1"/>
                </a:solidFill>
              </a:rPr>
              <a:t>На всі основні якісні показники процесу найбільше впливають максимальні значення нормальних і дотичних напружень, що виникають у місці деформації, а також співвідношення їх значень, що визначає напрямок деформації та переміщення металу в зоні контакту деформуючого елемента з оброблюваною поверхнею.</a:t>
            </a:r>
          </a:p>
        </p:txBody>
      </p:sp>
    </p:spTree>
    <p:extLst>
      <p:ext uri="{BB962C8B-B14F-4D97-AF65-F5344CB8AC3E}">
        <p14:creationId xmlns:p14="http://schemas.microsoft.com/office/powerpoint/2010/main" val="1633484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E8ADEF5-FA24-493D-9CAF-056FF9ECF47A}"/>
              </a:ext>
            </a:extLst>
          </p:cNvPr>
          <p:cNvSpPr>
            <a:spLocks noGrp="1"/>
          </p:cNvSpPr>
          <p:nvPr>
            <p:ph idx="1"/>
          </p:nvPr>
        </p:nvSpPr>
        <p:spPr>
          <a:xfrm>
            <a:off x="457200" y="409228"/>
            <a:ext cx="8229600" cy="4968552"/>
          </a:xfrm>
        </p:spPr>
        <p:txBody>
          <a:bodyPr>
            <a:normAutofit fontScale="62500" lnSpcReduction="20000"/>
          </a:bodyPr>
          <a:lstStyle/>
          <a:p>
            <a:pPr marL="0" indent="357188" algn="just">
              <a:buNone/>
            </a:pPr>
            <a:r>
              <a:rPr lang="uk-UA" dirty="0">
                <a:solidFill>
                  <a:schemeClr val="bg1"/>
                </a:solidFill>
              </a:rPr>
              <a:t>Для досягнення необхідної шорсткості поверхні при чистовій обробці тиском необхідно до деформуючого елементу прикласти зусилля, достатнє для пластичного деформування виступів вихідної поверхні. При цьому це зусилля повинне бути мінімальним. Як показали теоретичні та експериментальні дослідження (мікро-, фото- і кінозйомка), при виконанні обох цих умов згладжування </a:t>
            </a:r>
            <a:r>
              <a:rPr lang="uk-UA" dirty="0" err="1">
                <a:solidFill>
                  <a:schemeClr val="bg1"/>
                </a:solidFill>
              </a:rPr>
              <a:t>нерівностей</a:t>
            </a:r>
            <a:r>
              <a:rPr lang="uk-UA" dirty="0">
                <a:solidFill>
                  <a:schemeClr val="bg1"/>
                </a:solidFill>
              </a:rPr>
              <a:t> відбувається не за рахунок «зрушення» (зсуву) металу в напрямку подачі деформуючого елемента (кулі, ролика) під дією осьової складової зусилля обкатування </a:t>
            </a:r>
            <a:r>
              <a:rPr lang="uk-UA" b="1" dirty="0">
                <a:solidFill>
                  <a:schemeClr val="bg1"/>
                </a:solidFill>
              </a:rPr>
              <a:t>Р</a:t>
            </a:r>
            <a:r>
              <a:rPr lang="uk-UA" b="1" baseline="-25000" dirty="0">
                <a:solidFill>
                  <a:schemeClr val="bg1"/>
                </a:solidFill>
              </a:rPr>
              <a:t>ос</a:t>
            </a:r>
            <a:r>
              <a:rPr lang="uk-UA" dirty="0">
                <a:solidFill>
                  <a:schemeClr val="bg1"/>
                </a:solidFill>
              </a:rPr>
              <a:t> з характерним утворенням перед ним «хвилі» (як це передбачалося деякими дослідниками), а за рахунок «</a:t>
            </a:r>
            <a:r>
              <a:rPr lang="uk-UA" dirty="0" err="1">
                <a:solidFill>
                  <a:schemeClr val="bg1"/>
                </a:solidFill>
              </a:rPr>
              <a:t>розхитуючої</a:t>
            </a:r>
            <a:r>
              <a:rPr lang="uk-UA" dirty="0">
                <a:solidFill>
                  <a:schemeClr val="bg1"/>
                </a:solidFill>
              </a:rPr>
              <a:t>» дії деформуючого елемента (під дією радіальної складової зусилля обкатування </a:t>
            </a:r>
            <a:r>
              <a:rPr lang="uk-UA" b="1" dirty="0" err="1">
                <a:solidFill>
                  <a:schemeClr val="bg1"/>
                </a:solidFill>
              </a:rPr>
              <a:t>Р</a:t>
            </a:r>
            <a:r>
              <a:rPr lang="uk-UA" b="1" baseline="-25000" dirty="0" err="1">
                <a:solidFill>
                  <a:schemeClr val="bg1"/>
                </a:solidFill>
              </a:rPr>
              <a:t>р</a:t>
            </a:r>
            <a:r>
              <a:rPr lang="uk-UA" dirty="0">
                <a:solidFill>
                  <a:schemeClr val="bg1"/>
                </a:solidFill>
              </a:rPr>
              <a:t>). В результаті метал </a:t>
            </a:r>
            <a:r>
              <a:rPr lang="uk-UA" dirty="0" err="1">
                <a:solidFill>
                  <a:schemeClr val="bg1"/>
                </a:solidFill>
              </a:rPr>
              <a:t>мікровиступів</a:t>
            </a:r>
            <a:r>
              <a:rPr lang="uk-UA" dirty="0">
                <a:solidFill>
                  <a:schemeClr val="bg1"/>
                </a:solidFill>
              </a:rPr>
              <a:t> «розтікається» в обидва боки від місця контакту в суміжні з ним западини.</a:t>
            </a:r>
          </a:p>
          <a:p>
            <a:pPr marL="0" indent="357188" algn="just">
              <a:buNone/>
            </a:pPr>
            <a:r>
              <a:rPr lang="uk-UA" dirty="0">
                <a:solidFill>
                  <a:schemeClr val="bg1"/>
                </a:solidFill>
              </a:rPr>
              <a:t>Такий характер деформування визначається співвідношенням розмірів </a:t>
            </a:r>
            <a:r>
              <a:rPr lang="uk-UA" dirty="0" err="1">
                <a:solidFill>
                  <a:schemeClr val="bg1"/>
                </a:solidFill>
              </a:rPr>
              <a:t>нерівностей</a:t>
            </a:r>
            <a:r>
              <a:rPr lang="uk-UA" dirty="0">
                <a:solidFill>
                  <a:schemeClr val="bg1"/>
                </a:solidFill>
              </a:rPr>
              <a:t> вихідної поверхні та деформуючих елементів і, відповідно, малими значеннями кута їх контакту </a:t>
            </a:r>
            <a:r>
              <a:rPr lang="uk-UA" b="1" dirty="0">
                <a:solidFill>
                  <a:schemeClr val="bg1"/>
                </a:solidFill>
              </a:rPr>
              <a:t>α</a:t>
            </a:r>
            <a:r>
              <a:rPr lang="uk-UA" dirty="0">
                <a:solidFill>
                  <a:schemeClr val="bg1"/>
                </a:solidFill>
              </a:rPr>
              <a:t> і напрямком нормальної складової зусилля обкатування </a:t>
            </a:r>
            <a:r>
              <a:rPr lang="uk-UA" b="1" dirty="0" err="1">
                <a:solidFill>
                  <a:schemeClr val="bg1"/>
                </a:solidFill>
              </a:rPr>
              <a:t>Р</a:t>
            </a:r>
            <a:r>
              <a:rPr lang="uk-UA" b="1" baseline="-25000" dirty="0" err="1">
                <a:solidFill>
                  <a:schemeClr val="bg1"/>
                </a:solidFill>
              </a:rPr>
              <a:t>р</a:t>
            </a:r>
            <a:r>
              <a:rPr lang="uk-UA" dirty="0">
                <a:solidFill>
                  <a:schemeClr val="bg1"/>
                </a:solidFill>
              </a:rPr>
              <a:t>, близьким до напрямку рівнодіючої </a:t>
            </a:r>
            <a:r>
              <a:rPr lang="uk-UA" b="1" dirty="0">
                <a:solidFill>
                  <a:schemeClr val="bg1"/>
                </a:solidFill>
              </a:rPr>
              <a:t>Р</a:t>
            </a:r>
            <a:r>
              <a:rPr lang="uk-UA" dirty="0">
                <a:solidFill>
                  <a:schemeClr val="bg1"/>
                </a:solidFill>
              </a:rPr>
              <a:t>.</a:t>
            </a:r>
          </a:p>
        </p:txBody>
      </p:sp>
    </p:spTree>
    <p:extLst>
      <p:ext uri="{BB962C8B-B14F-4D97-AF65-F5344CB8AC3E}">
        <p14:creationId xmlns:p14="http://schemas.microsoft.com/office/powerpoint/2010/main" val="3070278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96D8542-09E1-456E-81A5-95557358B751}"/>
              </a:ext>
            </a:extLst>
          </p:cNvPr>
          <p:cNvSpPr>
            <a:spLocks noGrp="1"/>
          </p:cNvSpPr>
          <p:nvPr>
            <p:ph idx="1"/>
          </p:nvPr>
        </p:nvSpPr>
        <p:spPr>
          <a:xfrm>
            <a:off x="457200" y="265212"/>
            <a:ext cx="8229600" cy="4839924"/>
          </a:xfrm>
        </p:spPr>
        <p:txBody>
          <a:bodyPr>
            <a:noAutofit/>
          </a:bodyPr>
          <a:lstStyle/>
          <a:p>
            <a:pPr marL="0" indent="357188" algn="just">
              <a:buNone/>
            </a:pPr>
            <a:r>
              <a:rPr lang="uk-UA" sz="1800" dirty="0">
                <a:solidFill>
                  <a:schemeClr val="bg1"/>
                </a:solidFill>
              </a:rPr>
              <a:t>При малих кутах контакту </a:t>
            </a:r>
            <a:r>
              <a:rPr lang="uk-UA" sz="1800" b="1" dirty="0">
                <a:solidFill>
                  <a:schemeClr val="bg1"/>
                </a:solidFill>
              </a:rPr>
              <a:t>α</a:t>
            </a:r>
            <a:r>
              <a:rPr lang="uk-UA" sz="1800" dirty="0">
                <a:solidFill>
                  <a:schemeClr val="bg1"/>
                </a:solidFill>
              </a:rPr>
              <a:t>, що є характерним для всіх випадків у практиці чистового обкатування кулями і роликами, величина відношення </a:t>
            </a:r>
            <a:r>
              <a:rPr lang="uk-UA" sz="1800" b="1" dirty="0">
                <a:solidFill>
                  <a:schemeClr val="bg1"/>
                </a:solidFill>
              </a:rPr>
              <a:t>Р</a:t>
            </a:r>
            <a:r>
              <a:rPr lang="uk-UA" sz="1800" b="1" baseline="-25000" dirty="0">
                <a:solidFill>
                  <a:schemeClr val="bg1"/>
                </a:solidFill>
              </a:rPr>
              <a:t>ос</a:t>
            </a:r>
            <a:r>
              <a:rPr lang="uk-UA" sz="1800" b="1" dirty="0">
                <a:solidFill>
                  <a:schemeClr val="bg1"/>
                </a:solidFill>
              </a:rPr>
              <a:t> /</a:t>
            </a:r>
            <a:r>
              <a:rPr lang="uk-UA" sz="1800" dirty="0">
                <a:solidFill>
                  <a:schemeClr val="bg1"/>
                </a:solidFill>
              </a:rPr>
              <a:t> </a:t>
            </a:r>
            <a:r>
              <a:rPr lang="uk-UA" sz="1800" b="1" dirty="0" err="1">
                <a:solidFill>
                  <a:schemeClr val="bg1"/>
                </a:solidFill>
              </a:rPr>
              <a:t>Р</a:t>
            </a:r>
            <a:r>
              <a:rPr lang="uk-UA" sz="1800" b="1" baseline="-25000" dirty="0" err="1">
                <a:solidFill>
                  <a:schemeClr val="bg1"/>
                </a:solidFill>
              </a:rPr>
              <a:t>р</a:t>
            </a:r>
            <a:r>
              <a:rPr lang="uk-UA" sz="1800" b="1" dirty="0">
                <a:solidFill>
                  <a:schemeClr val="bg1"/>
                </a:solidFill>
              </a:rPr>
              <a:t> </a:t>
            </a:r>
            <a:r>
              <a:rPr lang="uk-UA" sz="1800" dirty="0">
                <a:solidFill>
                  <a:schemeClr val="bg1"/>
                </a:solidFill>
              </a:rPr>
              <a:t>мала.</a:t>
            </a:r>
          </a:p>
          <a:p>
            <a:pPr marL="0" indent="357188" algn="just">
              <a:buNone/>
            </a:pPr>
            <a:r>
              <a:rPr lang="uk-UA" sz="1800" dirty="0">
                <a:solidFill>
                  <a:schemeClr val="bg1"/>
                </a:solidFill>
              </a:rPr>
              <a:t>В граничному випадку, коли кут </a:t>
            </a:r>
            <a:r>
              <a:rPr lang="uk-UA" sz="1800" b="1" dirty="0">
                <a:solidFill>
                  <a:schemeClr val="bg1"/>
                </a:solidFill>
              </a:rPr>
              <a:t>ψ</a:t>
            </a:r>
            <a:r>
              <a:rPr lang="uk-UA" sz="1800" dirty="0">
                <a:solidFill>
                  <a:schemeClr val="bg1"/>
                </a:solidFill>
              </a:rPr>
              <a:t> (між напрямком дії сил </a:t>
            </a:r>
            <a:r>
              <a:rPr lang="uk-UA" sz="1800" b="1" dirty="0" err="1">
                <a:solidFill>
                  <a:schemeClr val="bg1"/>
                </a:solidFill>
              </a:rPr>
              <a:t>Р</a:t>
            </a:r>
            <a:r>
              <a:rPr lang="uk-UA" sz="1800" b="1" baseline="-25000" dirty="0" err="1">
                <a:solidFill>
                  <a:schemeClr val="bg1"/>
                </a:solidFill>
              </a:rPr>
              <a:t>р</a:t>
            </a:r>
            <a:r>
              <a:rPr lang="uk-UA" sz="1800" baseline="-25000" dirty="0">
                <a:solidFill>
                  <a:schemeClr val="bg1"/>
                </a:solidFill>
              </a:rPr>
              <a:t> </a:t>
            </a:r>
            <a:r>
              <a:rPr lang="uk-UA" sz="1800" dirty="0">
                <a:solidFill>
                  <a:schemeClr val="bg1"/>
                </a:solidFill>
              </a:rPr>
              <a:t>і </a:t>
            </a:r>
            <a:r>
              <a:rPr lang="uk-UA" sz="1800" b="1" dirty="0">
                <a:solidFill>
                  <a:schemeClr val="bg1"/>
                </a:solidFill>
              </a:rPr>
              <a:t>Р</a:t>
            </a:r>
            <a:r>
              <a:rPr lang="uk-UA" sz="1800" dirty="0">
                <a:solidFill>
                  <a:schemeClr val="bg1"/>
                </a:solidFill>
              </a:rPr>
              <a:t>) наближається до нуля, з розглянутого виразу випливає, що </a:t>
            </a:r>
            <a:r>
              <a:rPr lang="uk-UA" sz="1800" b="1" dirty="0">
                <a:solidFill>
                  <a:schemeClr val="bg1"/>
                </a:solidFill>
              </a:rPr>
              <a:t>Р</a:t>
            </a:r>
            <a:r>
              <a:rPr lang="uk-UA" sz="1800" b="1" baseline="-25000" dirty="0">
                <a:solidFill>
                  <a:schemeClr val="bg1"/>
                </a:solidFill>
              </a:rPr>
              <a:t>ос</a:t>
            </a:r>
            <a:r>
              <a:rPr lang="uk-UA" sz="1800" dirty="0">
                <a:solidFill>
                  <a:schemeClr val="bg1"/>
                </a:solidFill>
              </a:rPr>
              <a:t>= 0. Це відповідає схемі обкатування без поздовжньої подачі кулі, що використовується при обробці сферичних канавок, галтелей, профільних ділянок невеликої довжини.            </a:t>
            </a:r>
          </a:p>
          <a:p>
            <a:pPr marL="0" indent="357188" algn="just">
              <a:buNone/>
            </a:pPr>
            <a:r>
              <a:rPr lang="uk-UA" sz="1800" dirty="0">
                <a:solidFill>
                  <a:schemeClr val="bg1"/>
                </a:solidFill>
              </a:rPr>
              <a:t>Як показали експериментальні дослідження і промисловий   досвід застосування такого методу обкатування, у цьому випадку при відсутності деформацій зсуву в осьовому напрямку створюються найкращі умови пластичного деформування, що призводить до утворення особливо чистих поверхонь.</a:t>
            </a:r>
          </a:p>
          <a:p>
            <a:pPr marL="0" indent="357188" algn="just">
              <a:buNone/>
            </a:pPr>
            <a:r>
              <a:rPr lang="uk-UA" sz="1800" dirty="0">
                <a:solidFill>
                  <a:schemeClr val="bg1"/>
                </a:solidFill>
              </a:rPr>
              <a:t>Виконанню умови  ̶ </a:t>
            </a:r>
            <a:r>
              <a:rPr lang="uk-UA" sz="1800" b="1" dirty="0">
                <a:solidFill>
                  <a:schemeClr val="bg1"/>
                </a:solidFill>
              </a:rPr>
              <a:t>Р</a:t>
            </a:r>
            <a:r>
              <a:rPr lang="uk-UA" sz="1800" b="1" baseline="-25000" dirty="0">
                <a:solidFill>
                  <a:schemeClr val="bg1"/>
                </a:solidFill>
              </a:rPr>
              <a:t>ос</a:t>
            </a:r>
            <a:r>
              <a:rPr lang="uk-UA" sz="1800" b="1" dirty="0">
                <a:solidFill>
                  <a:schemeClr val="bg1"/>
                </a:solidFill>
              </a:rPr>
              <a:t> / </a:t>
            </a:r>
            <a:r>
              <a:rPr lang="uk-UA" sz="1800" b="1" dirty="0" err="1">
                <a:solidFill>
                  <a:schemeClr val="bg1"/>
                </a:solidFill>
              </a:rPr>
              <a:t>Р</a:t>
            </a:r>
            <a:r>
              <a:rPr lang="uk-UA" sz="1800" b="1" baseline="-25000" dirty="0" err="1">
                <a:solidFill>
                  <a:schemeClr val="bg1"/>
                </a:solidFill>
              </a:rPr>
              <a:t>р</a:t>
            </a:r>
            <a:r>
              <a:rPr lang="uk-UA" sz="1800" dirty="0">
                <a:solidFill>
                  <a:schemeClr val="bg1"/>
                </a:solidFill>
              </a:rPr>
              <a:t> = </a:t>
            </a:r>
            <a:r>
              <a:rPr lang="uk-UA" sz="1800" b="1" dirty="0" err="1">
                <a:solidFill>
                  <a:schemeClr val="bg1"/>
                </a:solidFill>
              </a:rPr>
              <a:t>min</a:t>
            </a:r>
            <a:r>
              <a:rPr lang="uk-UA" sz="1800" dirty="0">
                <a:solidFill>
                  <a:schemeClr val="bg1"/>
                </a:solidFill>
              </a:rPr>
              <a:t> ̶ при чистовій обробці поверхонь з поздовжньою (або поперечною) подачею відповідає обкатування кулями великого діаметра з малою подачею.          </a:t>
            </a:r>
          </a:p>
          <a:p>
            <a:pPr marL="0" indent="357188" algn="just">
              <a:buNone/>
            </a:pPr>
            <a:r>
              <a:rPr lang="uk-UA" sz="1800" dirty="0">
                <a:solidFill>
                  <a:schemeClr val="bg1"/>
                </a:solidFill>
              </a:rPr>
              <a:t>Перспективною технологією згладжування </a:t>
            </a:r>
            <a:r>
              <a:rPr lang="uk-UA" sz="1800" dirty="0" err="1">
                <a:solidFill>
                  <a:schemeClr val="bg1"/>
                </a:solidFill>
              </a:rPr>
              <a:t>нерівностей</a:t>
            </a:r>
            <a:r>
              <a:rPr lang="uk-UA" sz="1800" dirty="0">
                <a:solidFill>
                  <a:schemeClr val="bg1"/>
                </a:solidFill>
              </a:rPr>
              <a:t> попередньо оброблених поверхонь є використання зусиль, що поступово збільшуються.</a:t>
            </a:r>
          </a:p>
        </p:txBody>
      </p:sp>
    </p:spTree>
    <p:extLst>
      <p:ext uri="{BB962C8B-B14F-4D97-AF65-F5344CB8AC3E}">
        <p14:creationId xmlns:p14="http://schemas.microsoft.com/office/powerpoint/2010/main" val="1148932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0445" y="1921396"/>
            <a:ext cx="8208912" cy="3384376"/>
          </a:xfrm>
        </p:spPr>
        <p:txBody>
          <a:bodyPr>
            <a:normAutofit fontScale="62500" lnSpcReduction="20000"/>
          </a:bodyPr>
          <a:lstStyle/>
          <a:p>
            <a:pPr marL="0" indent="457200" algn="just">
              <a:buNone/>
            </a:pPr>
            <a:r>
              <a:rPr lang="uk-UA" dirty="0">
                <a:solidFill>
                  <a:schemeClr val="bg1"/>
                </a:solidFill>
              </a:rPr>
              <a:t>Необхідність забезпечення високої якості поверхні деталей машин і приладів обумовлена наступними трьома факторами:</a:t>
            </a:r>
          </a:p>
          <a:p>
            <a:pPr marL="0" indent="457200" algn="just">
              <a:buNone/>
            </a:pPr>
            <a:r>
              <a:rPr lang="uk-UA" dirty="0">
                <a:solidFill>
                  <a:schemeClr val="bg1"/>
                </a:solidFill>
              </a:rPr>
              <a:t>1) різким зростанням вимог щодо надійності, довговічності та інших експлуатаційних характеристик машин і приладів;</a:t>
            </a:r>
          </a:p>
          <a:p>
            <a:pPr marL="0" indent="457200" algn="just">
              <a:buNone/>
            </a:pPr>
            <a:r>
              <a:rPr lang="uk-UA" dirty="0">
                <a:solidFill>
                  <a:schemeClr val="bg1"/>
                </a:solidFill>
              </a:rPr>
              <a:t>2) дослідження і практика експлуатації показали, що практично немає ні однієї експлуатаційної характеристики, що тією або іншою мірою не залежала б від якості поверхні деталей машин і приладів;</a:t>
            </a:r>
          </a:p>
          <a:p>
            <a:pPr marL="0" indent="457200" algn="just">
              <a:buNone/>
            </a:pPr>
            <a:r>
              <a:rPr lang="uk-UA" dirty="0">
                <a:solidFill>
                  <a:schemeClr val="bg1"/>
                </a:solidFill>
              </a:rPr>
              <a:t>3) вимоги до якості поверхні деталей не тільки підвищуються, але й розширюються за рахунок включення нових, які потребують технологічного забезпечення характеристик, зокрема, таких, як величина опорної поверхні, форма і розташування </a:t>
            </a:r>
            <a:r>
              <a:rPr lang="uk-UA" dirty="0" err="1">
                <a:solidFill>
                  <a:schemeClr val="bg1"/>
                </a:solidFill>
              </a:rPr>
              <a:t>мікронерівностей</a:t>
            </a:r>
            <a:r>
              <a:rPr lang="uk-UA" dirty="0">
                <a:solidFill>
                  <a:schemeClr val="bg1"/>
                </a:solidFill>
              </a:rPr>
              <a:t>.</a:t>
            </a:r>
          </a:p>
        </p:txBody>
      </p:sp>
      <p:sp>
        <p:nvSpPr>
          <p:cNvPr id="2" name="Прямоугольник 1">
            <a:extLst>
              <a:ext uri="{FF2B5EF4-FFF2-40B4-BE49-F238E27FC236}">
                <a16:creationId xmlns:a16="http://schemas.microsoft.com/office/drawing/2014/main" id="{EE6BF66A-CC05-499B-B159-130146F3C136}"/>
              </a:ext>
            </a:extLst>
          </p:cNvPr>
          <p:cNvSpPr/>
          <p:nvPr/>
        </p:nvSpPr>
        <p:spPr>
          <a:xfrm>
            <a:off x="467544" y="193204"/>
            <a:ext cx="8424936" cy="1077218"/>
          </a:xfrm>
          <a:prstGeom prst="rect">
            <a:avLst/>
          </a:prstGeom>
        </p:spPr>
        <p:txBody>
          <a:bodyPr wrap="square">
            <a:spAutoFit/>
          </a:bodyPr>
          <a:lstStyle/>
          <a:p>
            <a:pPr algn="ctr"/>
            <a:r>
              <a:rPr lang="uk-UA" sz="3200" b="1" dirty="0">
                <a:solidFill>
                  <a:schemeClr val="bg1"/>
                </a:solidFill>
              </a:rPr>
              <a:t>18.2.2. Особливості якості поверхонь, оброблених методами ППД</a:t>
            </a:r>
            <a:endParaRPr lang="uk-UA" sz="3200" dirty="0">
              <a:solidFill>
                <a:schemeClr val="bg1"/>
              </a:solidFill>
            </a:endParaRPr>
          </a:p>
        </p:txBody>
      </p:sp>
    </p:spTree>
    <p:extLst>
      <p:ext uri="{BB962C8B-B14F-4D97-AF65-F5344CB8AC3E}">
        <p14:creationId xmlns:p14="http://schemas.microsoft.com/office/powerpoint/2010/main" val="1125746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BD46825-37A6-4FD4-B941-72A5218E521A}"/>
              </a:ext>
            </a:extLst>
          </p:cNvPr>
          <p:cNvSpPr>
            <a:spLocks noGrp="1"/>
          </p:cNvSpPr>
          <p:nvPr>
            <p:ph idx="1"/>
          </p:nvPr>
        </p:nvSpPr>
        <p:spPr>
          <a:xfrm>
            <a:off x="457200" y="971682"/>
            <a:ext cx="8229600" cy="3771636"/>
          </a:xfrm>
        </p:spPr>
        <p:txBody>
          <a:bodyPr>
            <a:normAutofit fontScale="77500" lnSpcReduction="20000"/>
          </a:bodyPr>
          <a:lstStyle/>
          <a:p>
            <a:pPr marL="0" indent="357188" algn="just">
              <a:buNone/>
            </a:pPr>
            <a:r>
              <a:rPr lang="uk-UA" dirty="0">
                <a:solidFill>
                  <a:schemeClr val="bg1"/>
                </a:solidFill>
              </a:rPr>
              <a:t>У таблиці нижче  наведені деякі дані, що ілюструють складність та різноманітність впливу різних параметрів якості поверхні на експлуатаційні властивості деталей машин і приладів. Дослідження, що широко проводилися протягом останніх трьох десятиліть виявили особливості якості поверхневого шару металу, що утворюється при чистовій обробці різанням. Ці дослідження показали, що в умовах, коли безупинно підвищуються та </a:t>
            </a:r>
            <a:r>
              <a:rPr lang="uk-UA" dirty="0" err="1">
                <a:solidFill>
                  <a:schemeClr val="bg1"/>
                </a:solidFill>
              </a:rPr>
              <a:t>ускладнюються</a:t>
            </a:r>
            <a:r>
              <a:rPr lang="uk-UA" dirty="0">
                <a:solidFill>
                  <a:schemeClr val="bg1"/>
                </a:solidFill>
              </a:rPr>
              <a:t> вимоги до якості поверхонь деталей машин і приладів більшість технологічних задач, зокрема ті, які зв’язані із забезпеченням якості поверхонь, не можуть бути вирішені методами різальної та абразивної обробки.</a:t>
            </a:r>
          </a:p>
        </p:txBody>
      </p:sp>
    </p:spTree>
    <p:extLst>
      <p:ext uri="{BB962C8B-B14F-4D97-AF65-F5344CB8AC3E}">
        <p14:creationId xmlns:p14="http://schemas.microsoft.com/office/powerpoint/2010/main" val="506746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3442007F-5997-4DC9-9F7C-E53A1AA4485A}"/>
              </a:ext>
            </a:extLst>
          </p:cNvPr>
          <p:cNvPicPr/>
          <p:nvPr/>
        </p:nvPicPr>
        <p:blipFill>
          <a:blip r:embed="rId2"/>
          <a:stretch>
            <a:fillRect/>
          </a:stretch>
        </p:blipFill>
        <p:spPr>
          <a:xfrm>
            <a:off x="253143" y="238124"/>
            <a:ext cx="4176464" cy="5280931"/>
          </a:xfrm>
          <a:prstGeom prst="rect">
            <a:avLst/>
          </a:prstGeom>
        </p:spPr>
      </p:pic>
      <p:pic>
        <p:nvPicPr>
          <p:cNvPr id="5" name="Рисунок 4">
            <a:extLst>
              <a:ext uri="{FF2B5EF4-FFF2-40B4-BE49-F238E27FC236}">
                <a16:creationId xmlns:a16="http://schemas.microsoft.com/office/drawing/2014/main" id="{BB6F8377-9A3B-4050-9AE2-E1E4F5CA1BB4}"/>
              </a:ext>
            </a:extLst>
          </p:cNvPr>
          <p:cNvPicPr/>
          <p:nvPr/>
        </p:nvPicPr>
        <p:blipFill>
          <a:blip r:embed="rId3"/>
          <a:stretch>
            <a:fillRect/>
          </a:stretch>
        </p:blipFill>
        <p:spPr>
          <a:xfrm>
            <a:off x="4572001" y="238124"/>
            <a:ext cx="4339546" cy="5280930"/>
          </a:xfrm>
          <a:prstGeom prst="rect">
            <a:avLst/>
          </a:prstGeom>
        </p:spPr>
      </p:pic>
    </p:spTree>
    <p:extLst>
      <p:ext uri="{BB962C8B-B14F-4D97-AF65-F5344CB8AC3E}">
        <p14:creationId xmlns:p14="http://schemas.microsoft.com/office/powerpoint/2010/main" val="1670218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871D0D24-93EA-490A-A8EC-2DD9246296A5}"/>
              </a:ext>
            </a:extLst>
          </p:cNvPr>
          <p:cNvSpPr/>
          <p:nvPr/>
        </p:nvSpPr>
        <p:spPr>
          <a:xfrm>
            <a:off x="262099" y="265212"/>
            <a:ext cx="8619802" cy="4801314"/>
          </a:xfrm>
          <a:prstGeom prst="rect">
            <a:avLst/>
          </a:prstGeom>
        </p:spPr>
        <p:txBody>
          <a:bodyPr wrap="square">
            <a:spAutoFit/>
          </a:bodyPr>
          <a:lstStyle/>
          <a:p>
            <a:pPr indent="357188" algn="just"/>
            <a:r>
              <a:rPr lang="uk-UA" dirty="0">
                <a:solidFill>
                  <a:schemeClr val="bg1"/>
                </a:solidFill>
              </a:rPr>
              <a:t>До таких задач у першу чергу відносяться наступні:</a:t>
            </a:r>
          </a:p>
          <a:p>
            <a:pPr indent="357188" algn="just"/>
            <a:r>
              <a:rPr lang="uk-UA" dirty="0">
                <a:solidFill>
                  <a:schemeClr val="bg1"/>
                </a:solidFill>
              </a:rPr>
              <a:t> </a:t>
            </a:r>
          </a:p>
          <a:p>
            <a:pPr indent="357188" algn="just"/>
            <a:r>
              <a:rPr lang="uk-UA" dirty="0">
                <a:solidFill>
                  <a:schemeClr val="bg1"/>
                </a:solidFill>
              </a:rPr>
              <a:t>1. Істотне поліпшення шорсткості поверхні за один робочий хід інструмента або заготовки.</a:t>
            </a:r>
          </a:p>
          <a:p>
            <a:pPr indent="357188" algn="just"/>
            <a:r>
              <a:rPr lang="uk-UA" dirty="0">
                <a:solidFill>
                  <a:schemeClr val="bg1"/>
                </a:solidFill>
              </a:rPr>
              <a:t>2. Формування поверхневого шару металу з гарантованим зміцненням.</a:t>
            </a:r>
          </a:p>
          <a:p>
            <a:pPr indent="357188" algn="just"/>
            <a:r>
              <a:rPr lang="uk-UA" dirty="0">
                <a:solidFill>
                  <a:schemeClr val="bg1"/>
                </a:solidFill>
              </a:rPr>
              <a:t>3. Формування поверхонь з пологими, «обтічної» форми поверхнями  і, зокрема, з радіусами заокруглення виступів і западин у сотні і тисячі разів більшими, ніж при обробці різанням, які добре утримують мастила, стійкі до зношування, схоплювання, корозії.</a:t>
            </a:r>
          </a:p>
          <a:p>
            <a:pPr indent="357188" algn="just"/>
            <a:r>
              <a:rPr lang="uk-UA" dirty="0">
                <a:solidFill>
                  <a:schemeClr val="bg1"/>
                </a:solidFill>
              </a:rPr>
              <a:t>4. Досягнення низької шорсткості (до </a:t>
            </a:r>
            <a:r>
              <a:rPr lang="uk-UA" b="1" dirty="0">
                <a:solidFill>
                  <a:schemeClr val="bg1"/>
                </a:solidFill>
              </a:rPr>
              <a:t>0,04–0,02</a:t>
            </a:r>
            <a:r>
              <a:rPr lang="uk-UA" dirty="0">
                <a:solidFill>
                  <a:schemeClr val="bg1"/>
                </a:solidFill>
              </a:rPr>
              <a:t> </a:t>
            </a:r>
            <a:r>
              <a:rPr lang="uk-UA" dirty="0" err="1">
                <a:solidFill>
                  <a:schemeClr val="bg1"/>
                </a:solidFill>
              </a:rPr>
              <a:t>мкм</a:t>
            </a:r>
            <a:r>
              <a:rPr lang="uk-UA" dirty="0">
                <a:solidFill>
                  <a:schemeClr val="bg1"/>
                </a:solidFill>
              </a:rPr>
              <a:t> за критерієм </a:t>
            </a:r>
            <a:r>
              <a:rPr lang="uk-UA" b="1" dirty="0" err="1">
                <a:solidFill>
                  <a:schemeClr val="bg1"/>
                </a:solidFill>
              </a:rPr>
              <a:t>R</a:t>
            </a:r>
            <a:r>
              <a:rPr lang="uk-UA" b="1" baseline="-25000" dirty="0" err="1">
                <a:solidFill>
                  <a:schemeClr val="bg1"/>
                </a:solidFill>
              </a:rPr>
              <a:t>a</a:t>
            </a:r>
            <a:r>
              <a:rPr lang="uk-UA" dirty="0">
                <a:solidFill>
                  <a:schemeClr val="bg1"/>
                </a:solidFill>
              </a:rPr>
              <a:t>) при обробці таких м’яких пластичних металів, як мідь, свинець, платина, золото, срібло, алюмінієві сплави, неіржавіючі сталі тощо без насичення їх абразивними частками із забезпеченням високої продуктивності. </a:t>
            </a:r>
          </a:p>
          <a:p>
            <a:pPr indent="357188" algn="just"/>
            <a:r>
              <a:rPr lang="uk-UA" dirty="0">
                <a:solidFill>
                  <a:schemeClr val="bg1"/>
                </a:solidFill>
              </a:rPr>
              <a:t>5. Дуже тонке й у великих межах регулювання всіх характеристик мікрорельєфу поверхні, у тому числі і таких, як опорна поверхня, величина радіуса заокруглення виступів </a:t>
            </a:r>
            <a:r>
              <a:rPr lang="uk-UA" dirty="0" err="1">
                <a:solidFill>
                  <a:schemeClr val="bg1"/>
                </a:solidFill>
              </a:rPr>
              <a:t>нерівностей</a:t>
            </a:r>
            <a:r>
              <a:rPr lang="uk-UA" dirty="0">
                <a:solidFill>
                  <a:schemeClr val="bg1"/>
                </a:solidFill>
              </a:rPr>
              <a:t>, кут нахилу їх твірних, кількість виступів і западин на одиницю площі.</a:t>
            </a:r>
          </a:p>
        </p:txBody>
      </p:sp>
    </p:spTree>
    <p:extLst>
      <p:ext uri="{BB962C8B-B14F-4D97-AF65-F5344CB8AC3E}">
        <p14:creationId xmlns:p14="http://schemas.microsoft.com/office/powerpoint/2010/main" val="1971878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871D0D24-93EA-490A-A8EC-2DD9246296A5}"/>
              </a:ext>
            </a:extLst>
          </p:cNvPr>
          <p:cNvSpPr/>
          <p:nvPr/>
        </p:nvSpPr>
        <p:spPr>
          <a:xfrm>
            <a:off x="262099" y="913284"/>
            <a:ext cx="8619802" cy="4185761"/>
          </a:xfrm>
          <a:prstGeom prst="rect">
            <a:avLst/>
          </a:prstGeom>
        </p:spPr>
        <p:txBody>
          <a:bodyPr wrap="square">
            <a:spAutoFit/>
          </a:bodyPr>
          <a:lstStyle/>
          <a:p>
            <a:pPr indent="357188" algn="just"/>
            <a:r>
              <a:rPr lang="uk-UA" sz="1900" dirty="0">
                <a:solidFill>
                  <a:schemeClr val="bg1"/>
                </a:solidFill>
              </a:rPr>
              <a:t>6. Обробка поверхонь пакетів (статори, ротори, тороїди), що зібрані з пластин, без їх замикання.</a:t>
            </a:r>
          </a:p>
          <a:p>
            <a:pPr indent="357188" algn="just"/>
            <a:r>
              <a:rPr lang="uk-UA" sz="1900" dirty="0">
                <a:solidFill>
                  <a:schemeClr val="bg1"/>
                </a:solidFill>
              </a:rPr>
              <a:t>7. Створення високоякісних у відношенні до мікрорельєфу і відсутності в поверхневому шарі сторонніх часток поверхонь підкладок для нанесення тонких плівок (мембрани, тонкі магнітні плівки).</a:t>
            </a:r>
          </a:p>
          <a:p>
            <a:pPr indent="357188" algn="just"/>
            <a:r>
              <a:rPr lang="uk-UA" sz="1900" dirty="0">
                <a:solidFill>
                  <a:schemeClr val="bg1"/>
                </a:solidFill>
              </a:rPr>
              <a:t>8. Утворення на м’яких пластичних металах, зокрема на алюмінієвих сплавах, дзеркального вигляду поверхонь з високим коефіцієнтом віддзеркалювання.</a:t>
            </a:r>
          </a:p>
          <a:p>
            <a:pPr indent="357188" algn="just"/>
            <a:r>
              <a:rPr lang="uk-UA" sz="1900" dirty="0">
                <a:solidFill>
                  <a:schemeClr val="bg1"/>
                </a:solidFill>
              </a:rPr>
              <a:t>9. Створення мікрорельєфу поверхонь з регулярними за формою і розташуванням </a:t>
            </a:r>
            <a:r>
              <a:rPr lang="uk-UA" sz="1900" dirty="0" err="1">
                <a:solidFill>
                  <a:schemeClr val="bg1"/>
                </a:solidFill>
              </a:rPr>
              <a:t>мікронерівностями</a:t>
            </a:r>
            <a:r>
              <a:rPr lang="uk-UA" sz="1900" dirty="0">
                <a:solidFill>
                  <a:schemeClr val="bg1"/>
                </a:solidFill>
              </a:rPr>
              <a:t>, у результаті чого стає можливим аналітичний розрахунок і прогнозування величини фактичної поверхні контакту деталей, що з’єднуються, без представлення про яку практично неможливі розрахунки, які пов’язані з контактною міцністю, наприклад, розрахунки сил тертя, перехідного електричного опору в зонах контакту, теплопередачі, контактної корозії, міцності пресових з’єднань та інших.</a:t>
            </a:r>
            <a:endParaRPr lang="uk-UA" sz="1900" dirty="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4284603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Прямоугольник 16"/>
          <p:cNvSpPr/>
          <p:nvPr/>
        </p:nvSpPr>
        <p:spPr>
          <a:xfrm>
            <a:off x="266999" y="913284"/>
            <a:ext cx="8416485" cy="4524315"/>
          </a:xfrm>
          <a:prstGeom prst="rect">
            <a:avLst/>
          </a:prstGeom>
        </p:spPr>
        <p:txBody>
          <a:bodyPr wrap="square">
            <a:spAutoFit/>
          </a:bodyPr>
          <a:lstStyle/>
          <a:p>
            <a:pPr indent="357188" algn="just"/>
            <a:r>
              <a:rPr lang="uk-UA" dirty="0">
                <a:solidFill>
                  <a:schemeClr val="bg1"/>
                </a:solidFill>
              </a:rPr>
              <a:t>В даний час розроблена і застосовується в промисловості велика кількість методів чистової обробки тиском металів та інших матеріалів, які відрізняються кінематичними схемами, характером контакту деформуючих елементів із оброблюваною поверхнею й особливо інструментами, які використовуються при цьому.</a:t>
            </a:r>
          </a:p>
          <a:p>
            <a:pPr indent="357188" algn="just"/>
            <a:r>
              <a:rPr lang="uk-UA" dirty="0">
                <a:solidFill>
                  <a:schemeClr val="bg1"/>
                </a:solidFill>
              </a:rPr>
              <a:t>Методи обробки та інструменти не є універсальними і мають відносно обмежену область раціонального використання. Тому ефективність чистової обробки тиском як за якісними, так і за економічними показниками суттєво залежить від правильного вибору методу обробки та інструментів. Вирішення цієї задачі </a:t>
            </a:r>
            <a:r>
              <a:rPr lang="uk-UA" dirty="0" err="1">
                <a:solidFill>
                  <a:schemeClr val="bg1"/>
                </a:solidFill>
              </a:rPr>
              <a:t>ускладнюються</a:t>
            </a:r>
            <a:r>
              <a:rPr lang="uk-UA" dirty="0">
                <a:solidFill>
                  <a:schemeClr val="bg1"/>
                </a:solidFill>
              </a:rPr>
              <a:t> тим, що вибір раціонального методу обробки та оптимальних конструкцій інструментів визначається великим числом факторів: розмірами і формою оброблюваних деталей, їх міцністю та твердістю, вимогами до точності та якості поверхні, характером виробництва тощо.</a:t>
            </a:r>
          </a:p>
          <a:p>
            <a:pPr indent="357188" algn="just"/>
            <a:r>
              <a:rPr lang="uk-UA" dirty="0">
                <a:solidFill>
                  <a:schemeClr val="bg1"/>
                </a:solidFill>
              </a:rPr>
              <a:t>В таблиці нижче наведені основні види інструментів та методи чистової обробки тиском, що орієнтовно визначають можливості та область рентабельного застосування кожного з них. </a:t>
            </a:r>
          </a:p>
        </p:txBody>
      </p:sp>
      <p:sp>
        <p:nvSpPr>
          <p:cNvPr id="2" name="Прямоугольник 1">
            <a:extLst>
              <a:ext uri="{FF2B5EF4-FFF2-40B4-BE49-F238E27FC236}">
                <a16:creationId xmlns:a16="http://schemas.microsoft.com/office/drawing/2014/main" id="{8FE95103-2B3C-40A0-84E5-830CEBF7EAE4}"/>
              </a:ext>
            </a:extLst>
          </p:cNvPr>
          <p:cNvSpPr/>
          <p:nvPr/>
        </p:nvSpPr>
        <p:spPr>
          <a:xfrm>
            <a:off x="485206" y="277401"/>
            <a:ext cx="7980070" cy="625428"/>
          </a:xfrm>
          <a:prstGeom prst="rect">
            <a:avLst/>
          </a:prstGeom>
        </p:spPr>
        <p:txBody>
          <a:bodyPr wrap="none">
            <a:spAutoFit/>
          </a:bodyPr>
          <a:lstStyle/>
          <a:p>
            <a:pPr algn="just">
              <a:lnSpc>
                <a:spcPct val="115000"/>
              </a:lnSpc>
              <a:spcAft>
                <a:spcPts val="1000"/>
              </a:spcAft>
            </a:pPr>
            <a:r>
              <a:rPr lang="uk-UA" sz="3200" b="1" dirty="0">
                <a:solidFill>
                  <a:schemeClr val="bg1"/>
                </a:solidFill>
              </a:rPr>
              <a:t>18.2.3. Види інструментів і методи обробки</a:t>
            </a:r>
            <a:endParaRPr lang="uk-UA" sz="3200" dirty="0">
              <a:solidFill>
                <a:schemeClr val="bg1"/>
              </a:solidFill>
              <a:effectLst/>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499365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7055210D-1BE2-4766-843E-FBB75E18C5D0}"/>
              </a:ext>
            </a:extLst>
          </p:cNvPr>
          <p:cNvPicPr/>
          <p:nvPr/>
        </p:nvPicPr>
        <p:blipFill>
          <a:blip r:embed="rId2"/>
          <a:stretch>
            <a:fillRect/>
          </a:stretch>
        </p:blipFill>
        <p:spPr>
          <a:xfrm>
            <a:off x="323528" y="337220"/>
            <a:ext cx="8352928" cy="4968552"/>
          </a:xfrm>
          <a:prstGeom prst="rect">
            <a:avLst/>
          </a:prstGeom>
        </p:spPr>
      </p:pic>
    </p:spTree>
    <p:extLst>
      <p:ext uri="{BB962C8B-B14F-4D97-AF65-F5344CB8AC3E}">
        <p14:creationId xmlns:p14="http://schemas.microsoft.com/office/powerpoint/2010/main" val="567423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452394"/>
            <a:ext cx="8568952" cy="4185761"/>
          </a:xfrm>
          <a:prstGeom prst="rect">
            <a:avLst/>
          </a:prstGeom>
        </p:spPr>
        <p:txBody>
          <a:bodyPr wrap="square">
            <a:spAutoFit/>
          </a:bodyPr>
          <a:lstStyle/>
          <a:p>
            <a:pPr indent="357188" algn="just"/>
            <a:r>
              <a:rPr lang="uk-UA" sz="1900" dirty="0">
                <a:solidFill>
                  <a:schemeClr val="bg1"/>
                </a:solidFill>
              </a:rPr>
              <a:t>Обробка поверхонь деталей машин, що передбачає поверхневе пластичне деформування (ППД) тонких поверхневих шарів, має порівняно з обробкою різанням ряд переваг, що обумовлюють її широке застосування, а саме:</a:t>
            </a:r>
          </a:p>
          <a:p>
            <a:pPr indent="357188" algn="just"/>
            <a:r>
              <a:rPr lang="uk-UA" sz="1900" dirty="0">
                <a:solidFill>
                  <a:schemeClr val="bg1"/>
                </a:solidFill>
              </a:rPr>
              <a:t>–утворення дрібнозернистої структури в поверхневому шарі;</a:t>
            </a:r>
          </a:p>
          <a:p>
            <a:pPr indent="357188" algn="just"/>
            <a:r>
              <a:rPr lang="uk-UA" sz="1900" dirty="0">
                <a:solidFill>
                  <a:schemeClr val="bg1"/>
                </a:solidFill>
              </a:rPr>
              <a:t>–поліпшення форми </a:t>
            </a:r>
            <a:r>
              <a:rPr lang="uk-UA" sz="1900" dirty="0" err="1">
                <a:solidFill>
                  <a:schemeClr val="bg1"/>
                </a:solidFill>
              </a:rPr>
              <a:t>нерівностей</a:t>
            </a:r>
            <a:r>
              <a:rPr lang="uk-UA" sz="1900" dirty="0">
                <a:solidFill>
                  <a:schemeClr val="bg1"/>
                </a:solidFill>
              </a:rPr>
              <a:t>, зокрема більший радіус </a:t>
            </a:r>
            <a:r>
              <a:rPr lang="uk-UA" sz="1900" dirty="0" err="1">
                <a:solidFill>
                  <a:schemeClr val="bg1"/>
                </a:solidFill>
              </a:rPr>
              <a:t>скругления</a:t>
            </a:r>
            <a:r>
              <a:rPr lang="uk-UA" sz="1900" dirty="0">
                <a:solidFill>
                  <a:schemeClr val="bg1"/>
                </a:solidFill>
              </a:rPr>
              <a:t> їхніх вершин;</a:t>
            </a:r>
          </a:p>
          <a:p>
            <a:pPr indent="357188" algn="just"/>
            <a:r>
              <a:rPr lang="uk-UA" sz="1900" dirty="0">
                <a:solidFill>
                  <a:schemeClr val="bg1"/>
                </a:solidFill>
              </a:rPr>
              <a:t>–сприятливий розподіл матеріалу </a:t>
            </a:r>
            <a:r>
              <a:rPr lang="uk-UA" sz="1900" dirty="0" err="1">
                <a:solidFill>
                  <a:schemeClr val="bg1"/>
                </a:solidFill>
              </a:rPr>
              <a:t>нерівностей</a:t>
            </a:r>
            <a:r>
              <a:rPr lang="uk-UA" sz="1900" dirty="0">
                <a:solidFill>
                  <a:schemeClr val="bg1"/>
                </a:solidFill>
              </a:rPr>
              <a:t> по висоті;</a:t>
            </a:r>
          </a:p>
          <a:p>
            <a:pPr indent="357188" algn="just"/>
            <a:r>
              <a:rPr lang="uk-UA" sz="1900" dirty="0">
                <a:solidFill>
                  <a:schemeClr val="bg1"/>
                </a:solidFill>
              </a:rPr>
              <a:t>–підвищення мікротвердості поверхні;</a:t>
            </a:r>
          </a:p>
          <a:p>
            <a:pPr indent="357188" algn="just"/>
            <a:r>
              <a:rPr lang="uk-UA" sz="1900" dirty="0">
                <a:solidFill>
                  <a:schemeClr val="bg1"/>
                </a:solidFill>
              </a:rPr>
              <a:t>–створення в поверхневих шарах стискаючих залишкових напружень;</a:t>
            </a:r>
          </a:p>
          <a:p>
            <a:pPr indent="357188" algn="just"/>
            <a:r>
              <a:rPr lang="uk-UA" sz="1900" dirty="0">
                <a:solidFill>
                  <a:schemeClr val="bg1"/>
                </a:solidFill>
              </a:rPr>
              <a:t>–утворення регулярних мікрорельєфів із заданою площею поглиблення для утримання мастильного матеріалу.   </a:t>
            </a:r>
          </a:p>
          <a:p>
            <a:pPr indent="357188" algn="just"/>
            <a:r>
              <a:rPr lang="uk-UA" sz="1900" dirty="0">
                <a:solidFill>
                  <a:schemeClr val="bg1"/>
                </a:solidFill>
              </a:rPr>
              <a:t>Ці та інші переваги забезпечують підвищення зносостійкості, контактної витривалості, опору втоми та інших експлуатаційних властивостей деталей машин.</a:t>
            </a:r>
            <a:endParaRPr lang="ru-RU" sz="1900" dirty="0">
              <a:solidFill>
                <a:schemeClr val="bg1"/>
              </a:solidFill>
            </a:endParaRPr>
          </a:p>
        </p:txBody>
      </p:sp>
      <p:sp>
        <p:nvSpPr>
          <p:cNvPr id="5" name="Прямоугольник 4">
            <a:extLst>
              <a:ext uri="{FF2B5EF4-FFF2-40B4-BE49-F238E27FC236}">
                <a16:creationId xmlns:a16="http://schemas.microsoft.com/office/drawing/2014/main" id="{C3BD74B9-1D80-4901-8D2E-95527A1752B3}"/>
              </a:ext>
            </a:extLst>
          </p:cNvPr>
          <p:cNvSpPr/>
          <p:nvPr/>
        </p:nvSpPr>
        <p:spPr>
          <a:xfrm>
            <a:off x="395536" y="265212"/>
            <a:ext cx="8136904" cy="1216359"/>
          </a:xfrm>
          <a:prstGeom prst="rect">
            <a:avLst/>
          </a:prstGeom>
        </p:spPr>
        <p:txBody>
          <a:bodyPr wrap="square">
            <a:spAutoFit/>
          </a:bodyPr>
          <a:lstStyle/>
          <a:p>
            <a:pPr algn="ctr">
              <a:lnSpc>
                <a:spcPct val="75000"/>
              </a:lnSpc>
              <a:spcAft>
                <a:spcPts val="0"/>
              </a:spcAft>
            </a:pPr>
            <a:r>
              <a:rPr lang="uk-UA" sz="3200" b="1" dirty="0">
                <a:solidFill>
                  <a:schemeClr val="bg1"/>
                </a:solidFill>
                <a:latin typeface="Calibri" panose="020F0502020204030204" pitchFamily="34" charset="0"/>
                <a:ea typeface="MS Mincho" panose="02020609040205080304" pitchFamily="49" charset="-128"/>
                <a:cs typeface="Times New Roman" panose="02020603050405020304" pitchFamily="18" charset="0"/>
              </a:rPr>
              <a:t>18.1. Класифікація операцій обробки поверхонь методами поверхневого пластичного деформування</a:t>
            </a:r>
            <a:endParaRPr lang="uk-UA" sz="3200" dirty="0">
              <a:solidFill>
                <a:schemeClr val="bg1"/>
              </a:solidFill>
            </a:endParaRPr>
          </a:p>
        </p:txBody>
      </p:sp>
    </p:spTree>
    <p:extLst>
      <p:ext uri="{BB962C8B-B14F-4D97-AF65-F5344CB8AC3E}">
        <p14:creationId xmlns:p14="http://schemas.microsoft.com/office/powerpoint/2010/main" val="12429483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8118BB5E-5C75-40ED-AD4B-8D9BF5A44CCF}"/>
              </a:ext>
            </a:extLst>
          </p:cNvPr>
          <p:cNvPicPr/>
          <p:nvPr/>
        </p:nvPicPr>
        <p:blipFill>
          <a:blip r:embed="rId2"/>
          <a:stretch>
            <a:fillRect/>
          </a:stretch>
        </p:blipFill>
        <p:spPr>
          <a:xfrm>
            <a:off x="323528" y="409228"/>
            <a:ext cx="8496944" cy="4536504"/>
          </a:xfrm>
          <a:prstGeom prst="rect">
            <a:avLst/>
          </a:prstGeom>
        </p:spPr>
      </p:pic>
    </p:spTree>
    <p:extLst>
      <p:ext uri="{BB962C8B-B14F-4D97-AF65-F5344CB8AC3E}">
        <p14:creationId xmlns:p14="http://schemas.microsoft.com/office/powerpoint/2010/main" val="37433574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1C675AB8-0FD6-4BB0-9632-1D5810292C0E}"/>
              </a:ext>
            </a:extLst>
          </p:cNvPr>
          <p:cNvPicPr/>
          <p:nvPr/>
        </p:nvPicPr>
        <p:blipFill>
          <a:blip r:embed="rId2"/>
          <a:stretch>
            <a:fillRect/>
          </a:stretch>
        </p:blipFill>
        <p:spPr>
          <a:xfrm>
            <a:off x="395536" y="409228"/>
            <a:ext cx="8352928" cy="4680520"/>
          </a:xfrm>
          <a:prstGeom prst="rect">
            <a:avLst/>
          </a:prstGeom>
        </p:spPr>
      </p:pic>
    </p:spTree>
    <p:extLst>
      <p:ext uri="{BB962C8B-B14F-4D97-AF65-F5344CB8AC3E}">
        <p14:creationId xmlns:p14="http://schemas.microsoft.com/office/powerpoint/2010/main" val="1683277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0A89F8D3-F5D5-4E40-B595-F065354DC848}"/>
              </a:ext>
            </a:extLst>
          </p:cNvPr>
          <p:cNvPicPr/>
          <p:nvPr/>
        </p:nvPicPr>
        <p:blipFill>
          <a:blip r:embed="rId2"/>
          <a:stretch>
            <a:fillRect/>
          </a:stretch>
        </p:blipFill>
        <p:spPr>
          <a:xfrm>
            <a:off x="395536" y="409228"/>
            <a:ext cx="8352928" cy="4896544"/>
          </a:xfrm>
          <a:prstGeom prst="rect">
            <a:avLst/>
          </a:prstGeom>
        </p:spPr>
      </p:pic>
    </p:spTree>
    <p:extLst>
      <p:ext uri="{BB962C8B-B14F-4D97-AF65-F5344CB8AC3E}">
        <p14:creationId xmlns:p14="http://schemas.microsoft.com/office/powerpoint/2010/main" val="2625998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AE1AFA67-395A-4E13-9188-182A2CB6088A}"/>
              </a:ext>
            </a:extLst>
          </p:cNvPr>
          <p:cNvPicPr/>
          <p:nvPr/>
        </p:nvPicPr>
        <p:blipFill>
          <a:blip r:embed="rId2"/>
          <a:stretch>
            <a:fillRect/>
          </a:stretch>
        </p:blipFill>
        <p:spPr>
          <a:xfrm>
            <a:off x="395536" y="337220"/>
            <a:ext cx="8208912" cy="4968552"/>
          </a:xfrm>
          <a:prstGeom prst="rect">
            <a:avLst/>
          </a:prstGeom>
        </p:spPr>
      </p:pic>
    </p:spTree>
    <p:extLst>
      <p:ext uri="{BB962C8B-B14F-4D97-AF65-F5344CB8AC3E}">
        <p14:creationId xmlns:p14="http://schemas.microsoft.com/office/powerpoint/2010/main" val="14510848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898500FC-8477-4DE9-B978-72BB7B789D83}"/>
              </a:ext>
            </a:extLst>
          </p:cNvPr>
          <p:cNvPicPr/>
          <p:nvPr/>
        </p:nvPicPr>
        <p:blipFill>
          <a:blip r:embed="rId2"/>
          <a:stretch>
            <a:fillRect/>
          </a:stretch>
        </p:blipFill>
        <p:spPr>
          <a:xfrm>
            <a:off x="323528" y="337220"/>
            <a:ext cx="8352928" cy="4824536"/>
          </a:xfrm>
          <a:prstGeom prst="rect">
            <a:avLst/>
          </a:prstGeom>
        </p:spPr>
      </p:pic>
    </p:spTree>
    <p:extLst>
      <p:ext uri="{BB962C8B-B14F-4D97-AF65-F5344CB8AC3E}">
        <p14:creationId xmlns:p14="http://schemas.microsoft.com/office/powerpoint/2010/main" val="20201565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05F2F442-6E4D-4520-964A-D0198AE12606}"/>
              </a:ext>
            </a:extLst>
          </p:cNvPr>
          <p:cNvPicPr/>
          <p:nvPr/>
        </p:nvPicPr>
        <p:blipFill>
          <a:blip r:embed="rId2"/>
          <a:stretch>
            <a:fillRect/>
          </a:stretch>
        </p:blipFill>
        <p:spPr>
          <a:xfrm>
            <a:off x="323528" y="409228"/>
            <a:ext cx="8424936" cy="4896544"/>
          </a:xfrm>
          <a:prstGeom prst="rect">
            <a:avLst/>
          </a:prstGeom>
        </p:spPr>
      </p:pic>
    </p:spTree>
    <p:extLst>
      <p:ext uri="{BB962C8B-B14F-4D97-AF65-F5344CB8AC3E}">
        <p14:creationId xmlns:p14="http://schemas.microsoft.com/office/powerpoint/2010/main" val="15926453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A5A478B8-4DA2-47D3-B61B-1129EC7CE2C5}"/>
              </a:ext>
            </a:extLst>
          </p:cNvPr>
          <p:cNvPicPr/>
          <p:nvPr/>
        </p:nvPicPr>
        <p:blipFill>
          <a:blip r:embed="rId2"/>
          <a:stretch>
            <a:fillRect/>
          </a:stretch>
        </p:blipFill>
        <p:spPr>
          <a:xfrm>
            <a:off x="395536" y="481236"/>
            <a:ext cx="8352928" cy="4752528"/>
          </a:xfrm>
          <a:prstGeom prst="rect">
            <a:avLst/>
          </a:prstGeom>
        </p:spPr>
      </p:pic>
    </p:spTree>
    <p:extLst>
      <p:ext uri="{BB962C8B-B14F-4D97-AF65-F5344CB8AC3E}">
        <p14:creationId xmlns:p14="http://schemas.microsoft.com/office/powerpoint/2010/main" val="284900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9F098172-2CE3-4882-9B30-5E3AD2438F13}"/>
              </a:ext>
            </a:extLst>
          </p:cNvPr>
          <p:cNvPicPr/>
          <p:nvPr/>
        </p:nvPicPr>
        <p:blipFill>
          <a:blip r:embed="rId2"/>
          <a:stretch>
            <a:fillRect/>
          </a:stretch>
        </p:blipFill>
        <p:spPr>
          <a:xfrm>
            <a:off x="323528" y="409228"/>
            <a:ext cx="8496944" cy="4824536"/>
          </a:xfrm>
          <a:prstGeom prst="rect">
            <a:avLst/>
          </a:prstGeom>
        </p:spPr>
      </p:pic>
    </p:spTree>
    <p:extLst>
      <p:ext uri="{BB962C8B-B14F-4D97-AF65-F5344CB8AC3E}">
        <p14:creationId xmlns:p14="http://schemas.microsoft.com/office/powerpoint/2010/main" val="3368487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8F67A815-81BF-4A9F-8C7A-316F03BC3932}"/>
              </a:ext>
            </a:extLst>
          </p:cNvPr>
          <p:cNvPicPr/>
          <p:nvPr/>
        </p:nvPicPr>
        <p:blipFill>
          <a:blip r:embed="rId2"/>
          <a:stretch>
            <a:fillRect/>
          </a:stretch>
        </p:blipFill>
        <p:spPr>
          <a:xfrm>
            <a:off x="251520" y="265212"/>
            <a:ext cx="8712968" cy="5184576"/>
          </a:xfrm>
          <a:prstGeom prst="rect">
            <a:avLst/>
          </a:prstGeom>
        </p:spPr>
      </p:pic>
    </p:spTree>
    <p:extLst>
      <p:ext uri="{BB962C8B-B14F-4D97-AF65-F5344CB8AC3E}">
        <p14:creationId xmlns:p14="http://schemas.microsoft.com/office/powerpoint/2010/main" val="34898504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ABFA50A6-5CF5-44B6-8B33-F1CB3B6FB48F}"/>
              </a:ext>
            </a:extLst>
          </p:cNvPr>
          <p:cNvPicPr/>
          <p:nvPr/>
        </p:nvPicPr>
        <p:blipFill>
          <a:blip r:embed="rId2"/>
          <a:stretch>
            <a:fillRect/>
          </a:stretch>
        </p:blipFill>
        <p:spPr>
          <a:xfrm>
            <a:off x="323528" y="409228"/>
            <a:ext cx="8568952" cy="2448272"/>
          </a:xfrm>
          <a:prstGeom prst="rect">
            <a:avLst/>
          </a:prstGeom>
        </p:spPr>
      </p:pic>
      <p:sp>
        <p:nvSpPr>
          <p:cNvPr id="5" name="Прямоугольник 4">
            <a:extLst>
              <a:ext uri="{FF2B5EF4-FFF2-40B4-BE49-F238E27FC236}">
                <a16:creationId xmlns:a16="http://schemas.microsoft.com/office/drawing/2014/main" id="{0535FD74-4245-4779-AA3D-AEE8902430E9}"/>
              </a:ext>
            </a:extLst>
          </p:cNvPr>
          <p:cNvSpPr/>
          <p:nvPr/>
        </p:nvSpPr>
        <p:spPr>
          <a:xfrm>
            <a:off x="287524" y="3088242"/>
            <a:ext cx="8568952" cy="2385268"/>
          </a:xfrm>
          <a:prstGeom prst="rect">
            <a:avLst/>
          </a:prstGeom>
        </p:spPr>
        <p:txBody>
          <a:bodyPr wrap="square">
            <a:spAutoFit/>
          </a:bodyPr>
          <a:lstStyle/>
          <a:p>
            <a:pPr algn="just">
              <a:lnSpc>
                <a:spcPct val="115000"/>
              </a:lnSpc>
              <a:spcAft>
                <a:spcPts val="0"/>
              </a:spcAft>
            </a:pPr>
            <a:r>
              <a:rPr lang="uk-UA" sz="2000" dirty="0">
                <a:solidFill>
                  <a:schemeClr val="bg1"/>
                </a:solidFill>
                <a:latin typeface="Calibri" panose="020F0502020204030204" pitchFamily="34" charset="0"/>
                <a:ea typeface="MS Mincho" panose="02020609040205080304" pitchFamily="49" charset="-128"/>
                <a:cs typeface="Calibri" panose="020F0502020204030204" pitchFamily="34" charset="0"/>
              </a:rPr>
              <a:t>Дана класифікація охоплює лише основні кінематичні та конструктивні ознаки. Інструменти для чистової обробки тиском розрізняються також за:</a:t>
            </a:r>
            <a:endParaRPr lang="uk-UA" sz="2000" dirty="0">
              <a:solidFill>
                <a:schemeClr val="bg1"/>
              </a:solidFill>
              <a:latin typeface="Calibri" panose="020F0502020204030204" pitchFamily="34" charset="0"/>
              <a:ea typeface="MS Mincho" panose="02020609040205080304" pitchFamily="49" charset="-128"/>
              <a:cs typeface="Times New Roman" panose="02020603050405020304" pitchFamily="18" charset="0"/>
            </a:endParaRPr>
          </a:p>
          <a:p>
            <a:pPr algn="just">
              <a:lnSpc>
                <a:spcPct val="115000"/>
              </a:lnSpc>
              <a:spcAft>
                <a:spcPts val="0"/>
              </a:spcAft>
            </a:pPr>
            <a:r>
              <a:rPr lang="uk-UA" sz="2000" dirty="0">
                <a:solidFill>
                  <a:schemeClr val="bg1"/>
                </a:solidFill>
                <a:latin typeface="Calibri" panose="020F0502020204030204" pitchFamily="34" charset="0"/>
                <a:ea typeface="MS Mincho" panose="02020609040205080304" pitchFamily="49" charset="-128"/>
                <a:cs typeface="Calibri" panose="020F0502020204030204" pitchFamily="34" charset="0"/>
              </a:rPr>
              <a:t>– кількістю деформуючих елементів (від одного до десяти і більше);</a:t>
            </a:r>
            <a:endParaRPr lang="uk-UA" sz="2000" dirty="0">
              <a:solidFill>
                <a:schemeClr val="bg1"/>
              </a:solidFill>
              <a:latin typeface="Calibri" panose="020F0502020204030204" pitchFamily="34" charset="0"/>
              <a:ea typeface="MS Mincho" panose="02020609040205080304" pitchFamily="49" charset="-128"/>
              <a:cs typeface="Times New Roman" panose="02020603050405020304" pitchFamily="18" charset="0"/>
            </a:endParaRPr>
          </a:p>
          <a:p>
            <a:pPr algn="just"/>
            <a:r>
              <a:rPr lang="uk-UA" sz="2000" dirty="0">
                <a:solidFill>
                  <a:schemeClr val="bg1"/>
                </a:solidFill>
                <a:latin typeface="Calibri" panose="020F0502020204030204" pitchFamily="34" charset="0"/>
                <a:ea typeface="MS Mincho" panose="02020609040205080304" pitchFamily="49" charset="-128"/>
              </a:rPr>
              <a:t>– конструкцією опор в залежності від твердості оброблюваного матеріалу (покупні шарикопідшипники використовуються як опори для куль при обкатуванні металів твердістю до </a:t>
            </a:r>
            <a:r>
              <a:rPr lang="uk-UA" sz="2000" b="1" dirty="0">
                <a:solidFill>
                  <a:schemeClr val="bg1"/>
                </a:solidFill>
                <a:latin typeface="Calibri" panose="020F0502020204030204" pitchFamily="34" charset="0"/>
                <a:ea typeface="MS Mincho" panose="02020609040205080304" pitchFamily="49" charset="-128"/>
              </a:rPr>
              <a:t>HRC 30–35</a:t>
            </a:r>
            <a:r>
              <a:rPr lang="uk-UA" sz="2000" dirty="0">
                <a:solidFill>
                  <a:schemeClr val="bg1"/>
                </a:solidFill>
                <a:latin typeface="Calibri" panose="020F0502020204030204" pitchFamily="34" charset="0"/>
                <a:ea typeface="MS Mincho" panose="02020609040205080304" pitchFamily="49" charset="-128"/>
              </a:rPr>
              <a:t>, посилені опори – для обробки матеріалів твердістю понад </a:t>
            </a:r>
            <a:r>
              <a:rPr lang="uk-UA" sz="2000" b="1" dirty="0">
                <a:solidFill>
                  <a:schemeClr val="bg1"/>
                </a:solidFill>
                <a:latin typeface="Calibri" panose="020F0502020204030204" pitchFamily="34" charset="0"/>
                <a:ea typeface="MS Mincho" panose="02020609040205080304" pitchFamily="49" charset="-128"/>
              </a:rPr>
              <a:t>HRC 35</a:t>
            </a:r>
            <a:r>
              <a:rPr lang="uk-UA" sz="2000" dirty="0">
                <a:solidFill>
                  <a:schemeClr val="bg1"/>
                </a:solidFill>
                <a:latin typeface="Calibri" panose="020F0502020204030204" pitchFamily="34" charset="0"/>
                <a:ea typeface="MS Mincho" panose="02020609040205080304" pitchFamily="49" charset="-128"/>
              </a:rPr>
              <a:t>);</a:t>
            </a:r>
            <a:endParaRPr lang="uk-UA" sz="2000" dirty="0">
              <a:solidFill>
                <a:schemeClr val="bg1"/>
              </a:solidFill>
            </a:endParaRPr>
          </a:p>
        </p:txBody>
      </p:sp>
    </p:spTree>
    <p:extLst>
      <p:ext uri="{BB962C8B-B14F-4D97-AF65-F5344CB8AC3E}">
        <p14:creationId xmlns:p14="http://schemas.microsoft.com/office/powerpoint/2010/main" val="3225270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0939781-7ACA-4972-8769-482CF7492539}"/>
              </a:ext>
            </a:extLst>
          </p:cNvPr>
          <p:cNvSpPr>
            <a:spLocks noGrp="1"/>
          </p:cNvSpPr>
          <p:nvPr>
            <p:ph idx="1"/>
          </p:nvPr>
        </p:nvSpPr>
        <p:spPr>
          <a:xfrm>
            <a:off x="323528" y="265212"/>
            <a:ext cx="8640960" cy="5256584"/>
          </a:xfrm>
        </p:spPr>
        <p:txBody>
          <a:bodyPr>
            <a:noAutofit/>
          </a:bodyPr>
          <a:lstStyle/>
          <a:p>
            <a:pPr marL="0" indent="357188" algn="just">
              <a:buNone/>
            </a:pPr>
            <a:r>
              <a:rPr lang="uk-UA" sz="1900" dirty="0">
                <a:solidFill>
                  <a:schemeClr val="bg1"/>
                </a:solidFill>
              </a:rPr>
              <a:t>Необхідно також враховувати наступні особливості ППД:</a:t>
            </a:r>
          </a:p>
          <a:p>
            <a:pPr marL="0" indent="357188" algn="just">
              <a:buNone/>
            </a:pPr>
            <a:r>
              <a:rPr lang="uk-UA" sz="1900" dirty="0">
                <a:solidFill>
                  <a:schemeClr val="bg1"/>
                </a:solidFill>
              </a:rPr>
              <a:t>– більшість його методів не підвищує геометричної точності оброблюваної поверхні, а зберігає точність, досягнуту на попередній операції;</a:t>
            </a:r>
          </a:p>
          <a:p>
            <a:pPr marL="0" indent="357188" algn="just">
              <a:buNone/>
            </a:pPr>
            <a:r>
              <a:rPr lang="uk-UA" sz="1900" dirty="0">
                <a:solidFill>
                  <a:schemeClr val="bg1"/>
                </a:solidFill>
              </a:rPr>
              <a:t>– утворення на кромках оброблюваної поверхні напливів металу товщиною 0,03...0,30 мм внаслідок пластичної текучості матеріалів.</a:t>
            </a:r>
          </a:p>
          <a:p>
            <a:pPr marL="0" indent="357188" algn="just">
              <a:buNone/>
            </a:pPr>
            <a:r>
              <a:rPr lang="uk-UA" sz="1900" dirty="0">
                <a:solidFill>
                  <a:schemeClr val="bg1"/>
                </a:solidFill>
              </a:rPr>
              <a:t>Методи ППД поділяють на</a:t>
            </a:r>
            <a:r>
              <a:rPr lang="uk-UA" sz="1900" b="1" dirty="0">
                <a:solidFill>
                  <a:schemeClr val="bg1"/>
                </a:solidFill>
              </a:rPr>
              <a:t> статичні</a:t>
            </a:r>
            <a:r>
              <a:rPr lang="uk-UA" sz="1900" dirty="0">
                <a:solidFill>
                  <a:schemeClr val="bg1"/>
                </a:solidFill>
              </a:rPr>
              <a:t> та</a:t>
            </a:r>
            <a:r>
              <a:rPr lang="uk-UA" sz="1900" b="1" dirty="0">
                <a:solidFill>
                  <a:schemeClr val="bg1"/>
                </a:solidFill>
              </a:rPr>
              <a:t> ударні.</a:t>
            </a:r>
            <a:r>
              <a:rPr lang="uk-UA" sz="1900" dirty="0">
                <a:solidFill>
                  <a:schemeClr val="bg1"/>
                </a:solidFill>
              </a:rPr>
              <a:t> </a:t>
            </a:r>
          </a:p>
          <a:p>
            <a:pPr marL="0" indent="357188" algn="just">
              <a:buNone/>
            </a:pPr>
            <a:r>
              <a:rPr lang="uk-UA" sz="1900" dirty="0">
                <a:solidFill>
                  <a:schemeClr val="bg1"/>
                </a:solidFill>
              </a:rPr>
              <a:t>При </a:t>
            </a:r>
            <a:r>
              <a:rPr lang="uk-UA" sz="1900" b="1" dirty="0">
                <a:solidFill>
                  <a:schemeClr val="bg1"/>
                </a:solidFill>
              </a:rPr>
              <a:t>статичних</a:t>
            </a:r>
            <a:r>
              <a:rPr lang="uk-UA" sz="1900" dirty="0">
                <a:solidFill>
                  <a:schemeClr val="bg1"/>
                </a:solidFill>
              </a:rPr>
              <a:t> методах обробки інструмент, робочі тіла або середовище впливають на оброблювану поверхню з певною силою </a:t>
            </a:r>
            <a:r>
              <a:rPr lang="uk-UA" sz="1900" b="1" dirty="0">
                <a:solidFill>
                  <a:schemeClr val="bg1"/>
                </a:solidFill>
              </a:rPr>
              <a:t>Р</a:t>
            </a:r>
            <a:r>
              <a:rPr lang="uk-UA" sz="1900" dirty="0">
                <a:solidFill>
                  <a:schemeClr val="bg1"/>
                </a:solidFill>
              </a:rPr>
              <a:t>, при цьому відбувається плавні переміщення зони деформації по поверхні, що підлягає обробці.</a:t>
            </a:r>
          </a:p>
          <a:p>
            <a:pPr marL="0" indent="357188" algn="just">
              <a:buNone/>
            </a:pPr>
            <a:r>
              <a:rPr lang="uk-UA" sz="1900" dirty="0">
                <a:solidFill>
                  <a:schemeClr val="bg1"/>
                </a:solidFill>
              </a:rPr>
              <a:t>При </a:t>
            </a:r>
            <a:r>
              <a:rPr lang="uk-UA" sz="1900" b="1" dirty="0">
                <a:solidFill>
                  <a:schemeClr val="bg1"/>
                </a:solidFill>
              </a:rPr>
              <a:t>ударних</a:t>
            </a:r>
            <a:r>
              <a:rPr lang="uk-UA" sz="1900" dirty="0">
                <a:solidFill>
                  <a:schemeClr val="bg1"/>
                </a:solidFill>
              </a:rPr>
              <a:t> методах інструмент і робочі тіла багаторазово впливають на всю оброблювану поверхню або її частину, при цьому сила впливу</a:t>
            </a:r>
            <a:r>
              <a:rPr lang="uk-UA" sz="1900" b="1" dirty="0">
                <a:solidFill>
                  <a:schemeClr val="bg1"/>
                </a:solidFill>
              </a:rPr>
              <a:t> Р</a:t>
            </a:r>
            <a:r>
              <a:rPr lang="uk-UA" sz="1900" dirty="0">
                <a:solidFill>
                  <a:schemeClr val="bg1"/>
                </a:solidFill>
              </a:rPr>
              <a:t> у кожному циклі змінюється від нуля або від деякого значення до максимуму. У випадку локального ударного впливу зона деформування (як і в статичних методах) послідовно й рівномірно може проходити всю оброблювану поверхню.</a:t>
            </a:r>
          </a:p>
          <a:p>
            <a:pPr marL="0" indent="357188" algn="just">
              <a:buNone/>
            </a:pPr>
            <a:r>
              <a:rPr lang="uk-UA" sz="1900" dirty="0">
                <a:solidFill>
                  <a:schemeClr val="bg1"/>
                </a:solidFill>
              </a:rPr>
              <a:t> Матеріали для інструментів і робочих тіл повинні мати більш високі механічні властивості, ніж матеріали оброблюваних деталей.</a:t>
            </a:r>
          </a:p>
        </p:txBody>
      </p:sp>
    </p:spTree>
    <p:extLst>
      <p:ext uri="{BB962C8B-B14F-4D97-AF65-F5344CB8AC3E}">
        <p14:creationId xmlns:p14="http://schemas.microsoft.com/office/powerpoint/2010/main" val="39482320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4D51D9C-5032-472A-A71F-CE69CDA7A19C}"/>
              </a:ext>
            </a:extLst>
          </p:cNvPr>
          <p:cNvSpPr>
            <a:spLocks noGrp="1"/>
          </p:cNvSpPr>
          <p:nvPr>
            <p:ph idx="1"/>
          </p:nvPr>
        </p:nvSpPr>
        <p:spPr>
          <a:xfrm>
            <a:off x="457200" y="481236"/>
            <a:ext cx="8229600" cy="4623900"/>
          </a:xfrm>
        </p:spPr>
        <p:txBody>
          <a:bodyPr>
            <a:normAutofit fontScale="62500" lnSpcReduction="20000"/>
          </a:bodyPr>
          <a:lstStyle/>
          <a:p>
            <a:pPr marL="0" indent="357188" algn="just">
              <a:buNone/>
            </a:pPr>
            <a:r>
              <a:rPr lang="uk-UA" dirty="0">
                <a:solidFill>
                  <a:schemeClr val="bg1"/>
                </a:solidFill>
              </a:rPr>
              <a:t>– конструкцією прошивок і протяжок (суцільні та складні, регульовані, з кільцями різного розміру);</a:t>
            </a:r>
          </a:p>
          <a:p>
            <a:pPr marL="0" indent="357188" algn="just">
              <a:buNone/>
            </a:pPr>
            <a:r>
              <a:rPr lang="uk-UA" dirty="0">
                <a:solidFill>
                  <a:schemeClr val="bg1"/>
                </a:solidFill>
              </a:rPr>
              <a:t>– матеріалом деформуючих елементів (з легованих, вуглецевих сталей, твердих сплавів);</a:t>
            </a:r>
          </a:p>
          <a:p>
            <a:pPr marL="0" indent="357188" algn="just">
              <a:buNone/>
            </a:pPr>
            <a:r>
              <a:rPr lang="uk-UA" dirty="0">
                <a:solidFill>
                  <a:schemeClr val="bg1"/>
                </a:solidFill>
              </a:rPr>
              <a:t>– характером відбитка, створюваного дисковими роликами (еліптичний, каплеподібний);</a:t>
            </a:r>
          </a:p>
          <a:p>
            <a:pPr marL="0" indent="357188" algn="just">
              <a:buNone/>
            </a:pPr>
            <a:r>
              <a:rPr lang="uk-UA" dirty="0">
                <a:solidFill>
                  <a:schemeClr val="bg1"/>
                </a:solidFill>
              </a:rPr>
              <a:t>– конструкцією пристроїв для закріплення дискових роликів (з постійною віссю ролика, із самоустановлювальним роликом);</a:t>
            </a:r>
          </a:p>
          <a:p>
            <a:pPr marL="0" indent="357188" algn="just">
              <a:buNone/>
            </a:pPr>
            <a:r>
              <a:rPr lang="uk-UA" dirty="0">
                <a:solidFill>
                  <a:schemeClr val="bg1"/>
                </a:solidFill>
              </a:rPr>
              <a:t>– кількістю рядів деформуючих елементів (одно- і багаторядні) та за деякими іншими ознаками.</a:t>
            </a:r>
          </a:p>
          <a:p>
            <a:pPr marL="0" indent="357188" algn="just">
              <a:buNone/>
            </a:pPr>
            <a:r>
              <a:rPr lang="uk-UA" dirty="0">
                <a:solidFill>
                  <a:schemeClr val="bg1"/>
                </a:solidFill>
              </a:rPr>
              <a:t> Класифікація складена на базі інструментів, що вже апробовані в промисловості. Не виключено, що через якийсь час область застосування різних інструментів розшириться. Наприклад, пневматичне та гідравлічне підтискання деформуючих елементів безумовно буде використовуватися більш широко, ніж у даний час, більша кількість видів інструменту буде регульованою; більш широко будуть використовуватись «м’які» опори з фторопласту та інших подібних матеріалів тощо.</a:t>
            </a:r>
          </a:p>
        </p:txBody>
      </p:sp>
    </p:spTree>
    <p:extLst>
      <p:ext uri="{BB962C8B-B14F-4D97-AF65-F5344CB8AC3E}">
        <p14:creationId xmlns:p14="http://schemas.microsoft.com/office/powerpoint/2010/main" val="41672671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31CE82F2-3622-4895-85B3-2260D7D251EE}"/>
              </a:ext>
            </a:extLst>
          </p:cNvPr>
          <p:cNvSpPr>
            <a:spLocks noGrp="1"/>
          </p:cNvSpPr>
          <p:nvPr>
            <p:ph idx="1"/>
          </p:nvPr>
        </p:nvSpPr>
        <p:spPr>
          <a:xfrm>
            <a:off x="457200" y="409228"/>
            <a:ext cx="8229600" cy="4695908"/>
          </a:xfrm>
        </p:spPr>
        <p:txBody>
          <a:bodyPr>
            <a:normAutofit fontScale="70000" lnSpcReduction="20000"/>
          </a:bodyPr>
          <a:lstStyle/>
          <a:p>
            <a:pPr marL="0" indent="357188" algn="just">
              <a:buNone/>
            </a:pPr>
            <a:r>
              <a:rPr lang="uk-UA" dirty="0">
                <a:solidFill>
                  <a:schemeClr val="bg1"/>
                </a:solidFill>
              </a:rPr>
              <a:t>Неможливість рішення цих задач відомими застосовуваними в промисловості методами і визначила необхідність пошуку нових процесів. Зокрема, такими є методи, що базуються не на різанні, а на пластичному деформуванні металів у холодному стані. За їх допомогою у даний час вирішуються практично всі перераховані вище задачі.</a:t>
            </a:r>
          </a:p>
          <a:p>
            <a:pPr marL="0" indent="357188" algn="just">
              <a:buNone/>
            </a:pPr>
            <a:r>
              <a:rPr lang="uk-UA" dirty="0">
                <a:solidFill>
                  <a:schemeClr val="bg1"/>
                </a:solidFill>
              </a:rPr>
              <a:t>Однак дослідження методів чистової обробки тиском і перші ж результати застосування їх у промисловості показали, що розбіжності якості поверхонь, що утворюються в результаті обробки різанням і пластичним деформуванням, достатньо істотні. Це в більшості випадків повинно враховуватись як конструктором при проектуванні деталей машин і приладів, так і технологом, який розробляє технологічний процес, а також і конструктором, який проектує інструменти для чистової обробки.</a:t>
            </a:r>
          </a:p>
        </p:txBody>
      </p:sp>
    </p:spTree>
    <p:extLst>
      <p:ext uri="{BB962C8B-B14F-4D97-AF65-F5344CB8AC3E}">
        <p14:creationId xmlns:p14="http://schemas.microsoft.com/office/powerpoint/2010/main" val="30484016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865"/>
            <a:ext cx="8229600" cy="540403"/>
          </a:xfrm>
        </p:spPr>
        <p:txBody>
          <a:bodyPr>
            <a:noAutofit/>
          </a:bodyPr>
          <a:lstStyle/>
          <a:p>
            <a:r>
              <a:rPr lang="uk-UA" sz="3200" b="1" dirty="0">
                <a:solidFill>
                  <a:schemeClr val="bg1"/>
                </a:solidFill>
              </a:rPr>
              <a:t>18.3. Обробка поверхонь ударним ППД</a:t>
            </a:r>
            <a:endParaRPr lang="uk-UA" sz="3200" dirty="0">
              <a:solidFill>
                <a:schemeClr val="bg1"/>
              </a:solidFill>
            </a:endParaRPr>
          </a:p>
        </p:txBody>
      </p:sp>
      <p:sp>
        <p:nvSpPr>
          <p:cNvPr id="3" name="Объект 2"/>
          <p:cNvSpPr>
            <a:spLocks noGrp="1"/>
          </p:cNvSpPr>
          <p:nvPr>
            <p:ph idx="1"/>
          </p:nvPr>
        </p:nvSpPr>
        <p:spPr>
          <a:xfrm>
            <a:off x="457200" y="1057300"/>
            <a:ext cx="8229600" cy="4176464"/>
          </a:xfrm>
        </p:spPr>
        <p:txBody>
          <a:bodyPr>
            <a:normAutofit fontScale="62500" lnSpcReduction="20000"/>
          </a:bodyPr>
          <a:lstStyle/>
          <a:p>
            <a:pPr marL="0" indent="357188" algn="just">
              <a:buNone/>
            </a:pPr>
            <a:r>
              <a:rPr lang="uk-UA" dirty="0">
                <a:solidFill>
                  <a:schemeClr val="bg1"/>
                </a:solidFill>
              </a:rPr>
              <a:t>Ударне ППД – це поверхневе пластичне деформування при ударній взаємодії матеріалу заготовки, що піддається деформації, з інструментом, робочими тілами або середовищем.</a:t>
            </a:r>
          </a:p>
          <a:p>
            <a:pPr marL="0" indent="357188" algn="just">
              <a:buNone/>
            </a:pPr>
            <a:r>
              <a:rPr lang="uk-UA" dirty="0">
                <a:solidFill>
                  <a:schemeClr val="bg1"/>
                </a:solidFill>
              </a:rPr>
              <a:t>Розглядувана група методів відрізняється від статичних методів ППД більш високими швидкостями деформування матеріалу заготовки та багаторазовістю впливу, що створює значне підвищення величини напружень (в </a:t>
            </a:r>
            <a:r>
              <a:rPr lang="uk-UA" b="1" dirty="0">
                <a:solidFill>
                  <a:schemeClr val="bg1"/>
                </a:solidFill>
              </a:rPr>
              <a:t>10</a:t>
            </a:r>
            <a:r>
              <a:rPr lang="uk-UA" dirty="0">
                <a:solidFill>
                  <a:schemeClr val="bg1"/>
                </a:solidFill>
              </a:rPr>
              <a:t> і більше раз) при тих же допустимих силових навантаженнях. Схема відцентрового обкатування показана </a:t>
            </a:r>
            <a:r>
              <a:rPr lang="uk-UA" b="1" dirty="0">
                <a:solidFill>
                  <a:schemeClr val="bg1"/>
                </a:solidFill>
              </a:rPr>
              <a:t>на рисунку</a:t>
            </a:r>
            <a:r>
              <a:rPr lang="uk-UA" dirty="0">
                <a:solidFill>
                  <a:schemeClr val="bg1"/>
                </a:solidFill>
              </a:rPr>
              <a:t>. </a:t>
            </a:r>
          </a:p>
          <a:p>
            <a:pPr marL="0" indent="357188" algn="just">
              <a:buNone/>
            </a:pPr>
            <a:r>
              <a:rPr lang="uk-UA" dirty="0">
                <a:solidFill>
                  <a:schemeClr val="bg1"/>
                </a:solidFill>
              </a:rPr>
              <a:t>На оброблювану поверхню наносяться почергово удари робочими елементами  (кульками, роликами), що вільно розташовані у радіальних отворах обертового інструмента. Робочі елементи під дією відцентрових сил займають крайнє положення в радіальних отворах, а при ударі про оброблювану поверхню опускаються на глибину натягу </a:t>
            </a:r>
            <a:r>
              <a:rPr lang="uk-UA" b="1" dirty="0">
                <a:solidFill>
                  <a:schemeClr val="bg1"/>
                </a:solidFill>
              </a:rPr>
              <a:t>i</a:t>
            </a:r>
            <a:r>
              <a:rPr lang="uk-UA" dirty="0">
                <a:solidFill>
                  <a:schemeClr val="bg1"/>
                </a:solidFill>
              </a:rPr>
              <a:t> </a:t>
            </a:r>
            <a:r>
              <a:rPr lang="uk-UA" b="1" dirty="0">
                <a:solidFill>
                  <a:schemeClr val="bg1"/>
                </a:solidFill>
              </a:rPr>
              <a:t>=</a:t>
            </a:r>
            <a:r>
              <a:rPr lang="uk-UA" dirty="0">
                <a:solidFill>
                  <a:schemeClr val="bg1"/>
                </a:solidFill>
              </a:rPr>
              <a:t> </a:t>
            </a:r>
            <a:r>
              <a:rPr lang="uk-UA" b="1" dirty="0">
                <a:solidFill>
                  <a:schemeClr val="bg1"/>
                </a:solidFill>
              </a:rPr>
              <a:t>R</a:t>
            </a:r>
            <a:r>
              <a:rPr lang="uk-UA" b="1" baseline="-25000" dirty="0">
                <a:solidFill>
                  <a:schemeClr val="bg1"/>
                </a:solidFill>
              </a:rPr>
              <a:t>2</a:t>
            </a:r>
            <a:r>
              <a:rPr lang="uk-UA" dirty="0">
                <a:solidFill>
                  <a:schemeClr val="bg1"/>
                </a:solidFill>
              </a:rPr>
              <a:t> </a:t>
            </a:r>
            <a:r>
              <a:rPr lang="uk-UA" b="1" dirty="0">
                <a:solidFill>
                  <a:schemeClr val="bg1"/>
                </a:solidFill>
              </a:rPr>
              <a:t>–</a:t>
            </a:r>
            <a:r>
              <a:rPr lang="uk-UA" dirty="0">
                <a:solidFill>
                  <a:schemeClr val="bg1"/>
                </a:solidFill>
              </a:rPr>
              <a:t> </a:t>
            </a:r>
            <a:r>
              <a:rPr lang="uk-UA" b="1" dirty="0">
                <a:solidFill>
                  <a:schemeClr val="bg1"/>
                </a:solidFill>
              </a:rPr>
              <a:t>R</a:t>
            </a:r>
            <a:r>
              <a:rPr lang="uk-UA" b="1" baseline="-25000" dirty="0">
                <a:solidFill>
                  <a:schemeClr val="bg1"/>
                </a:solidFill>
              </a:rPr>
              <a:t>1</a:t>
            </a:r>
            <a:r>
              <a:rPr lang="uk-UA" dirty="0">
                <a:solidFill>
                  <a:schemeClr val="bg1"/>
                </a:solidFill>
              </a:rPr>
              <a:t>, віддаючи енергію, створювану відцентровою силою.</a:t>
            </a:r>
          </a:p>
        </p:txBody>
      </p:sp>
    </p:spTree>
    <p:extLst>
      <p:ext uri="{BB962C8B-B14F-4D97-AF65-F5344CB8AC3E}">
        <p14:creationId xmlns:p14="http://schemas.microsoft.com/office/powerpoint/2010/main" val="32024836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98BD58AF-FC5F-4D42-B2BC-7D138F26185B}"/>
              </a:ext>
            </a:extLst>
          </p:cNvPr>
          <p:cNvSpPr/>
          <p:nvPr/>
        </p:nvSpPr>
        <p:spPr>
          <a:xfrm>
            <a:off x="1194556" y="4968547"/>
            <a:ext cx="6552728" cy="392159"/>
          </a:xfrm>
          <a:prstGeom prst="rect">
            <a:avLst/>
          </a:prstGeom>
        </p:spPr>
        <p:txBody>
          <a:bodyPr wrap="square">
            <a:spAutoFit/>
          </a:bodyPr>
          <a:lstStyle/>
          <a:p>
            <a:pPr algn="ctr">
              <a:lnSpc>
                <a:spcPct val="115000"/>
              </a:lnSpc>
              <a:spcAft>
                <a:spcPts val="1000"/>
              </a:spcAft>
            </a:pPr>
            <a:r>
              <a:rPr lang="uk-UA" i="1" dirty="0">
                <a:solidFill>
                  <a:schemeClr val="bg1"/>
                </a:solidFill>
              </a:rPr>
              <a:t> Рисунок</a:t>
            </a:r>
            <a:r>
              <a:rPr lang="uk-UA" dirty="0">
                <a:solidFill>
                  <a:schemeClr val="bg1"/>
                </a:solidFill>
              </a:rPr>
              <a:t>. Схема відцентрового методу обробки</a:t>
            </a:r>
            <a:endParaRPr lang="uk-UA" sz="2000" dirty="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p:txBody>
      </p:sp>
      <p:pic>
        <p:nvPicPr>
          <p:cNvPr id="6" name="Рисунок 5">
            <a:extLst>
              <a:ext uri="{FF2B5EF4-FFF2-40B4-BE49-F238E27FC236}">
                <a16:creationId xmlns:a16="http://schemas.microsoft.com/office/drawing/2014/main" id="{884D5207-C65A-4C45-950C-87795FDD0CC1}"/>
              </a:ext>
            </a:extLst>
          </p:cNvPr>
          <p:cNvPicPr/>
          <p:nvPr/>
        </p:nvPicPr>
        <p:blipFill>
          <a:blip r:embed="rId2"/>
          <a:stretch>
            <a:fillRect/>
          </a:stretch>
        </p:blipFill>
        <p:spPr>
          <a:xfrm>
            <a:off x="2051721" y="481237"/>
            <a:ext cx="4353842" cy="3962176"/>
          </a:xfrm>
          <a:prstGeom prst="rect">
            <a:avLst/>
          </a:prstGeom>
        </p:spPr>
      </p:pic>
    </p:spTree>
    <p:extLst>
      <p:ext uri="{BB962C8B-B14F-4D97-AF65-F5344CB8AC3E}">
        <p14:creationId xmlns:p14="http://schemas.microsoft.com/office/powerpoint/2010/main" val="14844206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15516" y="283214"/>
            <a:ext cx="8712967" cy="5148572"/>
          </a:xfrm>
        </p:spPr>
        <p:txBody>
          <a:bodyPr>
            <a:noAutofit/>
          </a:bodyPr>
          <a:lstStyle/>
          <a:p>
            <a:pPr marL="0" indent="357188" algn="just">
              <a:buNone/>
            </a:pPr>
            <a:r>
              <a:rPr lang="uk-UA" sz="2000" dirty="0">
                <a:solidFill>
                  <a:schemeClr val="bg1"/>
                </a:solidFill>
              </a:rPr>
              <a:t>Метод застосовується в основному для підвищення опору втоми деталей, що працюють у тяжких умовах експлуатації. Сила удару кулі діаметром </a:t>
            </a:r>
            <a:r>
              <a:rPr lang="uk-UA" sz="2000" b="1" dirty="0">
                <a:solidFill>
                  <a:schemeClr val="bg1"/>
                </a:solidFill>
              </a:rPr>
              <a:t>5</a:t>
            </a:r>
            <a:r>
              <a:rPr lang="uk-UA" sz="2000" dirty="0">
                <a:solidFill>
                  <a:schemeClr val="bg1"/>
                </a:solidFill>
              </a:rPr>
              <a:t> мм при натягу </a:t>
            </a:r>
            <a:r>
              <a:rPr lang="uk-UA" sz="2000" b="1" dirty="0">
                <a:solidFill>
                  <a:schemeClr val="bg1"/>
                </a:solidFill>
              </a:rPr>
              <a:t>0,65</a:t>
            </a:r>
            <a:r>
              <a:rPr lang="uk-UA" sz="2000" dirty="0">
                <a:solidFill>
                  <a:schemeClr val="bg1"/>
                </a:solidFill>
              </a:rPr>
              <a:t> мм становить від </a:t>
            </a:r>
            <a:r>
              <a:rPr lang="uk-UA" sz="2000" b="1" dirty="0">
                <a:solidFill>
                  <a:schemeClr val="bg1"/>
                </a:solidFill>
              </a:rPr>
              <a:t>120</a:t>
            </a:r>
            <a:r>
              <a:rPr lang="uk-UA" sz="2000" dirty="0">
                <a:solidFill>
                  <a:schemeClr val="bg1"/>
                </a:solidFill>
              </a:rPr>
              <a:t> до </a:t>
            </a:r>
            <a:r>
              <a:rPr lang="uk-UA" sz="2000" b="1" dirty="0">
                <a:solidFill>
                  <a:schemeClr val="bg1"/>
                </a:solidFill>
              </a:rPr>
              <a:t>2250</a:t>
            </a:r>
            <a:r>
              <a:rPr lang="uk-UA" sz="2000" dirty="0">
                <a:solidFill>
                  <a:schemeClr val="bg1"/>
                </a:solidFill>
              </a:rPr>
              <a:t> </a:t>
            </a:r>
            <a:r>
              <a:rPr lang="uk-UA" sz="2000" b="1" dirty="0">
                <a:solidFill>
                  <a:schemeClr val="bg1"/>
                </a:solidFill>
              </a:rPr>
              <a:t>Н</a:t>
            </a:r>
            <a:r>
              <a:rPr lang="uk-UA" sz="2000" dirty="0">
                <a:solidFill>
                  <a:schemeClr val="bg1"/>
                </a:solidFill>
              </a:rPr>
              <a:t>.        </a:t>
            </a:r>
          </a:p>
          <a:p>
            <a:pPr marL="0" indent="357188" algn="just">
              <a:buNone/>
            </a:pPr>
            <a:r>
              <a:rPr lang="uk-UA" sz="2000" dirty="0">
                <a:solidFill>
                  <a:schemeClr val="bg1"/>
                </a:solidFill>
              </a:rPr>
              <a:t>Залежно від умов обробки режими зміцнення наступні:</a:t>
            </a:r>
          </a:p>
          <a:p>
            <a:pPr marL="0" indent="357188" algn="just">
              <a:buNone/>
            </a:pPr>
            <a:r>
              <a:rPr lang="uk-UA" sz="2000" dirty="0">
                <a:solidFill>
                  <a:schemeClr val="bg1"/>
                </a:solidFill>
              </a:rPr>
              <a:t>–</a:t>
            </a:r>
            <a:r>
              <a:rPr lang="uk-UA" sz="2000" b="1" dirty="0">
                <a:solidFill>
                  <a:schemeClr val="bg1"/>
                </a:solidFill>
              </a:rPr>
              <a:t> </a:t>
            </a:r>
            <a:r>
              <a:rPr lang="uk-UA" sz="2000" b="1" dirty="0" err="1">
                <a:solidFill>
                  <a:schemeClr val="bg1"/>
                </a:solidFill>
              </a:rPr>
              <a:t>V</a:t>
            </a:r>
            <a:r>
              <a:rPr lang="uk-UA" sz="2000" b="1" baseline="-25000" dirty="0" err="1">
                <a:solidFill>
                  <a:schemeClr val="bg1"/>
                </a:solidFill>
              </a:rPr>
              <a:t>і</a:t>
            </a:r>
            <a:r>
              <a:rPr lang="uk-UA" sz="2000" dirty="0">
                <a:solidFill>
                  <a:schemeClr val="bg1"/>
                </a:solidFill>
              </a:rPr>
              <a:t> </a:t>
            </a:r>
            <a:r>
              <a:rPr lang="uk-UA" sz="2000" b="1" dirty="0">
                <a:solidFill>
                  <a:schemeClr val="bg1"/>
                </a:solidFill>
              </a:rPr>
              <a:t>= 8...40</a:t>
            </a:r>
            <a:r>
              <a:rPr lang="uk-UA" sz="2000" dirty="0">
                <a:solidFill>
                  <a:schemeClr val="bg1"/>
                </a:solidFill>
              </a:rPr>
              <a:t> м/с (для твердих матеріалів швидкість є більшою – </a:t>
            </a:r>
            <a:r>
              <a:rPr lang="uk-UA" sz="2000" b="1" dirty="0" err="1">
                <a:solidFill>
                  <a:schemeClr val="bg1"/>
                </a:solidFill>
              </a:rPr>
              <a:t>V</a:t>
            </a:r>
            <a:r>
              <a:rPr lang="uk-UA" sz="2000" b="1" baseline="-25000" dirty="0" err="1">
                <a:solidFill>
                  <a:schemeClr val="bg1"/>
                </a:solidFill>
              </a:rPr>
              <a:t>і</a:t>
            </a:r>
            <a:r>
              <a:rPr lang="uk-UA" sz="2000" b="1" baseline="-25000" dirty="0">
                <a:solidFill>
                  <a:schemeClr val="bg1"/>
                </a:solidFill>
              </a:rPr>
              <a:t> </a:t>
            </a:r>
            <a:r>
              <a:rPr lang="uk-UA" sz="2000" b="1" dirty="0">
                <a:solidFill>
                  <a:schemeClr val="bg1"/>
                </a:solidFill>
              </a:rPr>
              <a:t>= 30...90</a:t>
            </a:r>
            <a:r>
              <a:rPr lang="uk-UA" sz="2000" dirty="0">
                <a:solidFill>
                  <a:schemeClr val="bg1"/>
                </a:solidFill>
              </a:rPr>
              <a:t> м/с);</a:t>
            </a:r>
          </a:p>
          <a:p>
            <a:pPr marL="0" indent="357188" algn="just">
              <a:buNone/>
            </a:pPr>
            <a:r>
              <a:rPr lang="uk-UA" sz="2000" dirty="0">
                <a:solidFill>
                  <a:schemeClr val="bg1"/>
                </a:solidFill>
              </a:rPr>
              <a:t>–</a:t>
            </a:r>
            <a:r>
              <a:rPr lang="uk-UA" sz="2000" b="1" dirty="0">
                <a:solidFill>
                  <a:schemeClr val="bg1"/>
                </a:solidFill>
              </a:rPr>
              <a:t> і = 0,05...0,5</a:t>
            </a:r>
            <a:r>
              <a:rPr lang="uk-UA" sz="2000" dirty="0">
                <a:solidFill>
                  <a:schemeClr val="bg1"/>
                </a:solidFill>
              </a:rPr>
              <a:t> мм;</a:t>
            </a:r>
          </a:p>
          <a:p>
            <a:pPr marL="0" indent="357188" algn="just">
              <a:buNone/>
            </a:pPr>
            <a:r>
              <a:rPr lang="uk-UA" sz="2000" dirty="0">
                <a:solidFill>
                  <a:schemeClr val="bg1"/>
                </a:solidFill>
              </a:rPr>
              <a:t>– число кульок  </a:t>
            </a:r>
            <a:r>
              <a:rPr lang="uk-UA" sz="2000" b="1" dirty="0">
                <a:solidFill>
                  <a:schemeClr val="bg1"/>
                </a:solidFill>
              </a:rPr>
              <a:t>z = 4...30</a:t>
            </a:r>
            <a:r>
              <a:rPr lang="uk-UA" sz="2000" dirty="0">
                <a:solidFill>
                  <a:schemeClr val="bg1"/>
                </a:solidFill>
              </a:rPr>
              <a:t> (на один ряд);</a:t>
            </a:r>
          </a:p>
          <a:p>
            <a:pPr marL="0" indent="357188" algn="just">
              <a:buNone/>
            </a:pPr>
            <a:r>
              <a:rPr lang="uk-UA" sz="2000" dirty="0">
                <a:solidFill>
                  <a:schemeClr val="bg1"/>
                </a:solidFill>
              </a:rPr>
              <a:t>– поздовжня подача при обробці </a:t>
            </a:r>
            <a:r>
              <a:rPr lang="uk-UA" sz="2000" b="1" dirty="0" err="1">
                <a:solidFill>
                  <a:schemeClr val="bg1"/>
                </a:solidFill>
              </a:rPr>
              <a:t>S</a:t>
            </a:r>
            <a:r>
              <a:rPr lang="uk-UA" sz="2000" b="1" baseline="-25000" dirty="0" err="1">
                <a:solidFill>
                  <a:schemeClr val="bg1"/>
                </a:solidFill>
              </a:rPr>
              <a:t>позд</a:t>
            </a:r>
            <a:r>
              <a:rPr lang="uk-UA" sz="2000" b="1" dirty="0">
                <a:solidFill>
                  <a:schemeClr val="bg1"/>
                </a:solidFill>
              </a:rPr>
              <a:t>= 0,02...0,20</a:t>
            </a:r>
            <a:r>
              <a:rPr lang="uk-UA" sz="2000" dirty="0">
                <a:solidFill>
                  <a:schemeClr val="bg1"/>
                </a:solidFill>
              </a:rPr>
              <a:t> мм/об;</a:t>
            </a:r>
          </a:p>
          <a:p>
            <a:pPr marL="0" indent="357188" algn="just">
              <a:buNone/>
            </a:pPr>
            <a:r>
              <a:rPr lang="uk-UA" sz="2000" dirty="0">
                <a:solidFill>
                  <a:schemeClr val="bg1"/>
                </a:solidFill>
              </a:rPr>
              <a:t>– діаметр кульок – </a:t>
            </a:r>
            <a:r>
              <a:rPr lang="uk-UA" sz="2000" b="1" dirty="0">
                <a:solidFill>
                  <a:schemeClr val="bg1"/>
                </a:solidFill>
              </a:rPr>
              <a:t>5...16</a:t>
            </a:r>
            <a:r>
              <a:rPr lang="uk-UA" sz="2000" dirty="0">
                <a:solidFill>
                  <a:schemeClr val="bg1"/>
                </a:solidFill>
              </a:rPr>
              <a:t> мм. При оптимальних режимах зміцнення параметр шорсткості </a:t>
            </a:r>
            <a:r>
              <a:rPr lang="uk-UA" sz="2000" b="1" dirty="0" err="1">
                <a:solidFill>
                  <a:schemeClr val="bg1"/>
                </a:solidFill>
              </a:rPr>
              <a:t>R</a:t>
            </a:r>
            <a:r>
              <a:rPr lang="uk-UA" sz="2000" b="1" baseline="-25000" dirty="0" err="1">
                <a:solidFill>
                  <a:schemeClr val="bg1"/>
                </a:solidFill>
              </a:rPr>
              <a:t>a</a:t>
            </a:r>
            <a:r>
              <a:rPr lang="uk-UA" sz="2000" b="1" baseline="-25000" dirty="0">
                <a:solidFill>
                  <a:schemeClr val="bg1"/>
                </a:solidFill>
              </a:rPr>
              <a:t>  </a:t>
            </a:r>
            <a:r>
              <a:rPr lang="uk-UA" sz="2000" dirty="0">
                <a:solidFill>
                  <a:schemeClr val="bg1"/>
                </a:solidFill>
              </a:rPr>
              <a:t>зміцнених поверхонь становить:</a:t>
            </a:r>
          </a:p>
          <a:p>
            <a:pPr marL="0" indent="357188" algn="just">
              <a:buNone/>
            </a:pPr>
            <a:r>
              <a:rPr lang="uk-UA" sz="2000" dirty="0">
                <a:solidFill>
                  <a:schemeClr val="bg1"/>
                </a:solidFill>
              </a:rPr>
              <a:t>– </a:t>
            </a:r>
            <a:r>
              <a:rPr lang="uk-UA" sz="2000" b="1" dirty="0" err="1">
                <a:solidFill>
                  <a:schemeClr val="bg1"/>
                </a:solidFill>
              </a:rPr>
              <a:t>R</a:t>
            </a:r>
            <a:r>
              <a:rPr lang="uk-UA" sz="2000" b="1" baseline="-25000" dirty="0" err="1">
                <a:solidFill>
                  <a:schemeClr val="bg1"/>
                </a:solidFill>
              </a:rPr>
              <a:t>a</a:t>
            </a:r>
            <a:r>
              <a:rPr lang="uk-UA" sz="2000" b="1" dirty="0">
                <a:solidFill>
                  <a:schemeClr val="bg1"/>
                </a:solidFill>
              </a:rPr>
              <a:t> = 0,63...1,25</a:t>
            </a:r>
            <a:r>
              <a:rPr lang="uk-UA" sz="2000" dirty="0">
                <a:solidFill>
                  <a:schemeClr val="bg1"/>
                </a:solidFill>
              </a:rPr>
              <a:t> </a:t>
            </a:r>
            <a:r>
              <a:rPr lang="uk-UA" sz="2000" dirty="0" err="1">
                <a:solidFill>
                  <a:schemeClr val="bg1"/>
                </a:solidFill>
              </a:rPr>
              <a:t>мкм</a:t>
            </a:r>
            <a:r>
              <a:rPr lang="uk-UA" sz="2000" dirty="0">
                <a:solidFill>
                  <a:schemeClr val="bg1"/>
                </a:solidFill>
              </a:rPr>
              <a:t> (при вихідній шорсткості </a:t>
            </a:r>
            <a:r>
              <a:rPr lang="uk-UA" sz="2000" b="1" dirty="0" err="1">
                <a:solidFill>
                  <a:schemeClr val="bg1"/>
                </a:solidFill>
              </a:rPr>
              <a:t>R</a:t>
            </a:r>
            <a:r>
              <a:rPr lang="uk-UA" sz="2000" b="1" baseline="-25000" dirty="0" err="1">
                <a:solidFill>
                  <a:schemeClr val="bg1"/>
                </a:solidFill>
              </a:rPr>
              <a:t>a</a:t>
            </a:r>
            <a:r>
              <a:rPr lang="uk-UA" sz="2000" b="1" baseline="-25000" dirty="0">
                <a:solidFill>
                  <a:schemeClr val="bg1"/>
                </a:solidFill>
              </a:rPr>
              <a:t> </a:t>
            </a:r>
            <a:r>
              <a:rPr lang="uk-UA" sz="2000" b="1" baseline="-25000" dirty="0" err="1">
                <a:solidFill>
                  <a:schemeClr val="bg1"/>
                </a:solidFill>
              </a:rPr>
              <a:t>вих</a:t>
            </a:r>
            <a:r>
              <a:rPr lang="uk-UA" sz="2000" dirty="0">
                <a:solidFill>
                  <a:schemeClr val="bg1"/>
                </a:solidFill>
              </a:rPr>
              <a:t> </a:t>
            </a:r>
            <a:r>
              <a:rPr lang="uk-UA" sz="2000" b="1" dirty="0">
                <a:solidFill>
                  <a:schemeClr val="bg1"/>
                </a:solidFill>
              </a:rPr>
              <a:t>= 5...20</a:t>
            </a:r>
            <a:r>
              <a:rPr lang="uk-UA" sz="2000" dirty="0">
                <a:solidFill>
                  <a:schemeClr val="bg1"/>
                </a:solidFill>
              </a:rPr>
              <a:t> </a:t>
            </a:r>
            <a:r>
              <a:rPr lang="uk-UA" sz="2000" dirty="0" err="1">
                <a:solidFill>
                  <a:schemeClr val="bg1"/>
                </a:solidFill>
              </a:rPr>
              <a:t>мкм</a:t>
            </a:r>
            <a:r>
              <a:rPr lang="uk-UA" sz="2000" dirty="0">
                <a:solidFill>
                  <a:schemeClr val="bg1"/>
                </a:solidFill>
              </a:rPr>
              <a:t>);</a:t>
            </a:r>
          </a:p>
          <a:p>
            <a:pPr marL="0" indent="357188" algn="just">
              <a:buNone/>
            </a:pPr>
            <a:r>
              <a:rPr lang="uk-UA" sz="2000" dirty="0">
                <a:solidFill>
                  <a:schemeClr val="bg1"/>
                </a:solidFill>
              </a:rPr>
              <a:t>– </a:t>
            </a:r>
            <a:r>
              <a:rPr lang="uk-UA" sz="2000" b="1" dirty="0" err="1">
                <a:solidFill>
                  <a:schemeClr val="bg1"/>
                </a:solidFill>
              </a:rPr>
              <a:t>R</a:t>
            </a:r>
            <a:r>
              <a:rPr lang="uk-UA" sz="2000" b="1" baseline="-25000" dirty="0" err="1">
                <a:solidFill>
                  <a:schemeClr val="bg1"/>
                </a:solidFill>
              </a:rPr>
              <a:t>a</a:t>
            </a:r>
            <a:r>
              <a:rPr lang="uk-UA" sz="2000" b="1" dirty="0">
                <a:solidFill>
                  <a:schemeClr val="bg1"/>
                </a:solidFill>
              </a:rPr>
              <a:t> = 0,08...0,16</a:t>
            </a:r>
            <a:r>
              <a:rPr lang="uk-UA" sz="2000" dirty="0">
                <a:solidFill>
                  <a:schemeClr val="bg1"/>
                </a:solidFill>
              </a:rPr>
              <a:t> </a:t>
            </a:r>
            <a:r>
              <a:rPr lang="uk-UA" sz="2000" dirty="0" err="1">
                <a:solidFill>
                  <a:schemeClr val="bg1"/>
                </a:solidFill>
              </a:rPr>
              <a:t>мкм</a:t>
            </a:r>
            <a:r>
              <a:rPr lang="uk-UA" sz="2000" dirty="0">
                <a:solidFill>
                  <a:schemeClr val="bg1"/>
                </a:solidFill>
              </a:rPr>
              <a:t> (при вихідній шорсткості </a:t>
            </a:r>
            <a:r>
              <a:rPr lang="uk-UA" sz="2000" b="1" dirty="0" err="1">
                <a:solidFill>
                  <a:schemeClr val="bg1"/>
                </a:solidFill>
              </a:rPr>
              <a:t>R</a:t>
            </a:r>
            <a:r>
              <a:rPr lang="uk-UA" sz="2000" b="1" baseline="-25000" dirty="0" err="1">
                <a:solidFill>
                  <a:schemeClr val="bg1"/>
                </a:solidFill>
              </a:rPr>
              <a:t>a</a:t>
            </a:r>
            <a:r>
              <a:rPr lang="uk-UA" sz="2000" b="1" baseline="-25000" dirty="0">
                <a:solidFill>
                  <a:schemeClr val="bg1"/>
                </a:solidFill>
              </a:rPr>
              <a:t> </a:t>
            </a:r>
            <a:r>
              <a:rPr lang="uk-UA" sz="2000" b="1" baseline="-25000" dirty="0" err="1">
                <a:solidFill>
                  <a:schemeClr val="bg1"/>
                </a:solidFill>
              </a:rPr>
              <a:t>вих</a:t>
            </a:r>
            <a:r>
              <a:rPr lang="uk-UA" sz="2000" baseline="-25000" dirty="0">
                <a:solidFill>
                  <a:schemeClr val="bg1"/>
                </a:solidFill>
              </a:rPr>
              <a:t> </a:t>
            </a:r>
            <a:r>
              <a:rPr lang="uk-UA" sz="2000" b="1" dirty="0">
                <a:solidFill>
                  <a:schemeClr val="bg1"/>
                </a:solidFill>
              </a:rPr>
              <a:t>= 0,32...0,63</a:t>
            </a:r>
            <a:r>
              <a:rPr lang="uk-UA" sz="2000" dirty="0">
                <a:solidFill>
                  <a:schemeClr val="bg1"/>
                </a:solidFill>
              </a:rPr>
              <a:t> </a:t>
            </a:r>
            <a:r>
              <a:rPr lang="uk-UA" sz="2000" dirty="0" err="1">
                <a:solidFill>
                  <a:schemeClr val="bg1"/>
                </a:solidFill>
              </a:rPr>
              <a:t>мкм</a:t>
            </a:r>
            <a:r>
              <a:rPr lang="uk-UA" sz="2000" dirty="0">
                <a:solidFill>
                  <a:schemeClr val="bg1"/>
                </a:solidFill>
              </a:rPr>
              <a:t>).</a:t>
            </a:r>
          </a:p>
          <a:p>
            <a:pPr marL="0" indent="357188" algn="just">
              <a:buNone/>
            </a:pPr>
            <a:r>
              <a:rPr lang="uk-UA" sz="2000" dirty="0">
                <a:solidFill>
                  <a:schemeClr val="bg1"/>
                </a:solidFill>
              </a:rPr>
              <a:t>   При обробці твердість наклепаного шару підвищується на </a:t>
            </a:r>
            <a:r>
              <a:rPr lang="uk-UA" sz="2000" b="1" dirty="0">
                <a:solidFill>
                  <a:schemeClr val="bg1"/>
                </a:solidFill>
              </a:rPr>
              <a:t>45 %</a:t>
            </a:r>
            <a:r>
              <a:rPr lang="uk-UA" sz="2000" dirty="0">
                <a:solidFill>
                  <a:schemeClr val="bg1"/>
                </a:solidFill>
              </a:rPr>
              <a:t> порівняно із вихідною твердістю матеріалу, глибина наклепу досягає </a:t>
            </a:r>
            <a:r>
              <a:rPr lang="uk-UA" sz="2000" b="1" dirty="0">
                <a:solidFill>
                  <a:schemeClr val="bg1"/>
                </a:solidFill>
              </a:rPr>
              <a:t>0,6...0,8</a:t>
            </a:r>
            <a:r>
              <a:rPr lang="uk-UA" sz="2000" dirty="0">
                <a:solidFill>
                  <a:schemeClr val="bg1"/>
                </a:solidFill>
              </a:rPr>
              <a:t> мм.</a:t>
            </a:r>
          </a:p>
        </p:txBody>
      </p:sp>
    </p:spTree>
    <p:extLst>
      <p:ext uri="{BB962C8B-B14F-4D97-AF65-F5344CB8AC3E}">
        <p14:creationId xmlns:p14="http://schemas.microsoft.com/office/powerpoint/2010/main" val="32001029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5DF4D1B-206B-4759-B60B-7EAA7D071F12}"/>
              </a:ext>
            </a:extLst>
          </p:cNvPr>
          <p:cNvSpPr>
            <a:spLocks noGrp="1"/>
          </p:cNvSpPr>
          <p:nvPr>
            <p:ph idx="1"/>
          </p:nvPr>
        </p:nvSpPr>
        <p:spPr>
          <a:xfrm>
            <a:off x="457200" y="301216"/>
            <a:ext cx="8363272" cy="5112568"/>
          </a:xfrm>
        </p:spPr>
        <p:txBody>
          <a:bodyPr>
            <a:noAutofit/>
          </a:bodyPr>
          <a:lstStyle/>
          <a:p>
            <a:pPr marL="0" indent="357188" algn="just">
              <a:lnSpc>
                <a:spcPct val="90000"/>
              </a:lnSpc>
              <a:buNone/>
            </a:pPr>
            <a:r>
              <a:rPr lang="uk-UA" sz="1800" dirty="0">
                <a:solidFill>
                  <a:schemeClr val="bg1"/>
                </a:solidFill>
              </a:rPr>
              <a:t>Відцентрові </a:t>
            </a:r>
            <a:r>
              <a:rPr lang="uk-UA" sz="1800" dirty="0" err="1">
                <a:solidFill>
                  <a:schemeClr val="bg1"/>
                </a:solidFill>
              </a:rPr>
              <a:t>зміцнювачі</a:t>
            </a:r>
            <a:r>
              <a:rPr lang="uk-UA" sz="1800" dirty="0">
                <a:solidFill>
                  <a:schemeClr val="bg1"/>
                </a:solidFill>
              </a:rPr>
              <a:t> мають автономний привод. Весь пристрій установлюється на універсальних металорізальних верстатах. Останнім часом відцентрові </a:t>
            </a:r>
            <a:r>
              <a:rPr lang="uk-UA" sz="1800" dirty="0" err="1">
                <a:solidFill>
                  <a:schemeClr val="bg1"/>
                </a:solidFill>
              </a:rPr>
              <a:t>зміцнювачі</a:t>
            </a:r>
            <a:r>
              <a:rPr lang="uk-UA" sz="1800" dirty="0">
                <a:solidFill>
                  <a:schemeClr val="bg1"/>
                </a:solidFill>
              </a:rPr>
              <a:t> застосовуються для одержання регулярних мікрорельєфів, тому що сліди від інструмента у вигляді лунок примикають один до одного, утворюючи  тетрагональний або гексагональний рисунок.</a:t>
            </a:r>
          </a:p>
          <a:p>
            <a:pPr marL="0" indent="357188" algn="just">
              <a:lnSpc>
                <a:spcPct val="90000"/>
              </a:lnSpc>
              <a:buNone/>
            </a:pPr>
            <a:r>
              <a:rPr lang="uk-UA" sz="1800" dirty="0">
                <a:solidFill>
                  <a:schemeClr val="bg1"/>
                </a:solidFill>
              </a:rPr>
              <a:t>Існує багато різних методів обробки дробом: гравітаційна, </a:t>
            </a:r>
            <a:r>
              <a:rPr lang="uk-UA" sz="1800" dirty="0" err="1">
                <a:solidFill>
                  <a:schemeClr val="bg1"/>
                </a:solidFill>
              </a:rPr>
              <a:t>дробоструминна</a:t>
            </a:r>
            <a:r>
              <a:rPr lang="uk-UA" sz="1800" dirty="0">
                <a:solidFill>
                  <a:schemeClr val="bg1"/>
                </a:solidFill>
              </a:rPr>
              <a:t>, </a:t>
            </a:r>
            <a:r>
              <a:rPr lang="uk-UA" sz="1800" dirty="0" err="1">
                <a:solidFill>
                  <a:schemeClr val="bg1"/>
                </a:solidFill>
              </a:rPr>
              <a:t>дробометна</a:t>
            </a:r>
            <a:r>
              <a:rPr lang="uk-UA" sz="1800" dirty="0">
                <a:solidFill>
                  <a:schemeClr val="bg1"/>
                </a:solidFill>
              </a:rPr>
              <a:t>, </a:t>
            </a:r>
            <a:r>
              <a:rPr lang="uk-UA" sz="1800" dirty="0" err="1">
                <a:solidFill>
                  <a:schemeClr val="bg1"/>
                </a:solidFill>
              </a:rPr>
              <a:t>гідродробометна</a:t>
            </a:r>
            <a:r>
              <a:rPr lang="uk-UA" sz="1800" dirty="0">
                <a:solidFill>
                  <a:schemeClr val="bg1"/>
                </a:solidFill>
              </a:rPr>
              <a:t> та інші. При </a:t>
            </a:r>
            <a:r>
              <a:rPr lang="uk-UA" sz="1800" dirty="0" err="1">
                <a:solidFill>
                  <a:schemeClr val="bg1"/>
                </a:solidFill>
              </a:rPr>
              <a:t>дробоструминному</a:t>
            </a:r>
            <a:r>
              <a:rPr lang="uk-UA" sz="1800" dirty="0">
                <a:solidFill>
                  <a:schemeClr val="bg1"/>
                </a:solidFill>
              </a:rPr>
              <a:t>,  </a:t>
            </a:r>
            <a:r>
              <a:rPr lang="uk-UA" sz="1800" dirty="0" err="1">
                <a:solidFill>
                  <a:schemeClr val="bg1"/>
                </a:solidFill>
              </a:rPr>
              <a:t>пневмодинамічному</a:t>
            </a:r>
            <a:r>
              <a:rPr lang="uk-UA" sz="1800" dirty="0">
                <a:solidFill>
                  <a:schemeClr val="bg1"/>
                </a:solidFill>
              </a:rPr>
              <a:t> і </a:t>
            </a:r>
            <a:r>
              <a:rPr lang="uk-UA" sz="1800" dirty="0" err="1">
                <a:solidFill>
                  <a:schemeClr val="bg1"/>
                </a:solidFill>
              </a:rPr>
              <a:t>дробометному</a:t>
            </a:r>
            <a:r>
              <a:rPr lang="uk-UA" sz="1800" dirty="0">
                <a:solidFill>
                  <a:schemeClr val="bg1"/>
                </a:solidFill>
              </a:rPr>
              <a:t> зміцненні деталі використовується сухий дріб. При </a:t>
            </a:r>
            <a:r>
              <a:rPr lang="uk-UA" sz="1800" dirty="0" err="1">
                <a:solidFill>
                  <a:schemeClr val="bg1"/>
                </a:solidFill>
              </a:rPr>
              <a:t>гідродрібоструминній</a:t>
            </a:r>
            <a:r>
              <a:rPr lang="uk-UA" sz="1800" dirty="0">
                <a:solidFill>
                  <a:schemeClr val="bg1"/>
                </a:solidFill>
              </a:rPr>
              <a:t> ежекторній, </a:t>
            </a:r>
            <a:r>
              <a:rPr lang="uk-UA" sz="1800" dirty="0" err="1">
                <a:solidFill>
                  <a:schemeClr val="bg1"/>
                </a:solidFill>
              </a:rPr>
              <a:t>гідродробометній</a:t>
            </a:r>
            <a:r>
              <a:rPr lang="uk-UA" sz="1800" dirty="0">
                <a:solidFill>
                  <a:schemeClr val="bg1"/>
                </a:solidFill>
              </a:rPr>
              <a:t> обробці зміцнення здійснюється дробом і </a:t>
            </a:r>
            <a:r>
              <a:rPr lang="uk-UA" sz="1800" dirty="0" err="1">
                <a:solidFill>
                  <a:schemeClr val="bg1"/>
                </a:solidFill>
              </a:rPr>
              <a:t>мікрошариками</a:t>
            </a:r>
            <a:r>
              <a:rPr lang="uk-UA" sz="1800" dirty="0">
                <a:solidFill>
                  <a:schemeClr val="bg1"/>
                </a:solidFill>
              </a:rPr>
              <a:t> з </a:t>
            </a:r>
            <a:r>
              <a:rPr lang="uk-UA" sz="1800" dirty="0" err="1">
                <a:solidFill>
                  <a:schemeClr val="bg1"/>
                </a:solidFill>
              </a:rPr>
              <a:t>мастильно</a:t>
            </a:r>
            <a:r>
              <a:rPr lang="uk-UA" sz="1800" dirty="0">
                <a:solidFill>
                  <a:schemeClr val="bg1"/>
                </a:solidFill>
              </a:rPr>
              <a:t>-охолоджувальною рідиною (МОР). Кожен метод характеризується способом надання дробу кінетичної енергії:</a:t>
            </a:r>
          </a:p>
          <a:p>
            <a:pPr marL="0" indent="357188" algn="just">
              <a:lnSpc>
                <a:spcPct val="90000"/>
              </a:lnSpc>
              <a:buNone/>
            </a:pPr>
            <a:r>
              <a:rPr lang="uk-UA" sz="1800" dirty="0">
                <a:solidFill>
                  <a:schemeClr val="bg1"/>
                </a:solidFill>
              </a:rPr>
              <a:t>– швидкістю польоту дробу </a:t>
            </a:r>
            <a:r>
              <a:rPr lang="uk-UA" sz="1800" b="1" dirty="0">
                <a:solidFill>
                  <a:schemeClr val="bg1"/>
                </a:solidFill>
              </a:rPr>
              <a:t>10...100</a:t>
            </a:r>
            <a:r>
              <a:rPr lang="uk-UA" sz="1800" dirty="0">
                <a:solidFill>
                  <a:schemeClr val="bg1"/>
                </a:solidFill>
              </a:rPr>
              <a:t> м/с;</a:t>
            </a:r>
          </a:p>
          <a:p>
            <a:pPr marL="0" indent="357188" algn="just">
              <a:lnSpc>
                <a:spcPct val="90000"/>
              </a:lnSpc>
              <a:buNone/>
            </a:pPr>
            <a:r>
              <a:rPr lang="uk-UA" sz="1800" dirty="0">
                <a:solidFill>
                  <a:schemeClr val="bg1"/>
                </a:solidFill>
              </a:rPr>
              <a:t>– характеристикою дробу (матеріал, діаметр, допуск діаметра, форма тощо);</a:t>
            </a:r>
          </a:p>
          <a:p>
            <a:pPr marL="0" indent="357188" algn="just">
              <a:lnSpc>
                <a:spcPct val="90000"/>
              </a:lnSpc>
              <a:buNone/>
            </a:pPr>
            <a:r>
              <a:rPr lang="uk-UA" sz="1800" dirty="0">
                <a:solidFill>
                  <a:schemeClr val="bg1"/>
                </a:solidFill>
              </a:rPr>
              <a:t>– кількістю дробу, що одночасно приймає участь у наклепі – від </a:t>
            </a:r>
            <a:r>
              <a:rPr lang="uk-UA" sz="1800" b="1" dirty="0">
                <a:solidFill>
                  <a:schemeClr val="bg1"/>
                </a:solidFill>
              </a:rPr>
              <a:t>6</a:t>
            </a:r>
            <a:r>
              <a:rPr lang="uk-UA" sz="1800" dirty="0">
                <a:solidFill>
                  <a:schemeClr val="bg1"/>
                </a:solidFill>
              </a:rPr>
              <a:t> до </a:t>
            </a:r>
            <a:r>
              <a:rPr lang="uk-UA" sz="1800" b="1" dirty="0">
                <a:solidFill>
                  <a:schemeClr val="bg1"/>
                </a:solidFill>
              </a:rPr>
              <a:t>1400 </a:t>
            </a:r>
            <a:r>
              <a:rPr lang="uk-UA" sz="1800" dirty="0">
                <a:solidFill>
                  <a:schemeClr val="bg1"/>
                </a:solidFill>
              </a:rPr>
              <a:t>кг/хв;</a:t>
            </a:r>
          </a:p>
          <a:p>
            <a:pPr marL="0" indent="357188" algn="just">
              <a:lnSpc>
                <a:spcPct val="90000"/>
              </a:lnSpc>
              <a:buNone/>
            </a:pPr>
            <a:r>
              <a:rPr lang="uk-UA" sz="1800" dirty="0">
                <a:solidFill>
                  <a:schemeClr val="bg1"/>
                </a:solidFill>
              </a:rPr>
              <a:t>– часом впливу на оброблювану поверхню – </a:t>
            </a:r>
            <a:r>
              <a:rPr lang="uk-UA" sz="1800" b="1" dirty="0">
                <a:solidFill>
                  <a:schemeClr val="bg1"/>
                </a:solidFill>
              </a:rPr>
              <a:t>1...15</a:t>
            </a:r>
            <a:r>
              <a:rPr lang="uk-UA" sz="1800" dirty="0">
                <a:solidFill>
                  <a:schemeClr val="bg1"/>
                </a:solidFill>
              </a:rPr>
              <a:t> хв.</a:t>
            </a:r>
          </a:p>
          <a:p>
            <a:pPr marL="0" indent="357188" algn="just">
              <a:lnSpc>
                <a:spcPct val="90000"/>
              </a:lnSpc>
              <a:buNone/>
            </a:pPr>
            <a:r>
              <a:rPr lang="uk-UA" sz="1800" dirty="0">
                <a:solidFill>
                  <a:schemeClr val="bg1"/>
                </a:solidFill>
              </a:rPr>
              <a:t>             Зміцнення сухим дробом в основному здійснюється на</a:t>
            </a:r>
          </a:p>
          <a:p>
            <a:pPr marL="0" indent="357188" algn="just">
              <a:lnSpc>
                <a:spcPct val="90000"/>
              </a:lnSpc>
              <a:buNone/>
            </a:pPr>
            <a:r>
              <a:rPr lang="uk-UA" sz="1800" dirty="0" err="1">
                <a:solidFill>
                  <a:schemeClr val="bg1"/>
                </a:solidFill>
              </a:rPr>
              <a:t>дробоструминних</a:t>
            </a:r>
            <a:r>
              <a:rPr lang="uk-UA" sz="1800" dirty="0">
                <a:solidFill>
                  <a:schemeClr val="bg1"/>
                </a:solidFill>
              </a:rPr>
              <a:t> і </a:t>
            </a:r>
            <a:r>
              <a:rPr lang="uk-UA" sz="1800" dirty="0" err="1">
                <a:solidFill>
                  <a:schemeClr val="bg1"/>
                </a:solidFill>
              </a:rPr>
              <a:t>дробометних</a:t>
            </a:r>
            <a:r>
              <a:rPr lang="uk-UA" sz="1800" dirty="0">
                <a:solidFill>
                  <a:schemeClr val="bg1"/>
                </a:solidFill>
              </a:rPr>
              <a:t> установках.</a:t>
            </a:r>
          </a:p>
        </p:txBody>
      </p:sp>
    </p:spTree>
    <p:extLst>
      <p:ext uri="{BB962C8B-B14F-4D97-AF65-F5344CB8AC3E}">
        <p14:creationId xmlns:p14="http://schemas.microsoft.com/office/powerpoint/2010/main" val="7961318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A1E16F6D-5765-4DF9-88D8-ABC4A8BB03B4}"/>
              </a:ext>
            </a:extLst>
          </p:cNvPr>
          <p:cNvSpPr>
            <a:spLocks noGrp="1"/>
          </p:cNvSpPr>
          <p:nvPr>
            <p:ph idx="1"/>
          </p:nvPr>
        </p:nvSpPr>
        <p:spPr>
          <a:xfrm>
            <a:off x="457200" y="409228"/>
            <a:ext cx="8229600" cy="5040560"/>
          </a:xfrm>
        </p:spPr>
        <p:txBody>
          <a:bodyPr>
            <a:noAutofit/>
          </a:bodyPr>
          <a:lstStyle/>
          <a:p>
            <a:pPr marL="0" indent="357188" algn="just">
              <a:buNone/>
            </a:pPr>
            <a:r>
              <a:rPr lang="uk-UA" sz="1800" dirty="0">
                <a:solidFill>
                  <a:schemeClr val="bg1"/>
                </a:solidFill>
              </a:rPr>
              <a:t>Вібраційна об'ємна ударна обробка поділяється на </a:t>
            </a:r>
            <a:r>
              <a:rPr lang="uk-UA" sz="1800" dirty="0" err="1">
                <a:solidFill>
                  <a:schemeClr val="bg1"/>
                </a:solidFill>
              </a:rPr>
              <a:t>віброабразивну</a:t>
            </a:r>
            <a:r>
              <a:rPr lang="uk-UA" sz="1800" dirty="0">
                <a:solidFill>
                  <a:schemeClr val="bg1"/>
                </a:solidFill>
              </a:rPr>
              <a:t> (для видалення задирок, </a:t>
            </a:r>
            <a:r>
              <a:rPr lang="uk-UA" sz="1800" dirty="0" err="1">
                <a:solidFill>
                  <a:schemeClr val="bg1"/>
                </a:solidFill>
              </a:rPr>
              <a:t>скругления</a:t>
            </a:r>
            <a:r>
              <a:rPr lang="uk-UA" sz="1800" dirty="0">
                <a:solidFill>
                  <a:schemeClr val="bg1"/>
                </a:solidFill>
              </a:rPr>
              <a:t> гострих кромок, очищення поверхні деталей, полірування тощо) та віброударну зміцнювальну.</a:t>
            </a:r>
          </a:p>
          <a:p>
            <a:pPr marL="0" indent="357188" algn="just">
              <a:buNone/>
            </a:pPr>
            <a:r>
              <a:rPr lang="uk-UA" sz="1800" dirty="0">
                <a:solidFill>
                  <a:schemeClr val="bg1"/>
                </a:solidFill>
              </a:rPr>
              <a:t>Схеми обробки, характер взаємодії оброблюваної поверхні та інших умов процесу в обох випадках можуть бути однаковими. Основні відмінності цих методів наступні:</a:t>
            </a:r>
          </a:p>
          <a:p>
            <a:pPr marL="0" indent="357188" algn="just">
              <a:buNone/>
            </a:pPr>
            <a:r>
              <a:rPr lang="uk-UA" sz="1800" dirty="0">
                <a:solidFill>
                  <a:schemeClr val="bg1"/>
                </a:solidFill>
              </a:rPr>
              <a:t>– при віброударній зміцнювальній обробці застосовуються переважно сталеві загартовані кульки й обробка найчастіше виконується із закріпленням деталей у робочій камері (контейнері);</a:t>
            </a:r>
          </a:p>
          <a:p>
            <a:pPr marL="0" indent="357188" algn="just">
              <a:buNone/>
            </a:pPr>
            <a:r>
              <a:rPr lang="uk-UA" sz="1800" dirty="0">
                <a:solidFill>
                  <a:schemeClr val="bg1"/>
                </a:solidFill>
              </a:rPr>
              <a:t>– при </a:t>
            </a:r>
            <a:r>
              <a:rPr lang="uk-UA" sz="1800" dirty="0" err="1">
                <a:solidFill>
                  <a:schemeClr val="bg1"/>
                </a:solidFill>
              </a:rPr>
              <a:t>віброабразивній</a:t>
            </a:r>
            <a:r>
              <a:rPr lang="uk-UA" sz="1800" dirty="0">
                <a:solidFill>
                  <a:schemeClr val="bg1"/>
                </a:solidFill>
              </a:rPr>
              <a:t> обробці використовуються абразивні гранули різного типу й деталі в контейнері звичайно обробляються без їхнього закріплення.</a:t>
            </a:r>
          </a:p>
          <a:p>
            <a:pPr marL="0" indent="357188" algn="just">
              <a:buNone/>
            </a:pPr>
            <a:r>
              <a:rPr lang="uk-UA" sz="1800" dirty="0">
                <a:solidFill>
                  <a:schemeClr val="bg1"/>
                </a:solidFill>
              </a:rPr>
              <a:t>У багатьох випадках ці два види обробки поєднують в одному циклі.</a:t>
            </a:r>
          </a:p>
          <a:p>
            <a:pPr marL="0" indent="357188" algn="just">
              <a:buNone/>
            </a:pPr>
            <a:r>
              <a:rPr lang="uk-UA" sz="1800" dirty="0">
                <a:solidFill>
                  <a:schemeClr val="bg1"/>
                </a:solidFill>
              </a:rPr>
              <a:t>При вібраційній обробці робоча камера, змонтована на пружних підвісках, виконує низькочастотні коливання в різних напрямках за допомогою </a:t>
            </a:r>
            <a:r>
              <a:rPr lang="uk-UA" sz="1800" dirty="0" err="1">
                <a:solidFill>
                  <a:schemeClr val="bg1"/>
                </a:solidFill>
              </a:rPr>
              <a:t>дебалансного</a:t>
            </a:r>
            <a:r>
              <a:rPr lang="uk-UA" sz="1800" dirty="0">
                <a:solidFill>
                  <a:schemeClr val="bg1"/>
                </a:solidFill>
              </a:rPr>
              <a:t> вібратора. Напрямок відносних переміщень деталі та робочих тіл постійно змінюються, у результаті чого між ними виникають зіткнення й посилене тертя.</a:t>
            </a:r>
          </a:p>
          <a:p>
            <a:pPr marL="0" indent="357188" algn="just">
              <a:buNone/>
            </a:pPr>
            <a:r>
              <a:rPr lang="uk-UA" sz="1800" dirty="0">
                <a:solidFill>
                  <a:schemeClr val="bg1"/>
                </a:solidFill>
              </a:rPr>
              <a:t>       </a:t>
            </a:r>
          </a:p>
        </p:txBody>
      </p:sp>
    </p:spTree>
    <p:extLst>
      <p:ext uri="{BB962C8B-B14F-4D97-AF65-F5344CB8AC3E}">
        <p14:creationId xmlns:p14="http://schemas.microsoft.com/office/powerpoint/2010/main" val="16728600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4A5D8A7-57B9-4DB5-B5C1-66049CBD0F0A}"/>
              </a:ext>
            </a:extLst>
          </p:cNvPr>
          <p:cNvSpPr>
            <a:spLocks noGrp="1"/>
          </p:cNvSpPr>
          <p:nvPr>
            <p:ph idx="1"/>
          </p:nvPr>
        </p:nvSpPr>
        <p:spPr>
          <a:xfrm>
            <a:off x="432348" y="190062"/>
            <a:ext cx="8229600" cy="733690"/>
          </a:xfrm>
        </p:spPr>
        <p:txBody>
          <a:bodyPr>
            <a:normAutofit/>
          </a:bodyPr>
          <a:lstStyle/>
          <a:p>
            <a:pPr marL="0" indent="357188" algn="just">
              <a:buNone/>
            </a:pPr>
            <a:r>
              <a:rPr lang="uk-UA" sz="2000" dirty="0">
                <a:solidFill>
                  <a:schemeClr val="bg1"/>
                </a:solidFill>
              </a:rPr>
              <a:t>Основні варіанти обробки закріпленої деталі в контейнері </a:t>
            </a:r>
            <a:r>
              <a:rPr lang="uk-UA" sz="2000" b="1" dirty="0">
                <a:solidFill>
                  <a:schemeClr val="bg1"/>
                </a:solidFill>
              </a:rPr>
              <a:t>V ̶ </a:t>
            </a:r>
            <a:r>
              <a:rPr lang="uk-UA" sz="2000" dirty="0">
                <a:solidFill>
                  <a:schemeClr val="bg1"/>
                </a:solidFill>
              </a:rPr>
              <a:t>подібного типу представлені на рисунку.</a:t>
            </a:r>
          </a:p>
        </p:txBody>
      </p:sp>
      <p:pic>
        <p:nvPicPr>
          <p:cNvPr id="4" name="Рисунок 3">
            <a:extLst>
              <a:ext uri="{FF2B5EF4-FFF2-40B4-BE49-F238E27FC236}">
                <a16:creationId xmlns:a16="http://schemas.microsoft.com/office/drawing/2014/main" id="{76C6ECA6-74E5-4B95-92F6-0F153E547C71}"/>
              </a:ext>
            </a:extLst>
          </p:cNvPr>
          <p:cNvPicPr/>
          <p:nvPr/>
        </p:nvPicPr>
        <p:blipFill rotWithShape="1">
          <a:blip r:embed="rId2"/>
          <a:srcRect t="18845"/>
          <a:stretch/>
        </p:blipFill>
        <p:spPr>
          <a:xfrm>
            <a:off x="1899198" y="923752"/>
            <a:ext cx="5295900" cy="1491895"/>
          </a:xfrm>
          <a:prstGeom prst="rect">
            <a:avLst/>
          </a:prstGeom>
        </p:spPr>
      </p:pic>
      <p:sp>
        <p:nvSpPr>
          <p:cNvPr id="5" name="Прямоугольник 4">
            <a:extLst>
              <a:ext uri="{FF2B5EF4-FFF2-40B4-BE49-F238E27FC236}">
                <a16:creationId xmlns:a16="http://schemas.microsoft.com/office/drawing/2014/main" id="{5EE613A4-E901-4084-B9AC-FC711468583C}"/>
              </a:ext>
            </a:extLst>
          </p:cNvPr>
          <p:cNvSpPr/>
          <p:nvPr/>
        </p:nvSpPr>
        <p:spPr>
          <a:xfrm>
            <a:off x="457200" y="2463331"/>
            <a:ext cx="8229600" cy="3061607"/>
          </a:xfrm>
          <a:prstGeom prst="rect">
            <a:avLst/>
          </a:prstGeom>
        </p:spPr>
        <p:txBody>
          <a:bodyPr wrap="square">
            <a:spAutoFit/>
          </a:bodyPr>
          <a:lstStyle/>
          <a:p>
            <a:pPr>
              <a:lnSpc>
                <a:spcPct val="115000"/>
              </a:lnSpc>
              <a:spcAft>
                <a:spcPts val="0"/>
              </a:spcAft>
            </a:pPr>
            <a:r>
              <a:rPr lang="uk-UA" sz="1700" i="1" dirty="0">
                <a:solidFill>
                  <a:schemeClr val="bg1"/>
                </a:solidFill>
                <a:latin typeface="Calibri" panose="020F0502020204030204" pitchFamily="34" charset="0"/>
                <a:ea typeface="MS Mincho" panose="02020609040205080304" pitchFamily="49" charset="-128"/>
                <a:cs typeface="Calibri" panose="020F0502020204030204" pitchFamily="34" charset="0"/>
              </a:rPr>
              <a:t>Рисунок</a:t>
            </a:r>
            <a:r>
              <a:rPr lang="uk-UA" sz="1700" dirty="0">
                <a:solidFill>
                  <a:schemeClr val="bg1"/>
                </a:solidFill>
                <a:latin typeface="Calibri" panose="020F0502020204030204" pitchFamily="34" charset="0"/>
                <a:ea typeface="MS Mincho" panose="02020609040205080304" pitchFamily="49" charset="-128"/>
                <a:cs typeface="Calibri" panose="020F0502020204030204" pitchFamily="34" charset="0"/>
              </a:rPr>
              <a:t>. Схеми обробки деталей із закріпленням у контейнері:</a:t>
            </a:r>
            <a:endParaRPr lang="uk-UA" sz="1700" dirty="0">
              <a:solidFill>
                <a:schemeClr val="bg1"/>
              </a:solidFill>
              <a:latin typeface="Calibri" panose="020F0502020204030204" pitchFamily="34" charset="0"/>
              <a:ea typeface="MS Mincho" panose="02020609040205080304" pitchFamily="49" charset="-128"/>
              <a:cs typeface="Times New Roman" panose="02020603050405020304" pitchFamily="18" charset="0"/>
            </a:endParaRPr>
          </a:p>
          <a:p>
            <a:pPr>
              <a:lnSpc>
                <a:spcPct val="115000"/>
              </a:lnSpc>
              <a:spcAft>
                <a:spcPts val="0"/>
              </a:spcAft>
            </a:pPr>
            <a:r>
              <a:rPr lang="uk-UA" sz="1700" b="1" dirty="0">
                <a:solidFill>
                  <a:schemeClr val="bg1"/>
                </a:solidFill>
                <a:latin typeface="Calibri" panose="020F0502020204030204" pitchFamily="34" charset="0"/>
                <a:ea typeface="MS Mincho" panose="02020609040205080304" pitchFamily="49" charset="-128"/>
                <a:cs typeface="Calibri" panose="020F0502020204030204" pitchFamily="34" charset="0"/>
              </a:rPr>
              <a:t>1</a:t>
            </a:r>
            <a:r>
              <a:rPr lang="uk-UA" sz="1700" dirty="0">
                <a:solidFill>
                  <a:schemeClr val="bg1"/>
                </a:solidFill>
                <a:latin typeface="Calibri" panose="020F0502020204030204" pitchFamily="34" charset="0"/>
                <a:ea typeface="MS Mincho" panose="02020609040205080304" pitchFamily="49" charset="-128"/>
                <a:cs typeface="Calibri" panose="020F0502020204030204" pitchFamily="34" charset="0"/>
              </a:rPr>
              <a:t> – контейнер;</a:t>
            </a:r>
            <a:endParaRPr lang="uk-UA" sz="1700" dirty="0">
              <a:solidFill>
                <a:schemeClr val="bg1"/>
              </a:solidFill>
              <a:latin typeface="Calibri" panose="020F0502020204030204" pitchFamily="34" charset="0"/>
              <a:ea typeface="MS Mincho" panose="02020609040205080304" pitchFamily="49" charset="-128"/>
              <a:cs typeface="Times New Roman" panose="02020603050405020304" pitchFamily="18" charset="0"/>
            </a:endParaRPr>
          </a:p>
          <a:p>
            <a:pPr>
              <a:lnSpc>
                <a:spcPct val="115000"/>
              </a:lnSpc>
              <a:spcAft>
                <a:spcPts val="0"/>
              </a:spcAft>
            </a:pPr>
            <a:r>
              <a:rPr lang="uk-UA" sz="1700" b="1" dirty="0">
                <a:solidFill>
                  <a:schemeClr val="bg1"/>
                </a:solidFill>
                <a:latin typeface="Calibri" panose="020F0502020204030204" pitchFamily="34" charset="0"/>
                <a:ea typeface="MS Mincho" panose="02020609040205080304" pitchFamily="49" charset="-128"/>
                <a:cs typeface="Calibri" panose="020F0502020204030204" pitchFamily="34" charset="0"/>
              </a:rPr>
              <a:t>2</a:t>
            </a:r>
            <a:r>
              <a:rPr lang="uk-UA" sz="1700" dirty="0">
                <a:solidFill>
                  <a:schemeClr val="bg1"/>
                </a:solidFill>
                <a:latin typeface="Calibri" panose="020F0502020204030204" pitchFamily="34" charset="0"/>
                <a:ea typeface="MS Mincho" panose="02020609040205080304" pitchFamily="49" charset="-128"/>
                <a:cs typeface="Calibri" panose="020F0502020204030204" pitchFamily="34" charset="0"/>
              </a:rPr>
              <a:t> – оброблювані деталі;</a:t>
            </a:r>
            <a:endParaRPr lang="uk-UA" sz="1700" dirty="0">
              <a:solidFill>
                <a:schemeClr val="bg1"/>
              </a:solidFill>
              <a:latin typeface="Calibri" panose="020F0502020204030204" pitchFamily="34" charset="0"/>
              <a:ea typeface="MS Mincho" panose="02020609040205080304" pitchFamily="49" charset="-128"/>
              <a:cs typeface="Times New Roman" panose="02020603050405020304" pitchFamily="18" charset="0"/>
            </a:endParaRPr>
          </a:p>
          <a:p>
            <a:pPr>
              <a:lnSpc>
                <a:spcPct val="115000"/>
              </a:lnSpc>
              <a:spcAft>
                <a:spcPts val="0"/>
              </a:spcAft>
            </a:pPr>
            <a:r>
              <a:rPr lang="uk-UA" sz="1700" b="1" dirty="0">
                <a:solidFill>
                  <a:schemeClr val="bg1"/>
                </a:solidFill>
                <a:latin typeface="Calibri" panose="020F0502020204030204" pitchFamily="34" charset="0"/>
                <a:ea typeface="MS Mincho" panose="02020609040205080304" pitchFamily="49" charset="-128"/>
                <a:cs typeface="Calibri" panose="020F0502020204030204" pitchFamily="34" charset="0"/>
              </a:rPr>
              <a:t>3</a:t>
            </a:r>
            <a:r>
              <a:rPr lang="uk-UA" sz="1700" dirty="0">
                <a:solidFill>
                  <a:schemeClr val="bg1"/>
                </a:solidFill>
                <a:latin typeface="Calibri" panose="020F0502020204030204" pitchFamily="34" charset="0"/>
                <a:ea typeface="MS Mincho" panose="02020609040205080304" pitchFamily="49" charset="-128"/>
                <a:cs typeface="Calibri" panose="020F0502020204030204" pitchFamily="34" charset="0"/>
              </a:rPr>
              <a:t> – </a:t>
            </a:r>
            <a:r>
              <a:rPr lang="uk-UA" sz="1700" dirty="0" err="1">
                <a:solidFill>
                  <a:schemeClr val="bg1"/>
                </a:solidFill>
                <a:latin typeface="Calibri" panose="020F0502020204030204" pitchFamily="34" charset="0"/>
                <a:ea typeface="MS Mincho" panose="02020609040205080304" pitchFamily="49" charset="-128"/>
                <a:cs typeface="Calibri" panose="020F0502020204030204" pitchFamily="34" charset="0"/>
              </a:rPr>
              <a:t>віброзбудник</a:t>
            </a:r>
            <a:r>
              <a:rPr lang="uk-UA" sz="1700" dirty="0">
                <a:solidFill>
                  <a:schemeClr val="bg1"/>
                </a:solidFill>
                <a:latin typeface="Calibri" panose="020F0502020204030204" pitchFamily="34" charset="0"/>
                <a:ea typeface="MS Mincho" panose="02020609040205080304" pitchFamily="49" charset="-128"/>
                <a:cs typeface="Calibri" panose="020F0502020204030204" pitchFamily="34" charset="0"/>
              </a:rPr>
              <a:t>;</a:t>
            </a:r>
            <a:endParaRPr lang="uk-UA" sz="1700" dirty="0">
              <a:solidFill>
                <a:schemeClr val="bg1"/>
              </a:solidFill>
              <a:latin typeface="Calibri" panose="020F0502020204030204" pitchFamily="34" charset="0"/>
              <a:ea typeface="MS Mincho" panose="02020609040205080304" pitchFamily="49" charset="-128"/>
              <a:cs typeface="Times New Roman" panose="02020603050405020304" pitchFamily="18" charset="0"/>
            </a:endParaRPr>
          </a:p>
          <a:p>
            <a:pPr>
              <a:lnSpc>
                <a:spcPct val="115000"/>
              </a:lnSpc>
              <a:spcAft>
                <a:spcPts val="0"/>
              </a:spcAft>
            </a:pPr>
            <a:r>
              <a:rPr lang="uk-UA" sz="1700" b="1" dirty="0">
                <a:solidFill>
                  <a:schemeClr val="bg1"/>
                </a:solidFill>
                <a:latin typeface="Calibri" panose="020F0502020204030204" pitchFamily="34" charset="0"/>
                <a:ea typeface="MS Mincho" panose="02020609040205080304" pitchFamily="49" charset="-128"/>
                <a:cs typeface="Calibri" panose="020F0502020204030204" pitchFamily="34" charset="0"/>
              </a:rPr>
              <a:t>4</a:t>
            </a:r>
            <a:r>
              <a:rPr lang="uk-UA" sz="1700" dirty="0">
                <a:solidFill>
                  <a:schemeClr val="bg1"/>
                </a:solidFill>
                <a:latin typeface="Calibri" panose="020F0502020204030204" pitchFamily="34" charset="0"/>
                <a:ea typeface="MS Mincho" panose="02020609040205080304" pitchFamily="49" charset="-128"/>
                <a:cs typeface="Calibri" panose="020F0502020204030204" pitchFamily="34" charset="0"/>
              </a:rPr>
              <a:t> – привод обертання оброблюваної деталі;</a:t>
            </a:r>
            <a:endParaRPr lang="uk-UA" sz="1700" dirty="0">
              <a:solidFill>
                <a:schemeClr val="bg1"/>
              </a:solidFill>
              <a:latin typeface="Calibri" panose="020F0502020204030204" pitchFamily="34" charset="0"/>
              <a:ea typeface="MS Mincho" panose="02020609040205080304" pitchFamily="49" charset="-128"/>
              <a:cs typeface="Times New Roman" panose="02020603050405020304" pitchFamily="18" charset="0"/>
            </a:endParaRPr>
          </a:p>
          <a:p>
            <a:pPr>
              <a:lnSpc>
                <a:spcPct val="115000"/>
              </a:lnSpc>
              <a:spcAft>
                <a:spcPts val="0"/>
              </a:spcAft>
            </a:pPr>
            <a:r>
              <a:rPr lang="uk-UA" sz="1700" b="1" dirty="0">
                <a:solidFill>
                  <a:schemeClr val="bg1"/>
                </a:solidFill>
                <a:latin typeface="Calibri" panose="020F0502020204030204" pitchFamily="34" charset="0"/>
                <a:ea typeface="MS Mincho" panose="02020609040205080304" pitchFamily="49" charset="-128"/>
                <a:cs typeface="Calibri" panose="020F0502020204030204" pitchFamily="34" charset="0"/>
              </a:rPr>
              <a:t>5</a:t>
            </a:r>
            <a:r>
              <a:rPr lang="uk-UA" sz="1700" dirty="0">
                <a:solidFill>
                  <a:schemeClr val="bg1"/>
                </a:solidFill>
                <a:latin typeface="Calibri" panose="020F0502020204030204" pitchFamily="34" charset="0"/>
                <a:ea typeface="MS Mincho" panose="02020609040205080304" pitchFamily="49" charset="-128"/>
                <a:cs typeface="Calibri" panose="020F0502020204030204" pitchFamily="34" charset="0"/>
              </a:rPr>
              <a:t> – пристрій, що забезпечує </a:t>
            </a:r>
            <a:r>
              <a:rPr lang="uk-UA" sz="1700" dirty="0" err="1">
                <a:solidFill>
                  <a:schemeClr val="bg1"/>
                </a:solidFill>
                <a:latin typeface="Calibri" panose="020F0502020204030204" pitchFamily="34" charset="0"/>
                <a:ea typeface="MS Mincho" panose="02020609040205080304" pitchFamily="49" charset="-128"/>
                <a:cs typeface="Calibri" panose="020F0502020204030204" pitchFamily="34" charset="0"/>
              </a:rPr>
              <a:t>самообертання</a:t>
            </a:r>
            <a:r>
              <a:rPr lang="uk-UA" sz="1700" dirty="0">
                <a:solidFill>
                  <a:schemeClr val="bg1"/>
                </a:solidFill>
                <a:latin typeface="Calibri" panose="020F0502020204030204" pitchFamily="34" charset="0"/>
                <a:ea typeface="MS Mincho" panose="02020609040205080304" pitchFamily="49" charset="-128"/>
                <a:cs typeface="Calibri" panose="020F0502020204030204" pitchFamily="34" charset="0"/>
              </a:rPr>
              <a:t> деталі:</a:t>
            </a:r>
            <a:endParaRPr lang="uk-UA" sz="1700" dirty="0">
              <a:solidFill>
                <a:schemeClr val="bg1"/>
              </a:solidFill>
              <a:latin typeface="Calibri" panose="020F0502020204030204" pitchFamily="34" charset="0"/>
              <a:ea typeface="MS Mincho" panose="02020609040205080304" pitchFamily="49" charset="-128"/>
              <a:cs typeface="Times New Roman" panose="02020603050405020304" pitchFamily="18" charset="0"/>
            </a:endParaRPr>
          </a:p>
          <a:p>
            <a:pPr>
              <a:lnSpc>
                <a:spcPct val="115000"/>
              </a:lnSpc>
              <a:spcAft>
                <a:spcPts val="0"/>
              </a:spcAft>
            </a:pPr>
            <a:r>
              <a:rPr lang="uk-UA" sz="1700" dirty="0">
                <a:solidFill>
                  <a:schemeClr val="bg1"/>
                </a:solidFill>
                <a:latin typeface="Calibri" panose="020F0502020204030204" pitchFamily="34" charset="0"/>
                <a:ea typeface="MS Mincho" panose="02020609040205080304" pitchFamily="49" charset="-128"/>
                <a:cs typeface="Calibri" panose="020F0502020204030204" pitchFamily="34" charset="0"/>
              </a:rPr>
              <a:t>а) за допомогою настановних опор і касет;</a:t>
            </a:r>
            <a:endParaRPr lang="uk-UA" sz="1700" dirty="0">
              <a:solidFill>
                <a:schemeClr val="bg1"/>
              </a:solidFill>
              <a:latin typeface="Calibri" panose="020F0502020204030204" pitchFamily="34" charset="0"/>
              <a:ea typeface="MS Mincho" panose="02020609040205080304" pitchFamily="49" charset="-128"/>
              <a:cs typeface="Times New Roman" panose="02020603050405020304" pitchFamily="18" charset="0"/>
            </a:endParaRPr>
          </a:p>
          <a:p>
            <a:pPr>
              <a:lnSpc>
                <a:spcPct val="115000"/>
              </a:lnSpc>
              <a:spcAft>
                <a:spcPts val="0"/>
              </a:spcAft>
            </a:pPr>
            <a:r>
              <a:rPr lang="uk-UA" sz="1700" dirty="0">
                <a:solidFill>
                  <a:schemeClr val="bg1"/>
                </a:solidFill>
                <a:latin typeface="Calibri" panose="020F0502020204030204" pitchFamily="34" charset="0"/>
                <a:ea typeface="MS Mincho" panose="02020609040205080304" pitchFamily="49" charset="-128"/>
                <a:cs typeface="Calibri" panose="020F0502020204030204" pitchFamily="34" charset="0"/>
              </a:rPr>
              <a:t>б) у контейнерах коробчастого типу на спеціальних </a:t>
            </a:r>
            <a:r>
              <a:rPr lang="uk-UA" sz="1700" dirty="0" err="1">
                <a:solidFill>
                  <a:schemeClr val="bg1"/>
                </a:solidFill>
                <a:latin typeface="Calibri" panose="020F0502020204030204" pitchFamily="34" charset="0"/>
                <a:ea typeface="MS Mincho" panose="02020609040205080304" pitchFamily="49" charset="-128"/>
                <a:cs typeface="Calibri" panose="020F0502020204030204" pitchFamily="34" charset="0"/>
              </a:rPr>
              <a:t>вібромашинах</a:t>
            </a:r>
            <a:r>
              <a:rPr lang="uk-UA" sz="1700" dirty="0">
                <a:solidFill>
                  <a:schemeClr val="bg1"/>
                </a:solidFill>
                <a:latin typeface="Calibri" panose="020F0502020204030204" pitchFamily="34" charset="0"/>
                <a:ea typeface="MS Mincho" panose="02020609040205080304" pitchFamily="49" charset="-128"/>
                <a:cs typeface="Calibri" panose="020F0502020204030204" pitchFamily="34" charset="0"/>
              </a:rPr>
              <a:t>;</a:t>
            </a:r>
            <a:endParaRPr lang="uk-UA" sz="1700" dirty="0">
              <a:solidFill>
                <a:schemeClr val="bg1"/>
              </a:solidFill>
              <a:latin typeface="Calibri" panose="020F0502020204030204" pitchFamily="34" charset="0"/>
              <a:ea typeface="MS Mincho" panose="02020609040205080304" pitchFamily="49" charset="-128"/>
              <a:cs typeface="Times New Roman" panose="02020603050405020304" pitchFamily="18" charset="0"/>
            </a:endParaRPr>
          </a:p>
          <a:p>
            <a:pPr>
              <a:lnSpc>
                <a:spcPct val="115000"/>
              </a:lnSpc>
              <a:spcAft>
                <a:spcPts val="0"/>
              </a:spcAft>
            </a:pPr>
            <a:r>
              <a:rPr lang="uk-UA" sz="1700" dirty="0">
                <a:solidFill>
                  <a:schemeClr val="bg1"/>
                </a:solidFill>
                <a:latin typeface="Calibri" panose="020F0502020204030204" pitchFamily="34" charset="0"/>
                <a:ea typeface="MS Mincho" panose="02020609040205080304" pitchFamily="49" charset="-128"/>
                <a:cs typeface="Calibri" panose="020F0502020204030204" pitchFamily="34" charset="0"/>
              </a:rPr>
              <a:t>в) на шпинделі із приводом його обертання від зовнішнього джерела;</a:t>
            </a:r>
            <a:endParaRPr lang="uk-UA" sz="1700" dirty="0">
              <a:solidFill>
                <a:schemeClr val="bg1"/>
              </a:solidFill>
              <a:latin typeface="Calibri" panose="020F0502020204030204" pitchFamily="34" charset="0"/>
              <a:ea typeface="MS Mincho" panose="02020609040205080304" pitchFamily="49" charset="-128"/>
              <a:cs typeface="Times New Roman" panose="02020603050405020304" pitchFamily="18" charset="0"/>
            </a:endParaRPr>
          </a:p>
          <a:p>
            <a:r>
              <a:rPr lang="uk-UA" sz="1700" dirty="0">
                <a:solidFill>
                  <a:schemeClr val="bg1"/>
                </a:solidFill>
                <a:latin typeface="Calibri" panose="020F0502020204030204" pitchFamily="34" charset="0"/>
                <a:ea typeface="MS Mincho" panose="02020609040205080304" pitchFamily="49" charset="-128"/>
              </a:rPr>
              <a:t>г) на кронштейні спеціального механізму, що забезпечує обертання деталей.</a:t>
            </a:r>
            <a:endParaRPr lang="uk-UA" sz="1700" dirty="0">
              <a:solidFill>
                <a:schemeClr val="bg1"/>
              </a:solidFill>
            </a:endParaRPr>
          </a:p>
        </p:txBody>
      </p:sp>
    </p:spTree>
    <p:extLst>
      <p:ext uri="{BB962C8B-B14F-4D97-AF65-F5344CB8AC3E}">
        <p14:creationId xmlns:p14="http://schemas.microsoft.com/office/powerpoint/2010/main" val="23794949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98AAB78-6E69-4636-BF7E-25B31CF7DB68}"/>
              </a:ext>
            </a:extLst>
          </p:cNvPr>
          <p:cNvSpPr>
            <a:spLocks noGrp="1"/>
          </p:cNvSpPr>
          <p:nvPr>
            <p:ph type="title"/>
          </p:nvPr>
        </p:nvSpPr>
        <p:spPr>
          <a:xfrm>
            <a:off x="107504" y="228865"/>
            <a:ext cx="8856984" cy="612411"/>
          </a:xfrm>
        </p:spPr>
        <p:txBody>
          <a:bodyPr>
            <a:noAutofit/>
          </a:bodyPr>
          <a:lstStyle/>
          <a:p>
            <a:r>
              <a:rPr lang="uk-UA" sz="3000" b="1" dirty="0">
                <a:solidFill>
                  <a:schemeClr val="bg1"/>
                </a:solidFill>
              </a:rPr>
              <a:t>17.5. Контроль шліцьових поверхонь валів і отворів</a:t>
            </a:r>
            <a:endParaRPr lang="uk-UA" sz="3000" dirty="0">
              <a:solidFill>
                <a:schemeClr val="bg1"/>
              </a:solidFill>
            </a:endParaRPr>
          </a:p>
        </p:txBody>
      </p:sp>
      <p:sp>
        <p:nvSpPr>
          <p:cNvPr id="3" name="Объект 2">
            <a:extLst>
              <a:ext uri="{FF2B5EF4-FFF2-40B4-BE49-F238E27FC236}">
                <a16:creationId xmlns:a16="http://schemas.microsoft.com/office/drawing/2014/main" id="{5A7FA396-60FA-4A8E-BFB4-82EEBD02A1CA}"/>
              </a:ext>
            </a:extLst>
          </p:cNvPr>
          <p:cNvSpPr>
            <a:spLocks noGrp="1"/>
          </p:cNvSpPr>
          <p:nvPr>
            <p:ph idx="1"/>
          </p:nvPr>
        </p:nvSpPr>
        <p:spPr>
          <a:xfrm>
            <a:off x="194522" y="882588"/>
            <a:ext cx="8754956" cy="4603547"/>
          </a:xfrm>
        </p:spPr>
        <p:txBody>
          <a:bodyPr>
            <a:noAutofit/>
          </a:bodyPr>
          <a:lstStyle/>
          <a:p>
            <a:pPr marL="0" indent="357188" algn="just">
              <a:buNone/>
            </a:pPr>
            <a:r>
              <a:rPr lang="uk-UA" sz="1800" dirty="0">
                <a:solidFill>
                  <a:schemeClr val="bg1"/>
                </a:solidFill>
              </a:rPr>
              <a:t>Крім розглянутих для забезпечення об’ємного характеру коливань при вібраційній об’ємній обробці використовуються машини з декількома </a:t>
            </a:r>
            <a:r>
              <a:rPr lang="uk-UA" sz="1800" dirty="0" err="1">
                <a:solidFill>
                  <a:schemeClr val="bg1"/>
                </a:solidFill>
              </a:rPr>
              <a:t>віброзбудниками</a:t>
            </a:r>
            <a:r>
              <a:rPr lang="uk-UA" sz="1800" dirty="0">
                <a:solidFill>
                  <a:schemeClr val="bg1"/>
                </a:solidFill>
              </a:rPr>
              <a:t>, розташованими у взаємно перпендикулярних площинах.</a:t>
            </a:r>
          </a:p>
          <a:p>
            <a:pPr marL="0" indent="357188" algn="just">
              <a:buNone/>
            </a:pPr>
            <a:r>
              <a:rPr lang="uk-UA" sz="1800" dirty="0">
                <a:solidFill>
                  <a:schemeClr val="bg1"/>
                </a:solidFill>
              </a:rPr>
              <a:t> Віброударна обробка виконується на спеціальному устаткуванні – вібраційних верстатах або машинах. Основні параметри обробки наступні:</a:t>
            </a:r>
          </a:p>
          <a:p>
            <a:pPr marL="0" indent="357188" algn="just">
              <a:buNone/>
            </a:pPr>
            <a:r>
              <a:rPr lang="uk-UA" sz="1800" dirty="0">
                <a:solidFill>
                  <a:schemeClr val="bg1"/>
                </a:solidFill>
              </a:rPr>
              <a:t>– амплітуда коливань </a:t>
            </a:r>
            <a:r>
              <a:rPr lang="uk-UA" sz="1800" b="1" dirty="0">
                <a:solidFill>
                  <a:schemeClr val="bg1"/>
                </a:solidFill>
              </a:rPr>
              <a:t>А</a:t>
            </a:r>
            <a:r>
              <a:rPr lang="uk-UA" sz="1800" dirty="0">
                <a:solidFill>
                  <a:schemeClr val="bg1"/>
                </a:solidFill>
              </a:rPr>
              <a:t> по осях координат </a:t>
            </a:r>
            <a:r>
              <a:rPr lang="uk-UA" sz="1800" b="1" dirty="0">
                <a:solidFill>
                  <a:schemeClr val="bg1"/>
                </a:solidFill>
              </a:rPr>
              <a:t>х, y, z </a:t>
            </a:r>
            <a:r>
              <a:rPr lang="uk-UA" sz="1800" dirty="0">
                <a:solidFill>
                  <a:schemeClr val="bg1"/>
                </a:solidFill>
              </a:rPr>
              <a:t>від </a:t>
            </a:r>
            <a:r>
              <a:rPr lang="uk-UA" sz="1800" b="1" dirty="0">
                <a:solidFill>
                  <a:schemeClr val="bg1"/>
                </a:solidFill>
              </a:rPr>
              <a:t>6</a:t>
            </a:r>
            <a:r>
              <a:rPr lang="uk-UA" sz="1800" dirty="0">
                <a:solidFill>
                  <a:schemeClr val="bg1"/>
                </a:solidFill>
              </a:rPr>
              <a:t> до </a:t>
            </a:r>
            <a:r>
              <a:rPr lang="uk-UA" sz="1800" b="1" dirty="0">
                <a:solidFill>
                  <a:schemeClr val="bg1"/>
                </a:solidFill>
              </a:rPr>
              <a:t>10</a:t>
            </a:r>
            <a:r>
              <a:rPr lang="uk-UA" sz="1800" dirty="0">
                <a:solidFill>
                  <a:schemeClr val="bg1"/>
                </a:solidFill>
              </a:rPr>
              <a:t> мм;  </a:t>
            </a:r>
          </a:p>
          <a:p>
            <a:pPr marL="0" indent="357188" algn="just">
              <a:buNone/>
            </a:pPr>
            <a:r>
              <a:rPr lang="uk-UA" sz="1800" dirty="0">
                <a:solidFill>
                  <a:schemeClr val="bg1"/>
                </a:solidFill>
              </a:rPr>
              <a:t> – частота коливань:</a:t>
            </a:r>
          </a:p>
          <a:p>
            <a:pPr marL="0" indent="357188" algn="just">
              <a:buNone/>
            </a:pPr>
            <a:endParaRPr lang="uk-UA" sz="1800" dirty="0">
              <a:solidFill>
                <a:schemeClr val="bg1"/>
              </a:solidFill>
            </a:endParaRPr>
          </a:p>
          <a:p>
            <a:pPr marL="0" indent="357188" algn="just">
              <a:buNone/>
            </a:pPr>
            <a:endParaRPr lang="uk-UA" sz="1800" dirty="0">
              <a:solidFill>
                <a:schemeClr val="bg1"/>
              </a:solidFill>
            </a:endParaRPr>
          </a:p>
          <a:p>
            <a:pPr marL="0" indent="0">
              <a:buNone/>
            </a:pPr>
            <a:r>
              <a:rPr lang="uk-UA" sz="2000" dirty="0">
                <a:solidFill>
                  <a:schemeClr val="bg1"/>
                </a:solidFill>
              </a:rPr>
              <a:t>–  діаметри робочих тіл (</a:t>
            </a:r>
            <a:r>
              <a:rPr lang="uk-UA" sz="2000" b="1" dirty="0">
                <a:solidFill>
                  <a:schemeClr val="bg1"/>
                </a:solidFill>
              </a:rPr>
              <a:t>1,5...10 </a:t>
            </a:r>
            <a:r>
              <a:rPr lang="uk-UA" sz="2000" dirty="0">
                <a:solidFill>
                  <a:schemeClr val="bg1"/>
                </a:solidFill>
              </a:rPr>
              <a:t>мм);</a:t>
            </a:r>
          </a:p>
          <a:p>
            <a:pPr marL="0" indent="0">
              <a:buNone/>
            </a:pPr>
            <a:r>
              <a:rPr lang="uk-UA" sz="2000" dirty="0">
                <a:solidFill>
                  <a:schemeClr val="bg1"/>
                </a:solidFill>
              </a:rPr>
              <a:t> – тривалість обробки </a:t>
            </a:r>
            <a:r>
              <a:rPr lang="uk-UA" sz="2000" b="1" dirty="0">
                <a:solidFill>
                  <a:schemeClr val="bg1"/>
                </a:solidFill>
              </a:rPr>
              <a:t>t</a:t>
            </a:r>
            <a:r>
              <a:rPr lang="uk-UA" sz="2000" dirty="0">
                <a:solidFill>
                  <a:schemeClr val="bg1"/>
                </a:solidFill>
              </a:rPr>
              <a:t>.</a:t>
            </a:r>
          </a:p>
          <a:p>
            <a:pPr marL="0" indent="0">
              <a:buNone/>
            </a:pPr>
            <a:r>
              <a:rPr lang="uk-UA" sz="2000" dirty="0">
                <a:solidFill>
                  <a:schemeClr val="bg1"/>
                </a:solidFill>
              </a:rPr>
              <a:t>Для характеристики зміцнення використовується також показник</a:t>
            </a:r>
          </a:p>
          <a:p>
            <a:pPr marL="0" indent="0">
              <a:spcBef>
                <a:spcPts val="0"/>
              </a:spcBef>
              <a:buNone/>
            </a:pPr>
            <a:r>
              <a:rPr lang="uk-UA" dirty="0"/>
              <a:t> </a:t>
            </a:r>
            <a:r>
              <a:rPr lang="uk-UA" sz="2000" dirty="0">
                <a:solidFill>
                  <a:schemeClr val="bg1"/>
                </a:solidFill>
              </a:rPr>
              <a:t>зі зростанням якого збільшується ступінь і глибина наклепу зміцненого шару.</a:t>
            </a:r>
          </a:p>
        </p:txBody>
      </p:sp>
      <p:pic>
        <p:nvPicPr>
          <p:cNvPr id="5" name="Рисунок 4">
            <a:extLst>
              <a:ext uri="{FF2B5EF4-FFF2-40B4-BE49-F238E27FC236}">
                <a16:creationId xmlns:a16="http://schemas.microsoft.com/office/drawing/2014/main" id="{820D292A-64AD-465F-8625-7A99DB78F7DC}"/>
              </a:ext>
            </a:extLst>
          </p:cNvPr>
          <p:cNvPicPr/>
          <p:nvPr/>
        </p:nvPicPr>
        <p:blipFill>
          <a:blip r:embed="rId2"/>
          <a:stretch>
            <a:fillRect/>
          </a:stretch>
        </p:blipFill>
        <p:spPr>
          <a:xfrm>
            <a:off x="3131840" y="2776700"/>
            <a:ext cx="2228850" cy="676275"/>
          </a:xfrm>
          <a:prstGeom prst="rect">
            <a:avLst/>
          </a:prstGeom>
        </p:spPr>
      </p:pic>
      <p:pic>
        <p:nvPicPr>
          <p:cNvPr id="6" name="Рисунок 5">
            <a:extLst>
              <a:ext uri="{FF2B5EF4-FFF2-40B4-BE49-F238E27FC236}">
                <a16:creationId xmlns:a16="http://schemas.microsoft.com/office/drawing/2014/main" id="{962BC0DF-A40C-4B43-AB8E-C4DFB8880595}"/>
              </a:ext>
            </a:extLst>
          </p:cNvPr>
          <p:cNvPicPr/>
          <p:nvPr/>
        </p:nvPicPr>
        <p:blipFill>
          <a:blip r:embed="rId3"/>
          <a:stretch>
            <a:fillRect/>
          </a:stretch>
        </p:blipFill>
        <p:spPr>
          <a:xfrm>
            <a:off x="7835053" y="4143299"/>
            <a:ext cx="1114425" cy="723900"/>
          </a:xfrm>
          <a:prstGeom prst="rect">
            <a:avLst/>
          </a:prstGeom>
        </p:spPr>
      </p:pic>
    </p:spTree>
    <p:extLst>
      <p:ext uri="{BB962C8B-B14F-4D97-AF65-F5344CB8AC3E}">
        <p14:creationId xmlns:p14="http://schemas.microsoft.com/office/powerpoint/2010/main" val="8252617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52E6816-9870-4F21-AB63-D5D0D4575EE9}"/>
              </a:ext>
            </a:extLst>
          </p:cNvPr>
          <p:cNvSpPr>
            <a:spLocks noGrp="1"/>
          </p:cNvSpPr>
          <p:nvPr>
            <p:ph idx="1"/>
          </p:nvPr>
        </p:nvSpPr>
        <p:spPr>
          <a:xfrm>
            <a:off x="457200" y="409228"/>
            <a:ext cx="8229600" cy="4695908"/>
          </a:xfrm>
        </p:spPr>
        <p:txBody>
          <a:bodyPr>
            <a:normAutofit fontScale="70000" lnSpcReduction="20000"/>
          </a:bodyPr>
          <a:lstStyle/>
          <a:p>
            <a:pPr marL="0" indent="357188" algn="just">
              <a:lnSpc>
                <a:spcPct val="120000"/>
              </a:lnSpc>
              <a:spcBef>
                <a:spcPts val="0"/>
              </a:spcBef>
              <a:buNone/>
            </a:pPr>
            <a:r>
              <a:rPr lang="uk-UA" dirty="0">
                <a:solidFill>
                  <a:schemeClr val="bg1"/>
                </a:solidFill>
              </a:rPr>
              <a:t>При обробці дротовими інструментами, що використовуються для зміцнення, інструменти поділяються на голкофрези та щітки. Голкофрези характеризуються більшою щільністю укладання ворсу (коефіцієнт заповнення обсягу інструмента перевищує </a:t>
            </a:r>
            <a:r>
              <a:rPr lang="uk-UA" b="1" dirty="0">
                <a:solidFill>
                  <a:schemeClr val="bg1"/>
                </a:solidFill>
              </a:rPr>
              <a:t>0,7</a:t>
            </a:r>
            <a:r>
              <a:rPr lang="uk-UA" dirty="0">
                <a:solidFill>
                  <a:schemeClr val="bg1"/>
                </a:solidFill>
              </a:rPr>
              <a:t>, а для щіток  ̶ до </a:t>
            </a:r>
            <a:r>
              <a:rPr lang="uk-UA" b="1" dirty="0">
                <a:solidFill>
                  <a:schemeClr val="bg1"/>
                </a:solidFill>
              </a:rPr>
              <a:t>0,7</a:t>
            </a:r>
            <a:r>
              <a:rPr lang="uk-UA" dirty="0">
                <a:solidFill>
                  <a:schemeClr val="bg1"/>
                </a:solidFill>
              </a:rPr>
              <a:t>), коротшим вільним вильотом і більшою товщиною дротиків. Тому голкофрези мають більшу твердість різальних елементів і забезпечують знімання металу товщиною до </a:t>
            </a:r>
            <a:r>
              <a:rPr lang="uk-UA" b="1" dirty="0">
                <a:solidFill>
                  <a:schemeClr val="bg1"/>
                </a:solidFill>
              </a:rPr>
              <a:t>1...3</a:t>
            </a:r>
            <a:r>
              <a:rPr lang="uk-UA" dirty="0">
                <a:solidFill>
                  <a:schemeClr val="bg1"/>
                </a:solidFill>
              </a:rPr>
              <a:t> мм.</a:t>
            </a:r>
          </a:p>
          <a:p>
            <a:pPr marL="0" indent="357188" algn="just">
              <a:lnSpc>
                <a:spcPct val="120000"/>
              </a:lnSpc>
              <a:spcBef>
                <a:spcPts val="0"/>
              </a:spcBef>
              <a:buNone/>
            </a:pPr>
            <a:r>
              <a:rPr lang="uk-UA" dirty="0">
                <a:solidFill>
                  <a:schemeClr val="bg1"/>
                </a:solidFill>
              </a:rPr>
              <a:t>Щітки знімають від декількох мікрометрів до десятих часток міліметра оброблюваного матеріалу й використовуються частіше для видалення задирок, очищення та зміцнення поверхонь.</a:t>
            </a:r>
          </a:p>
          <a:p>
            <a:pPr marL="0" indent="357188" algn="just">
              <a:lnSpc>
                <a:spcPct val="120000"/>
              </a:lnSpc>
              <a:spcBef>
                <a:spcPts val="0"/>
              </a:spcBef>
              <a:buNone/>
            </a:pPr>
            <a:r>
              <a:rPr lang="uk-UA" dirty="0">
                <a:solidFill>
                  <a:schemeClr val="bg1"/>
                </a:solidFill>
              </a:rPr>
              <a:t>Щітки поділяються за типами, розмірами та матеріалам робочої частини (</a:t>
            </a:r>
            <a:r>
              <a:rPr lang="uk-UA" b="1" dirty="0">
                <a:solidFill>
                  <a:schemeClr val="bg1"/>
                </a:solidFill>
              </a:rPr>
              <a:t>рисунок</a:t>
            </a:r>
            <a:r>
              <a:rPr lang="uk-UA" dirty="0">
                <a:solidFill>
                  <a:schemeClr val="bg1"/>
                </a:solidFill>
              </a:rPr>
              <a:t>).</a:t>
            </a:r>
          </a:p>
        </p:txBody>
      </p:sp>
    </p:spTree>
    <p:extLst>
      <p:ext uri="{BB962C8B-B14F-4D97-AF65-F5344CB8AC3E}">
        <p14:creationId xmlns:p14="http://schemas.microsoft.com/office/powerpoint/2010/main" val="1591107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62556"/>
            <a:ext cx="8784976" cy="1182773"/>
          </a:xfrm>
        </p:spPr>
        <p:txBody>
          <a:bodyPr>
            <a:noAutofit/>
          </a:bodyPr>
          <a:lstStyle/>
          <a:p>
            <a:r>
              <a:rPr lang="uk-UA" sz="2800" b="1" dirty="0">
                <a:solidFill>
                  <a:schemeClr val="bg1"/>
                </a:solidFill>
              </a:rPr>
              <a:t>18.2. Обробка поверхонь статичними методами ППД</a:t>
            </a:r>
            <a:br>
              <a:rPr lang="uk-UA" sz="2800" dirty="0">
                <a:solidFill>
                  <a:schemeClr val="bg1"/>
                </a:solidFill>
              </a:rPr>
            </a:br>
            <a:r>
              <a:rPr lang="uk-UA" sz="2800" b="1" dirty="0">
                <a:solidFill>
                  <a:schemeClr val="bg1"/>
                </a:solidFill>
              </a:rPr>
              <a:t>18.2.1. Характер згладжування </a:t>
            </a:r>
            <a:r>
              <a:rPr lang="uk-UA" sz="2800" b="1" dirty="0" err="1">
                <a:solidFill>
                  <a:schemeClr val="bg1"/>
                </a:solidFill>
              </a:rPr>
              <a:t>нерівностей</a:t>
            </a:r>
            <a:r>
              <a:rPr lang="uk-UA" sz="2800" b="1" dirty="0">
                <a:solidFill>
                  <a:schemeClr val="bg1"/>
                </a:solidFill>
              </a:rPr>
              <a:t> вихідної</a:t>
            </a:r>
            <a:br>
              <a:rPr lang="uk-UA" sz="2800" dirty="0">
                <a:solidFill>
                  <a:schemeClr val="bg1"/>
                </a:solidFill>
              </a:rPr>
            </a:br>
            <a:r>
              <a:rPr lang="uk-UA" sz="2800" b="1" dirty="0">
                <a:solidFill>
                  <a:schemeClr val="bg1"/>
                </a:solidFill>
              </a:rPr>
              <a:t>поверхні та утворення нового мікрорельєфу</a:t>
            </a:r>
            <a:endParaRPr lang="uk-UA" sz="2800" dirty="0">
              <a:solidFill>
                <a:schemeClr val="bg1"/>
              </a:solidFill>
            </a:endParaRPr>
          </a:p>
        </p:txBody>
      </p:sp>
      <p:sp>
        <p:nvSpPr>
          <p:cNvPr id="5" name="Объект 4"/>
          <p:cNvSpPr>
            <a:spLocks noGrp="1"/>
          </p:cNvSpPr>
          <p:nvPr>
            <p:ph idx="1"/>
          </p:nvPr>
        </p:nvSpPr>
        <p:spPr>
          <a:xfrm>
            <a:off x="179512" y="1597360"/>
            <a:ext cx="8496944" cy="2520280"/>
          </a:xfrm>
        </p:spPr>
        <p:txBody>
          <a:bodyPr>
            <a:noAutofit/>
          </a:bodyPr>
          <a:lstStyle/>
          <a:p>
            <a:pPr marL="0" indent="357188" algn="just">
              <a:buNone/>
            </a:pPr>
            <a:r>
              <a:rPr lang="uk-UA" sz="1800" dirty="0">
                <a:solidFill>
                  <a:schemeClr val="bg1"/>
                </a:solidFill>
              </a:rPr>
              <a:t>Чистова обробка матеріалів тиском базується на властивості металів </a:t>
            </a:r>
            <a:r>
              <a:rPr lang="uk-UA" sz="1800" dirty="0" err="1">
                <a:solidFill>
                  <a:schemeClr val="bg1"/>
                </a:solidFill>
              </a:rPr>
              <a:t>пластично</a:t>
            </a:r>
            <a:r>
              <a:rPr lang="uk-UA" sz="1800" dirty="0">
                <a:solidFill>
                  <a:schemeClr val="bg1"/>
                </a:solidFill>
              </a:rPr>
              <a:t> деформуватись в холодному стані. Сутність її полягає в тому, що під тиском деформуючого елемента (ролика, кулі, прошивки, </a:t>
            </a:r>
            <a:r>
              <a:rPr lang="uk-UA" sz="1800" dirty="0" err="1">
                <a:solidFill>
                  <a:schemeClr val="bg1"/>
                </a:solidFill>
              </a:rPr>
              <a:t>вигладжувача</a:t>
            </a:r>
            <a:r>
              <a:rPr lang="uk-UA" sz="1800" dirty="0">
                <a:solidFill>
                  <a:schemeClr val="bg1"/>
                </a:solidFill>
              </a:rPr>
              <a:t>), більш твердішого, ніж оброблюваний матеріал, виступаючі нерівності оброблюваної поверхні </a:t>
            </a:r>
            <a:r>
              <a:rPr lang="uk-UA" sz="1800" dirty="0" err="1">
                <a:solidFill>
                  <a:schemeClr val="bg1"/>
                </a:solidFill>
              </a:rPr>
              <a:t>пластично</a:t>
            </a:r>
            <a:r>
              <a:rPr lang="uk-UA" sz="1800" dirty="0">
                <a:solidFill>
                  <a:schemeClr val="bg1"/>
                </a:solidFill>
              </a:rPr>
              <a:t> деформуються (зминаються). При цьому шорсткість поверхні зменшується і утворюється новий мікрорельєф. До найбільш широко розповсюджених в даний час у промисловості</a:t>
            </a:r>
            <a:r>
              <a:rPr lang="en-US" sz="1800" dirty="0">
                <a:solidFill>
                  <a:schemeClr val="bg1"/>
                </a:solidFill>
              </a:rPr>
              <a:t> </a:t>
            </a:r>
            <a:r>
              <a:rPr lang="uk-UA" sz="1800" dirty="0">
                <a:solidFill>
                  <a:schemeClr val="bg1"/>
                </a:solidFill>
              </a:rPr>
              <a:t>методів ППД відносяться: обробка, що базується на терті кочення, та обробка, що базується на терті ковзання між деформуючим елементом (інструментом) і оброблюваною поверхнею (</a:t>
            </a:r>
            <a:r>
              <a:rPr lang="uk-UA" sz="1800" b="1" dirty="0">
                <a:solidFill>
                  <a:schemeClr val="bg1"/>
                </a:solidFill>
              </a:rPr>
              <a:t>рисунок</a:t>
            </a:r>
            <a:r>
              <a:rPr lang="uk-UA" sz="1800" dirty="0">
                <a:solidFill>
                  <a:schemeClr val="bg1"/>
                </a:solidFill>
              </a:rPr>
              <a:t>).</a:t>
            </a:r>
            <a:endParaRPr lang="ru-RU" sz="1800" dirty="0">
              <a:solidFill>
                <a:schemeClr val="bg1"/>
              </a:solidFill>
            </a:endParaRPr>
          </a:p>
        </p:txBody>
      </p:sp>
    </p:spTree>
    <p:extLst>
      <p:ext uri="{BB962C8B-B14F-4D97-AF65-F5344CB8AC3E}">
        <p14:creationId xmlns:p14="http://schemas.microsoft.com/office/powerpoint/2010/main" val="30816642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B58230F0-A2B2-4939-9B2E-7D35B012FFFA}"/>
              </a:ext>
            </a:extLst>
          </p:cNvPr>
          <p:cNvSpPr>
            <a:spLocks noGrp="1"/>
          </p:cNvSpPr>
          <p:nvPr>
            <p:ph idx="1"/>
          </p:nvPr>
        </p:nvSpPr>
        <p:spPr>
          <a:xfrm>
            <a:off x="251520" y="193204"/>
            <a:ext cx="4968551" cy="5184576"/>
          </a:xfrm>
        </p:spPr>
        <p:txBody>
          <a:bodyPr>
            <a:noAutofit/>
          </a:bodyPr>
          <a:lstStyle/>
          <a:p>
            <a:pPr marL="0" indent="0">
              <a:buNone/>
            </a:pPr>
            <a:r>
              <a:rPr lang="uk-UA" sz="1800" dirty="0">
                <a:solidFill>
                  <a:schemeClr val="bg1"/>
                </a:solidFill>
              </a:rPr>
              <a:t>Дротові інструменти характеризуються наступними параметрами:</a:t>
            </a:r>
          </a:p>
          <a:p>
            <a:pPr marL="0" indent="0">
              <a:buNone/>
            </a:pPr>
            <a:r>
              <a:rPr lang="uk-UA" sz="1800" dirty="0">
                <a:solidFill>
                  <a:schemeClr val="bg1"/>
                </a:solidFill>
              </a:rPr>
              <a:t>– діаметром </a:t>
            </a:r>
            <a:r>
              <a:rPr lang="uk-UA" sz="1800" b="1" dirty="0">
                <a:solidFill>
                  <a:schemeClr val="bg1"/>
                </a:solidFill>
              </a:rPr>
              <a:t>D</a:t>
            </a:r>
            <a:r>
              <a:rPr lang="uk-UA" sz="1800" dirty="0">
                <a:solidFill>
                  <a:schemeClr val="bg1"/>
                </a:solidFill>
              </a:rPr>
              <a:t>;        – шириною </a:t>
            </a:r>
            <a:r>
              <a:rPr lang="uk-UA" sz="1800" b="1" dirty="0">
                <a:solidFill>
                  <a:schemeClr val="bg1"/>
                </a:solidFill>
              </a:rPr>
              <a:t>В</a:t>
            </a:r>
            <a:r>
              <a:rPr lang="uk-UA" sz="1800" dirty="0">
                <a:solidFill>
                  <a:schemeClr val="bg1"/>
                </a:solidFill>
              </a:rPr>
              <a:t>;</a:t>
            </a:r>
          </a:p>
          <a:p>
            <a:pPr marL="0" indent="0">
              <a:buNone/>
            </a:pPr>
            <a:r>
              <a:rPr lang="uk-UA" sz="1800" dirty="0">
                <a:solidFill>
                  <a:schemeClr val="bg1"/>
                </a:solidFill>
              </a:rPr>
              <a:t>– діаметром </a:t>
            </a:r>
            <a:r>
              <a:rPr lang="uk-UA" sz="1800" b="1" dirty="0">
                <a:solidFill>
                  <a:schemeClr val="bg1"/>
                </a:solidFill>
              </a:rPr>
              <a:t>d</a:t>
            </a:r>
            <a:r>
              <a:rPr lang="uk-UA" sz="1800" dirty="0">
                <a:solidFill>
                  <a:schemeClr val="bg1"/>
                </a:solidFill>
              </a:rPr>
              <a:t> ворсу;    – загальною довжиною </a:t>
            </a:r>
            <a:r>
              <a:rPr lang="uk-UA" sz="1800" b="1" dirty="0">
                <a:solidFill>
                  <a:schemeClr val="bg1"/>
                </a:solidFill>
              </a:rPr>
              <a:t>L</a:t>
            </a:r>
            <a:r>
              <a:rPr lang="uk-UA" sz="1800" dirty="0">
                <a:solidFill>
                  <a:schemeClr val="bg1"/>
                </a:solidFill>
              </a:rPr>
              <a:t>;</a:t>
            </a:r>
          </a:p>
          <a:p>
            <a:pPr marL="0" indent="0">
              <a:buNone/>
            </a:pPr>
            <a:r>
              <a:rPr lang="uk-UA" sz="1800" dirty="0">
                <a:solidFill>
                  <a:schemeClr val="bg1"/>
                </a:solidFill>
              </a:rPr>
              <a:t>– вильотом </a:t>
            </a:r>
            <a:r>
              <a:rPr lang="uk-UA" sz="1800" b="1" dirty="0">
                <a:solidFill>
                  <a:schemeClr val="bg1"/>
                </a:solidFill>
              </a:rPr>
              <a:t>l </a:t>
            </a:r>
            <a:r>
              <a:rPr lang="uk-UA" sz="1800" dirty="0">
                <a:solidFill>
                  <a:schemeClr val="bg1"/>
                </a:solidFill>
              </a:rPr>
              <a:t>ворсу;</a:t>
            </a:r>
          </a:p>
          <a:p>
            <a:pPr marL="0" indent="0">
              <a:buNone/>
            </a:pPr>
            <a:r>
              <a:rPr lang="uk-UA" sz="1800" dirty="0">
                <a:solidFill>
                  <a:schemeClr val="bg1"/>
                </a:solidFill>
              </a:rPr>
              <a:t>– матеріалом ворсу;</a:t>
            </a:r>
          </a:p>
          <a:p>
            <a:pPr marL="0" indent="0">
              <a:buNone/>
            </a:pPr>
            <a:r>
              <a:rPr lang="uk-UA" sz="1800" dirty="0">
                <a:solidFill>
                  <a:schemeClr val="bg1"/>
                </a:solidFill>
              </a:rPr>
              <a:t>– станом ворсу (гофрований, з'єднаний у пучки, секції або джгути).</a:t>
            </a:r>
          </a:p>
          <a:p>
            <a:pPr marL="0" indent="0">
              <a:buNone/>
            </a:pPr>
            <a:r>
              <a:rPr lang="uk-UA" sz="1800" dirty="0">
                <a:solidFill>
                  <a:schemeClr val="bg1"/>
                </a:solidFill>
              </a:rPr>
              <a:t>До параметрів режимів обробки відносяться:</a:t>
            </a:r>
          </a:p>
          <a:p>
            <a:pPr marL="0" indent="0">
              <a:buNone/>
            </a:pPr>
            <a:r>
              <a:rPr lang="uk-UA" sz="1800" dirty="0">
                <a:solidFill>
                  <a:schemeClr val="bg1"/>
                </a:solidFill>
              </a:rPr>
              <a:t>– натяг і або сила притискання </a:t>
            </a:r>
            <a:r>
              <a:rPr lang="uk-UA" sz="1800" b="1" dirty="0">
                <a:solidFill>
                  <a:schemeClr val="bg1"/>
                </a:solidFill>
              </a:rPr>
              <a:t>Р </a:t>
            </a:r>
            <a:r>
              <a:rPr lang="uk-UA" sz="1800" dirty="0">
                <a:solidFill>
                  <a:schemeClr val="bg1"/>
                </a:solidFill>
              </a:rPr>
              <a:t>ворсу до оброблюваної поверхні;</a:t>
            </a:r>
          </a:p>
          <a:p>
            <a:pPr marL="0" indent="0">
              <a:buNone/>
            </a:pPr>
            <a:r>
              <a:rPr lang="uk-UA" sz="1800" dirty="0">
                <a:solidFill>
                  <a:schemeClr val="bg1"/>
                </a:solidFill>
              </a:rPr>
              <a:t>– колова швидкість </a:t>
            </a:r>
            <a:r>
              <a:rPr lang="uk-UA" sz="1800" b="1" dirty="0">
                <a:solidFill>
                  <a:schemeClr val="bg1"/>
                </a:solidFill>
              </a:rPr>
              <a:t>V</a:t>
            </a:r>
            <a:r>
              <a:rPr lang="uk-UA" sz="1800" dirty="0">
                <a:solidFill>
                  <a:schemeClr val="bg1"/>
                </a:solidFill>
              </a:rPr>
              <a:t> щітки;</a:t>
            </a:r>
          </a:p>
          <a:p>
            <a:pPr marL="0" indent="0">
              <a:buNone/>
            </a:pPr>
            <a:r>
              <a:rPr lang="uk-UA" sz="1800" dirty="0">
                <a:solidFill>
                  <a:schemeClr val="bg1"/>
                </a:solidFill>
              </a:rPr>
              <a:t>– частота </a:t>
            </a:r>
            <a:r>
              <a:rPr lang="uk-UA" sz="1800" b="1" dirty="0">
                <a:solidFill>
                  <a:schemeClr val="bg1"/>
                </a:solidFill>
              </a:rPr>
              <a:t>n</a:t>
            </a:r>
            <a:r>
              <a:rPr lang="uk-UA" sz="1800" dirty="0">
                <a:solidFill>
                  <a:schemeClr val="bg1"/>
                </a:solidFill>
              </a:rPr>
              <a:t> обертання деталі;</a:t>
            </a:r>
          </a:p>
          <a:p>
            <a:pPr marL="0" indent="0">
              <a:buNone/>
            </a:pPr>
            <a:r>
              <a:rPr lang="uk-UA" sz="1800" dirty="0">
                <a:solidFill>
                  <a:schemeClr val="bg1"/>
                </a:solidFill>
              </a:rPr>
              <a:t>– подача </a:t>
            </a:r>
            <a:r>
              <a:rPr lang="uk-UA" sz="1800" b="1" dirty="0">
                <a:solidFill>
                  <a:schemeClr val="bg1"/>
                </a:solidFill>
              </a:rPr>
              <a:t>S</a:t>
            </a:r>
            <a:r>
              <a:rPr lang="uk-UA" sz="1800" dirty="0">
                <a:solidFill>
                  <a:schemeClr val="bg1"/>
                </a:solidFill>
              </a:rPr>
              <a:t>;</a:t>
            </a:r>
          </a:p>
          <a:p>
            <a:pPr marL="0" indent="0">
              <a:buNone/>
            </a:pPr>
            <a:r>
              <a:rPr lang="uk-UA" sz="1800" dirty="0">
                <a:solidFill>
                  <a:schemeClr val="bg1"/>
                </a:solidFill>
              </a:rPr>
              <a:t>– число робочих ходів;</a:t>
            </a:r>
          </a:p>
          <a:p>
            <a:pPr marL="0" indent="0">
              <a:buNone/>
            </a:pPr>
            <a:r>
              <a:rPr lang="uk-UA" sz="1800" dirty="0">
                <a:solidFill>
                  <a:schemeClr val="bg1"/>
                </a:solidFill>
              </a:rPr>
              <a:t>– використовувана МОР.</a:t>
            </a:r>
          </a:p>
        </p:txBody>
      </p:sp>
      <p:pic>
        <p:nvPicPr>
          <p:cNvPr id="4" name="Рисунок 3">
            <a:extLst>
              <a:ext uri="{FF2B5EF4-FFF2-40B4-BE49-F238E27FC236}">
                <a16:creationId xmlns:a16="http://schemas.microsoft.com/office/drawing/2014/main" id="{08764C3E-0AD2-4D52-8370-952A487B5592}"/>
              </a:ext>
            </a:extLst>
          </p:cNvPr>
          <p:cNvPicPr/>
          <p:nvPr/>
        </p:nvPicPr>
        <p:blipFill>
          <a:blip r:embed="rId2"/>
          <a:stretch>
            <a:fillRect/>
          </a:stretch>
        </p:blipFill>
        <p:spPr>
          <a:xfrm>
            <a:off x="5572126" y="233467"/>
            <a:ext cx="3114675" cy="2867025"/>
          </a:xfrm>
          <a:prstGeom prst="rect">
            <a:avLst/>
          </a:prstGeom>
        </p:spPr>
      </p:pic>
      <p:sp>
        <p:nvSpPr>
          <p:cNvPr id="5" name="Прямоугольник 4">
            <a:extLst>
              <a:ext uri="{FF2B5EF4-FFF2-40B4-BE49-F238E27FC236}">
                <a16:creationId xmlns:a16="http://schemas.microsoft.com/office/drawing/2014/main" id="{685FB585-0CEF-4CFD-9DC2-928324502012}"/>
              </a:ext>
            </a:extLst>
          </p:cNvPr>
          <p:cNvSpPr/>
          <p:nvPr/>
        </p:nvSpPr>
        <p:spPr>
          <a:xfrm>
            <a:off x="4860032" y="3102419"/>
            <a:ext cx="3859629" cy="2452979"/>
          </a:xfrm>
          <a:prstGeom prst="rect">
            <a:avLst/>
          </a:prstGeom>
        </p:spPr>
        <p:txBody>
          <a:bodyPr wrap="square">
            <a:spAutoFit/>
          </a:bodyPr>
          <a:lstStyle/>
          <a:p>
            <a:pPr algn="just">
              <a:lnSpc>
                <a:spcPct val="115000"/>
              </a:lnSpc>
              <a:spcAft>
                <a:spcPts val="0"/>
              </a:spcAft>
            </a:pPr>
            <a:r>
              <a:rPr lang="uk-UA" i="1" dirty="0">
                <a:solidFill>
                  <a:schemeClr val="bg1"/>
                </a:solidFill>
                <a:latin typeface="Calibri" panose="020F0502020204030204" pitchFamily="34" charset="0"/>
                <a:ea typeface="MS Mincho" panose="02020609040205080304" pitchFamily="49" charset="-128"/>
                <a:cs typeface="Calibri" panose="020F0502020204030204" pitchFamily="34" charset="0"/>
              </a:rPr>
              <a:t>Рисунок.</a:t>
            </a:r>
            <a:r>
              <a:rPr lang="uk-UA" dirty="0">
                <a:solidFill>
                  <a:schemeClr val="bg1"/>
                </a:solidFill>
                <a:latin typeface="Calibri" panose="020F0502020204030204" pitchFamily="34" charset="0"/>
                <a:ea typeface="MS Mincho" panose="02020609040205080304" pitchFamily="49" charset="-128"/>
                <a:cs typeface="Calibri" panose="020F0502020204030204" pitchFamily="34" charset="0"/>
              </a:rPr>
              <a:t> Інструмент із плоским ворсом для зміцнювальної обробки:</a:t>
            </a:r>
            <a:endParaRPr lang="uk-UA" sz="1200" dirty="0">
              <a:solidFill>
                <a:schemeClr val="bg1"/>
              </a:solidFill>
              <a:latin typeface="Calibri" panose="020F0502020204030204" pitchFamily="34" charset="0"/>
              <a:ea typeface="MS Mincho" panose="02020609040205080304" pitchFamily="49" charset="-128"/>
              <a:cs typeface="Times New Roman" panose="02020603050405020304" pitchFamily="18" charset="0"/>
            </a:endParaRPr>
          </a:p>
          <a:p>
            <a:pPr>
              <a:lnSpc>
                <a:spcPct val="115000"/>
              </a:lnSpc>
              <a:spcAft>
                <a:spcPts val="0"/>
              </a:spcAft>
            </a:pPr>
            <a:r>
              <a:rPr lang="uk-UA" sz="2000" b="1" dirty="0">
                <a:solidFill>
                  <a:schemeClr val="bg1"/>
                </a:solidFill>
                <a:latin typeface="Calibri" panose="020F0502020204030204" pitchFamily="34" charset="0"/>
                <a:ea typeface="MS Mincho" panose="02020609040205080304" pitchFamily="49" charset="-128"/>
                <a:cs typeface="Calibri" panose="020F0502020204030204" pitchFamily="34" charset="0"/>
              </a:rPr>
              <a:t>1</a:t>
            </a:r>
            <a:r>
              <a:rPr lang="uk-UA" dirty="0">
                <a:solidFill>
                  <a:schemeClr val="bg1"/>
                </a:solidFill>
                <a:latin typeface="Calibri" panose="020F0502020204030204" pitchFamily="34" charset="0"/>
                <a:ea typeface="MS Mincho" panose="02020609040205080304" pitchFamily="49" charset="-128"/>
                <a:cs typeface="Calibri" panose="020F0502020204030204" pitchFamily="34" charset="0"/>
              </a:rPr>
              <a:t>     – ворс;</a:t>
            </a:r>
            <a:endParaRPr lang="uk-UA" sz="1200" dirty="0">
              <a:solidFill>
                <a:schemeClr val="bg1"/>
              </a:solidFill>
              <a:latin typeface="Calibri" panose="020F0502020204030204" pitchFamily="34" charset="0"/>
              <a:ea typeface="MS Mincho" panose="02020609040205080304" pitchFamily="49" charset="-128"/>
              <a:cs typeface="Times New Roman" panose="02020603050405020304" pitchFamily="18" charset="0"/>
            </a:endParaRPr>
          </a:p>
          <a:p>
            <a:pPr>
              <a:lnSpc>
                <a:spcPct val="115000"/>
              </a:lnSpc>
              <a:spcAft>
                <a:spcPts val="0"/>
              </a:spcAft>
            </a:pPr>
            <a:r>
              <a:rPr lang="uk-UA" sz="2000" b="1" dirty="0">
                <a:solidFill>
                  <a:schemeClr val="bg1"/>
                </a:solidFill>
                <a:latin typeface="Calibri" panose="020F0502020204030204" pitchFamily="34" charset="0"/>
                <a:ea typeface="MS Mincho" panose="02020609040205080304" pitchFamily="49" charset="-128"/>
                <a:cs typeface="Calibri" panose="020F0502020204030204" pitchFamily="34" charset="0"/>
              </a:rPr>
              <a:t>2</a:t>
            </a:r>
            <a:r>
              <a:rPr lang="uk-UA" dirty="0">
                <a:solidFill>
                  <a:schemeClr val="bg1"/>
                </a:solidFill>
                <a:latin typeface="Calibri" panose="020F0502020204030204" pitchFamily="34" charset="0"/>
                <a:ea typeface="MS Mincho" panose="02020609040205080304" pitchFamily="49" charset="-128"/>
                <a:cs typeface="Calibri" panose="020F0502020204030204" pitchFamily="34" charset="0"/>
              </a:rPr>
              <a:t>     – корпус;</a:t>
            </a:r>
            <a:endParaRPr lang="uk-UA" sz="1200" dirty="0">
              <a:solidFill>
                <a:schemeClr val="bg1"/>
              </a:solidFill>
              <a:latin typeface="Calibri" panose="020F0502020204030204" pitchFamily="34" charset="0"/>
              <a:ea typeface="MS Mincho" panose="02020609040205080304" pitchFamily="49" charset="-128"/>
              <a:cs typeface="Times New Roman" panose="02020603050405020304" pitchFamily="18" charset="0"/>
            </a:endParaRPr>
          </a:p>
          <a:p>
            <a:pPr>
              <a:lnSpc>
                <a:spcPct val="115000"/>
              </a:lnSpc>
              <a:spcAft>
                <a:spcPts val="0"/>
              </a:spcAft>
            </a:pPr>
            <a:r>
              <a:rPr lang="uk-UA" sz="2000" b="1" dirty="0">
                <a:solidFill>
                  <a:schemeClr val="bg1"/>
                </a:solidFill>
                <a:latin typeface="Calibri" panose="020F0502020204030204" pitchFamily="34" charset="0"/>
                <a:ea typeface="MS Mincho" panose="02020609040205080304" pitchFamily="49" charset="-128"/>
                <a:cs typeface="Calibri" panose="020F0502020204030204" pitchFamily="34" charset="0"/>
              </a:rPr>
              <a:t>3,4</a:t>
            </a:r>
            <a:r>
              <a:rPr lang="uk-UA" dirty="0">
                <a:solidFill>
                  <a:schemeClr val="bg1"/>
                </a:solidFill>
                <a:latin typeface="Calibri" panose="020F0502020204030204" pitchFamily="34" charset="0"/>
                <a:ea typeface="MS Mincho" panose="02020609040205080304" pitchFamily="49" charset="-128"/>
                <a:cs typeface="Calibri" panose="020F0502020204030204" pitchFamily="34" charset="0"/>
              </a:rPr>
              <a:t>  – фланці;</a:t>
            </a:r>
            <a:endParaRPr lang="uk-UA" sz="1200" dirty="0">
              <a:solidFill>
                <a:schemeClr val="bg1"/>
              </a:solidFill>
              <a:latin typeface="Calibri" panose="020F0502020204030204" pitchFamily="34" charset="0"/>
              <a:ea typeface="MS Mincho" panose="02020609040205080304" pitchFamily="49" charset="-128"/>
              <a:cs typeface="Times New Roman" panose="02020603050405020304" pitchFamily="18" charset="0"/>
            </a:endParaRPr>
          </a:p>
          <a:p>
            <a:pPr>
              <a:lnSpc>
                <a:spcPct val="115000"/>
              </a:lnSpc>
              <a:spcAft>
                <a:spcPts val="0"/>
              </a:spcAft>
            </a:pPr>
            <a:r>
              <a:rPr lang="uk-UA" sz="2000" b="1" dirty="0">
                <a:solidFill>
                  <a:schemeClr val="bg1"/>
                </a:solidFill>
                <a:latin typeface="Calibri" panose="020F0502020204030204" pitchFamily="34" charset="0"/>
                <a:ea typeface="MS Mincho" panose="02020609040205080304" pitchFamily="49" charset="-128"/>
                <a:cs typeface="Calibri" panose="020F0502020204030204" pitchFamily="34" charset="0"/>
              </a:rPr>
              <a:t>5-8</a:t>
            </a:r>
            <a:r>
              <a:rPr lang="uk-UA" dirty="0">
                <a:solidFill>
                  <a:schemeClr val="bg1"/>
                </a:solidFill>
                <a:latin typeface="Calibri" panose="020F0502020204030204" pitchFamily="34" charset="0"/>
                <a:ea typeface="MS Mincho" panose="02020609040205080304" pitchFamily="49" charset="-128"/>
                <a:cs typeface="Calibri" panose="020F0502020204030204" pitchFamily="34" charset="0"/>
              </a:rPr>
              <a:t>  – елементи кріплення;</a:t>
            </a:r>
            <a:endParaRPr lang="uk-UA" sz="1200" dirty="0">
              <a:solidFill>
                <a:schemeClr val="bg1"/>
              </a:solidFill>
              <a:latin typeface="Calibri" panose="020F0502020204030204" pitchFamily="34" charset="0"/>
              <a:ea typeface="MS Mincho" panose="02020609040205080304" pitchFamily="49" charset="-128"/>
              <a:cs typeface="Times New Roman" panose="02020603050405020304" pitchFamily="18" charset="0"/>
            </a:endParaRPr>
          </a:p>
          <a:p>
            <a:r>
              <a:rPr lang="uk-UA" sz="2000" b="1" dirty="0">
                <a:solidFill>
                  <a:schemeClr val="bg1"/>
                </a:solidFill>
                <a:latin typeface="Calibri" panose="020F0502020204030204" pitchFamily="34" charset="0"/>
                <a:ea typeface="MS Mincho" panose="02020609040205080304" pitchFamily="49" charset="-128"/>
              </a:rPr>
              <a:t>9     </a:t>
            </a:r>
            <a:r>
              <a:rPr lang="uk-UA" dirty="0">
                <a:solidFill>
                  <a:schemeClr val="bg1"/>
                </a:solidFill>
                <a:latin typeface="Calibri" panose="020F0502020204030204" pitchFamily="34" charset="0"/>
                <a:ea typeface="MS Mincho" panose="02020609040205080304" pitchFamily="49" charset="-128"/>
              </a:rPr>
              <a:t>– плоскі кінці ворсу.</a:t>
            </a:r>
            <a:endParaRPr lang="uk-UA" dirty="0">
              <a:solidFill>
                <a:schemeClr val="bg1"/>
              </a:solidFill>
            </a:endParaRPr>
          </a:p>
        </p:txBody>
      </p:sp>
    </p:spTree>
    <p:extLst>
      <p:ext uri="{BB962C8B-B14F-4D97-AF65-F5344CB8AC3E}">
        <p14:creationId xmlns:p14="http://schemas.microsoft.com/office/powerpoint/2010/main" val="13278669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499C90D-B952-48AF-A588-21AC4F1A02B3}"/>
              </a:ext>
            </a:extLst>
          </p:cNvPr>
          <p:cNvSpPr>
            <a:spLocks noGrp="1"/>
          </p:cNvSpPr>
          <p:nvPr>
            <p:ph idx="1"/>
          </p:nvPr>
        </p:nvSpPr>
        <p:spPr/>
        <p:txBody>
          <a:bodyPr>
            <a:normAutofit/>
          </a:bodyPr>
          <a:lstStyle/>
          <a:p>
            <a:pPr marL="0" indent="357188" algn="just">
              <a:buNone/>
            </a:pPr>
            <a:r>
              <a:rPr lang="uk-UA" sz="2000" dirty="0">
                <a:solidFill>
                  <a:schemeClr val="bg1"/>
                </a:solidFill>
              </a:rPr>
              <a:t>Для зміцнення поверхонь можуть бути використані щітки з наступними характеристиками: </a:t>
            </a:r>
            <a:r>
              <a:rPr lang="uk-UA" sz="2000" b="1" dirty="0">
                <a:solidFill>
                  <a:schemeClr val="bg1"/>
                </a:solidFill>
              </a:rPr>
              <a:t>l =</a:t>
            </a:r>
            <a:r>
              <a:rPr lang="uk-UA" sz="2000" dirty="0">
                <a:solidFill>
                  <a:schemeClr val="bg1"/>
                </a:solidFill>
              </a:rPr>
              <a:t> </a:t>
            </a:r>
            <a:r>
              <a:rPr lang="uk-UA" sz="2000" b="1" dirty="0">
                <a:solidFill>
                  <a:schemeClr val="bg1"/>
                </a:solidFill>
              </a:rPr>
              <a:t>50...100</a:t>
            </a:r>
            <a:r>
              <a:rPr lang="uk-UA" sz="2000" dirty="0">
                <a:solidFill>
                  <a:schemeClr val="bg1"/>
                </a:solidFill>
              </a:rPr>
              <a:t> мм; </a:t>
            </a:r>
            <a:r>
              <a:rPr lang="uk-UA" sz="2000" b="1" dirty="0">
                <a:solidFill>
                  <a:schemeClr val="bg1"/>
                </a:solidFill>
              </a:rPr>
              <a:t>d = 0,4...1</a:t>
            </a:r>
            <a:r>
              <a:rPr lang="uk-UA" sz="2000" dirty="0">
                <a:solidFill>
                  <a:schemeClr val="bg1"/>
                </a:solidFill>
              </a:rPr>
              <a:t> мм; </a:t>
            </a:r>
            <a:r>
              <a:rPr lang="uk-UA" sz="2000" b="1" dirty="0">
                <a:solidFill>
                  <a:schemeClr val="bg1"/>
                </a:solidFill>
              </a:rPr>
              <a:t>V = 20...60</a:t>
            </a:r>
            <a:r>
              <a:rPr lang="uk-UA" sz="2000" dirty="0">
                <a:solidFill>
                  <a:schemeClr val="bg1"/>
                </a:solidFill>
              </a:rPr>
              <a:t> м/с. Подача розраховується, виходячи із часу впливу інструмента на оброблювану поверхню (</a:t>
            </a:r>
            <a:r>
              <a:rPr lang="uk-UA" sz="2000" b="1" dirty="0">
                <a:solidFill>
                  <a:schemeClr val="bg1"/>
                </a:solidFill>
              </a:rPr>
              <a:t>15...30 </a:t>
            </a:r>
            <a:r>
              <a:rPr lang="uk-UA" sz="2000" dirty="0">
                <a:solidFill>
                  <a:schemeClr val="bg1"/>
                </a:solidFill>
              </a:rPr>
              <a:t>с).</a:t>
            </a:r>
          </a:p>
          <a:p>
            <a:pPr marL="0" indent="357188" algn="just">
              <a:buNone/>
            </a:pPr>
            <a:r>
              <a:rPr lang="uk-UA" sz="2000" dirty="0">
                <a:solidFill>
                  <a:schemeClr val="bg1"/>
                </a:solidFill>
              </a:rPr>
              <a:t>Для зміцнення щітками використовуються універсальні металорізальні верстати. Оброблена щітками поверхня має порівняно з основою матеріалу підвищену мікротвердість на </a:t>
            </a:r>
            <a:r>
              <a:rPr lang="uk-UA" sz="2000" b="1" dirty="0">
                <a:solidFill>
                  <a:schemeClr val="bg1"/>
                </a:solidFill>
              </a:rPr>
              <a:t>70...150 %,</a:t>
            </a:r>
            <a:r>
              <a:rPr lang="uk-UA" sz="2000" dirty="0">
                <a:solidFill>
                  <a:schemeClr val="bg1"/>
                </a:solidFill>
              </a:rPr>
              <a:t> а в деяких випадках вищою в </a:t>
            </a:r>
            <a:r>
              <a:rPr lang="uk-UA" sz="2000" b="1" dirty="0">
                <a:solidFill>
                  <a:schemeClr val="bg1"/>
                </a:solidFill>
              </a:rPr>
              <a:t>2,5...3,5</a:t>
            </a:r>
            <a:r>
              <a:rPr lang="uk-UA" sz="2000" dirty="0">
                <a:solidFill>
                  <a:schemeClr val="bg1"/>
                </a:solidFill>
              </a:rPr>
              <a:t> рази, однак товщина зміцненого шару залишається незначною (не більше </a:t>
            </a:r>
            <a:r>
              <a:rPr lang="uk-UA" sz="2000" b="1" dirty="0">
                <a:solidFill>
                  <a:schemeClr val="bg1"/>
                </a:solidFill>
              </a:rPr>
              <a:t>0,1</a:t>
            </a:r>
            <a:r>
              <a:rPr lang="uk-UA" sz="2000" dirty="0">
                <a:solidFill>
                  <a:schemeClr val="bg1"/>
                </a:solidFill>
              </a:rPr>
              <a:t> мм).</a:t>
            </a:r>
          </a:p>
        </p:txBody>
      </p:sp>
    </p:spTree>
    <p:extLst>
      <p:ext uri="{BB962C8B-B14F-4D97-AF65-F5344CB8AC3E}">
        <p14:creationId xmlns:p14="http://schemas.microsoft.com/office/powerpoint/2010/main" val="4316918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D919537-719B-4D74-93B5-6E386FD1F901}"/>
              </a:ext>
            </a:extLst>
          </p:cNvPr>
          <p:cNvSpPr>
            <a:spLocks noGrp="1"/>
          </p:cNvSpPr>
          <p:nvPr>
            <p:ph type="title"/>
          </p:nvPr>
        </p:nvSpPr>
        <p:spPr>
          <a:xfrm>
            <a:off x="457200" y="228865"/>
            <a:ext cx="8229600" cy="612411"/>
          </a:xfrm>
        </p:spPr>
        <p:txBody>
          <a:bodyPr>
            <a:normAutofit/>
          </a:bodyPr>
          <a:lstStyle/>
          <a:p>
            <a:r>
              <a:rPr lang="uk-UA" sz="3200" b="1" dirty="0">
                <a:solidFill>
                  <a:schemeClr val="bg1"/>
                </a:solidFill>
              </a:rPr>
              <a:t>18.4. Редукування</a:t>
            </a:r>
            <a:endParaRPr lang="uk-UA" sz="3200" dirty="0">
              <a:solidFill>
                <a:schemeClr val="bg1"/>
              </a:solidFill>
            </a:endParaRPr>
          </a:p>
        </p:txBody>
      </p:sp>
      <p:sp>
        <p:nvSpPr>
          <p:cNvPr id="3" name="Объект 2">
            <a:extLst>
              <a:ext uri="{FF2B5EF4-FFF2-40B4-BE49-F238E27FC236}">
                <a16:creationId xmlns:a16="http://schemas.microsoft.com/office/drawing/2014/main" id="{B2035207-BA4F-4CFA-9D67-798108FAE50B}"/>
              </a:ext>
            </a:extLst>
          </p:cNvPr>
          <p:cNvSpPr>
            <a:spLocks noGrp="1"/>
          </p:cNvSpPr>
          <p:nvPr>
            <p:ph idx="1"/>
          </p:nvPr>
        </p:nvSpPr>
        <p:spPr>
          <a:xfrm>
            <a:off x="457200" y="1107876"/>
            <a:ext cx="4330824" cy="4263860"/>
          </a:xfrm>
        </p:spPr>
        <p:txBody>
          <a:bodyPr>
            <a:normAutofit fontScale="62500" lnSpcReduction="20000"/>
          </a:bodyPr>
          <a:lstStyle/>
          <a:p>
            <a:pPr marL="0" indent="357188" algn="just">
              <a:buNone/>
            </a:pPr>
            <a:r>
              <a:rPr lang="uk-UA" dirty="0">
                <a:solidFill>
                  <a:schemeClr val="bg1"/>
                </a:solidFill>
              </a:rPr>
              <a:t>Принцип </a:t>
            </a:r>
            <a:r>
              <a:rPr lang="uk-UA" b="1" dirty="0">
                <a:solidFill>
                  <a:schemeClr val="bg1"/>
                </a:solidFill>
              </a:rPr>
              <a:t>редукування</a:t>
            </a:r>
            <a:r>
              <a:rPr lang="uk-UA" dirty="0">
                <a:solidFill>
                  <a:schemeClr val="bg1"/>
                </a:solidFill>
              </a:rPr>
              <a:t> зовнішніх поверхонь полягає в послідовному обтисканні заготовки. Заготовка при переміщенні вздовж осі деформується під дією стискаючих сил обертових матриць. При цьому має місце текучість металу заготовки в напрямку її руху доти, поки заготовка не буде обтиснута до розміру, що відповідає найменшому діаметру жолоба матриць (</a:t>
            </a:r>
            <a:r>
              <a:rPr lang="uk-UA" b="1" dirty="0">
                <a:solidFill>
                  <a:schemeClr val="bg1"/>
                </a:solidFill>
              </a:rPr>
              <a:t>рисунок</a:t>
            </a:r>
            <a:r>
              <a:rPr lang="uk-UA" dirty="0">
                <a:solidFill>
                  <a:schemeClr val="bg1"/>
                </a:solidFill>
              </a:rPr>
              <a:t>).</a:t>
            </a:r>
          </a:p>
          <a:p>
            <a:pPr marL="0" indent="0" algn="just">
              <a:buNone/>
            </a:pPr>
            <a:r>
              <a:rPr lang="uk-UA" dirty="0">
                <a:solidFill>
                  <a:schemeClr val="bg1"/>
                </a:solidFill>
              </a:rPr>
              <a:t>      Редукуванню підлягають і внутрішні поверхні деталей як для формоутворення, так і для зміцнення поверхонь.</a:t>
            </a:r>
          </a:p>
        </p:txBody>
      </p:sp>
      <p:pic>
        <p:nvPicPr>
          <p:cNvPr id="4" name="Рисунок 3" descr="Александров Є">
            <a:extLst>
              <a:ext uri="{FF2B5EF4-FFF2-40B4-BE49-F238E27FC236}">
                <a16:creationId xmlns:a16="http://schemas.microsoft.com/office/drawing/2014/main" id="{05A6F474-E916-481F-8F81-11CFD1E71B7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900499" y="841276"/>
            <a:ext cx="3810000" cy="3456384"/>
          </a:xfrm>
          <a:prstGeom prst="rect">
            <a:avLst/>
          </a:prstGeom>
          <a:noFill/>
          <a:ln>
            <a:noFill/>
          </a:ln>
        </p:spPr>
      </p:pic>
      <p:sp>
        <p:nvSpPr>
          <p:cNvPr id="5" name="Прямоугольник 4">
            <a:extLst>
              <a:ext uri="{FF2B5EF4-FFF2-40B4-BE49-F238E27FC236}">
                <a16:creationId xmlns:a16="http://schemas.microsoft.com/office/drawing/2014/main" id="{5CDBFE45-3FC4-49A2-9029-5ADC8ECB4594}"/>
              </a:ext>
            </a:extLst>
          </p:cNvPr>
          <p:cNvSpPr/>
          <p:nvPr/>
        </p:nvSpPr>
        <p:spPr>
          <a:xfrm>
            <a:off x="4832647" y="4448406"/>
            <a:ext cx="4330825" cy="923330"/>
          </a:xfrm>
          <a:prstGeom prst="rect">
            <a:avLst/>
          </a:prstGeom>
        </p:spPr>
        <p:txBody>
          <a:bodyPr wrap="square">
            <a:spAutoFit/>
          </a:bodyPr>
          <a:lstStyle/>
          <a:p>
            <a:r>
              <a:rPr lang="uk-UA" i="1" dirty="0">
                <a:solidFill>
                  <a:schemeClr val="bg1"/>
                </a:solidFill>
                <a:latin typeface="Calibri" panose="020F0502020204030204" pitchFamily="34" charset="0"/>
                <a:ea typeface="MS Mincho" panose="02020609040205080304" pitchFamily="49" charset="-128"/>
              </a:rPr>
              <a:t>Рисунок</a:t>
            </a:r>
            <a:r>
              <a:rPr lang="uk-UA" dirty="0">
                <a:solidFill>
                  <a:schemeClr val="bg1"/>
                </a:solidFill>
                <a:latin typeface="Calibri" panose="020F0502020204030204" pitchFamily="34" charset="0"/>
                <a:ea typeface="MS Mincho" panose="02020609040205080304" pitchFamily="49" charset="-128"/>
              </a:rPr>
              <a:t>. Схема отримання поздовжніх канавок методом редукування на фасонній оправці</a:t>
            </a:r>
            <a:endParaRPr lang="uk-UA" dirty="0">
              <a:solidFill>
                <a:schemeClr val="bg1"/>
              </a:solidFill>
            </a:endParaRPr>
          </a:p>
        </p:txBody>
      </p:sp>
    </p:spTree>
    <p:extLst>
      <p:ext uri="{BB962C8B-B14F-4D97-AF65-F5344CB8AC3E}">
        <p14:creationId xmlns:p14="http://schemas.microsoft.com/office/powerpoint/2010/main" val="15403269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CDDD4094-6F80-483B-8E5D-4AF2D016A885}"/>
              </a:ext>
            </a:extLst>
          </p:cNvPr>
          <p:cNvSpPr>
            <a:spLocks noGrp="1"/>
          </p:cNvSpPr>
          <p:nvPr>
            <p:ph idx="1"/>
          </p:nvPr>
        </p:nvSpPr>
        <p:spPr>
          <a:xfrm>
            <a:off x="457200" y="481236"/>
            <a:ext cx="8229600" cy="4623900"/>
          </a:xfrm>
        </p:spPr>
        <p:txBody>
          <a:bodyPr>
            <a:normAutofit fontScale="62500" lnSpcReduction="20000"/>
          </a:bodyPr>
          <a:lstStyle/>
          <a:p>
            <a:pPr marL="0" indent="357188" algn="just">
              <a:buNone/>
            </a:pPr>
            <a:r>
              <a:rPr lang="uk-UA" dirty="0">
                <a:solidFill>
                  <a:schemeClr val="bg1"/>
                </a:solidFill>
              </a:rPr>
              <a:t>Трубну заготовку </a:t>
            </a:r>
            <a:r>
              <a:rPr lang="uk-UA" b="1" dirty="0">
                <a:solidFill>
                  <a:schemeClr val="bg1"/>
                </a:solidFill>
              </a:rPr>
              <a:t>1</a:t>
            </a:r>
            <a:r>
              <a:rPr lang="uk-UA" dirty="0">
                <a:solidFill>
                  <a:schemeClr val="bg1"/>
                </a:solidFill>
              </a:rPr>
              <a:t> вільно розміщують на фасонній оправці </a:t>
            </a:r>
            <a:r>
              <a:rPr lang="uk-UA" b="1" dirty="0">
                <a:solidFill>
                  <a:schemeClr val="bg1"/>
                </a:solidFill>
              </a:rPr>
              <a:t>2</a:t>
            </a:r>
            <a:r>
              <a:rPr lang="uk-UA" dirty="0">
                <a:solidFill>
                  <a:schemeClr val="bg1"/>
                </a:solidFill>
              </a:rPr>
              <a:t>, виступи </a:t>
            </a:r>
            <a:r>
              <a:rPr lang="uk-UA" b="1" dirty="0">
                <a:solidFill>
                  <a:schemeClr val="bg1"/>
                </a:solidFill>
              </a:rPr>
              <a:t>3</a:t>
            </a:r>
            <a:r>
              <a:rPr lang="uk-UA" dirty="0">
                <a:solidFill>
                  <a:schemeClr val="bg1"/>
                </a:solidFill>
              </a:rPr>
              <a:t> якої мають профіль поздовжніх канавок, що формуються (</a:t>
            </a:r>
            <a:r>
              <a:rPr lang="uk-UA" dirty="0" err="1">
                <a:solidFill>
                  <a:schemeClr val="bg1"/>
                </a:solidFill>
              </a:rPr>
              <a:t>евольвентного</a:t>
            </a:r>
            <a:r>
              <a:rPr lang="uk-UA" dirty="0">
                <a:solidFill>
                  <a:schemeClr val="bg1"/>
                </a:solidFill>
              </a:rPr>
              <a:t> профілю). Потім заготовку разом з оправкою проштовхують через нерухому матрицю </a:t>
            </a:r>
            <a:r>
              <a:rPr lang="uk-UA" b="1" dirty="0">
                <a:solidFill>
                  <a:schemeClr val="bg1"/>
                </a:solidFill>
              </a:rPr>
              <a:t>4</a:t>
            </a:r>
            <a:r>
              <a:rPr lang="uk-UA" dirty="0">
                <a:solidFill>
                  <a:schemeClr val="bg1"/>
                </a:solidFill>
              </a:rPr>
              <a:t>, що має робочий конус, циліндричну стрічку та зворотній конус. Оскільки швидкість заготовки </a:t>
            </a:r>
            <a:r>
              <a:rPr lang="uk-UA" b="1" dirty="0" err="1">
                <a:solidFill>
                  <a:schemeClr val="bg1"/>
                </a:solidFill>
              </a:rPr>
              <a:t>v</a:t>
            </a:r>
            <a:r>
              <a:rPr lang="uk-UA" b="1" baseline="-25000" dirty="0" err="1">
                <a:solidFill>
                  <a:schemeClr val="bg1"/>
                </a:solidFill>
              </a:rPr>
              <a:t>з</a:t>
            </a:r>
            <a:r>
              <a:rPr lang="uk-UA" dirty="0">
                <a:solidFill>
                  <a:schemeClr val="bg1"/>
                </a:solidFill>
              </a:rPr>
              <a:t>, що завдана штовхачем </a:t>
            </a:r>
            <a:r>
              <a:rPr lang="uk-UA" b="1" dirty="0">
                <a:solidFill>
                  <a:schemeClr val="bg1"/>
                </a:solidFill>
              </a:rPr>
              <a:t>5</a:t>
            </a:r>
            <a:r>
              <a:rPr lang="uk-UA" dirty="0">
                <a:solidFill>
                  <a:schemeClr val="bg1"/>
                </a:solidFill>
              </a:rPr>
              <a:t> в осередку деформації </a:t>
            </a:r>
            <a:r>
              <a:rPr lang="uk-UA" b="1" dirty="0">
                <a:solidFill>
                  <a:schemeClr val="bg1"/>
                </a:solidFill>
              </a:rPr>
              <a:t>6</a:t>
            </a:r>
            <a:r>
              <a:rPr lang="uk-UA" dirty="0">
                <a:solidFill>
                  <a:schemeClr val="bg1"/>
                </a:solidFill>
              </a:rPr>
              <a:t> збільшується до швидкості </a:t>
            </a:r>
            <a:r>
              <a:rPr lang="uk-UA" b="1" dirty="0" err="1">
                <a:solidFill>
                  <a:schemeClr val="bg1"/>
                </a:solidFill>
              </a:rPr>
              <a:t>v</a:t>
            </a:r>
            <a:r>
              <a:rPr lang="uk-UA" b="1" baseline="-25000" dirty="0" err="1">
                <a:solidFill>
                  <a:schemeClr val="bg1"/>
                </a:solidFill>
              </a:rPr>
              <a:t>п</a:t>
            </a:r>
            <a:r>
              <a:rPr lang="uk-UA" dirty="0">
                <a:solidFill>
                  <a:schemeClr val="bg1"/>
                </a:solidFill>
              </a:rPr>
              <a:t>, оправка отримує деяке переміщення у процесі </a:t>
            </a:r>
            <a:r>
              <a:rPr lang="uk-UA" dirty="0" err="1">
                <a:solidFill>
                  <a:schemeClr val="bg1"/>
                </a:solidFill>
              </a:rPr>
              <a:t>охоплюючого</a:t>
            </a:r>
            <a:r>
              <a:rPr lang="uk-UA" dirty="0">
                <a:solidFill>
                  <a:schemeClr val="bg1"/>
                </a:solidFill>
              </a:rPr>
              <a:t> протягування (редукування) відносно деталі   назустріч останній зі швидкістю (</a:t>
            </a:r>
            <a:r>
              <a:rPr lang="uk-UA" b="1" dirty="0" err="1">
                <a:solidFill>
                  <a:schemeClr val="bg1"/>
                </a:solidFill>
              </a:rPr>
              <a:t>v</a:t>
            </a:r>
            <a:r>
              <a:rPr lang="uk-UA" b="1" baseline="-25000" dirty="0" err="1">
                <a:solidFill>
                  <a:schemeClr val="bg1"/>
                </a:solidFill>
              </a:rPr>
              <a:t>п</a:t>
            </a:r>
            <a:r>
              <a:rPr lang="uk-UA" b="1" baseline="-25000" dirty="0">
                <a:solidFill>
                  <a:schemeClr val="bg1"/>
                </a:solidFill>
              </a:rPr>
              <a:t> </a:t>
            </a:r>
            <a:r>
              <a:rPr lang="uk-UA" b="1" dirty="0">
                <a:solidFill>
                  <a:schemeClr val="bg1"/>
                </a:solidFill>
              </a:rPr>
              <a:t>– v</a:t>
            </a:r>
            <a:r>
              <a:rPr lang="uk-UA" b="1" baseline="-25000" dirty="0">
                <a:solidFill>
                  <a:schemeClr val="bg1"/>
                </a:solidFill>
              </a:rPr>
              <a:t>0</a:t>
            </a:r>
            <a:r>
              <a:rPr lang="uk-UA" dirty="0">
                <a:solidFill>
                  <a:schemeClr val="bg1"/>
                </a:solidFill>
              </a:rPr>
              <a:t> ). З цієї причини зв'язок оправки зі штовхачем повинен бути пружним. Процес обробки має три стадії:</a:t>
            </a:r>
          </a:p>
          <a:p>
            <a:pPr marL="0" indent="357188" algn="just">
              <a:buNone/>
            </a:pPr>
            <a:r>
              <a:rPr lang="uk-UA" dirty="0">
                <a:solidFill>
                  <a:schemeClr val="bg1"/>
                </a:solidFill>
              </a:rPr>
              <a:t>̶  вільне редукування, що закінчується в момент торкання до поверхні отвору заготовки вершинами виступів оправки; </a:t>
            </a:r>
          </a:p>
          <a:p>
            <a:pPr marL="0" indent="357188" algn="just">
              <a:buNone/>
            </a:pPr>
            <a:r>
              <a:rPr lang="uk-UA" dirty="0">
                <a:solidFill>
                  <a:schemeClr val="bg1"/>
                </a:solidFill>
              </a:rPr>
              <a:t>̶     заглиблення цих виступів; </a:t>
            </a:r>
          </a:p>
          <a:p>
            <a:pPr marL="0" indent="357188" algn="just">
              <a:buNone/>
            </a:pPr>
            <a:r>
              <a:rPr lang="uk-UA" dirty="0">
                <a:solidFill>
                  <a:schemeClr val="bg1"/>
                </a:solidFill>
              </a:rPr>
              <a:t>̶  формування циліндричної поверхні отвору деталі при повному контакті останньої з оправкою. </a:t>
            </a:r>
          </a:p>
          <a:p>
            <a:pPr marL="0" indent="357188" algn="just">
              <a:buNone/>
            </a:pPr>
            <a:r>
              <a:rPr lang="uk-UA" dirty="0">
                <a:solidFill>
                  <a:schemeClr val="bg1"/>
                </a:solidFill>
              </a:rPr>
              <a:t>На усіх стадіях обробки відбувається видовження деталі. Після редукування оправка видаляється з отвору.</a:t>
            </a:r>
          </a:p>
        </p:txBody>
      </p:sp>
    </p:spTree>
    <p:extLst>
      <p:ext uri="{BB962C8B-B14F-4D97-AF65-F5344CB8AC3E}">
        <p14:creationId xmlns:p14="http://schemas.microsoft.com/office/powerpoint/2010/main" val="34149263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33A6B5C-3BDD-4203-82F0-4692EE1F2480}"/>
              </a:ext>
            </a:extLst>
          </p:cNvPr>
          <p:cNvSpPr>
            <a:spLocks noGrp="1"/>
          </p:cNvSpPr>
          <p:nvPr>
            <p:ph idx="1"/>
          </p:nvPr>
        </p:nvSpPr>
        <p:spPr>
          <a:xfrm>
            <a:off x="457200" y="409228"/>
            <a:ext cx="8229600" cy="4896544"/>
          </a:xfrm>
        </p:spPr>
        <p:txBody>
          <a:bodyPr>
            <a:noAutofit/>
          </a:bodyPr>
          <a:lstStyle/>
          <a:p>
            <a:pPr marL="0" indent="357188" algn="just">
              <a:buNone/>
            </a:pPr>
            <a:r>
              <a:rPr lang="uk-UA" sz="2000" dirty="0">
                <a:solidFill>
                  <a:schemeClr val="bg1"/>
                </a:solidFill>
              </a:rPr>
              <a:t>Зважаючи на особливості технології отримання вихідних заготовок та їх розмірів в Інституті Надтвердих Матеріалів ім. В. М. </a:t>
            </a:r>
            <a:r>
              <a:rPr lang="uk-UA" sz="2000" dirty="0" err="1">
                <a:solidFill>
                  <a:schemeClr val="bg1"/>
                </a:solidFill>
              </a:rPr>
              <a:t>Бакуля</a:t>
            </a:r>
            <a:r>
              <a:rPr lang="uk-UA" sz="2000" dirty="0">
                <a:solidFill>
                  <a:schemeClr val="bg1"/>
                </a:solidFill>
              </a:rPr>
              <a:t> (Відділ № 20 - Формування прецизійних елементів </a:t>
            </a:r>
            <a:r>
              <a:rPr lang="uk-UA" sz="2000" dirty="0" err="1">
                <a:solidFill>
                  <a:schemeClr val="bg1"/>
                </a:solidFill>
              </a:rPr>
              <a:t>складнопрофільних</a:t>
            </a:r>
            <a:r>
              <a:rPr lang="uk-UA" sz="2000" dirty="0">
                <a:solidFill>
                  <a:schemeClr val="bg1"/>
                </a:solidFill>
              </a:rPr>
              <a:t> виробів) була розвинута технологія прямого видавлювання заготовок з відносно невеликими обтисками (натягами), яка отримала назву редукування. Даний спосіб забезпечує високу точність і якість виробів та є одним з ефективних способів холодної формозміни коротких циліндричних заготовок з прогнозованими механічними характеристиками. Визначення параметрів процесу є предметом досліджень багатьох вітчизняних і зарубіжних вчених, зусилля яких були спрямовані, головним чином, на енергосилові параметри процесів. Разом з тим, питання технологічної механіки, до яких відноситься гранична формозміна заготовок, формування фізико-механічних властивостей матеріалів, забезпечення технологічної спадковості на основі моделі (карти) матеріалу, щоб попередити бракування внаслідок руйнування металу ще недостатньо відображені в науково-технічній літературі.</a:t>
            </a:r>
          </a:p>
        </p:txBody>
      </p:sp>
    </p:spTree>
    <p:extLst>
      <p:ext uri="{BB962C8B-B14F-4D97-AF65-F5344CB8AC3E}">
        <p14:creationId xmlns:p14="http://schemas.microsoft.com/office/powerpoint/2010/main" val="38607037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865"/>
            <a:ext cx="8229600" cy="612411"/>
          </a:xfrm>
        </p:spPr>
        <p:txBody>
          <a:bodyPr>
            <a:normAutofit fontScale="90000"/>
          </a:bodyPr>
          <a:lstStyle/>
          <a:p>
            <a:r>
              <a:rPr lang="uk-UA" b="1" dirty="0">
                <a:solidFill>
                  <a:schemeClr val="bg1"/>
                </a:solidFill>
              </a:rPr>
              <a:t>18.5. Контрольні запитання</a:t>
            </a:r>
            <a:endParaRPr lang="ru-RU" sz="3200" dirty="0">
              <a:solidFill>
                <a:schemeClr val="bg1"/>
              </a:solidFill>
            </a:endParaRPr>
          </a:p>
        </p:txBody>
      </p:sp>
      <p:sp>
        <p:nvSpPr>
          <p:cNvPr id="3" name="Объект 2"/>
          <p:cNvSpPr>
            <a:spLocks noGrp="1"/>
          </p:cNvSpPr>
          <p:nvPr>
            <p:ph idx="1"/>
          </p:nvPr>
        </p:nvSpPr>
        <p:spPr>
          <a:xfrm>
            <a:off x="457200" y="1345332"/>
            <a:ext cx="8229600" cy="3888432"/>
          </a:xfrm>
        </p:spPr>
        <p:txBody>
          <a:bodyPr>
            <a:noAutofit/>
          </a:bodyPr>
          <a:lstStyle/>
          <a:p>
            <a:pPr marL="0" indent="0" algn="just">
              <a:buNone/>
            </a:pPr>
            <a:r>
              <a:rPr lang="uk-UA" sz="2000" dirty="0">
                <a:solidFill>
                  <a:schemeClr val="bg1"/>
                </a:solidFill>
              </a:rPr>
              <a:t>1. Класифікація обробки матеріалів методами ППД.</a:t>
            </a:r>
          </a:p>
          <a:p>
            <a:pPr marL="0" indent="0" algn="just">
              <a:buNone/>
            </a:pPr>
            <a:r>
              <a:rPr lang="uk-UA" sz="2000" dirty="0">
                <a:solidFill>
                  <a:schemeClr val="bg1"/>
                </a:solidFill>
              </a:rPr>
              <a:t>2. Особливості якості поверхонь, що оброблені ППД.</a:t>
            </a:r>
          </a:p>
          <a:p>
            <a:pPr marL="0" indent="0" algn="just">
              <a:buNone/>
            </a:pPr>
            <a:r>
              <a:rPr lang="uk-UA" sz="2000" dirty="0">
                <a:solidFill>
                  <a:schemeClr val="bg1"/>
                </a:solidFill>
              </a:rPr>
              <a:t>3. Особливості формування нового мікрорельєфу поверхонь, оброблених статичними методами ППД.</a:t>
            </a:r>
          </a:p>
          <a:p>
            <a:pPr marL="0" indent="0" algn="just">
              <a:buNone/>
            </a:pPr>
            <a:r>
              <a:rPr lang="uk-UA" sz="2000" dirty="0">
                <a:solidFill>
                  <a:schemeClr val="bg1"/>
                </a:solidFill>
              </a:rPr>
              <a:t>4. Основні ознаки класифікації інструментів для обробки поверхонь ППД.</a:t>
            </a:r>
          </a:p>
          <a:p>
            <a:pPr marL="0" indent="0" algn="just">
              <a:buNone/>
            </a:pPr>
            <a:r>
              <a:rPr lang="uk-UA" sz="2000" dirty="0">
                <a:solidFill>
                  <a:schemeClr val="bg1"/>
                </a:solidFill>
              </a:rPr>
              <a:t>5. Основні методи обробки поверхонь статичними ППД.</a:t>
            </a:r>
          </a:p>
          <a:p>
            <a:pPr marL="0" indent="0" algn="just">
              <a:buNone/>
            </a:pPr>
            <a:r>
              <a:rPr lang="uk-UA" sz="2000" dirty="0">
                <a:solidFill>
                  <a:schemeClr val="bg1"/>
                </a:solidFill>
              </a:rPr>
              <a:t>6. Сутність та основні методи обробки поверхонь ударними ППД.</a:t>
            </a:r>
          </a:p>
          <a:p>
            <a:pPr marL="0" indent="0" algn="just">
              <a:buNone/>
            </a:pPr>
            <a:r>
              <a:rPr lang="uk-UA" sz="2000" dirty="0">
                <a:solidFill>
                  <a:schemeClr val="bg1"/>
                </a:solidFill>
              </a:rPr>
              <a:t>7. Параметри якості поверхонь, оброблених методами ударного ППД.</a:t>
            </a:r>
          </a:p>
          <a:p>
            <a:pPr marL="0" indent="0" algn="just">
              <a:buNone/>
            </a:pPr>
            <a:r>
              <a:rPr lang="uk-UA" sz="2000" dirty="0">
                <a:solidFill>
                  <a:schemeClr val="bg1"/>
                </a:solidFill>
              </a:rPr>
              <a:t>8. Технологічні режими, схеми та інструменти вібраційної обробки поверхонь.</a:t>
            </a:r>
          </a:p>
          <a:p>
            <a:pPr marL="0" indent="0" algn="just">
              <a:buNone/>
            </a:pPr>
            <a:r>
              <a:rPr lang="uk-UA" sz="2000" dirty="0">
                <a:solidFill>
                  <a:schemeClr val="bg1"/>
                </a:solidFill>
              </a:rPr>
              <a:t>9. Редукування поверхонь як метод ППД: схема, сутність.</a:t>
            </a:r>
          </a:p>
        </p:txBody>
      </p:sp>
    </p:spTree>
    <p:extLst>
      <p:ext uri="{BB962C8B-B14F-4D97-AF65-F5344CB8AC3E}">
        <p14:creationId xmlns:p14="http://schemas.microsoft.com/office/powerpoint/2010/main" val="13937140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333500"/>
            <a:ext cx="8229600" cy="3108176"/>
          </a:xfrm>
        </p:spPr>
        <p:txBody>
          <a:bodyPr>
            <a:normAutofit/>
          </a:bodyPr>
          <a:lstStyle/>
          <a:p>
            <a:pPr marL="0" indent="0" algn="ctr">
              <a:buNone/>
            </a:pPr>
            <a:r>
              <a:rPr lang="uk-UA" b="1" dirty="0">
                <a:solidFill>
                  <a:schemeClr val="bg1"/>
                </a:solidFill>
              </a:rPr>
              <a:t>Більш повно тема розкрита в підручнику «Основи технологій обробки поверхонь деталей» під авторством В.А. Кирилович, П.П. Мельничук, В.А. Яновського (стор.185…215). Житомир, 2017. Освітній портал Житомирської політехніки</a:t>
            </a:r>
            <a:endParaRPr lang="ru-RU" dirty="0">
              <a:solidFill>
                <a:schemeClr val="bg1"/>
              </a:solidFill>
            </a:endParaRPr>
          </a:p>
        </p:txBody>
      </p:sp>
    </p:spTree>
    <p:extLst>
      <p:ext uri="{BB962C8B-B14F-4D97-AF65-F5344CB8AC3E}">
        <p14:creationId xmlns:p14="http://schemas.microsoft.com/office/powerpoint/2010/main" val="4178809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F0387325-9CB9-4FD3-BD07-6AD38AE51A70}"/>
              </a:ext>
            </a:extLst>
          </p:cNvPr>
          <p:cNvPicPr/>
          <p:nvPr/>
        </p:nvPicPr>
        <p:blipFill>
          <a:blip r:embed="rId2"/>
          <a:stretch>
            <a:fillRect/>
          </a:stretch>
        </p:blipFill>
        <p:spPr>
          <a:xfrm>
            <a:off x="1733550" y="265212"/>
            <a:ext cx="5676900" cy="1457325"/>
          </a:xfrm>
          <a:prstGeom prst="rect">
            <a:avLst/>
          </a:prstGeom>
        </p:spPr>
      </p:pic>
      <p:sp>
        <p:nvSpPr>
          <p:cNvPr id="3" name="Прямоугольник 2">
            <a:extLst>
              <a:ext uri="{FF2B5EF4-FFF2-40B4-BE49-F238E27FC236}">
                <a16:creationId xmlns:a16="http://schemas.microsoft.com/office/drawing/2014/main" id="{2D7EC05E-DD40-49F6-805A-8B8694003EA7}"/>
              </a:ext>
            </a:extLst>
          </p:cNvPr>
          <p:cNvSpPr/>
          <p:nvPr/>
        </p:nvSpPr>
        <p:spPr>
          <a:xfrm>
            <a:off x="251520" y="2065412"/>
            <a:ext cx="8784976" cy="2751522"/>
          </a:xfrm>
          <a:prstGeom prst="rect">
            <a:avLst/>
          </a:prstGeom>
        </p:spPr>
        <p:txBody>
          <a:bodyPr wrap="square">
            <a:spAutoFit/>
          </a:bodyPr>
          <a:lstStyle/>
          <a:p>
            <a:pPr algn="just">
              <a:lnSpc>
                <a:spcPct val="115000"/>
              </a:lnSpc>
              <a:spcAft>
                <a:spcPts val="0"/>
              </a:spcAft>
            </a:pPr>
            <a:r>
              <a:rPr lang="uk-UA" dirty="0">
                <a:solidFill>
                  <a:schemeClr val="bg1"/>
                </a:solidFill>
                <a:latin typeface="Calibri" panose="020F0502020204030204" pitchFamily="34" charset="0"/>
                <a:ea typeface="MS Mincho" panose="02020609040205080304" pitchFamily="49" charset="-128"/>
                <a:cs typeface="Times New Roman" panose="02020603050405020304" pitchFamily="18" charset="0"/>
              </a:rPr>
              <a:t>Схеми чистової обробки тиском: </a:t>
            </a:r>
          </a:p>
          <a:p>
            <a:pPr algn="just">
              <a:lnSpc>
                <a:spcPct val="115000"/>
              </a:lnSpc>
              <a:spcAft>
                <a:spcPts val="0"/>
              </a:spcAft>
            </a:pPr>
            <a:r>
              <a:rPr lang="uk-UA" b="1" dirty="0">
                <a:solidFill>
                  <a:schemeClr val="bg1"/>
                </a:solidFill>
                <a:latin typeface="Calibri" panose="020F0502020204030204" pitchFamily="34" charset="0"/>
                <a:ea typeface="MS Mincho" panose="02020609040205080304" pitchFamily="49" charset="-128"/>
                <a:cs typeface="Times New Roman" panose="02020603050405020304" pitchFamily="18" charset="0"/>
              </a:rPr>
              <a:t>а</a:t>
            </a:r>
            <a:r>
              <a:rPr lang="uk-UA" dirty="0">
                <a:solidFill>
                  <a:schemeClr val="bg1"/>
                </a:solidFill>
                <a:latin typeface="Calibri" panose="020F0502020204030204" pitchFamily="34" charset="0"/>
                <a:ea typeface="MS Mincho" panose="02020609040205080304" pitchFamily="49" charset="-128"/>
                <a:cs typeface="Times New Roman" panose="02020603050405020304" pitchFamily="18" charset="0"/>
              </a:rPr>
              <a:t> – обкатування роликами і кулями; </a:t>
            </a:r>
          </a:p>
          <a:p>
            <a:pPr algn="just">
              <a:lnSpc>
                <a:spcPct val="115000"/>
              </a:lnSpc>
              <a:spcAft>
                <a:spcPts val="0"/>
              </a:spcAft>
            </a:pPr>
            <a:r>
              <a:rPr lang="uk-UA" b="1" dirty="0">
                <a:solidFill>
                  <a:schemeClr val="bg1"/>
                </a:solidFill>
                <a:latin typeface="Calibri" panose="020F0502020204030204" pitchFamily="34" charset="0"/>
                <a:ea typeface="MS Mincho" panose="02020609040205080304" pitchFamily="49" charset="-128"/>
                <a:cs typeface="Times New Roman" panose="02020603050405020304" pitchFamily="18" charset="0"/>
              </a:rPr>
              <a:t>б</a:t>
            </a:r>
            <a:r>
              <a:rPr lang="uk-UA" dirty="0">
                <a:solidFill>
                  <a:schemeClr val="bg1"/>
                </a:solidFill>
                <a:latin typeface="Calibri" panose="020F0502020204030204" pitchFamily="34" charset="0"/>
                <a:ea typeface="MS Mincho" panose="02020609040205080304" pitchFamily="49" charset="-128"/>
                <a:cs typeface="Times New Roman" panose="02020603050405020304" pitchFamily="18" charset="0"/>
              </a:rPr>
              <a:t> – обкатування між роликами;</a:t>
            </a:r>
          </a:p>
          <a:p>
            <a:pPr>
              <a:lnSpc>
                <a:spcPct val="115000"/>
              </a:lnSpc>
              <a:spcAft>
                <a:spcPts val="0"/>
              </a:spcAft>
            </a:pPr>
            <a:r>
              <a:rPr lang="uk-UA" b="1" dirty="0">
                <a:solidFill>
                  <a:schemeClr val="bg1"/>
                </a:solidFill>
                <a:latin typeface="Calibri" panose="020F0502020204030204" pitchFamily="34" charset="0"/>
                <a:ea typeface="MS Mincho" panose="02020609040205080304" pitchFamily="49" charset="-128"/>
                <a:cs typeface="Times New Roman" panose="02020603050405020304" pitchFamily="18" charset="0"/>
              </a:rPr>
              <a:t>в</a:t>
            </a:r>
            <a:r>
              <a:rPr lang="uk-UA" dirty="0">
                <a:solidFill>
                  <a:schemeClr val="bg1"/>
                </a:solidFill>
                <a:latin typeface="Calibri" panose="020F0502020204030204" pitchFamily="34" charset="0"/>
                <a:ea typeface="MS Mincho" panose="02020609040205080304" pitchFamily="49" charset="-128"/>
                <a:cs typeface="Times New Roman" panose="02020603050405020304" pitchFamily="18" charset="0"/>
              </a:rPr>
              <a:t> – вигладжування алмазними</a:t>
            </a:r>
            <a:r>
              <a:rPr lang="en-US" dirty="0">
                <a:solidFill>
                  <a:schemeClr val="bg1"/>
                </a:solidFill>
                <a:latin typeface="Calibri" panose="020F0502020204030204" pitchFamily="34" charset="0"/>
                <a:ea typeface="MS Mincho" panose="02020609040205080304" pitchFamily="49" charset="-128"/>
                <a:cs typeface="Times New Roman" panose="02020603050405020304" pitchFamily="18" charset="0"/>
              </a:rPr>
              <a:t> </a:t>
            </a:r>
            <a:r>
              <a:rPr lang="uk-UA" dirty="0">
                <a:solidFill>
                  <a:schemeClr val="bg1"/>
                </a:solidFill>
                <a:latin typeface="Calibri" panose="020F0502020204030204" pitchFamily="34" charset="0"/>
                <a:ea typeface="MS Mincho" panose="02020609040205080304" pitchFamily="49" charset="-128"/>
                <a:cs typeface="Times New Roman" panose="02020603050405020304" pitchFamily="18" charset="0"/>
              </a:rPr>
              <a:t>наконечниками і твердосплавними пластинами;</a:t>
            </a:r>
          </a:p>
          <a:p>
            <a:r>
              <a:rPr lang="uk-UA" b="1" dirty="0">
                <a:solidFill>
                  <a:schemeClr val="bg1"/>
                </a:solidFill>
                <a:latin typeface="Calibri" panose="020F0502020204030204" pitchFamily="34" charset="0"/>
                <a:ea typeface="MS Mincho" panose="02020609040205080304" pitchFamily="49" charset="-128"/>
                <a:cs typeface="Times New Roman" panose="02020603050405020304" pitchFamily="18" charset="0"/>
              </a:rPr>
              <a:t>г</a:t>
            </a:r>
            <a:r>
              <a:rPr lang="uk-UA" dirty="0">
                <a:solidFill>
                  <a:schemeClr val="bg1"/>
                </a:solidFill>
                <a:latin typeface="Calibri" panose="020F0502020204030204" pitchFamily="34" charset="0"/>
                <a:ea typeface="MS Mincho" panose="02020609040205080304" pitchFamily="49" charset="-128"/>
                <a:cs typeface="Times New Roman" panose="02020603050405020304" pitchFamily="18" charset="0"/>
              </a:rPr>
              <a:t> – вигладжування прошивками</a:t>
            </a:r>
            <a:endParaRPr lang="en-US" dirty="0">
              <a:solidFill>
                <a:schemeClr val="bg1"/>
              </a:solidFill>
              <a:latin typeface="Calibri" panose="020F0502020204030204" pitchFamily="34" charset="0"/>
              <a:ea typeface="MS Mincho" panose="02020609040205080304" pitchFamily="49" charset="-128"/>
              <a:cs typeface="Times New Roman" panose="02020603050405020304" pitchFamily="18" charset="0"/>
            </a:endParaRPr>
          </a:p>
          <a:p>
            <a:endParaRPr lang="en-US" dirty="0"/>
          </a:p>
          <a:p>
            <a:pPr indent="357188" algn="just"/>
            <a:r>
              <a:rPr lang="uk-UA" dirty="0">
                <a:solidFill>
                  <a:schemeClr val="bg1"/>
                </a:solidFill>
              </a:rPr>
              <a:t>Для роботи за першими двома схемами характерним є наявність тертя кочення між деформуючими елементами і оброблюваною поверхнею, для третьої і четвертої – тертя ковзання.</a:t>
            </a:r>
          </a:p>
        </p:txBody>
      </p:sp>
    </p:spTree>
    <p:extLst>
      <p:ext uri="{BB962C8B-B14F-4D97-AF65-F5344CB8AC3E}">
        <p14:creationId xmlns:p14="http://schemas.microsoft.com/office/powerpoint/2010/main" val="1617180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AD0A965-ACB6-4DF9-A3F3-BD050FA789C8}"/>
              </a:ext>
            </a:extLst>
          </p:cNvPr>
          <p:cNvSpPr>
            <a:spLocks noGrp="1"/>
          </p:cNvSpPr>
          <p:nvPr>
            <p:ph idx="1"/>
          </p:nvPr>
        </p:nvSpPr>
        <p:spPr>
          <a:xfrm>
            <a:off x="457199" y="206130"/>
            <a:ext cx="8229600" cy="731912"/>
          </a:xfrm>
        </p:spPr>
        <p:txBody>
          <a:bodyPr/>
          <a:lstStyle/>
          <a:p>
            <a:pPr marL="0" indent="357188">
              <a:buNone/>
            </a:pPr>
            <a:r>
              <a:rPr lang="uk-UA" sz="2000" dirty="0">
                <a:solidFill>
                  <a:schemeClr val="bg1"/>
                </a:solidFill>
              </a:rPr>
              <a:t>Схема деформації </a:t>
            </a:r>
            <a:r>
              <a:rPr lang="uk-UA" sz="2000" dirty="0" err="1">
                <a:solidFill>
                  <a:schemeClr val="bg1"/>
                </a:solidFill>
              </a:rPr>
              <a:t>нерівностей</a:t>
            </a:r>
            <a:r>
              <a:rPr lang="uk-UA" sz="2000" dirty="0">
                <a:solidFill>
                  <a:schemeClr val="bg1"/>
                </a:solidFill>
              </a:rPr>
              <a:t> вихідної поверхні при чистовій</a:t>
            </a:r>
            <a:r>
              <a:rPr lang="en-US" sz="2000" dirty="0">
                <a:solidFill>
                  <a:schemeClr val="bg1"/>
                </a:solidFill>
              </a:rPr>
              <a:t> </a:t>
            </a:r>
            <a:r>
              <a:rPr lang="uk-UA" sz="2000" dirty="0">
                <a:solidFill>
                  <a:schemeClr val="bg1"/>
                </a:solidFill>
              </a:rPr>
              <a:t>обробці обкатуванням роликами і кулями показана на наступному рисунку. </a:t>
            </a:r>
          </a:p>
          <a:p>
            <a:pPr marL="0" indent="0">
              <a:buNone/>
            </a:pPr>
            <a:endParaRPr lang="uk-UA" dirty="0"/>
          </a:p>
        </p:txBody>
      </p:sp>
      <p:pic>
        <p:nvPicPr>
          <p:cNvPr id="4" name="Рисунок 3">
            <a:extLst>
              <a:ext uri="{FF2B5EF4-FFF2-40B4-BE49-F238E27FC236}">
                <a16:creationId xmlns:a16="http://schemas.microsoft.com/office/drawing/2014/main" id="{53CB953D-A869-4637-AEFB-281A5A8DC89B}"/>
              </a:ext>
            </a:extLst>
          </p:cNvPr>
          <p:cNvPicPr/>
          <p:nvPr/>
        </p:nvPicPr>
        <p:blipFill>
          <a:blip r:embed="rId2"/>
          <a:stretch>
            <a:fillRect/>
          </a:stretch>
        </p:blipFill>
        <p:spPr>
          <a:xfrm>
            <a:off x="2076276" y="938042"/>
            <a:ext cx="4991447" cy="2741273"/>
          </a:xfrm>
          <a:prstGeom prst="rect">
            <a:avLst/>
          </a:prstGeom>
        </p:spPr>
      </p:pic>
      <p:sp>
        <p:nvSpPr>
          <p:cNvPr id="5" name="Прямоугольник 4">
            <a:extLst>
              <a:ext uri="{FF2B5EF4-FFF2-40B4-BE49-F238E27FC236}">
                <a16:creationId xmlns:a16="http://schemas.microsoft.com/office/drawing/2014/main" id="{4AD4D23B-F28C-4B79-9D6D-1B37AFA9549F}"/>
              </a:ext>
            </a:extLst>
          </p:cNvPr>
          <p:cNvSpPr/>
          <p:nvPr/>
        </p:nvSpPr>
        <p:spPr>
          <a:xfrm>
            <a:off x="251520" y="3572751"/>
            <a:ext cx="8640960" cy="1858201"/>
          </a:xfrm>
          <a:prstGeom prst="rect">
            <a:avLst/>
          </a:prstGeom>
        </p:spPr>
        <p:txBody>
          <a:bodyPr wrap="square">
            <a:spAutoFit/>
          </a:bodyPr>
          <a:lstStyle/>
          <a:p>
            <a:pPr algn="just">
              <a:lnSpc>
                <a:spcPct val="115000"/>
              </a:lnSpc>
            </a:pPr>
            <a:r>
              <a:rPr lang="uk-UA" sz="1700" i="1" dirty="0">
                <a:solidFill>
                  <a:schemeClr val="bg1"/>
                </a:solidFill>
                <a:latin typeface="Calibri" panose="020F0502020204030204" pitchFamily="34" charset="0"/>
                <a:ea typeface="MS Mincho" panose="02020609040205080304" pitchFamily="49" charset="-128"/>
                <a:cs typeface="Times New Roman" panose="02020603050405020304" pitchFamily="18" charset="0"/>
              </a:rPr>
              <a:t>Рисунок.</a:t>
            </a:r>
            <a:r>
              <a:rPr lang="uk-UA" sz="1700" dirty="0">
                <a:solidFill>
                  <a:schemeClr val="bg1"/>
                </a:solidFill>
                <a:latin typeface="Calibri" panose="020F0502020204030204" pitchFamily="34" charset="0"/>
                <a:ea typeface="MS Mincho" panose="02020609040205080304" pitchFamily="49" charset="-128"/>
                <a:cs typeface="Times New Roman" panose="02020603050405020304" pitchFamily="18" charset="0"/>
              </a:rPr>
              <a:t> Схема деформації поверхневих </a:t>
            </a:r>
            <a:r>
              <a:rPr lang="uk-UA" sz="1700" dirty="0" err="1">
                <a:solidFill>
                  <a:schemeClr val="bg1"/>
                </a:solidFill>
                <a:latin typeface="Calibri" panose="020F0502020204030204" pitchFamily="34" charset="0"/>
                <a:ea typeface="MS Mincho" panose="02020609040205080304" pitchFamily="49" charset="-128"/>
                <a:cs typeface="Times New Roman" panose="02020603050405020304" pitchFamily="18" charset="0"/>
              </a:rPr>
              <a:t>нерівностей</a:t>
            </a:r>
            <a:r>
              <a:rPr lang="uk-UA" sz="1700" dirty="0">
                <a:solidFill>
                  <a:schemeClr val="bg1"/>
                </a:solidFill>
                <a:latin typeface="Calibri" panose="020F0502020204030204" pitchFamily="34" charset="0"/>
                <a:ea typeface="MS Mincho" panose="02020609040205080304" pitchFamily="49" charset="-128"/>
                <a:cs typeface="Times New Roman" panose="02020603050405020304" pitchFamily="18" charset="0"/>
              </a:rPr>
              <a:t> при обкатуванні роликами та кулями:</a:t>
            </a:r>
          </a:p>
          <a:p>
            <a:pPr algn="just">
              <a:lnSpc>
                <a:spcPct val="115000"/>
              </a:lnSpc>
            </a:pPr>
            <a:r>
              <a:rPr lang="uk-UA" sz="1700" dirty="0">
                <a:solidFill>
                  <a:schemeClr val="bg1"/>
                </a:solidFill>
                <a:latin typeface="Calibri" panose="020F0502020204030204" pitchFamily="34" charset="0"/>
                <a:ea typeface="MS Mincho" panose="02020609040205080304" pitchFamily="49" charset="-128"/>
                <a:cs typeface="Times New Roman" panose="02020603050405020304" pitchFamily="18" charset="0"/>
              </a:rPr>
              <a:t>де  -   </a:t>
            </a:r>
            <a:r>
              <a:rPr lang="uk-UA" sz="1700" b="1" dirty="0" err="1">
                <a:solidFill>
                  <a:schemeClr val="bg1"/>
                </a:solidFill>
                <a:latin typeface="Calibri" panose="020F0502020204030204" pitchFamily="34" charset="0"/>
                <a:ea typeface="MS Mincho" panose="02020609040205080304" pitchFamily="49" charset="-128"/>
                <a:cs typeface="Times New Roman" panose="02020603050405020304" pitchFamily="18" charset="0"/>
              </a:rPr>
              <a:t>d</a:t>
            </a:r>
            <a:r>
              <a:rPr lang="uk-UA" sz="1700" b="1" baseline="-25000" dirty="0" err="1">
                <a:solidFill>
                  <a:schemeClr val="bg1"/>
                </a:solidFill>
                <a:latin typeface="Calibri" panose="020F0502020204030204" pitchFamily="34" charset="0"/>
                <a:ea typeface="MS Mincho" panose="02020609040205080304" pitchFamily="49" charset="-128"/>
                <a:cs typeface="Times New Roman" panose="02020603050405020304" pitchFamily="18" charset="0"/>
              </a:rPr>
              <a:t>з</a:t>
            </a:r>
            <a:r>
              <a:rPr lang="uk-UA" sz="1700" dirty="0">
                <a:solidFill>
                  <a:schemeClr val="bg1"/>
                </a:solidFill>
                <a:latin typeface="Calibri" panose="020F0502020204030204" pitchFamily="34" charset="0"/>
                <a:ea typeface="MS Mincho" panose="02020609040205080304" pitchFamily="49" charset="-128"/>
                <a:cs typeface="Times New Roman" panose="02020603050405020304" pitchFamily="18" charset="0"/>
              </a:rPr>
              <a:t>    – діаметр заготовки;</a:t>
            </a:r>
          </a:p>
          <a:p>
            <a:pPr marL="342900" lvl="0" indent="-342900">
              <a:lnSpc>
                <a:spcPct val="115000"/>
              </a:lnSpc>
              <a:buFont typeface="Calibri" panose="020F0502020204030204" pitchFamily="34" charset="0"/>
              <a:buChar char="-"/>
            </a:pPr>
            <a:r>
              <a:rPr lang="uk-UA" sz="1700" b="1" dirty="0">
                <a:solidFill>
                  <a:schemeClr val="bg1"/>
                </a:solidFill>
                <a:latin typeface="Calibri" panose="020F0502020204030204" pitchFamily="34" charset="0"/>
                <a:ea typeface="MS Mincho" panose="02020609040205080304" pitchFamily="49" charset="-128"/>
                <a:cs typeface="Times New Roman" panose="02020603050405020304" pitchFamily="18" charset="0"/>
              </a:rPr>
              <a:t>D    </a:t>
            </a:r>
            <a:r>
              <a:rPr lang="uk-UA" sz="1700" dirty="0">
                <a:solidFill>
                  <a:schemeClr val="bg1"/>
                </a:solidFill>
                <a:latin typeface="Calibri" panose="020F0502020204030204" pitchFamily="34" charset="0"/>
                <a:ea typeface="MS Mincho" panose="02020609040205080304" pitchFamily="49" charset="-128"/>
                <a:cs typeface="Times New Roman" panose="02020603050405020304" pitchFamily="18" charset="0"/>
              </a:rPr>
              <a:t> – діаметр деталі;</a:t>
            </a:r>
          </a:p>
          <a:p>
            <a:pPr marL="342900" lvl="0" indent="-342900">
              <a:lnSpc>
                <a:spcPct val="115000"/>
              </a:lnSpc>
              <a:buFont typeface="Calibri" panose="020F0502020204030204" pitchFamily="34" charset="0"/>
              <a:buChar char="-"/>
            </a:pPr>
            <a:r>
              <a:rPr lang="uk-UA" sz="1700" b="1" dirty="0" err="1">
                <a:solidFill>
                  <a:schemeClr val="bg1"/>
                </a:solidFill>
                <a:latin typeface="Calibri" panose="020F0502020204030204" pitchFamily="34" charset="0"/>
                <a:ea typeface="MS Mincho" panose="02020609040205080304" pitchFamily="49" charset="-128"/>
                <a:cs typeface="Calibri" panose="020F0502020204030204" pitchFamily="34" charset="0"/>
              </a:rPr>
              <a:t>Δ</a:t>
            </a:r>
            <a:r>
              <a:rPr lang="uk-UA" sz="1700" b="1" baseline="-25000" dirty="0" err="1">
                <a:solidFill>
                  <a:schemeClr val="bg1"/>
                </a:solidFill>
                <a:latin typeface="Calibri" panose="020F0502020204030204" pitchFamily="34" charset="0"/>
                <a:ea typeface="MS Mincho" panose="02020609040205080304" pitchFamily="49" charset="-128"/>
                <a:cs typeface="Times New Roman" panose="02020603050405020304" pitchFamily="18" charset="0"/>
              </a:rPr>
              <a:t>d</a:t>
            </a:r>
            <a:r>
              <a:rPr lang="uk-UA" sz="1700" b="1" baseline="-25000" dirty="0">
                <a:solidFill>
                  <a:schemeClr val="bg1"/>
                </a:solidFill>
                <a:latin typeface="Calibri" panose="020F0502020204030204" pitchFamily="34" charset="0"/>
                <a:ea typeface="MS Mincho" panose="02020609040205080304" pitchFamily="49" charset="-128"/>
                <a:cs typeface="Times New Roman" panose="02020603050405020304" pitchFamily="18" charset="0"/>
              </a:rPr>
              <a:t>     </a:t>
            </a:r>
            <a:r>
              <a:rPr lang="uk-UA" sz="1700" dirty="0">
                <a:solidFill>
                  <a:schemeClr val="bg1"/>
                </a:solidFill>
                <a:latin typeface="Calibri" panose="020F0502020204030204" pitchFamily="34" charset="0"/>
                <a:ea typeface="MS Mincho" panose="02020609040205080304" pitchFamily="49" charset="-128"/>
                <a:cs typeface="Times New Roman" panose="02020603050405020304" pitchFamily="18" charset="0"/>
              </a:rPr>
              <a:t> – величина залишкової деформації;</a:t>
            </a:r>
          </a:p>
          <a:p>
            <a:pPr marL="342900" lvl="0" indent="-342900">
              <a:lnSpc>
                <a:spcPct val="115000"/>
              </a:lnSpc>
              <a:buFont typeface="Calibri" panose="020F0502020204030204" pitchFamily="34" charset="0"/>
              <a:buChar char="-"/>
            </a:pPr>
            <a:r>
              <a:rPr lang="uk-UA" sz="1700" b="1" dirty="0" err="1">
                <a:solidFill>
                  <a:schemeClr val="bg1"/>
                </a:solidFill>
                <a:latin typeface="Calibri" panose="020F0502020204030204" pitchFamily="34" charset="0"/>
                <a:ea typeface="MS Mincho" panose="02020609040205080304" pitchFamily="49" charset="-128"/>
                <a:cs typeface="Times New Roman" panose="02020603050405020304" pitchFamily="18" charset="0"/>
              </a:rPr>
              <a:t>R</a:t>
            </a:r>
            <a:r>
              <a:rPr lang="uk-UA" sz="1700" b="1" baseline="-25000" dirty="0" err="1">
                <a:solidFill>
                  <a:schemeClr val="bg1"/>
                </a:solidFill>
                <a:latin typeface="Calibri" panose="020F0502020204030204" pitchFamily="34" charset="0"/>
                <a:ea typeface="MS Mincho" panose="02020609040205080304" pitchFamily="49" charset="-128"/>
                <a:cs typeface="Times New Roman" panose="02020603050405020304" pitchFamily="18" charset="0"/>
              </a:rPr>
              <a:t>вих</a:t>
            </a:r>
            <a:r>
              <a:rPr lang="uk-UA" sz="1700" dirty="0">
                <a:solidFill>
                  <a:schemeClr val="bg1"/>
                </a:solidFill>
                <a:latin typeface="Calibri" panose="020F0502020204030204" pitchFamily="34" charset="0"/>
                <a:ea typeface="MS Mincho" panose="02020609040205080304" pitchFamily="49" charset="-128"/>
                <a:cs typeface="Times New Roman" panose="02020603050405020304" pitchFamily="18" charset="0"/>
              </a:rPr>
              <a:t> – висота </a:t>
            </a:r>
            <a:r>
              <a:rPr lang="uk-UA" sz="1700" dirty="0" err="1">
                <a:solidFill>
                  <a:schemeClr val="bg1"/>
                </a:solidFill>
                <a:latin typeface="Calibri" panose="020F0502020204030204" pitchFamily="34" charset="0"/>
                <a:ea typeface="MS Mincho" panose="02020609040205080304" pitchFamily="49" charset="-128"/>
                <a:cs typeface="Times New Roman" panose="02020603050405020304" pitchFamily="18" charset="0"/>
              </a:rPr>
              <a:t>нерівностей</a:t>
            </a:r>
            <a:r>
              <a:rPr lang="uk-UA" sz="1700" dirty="0">
                <a:solidFill>
                  <a:schemeClr val="bg1"/>
                </a:solidFill>
                <a:latin typeface="Calibri" panose="020F0502020204030204" pitchFamily="34" charset="0"/>
                <a:ea typeface="MS Mincho" panose="02020609040205080304" pitchFamily="49" charset="-128"/>
                <a:cs typeface="Times New Roman" panose="02020603050405020304" pitchFamily="18" charset="0"/>
              </a:rPr>
              <a:t> вихідної поверхні заготовки;</a:t>
            </a:r>
          </a:p>
          <a:p>
            <a:r>
              <a:rPr lang="uk-UA" sz="1700" dirty="0">
                <a:solidFill>
                  <a:schemeClr val="bg1"/>
                </a:solidFill>
                <a:latin typeface="Calibri" panose="020F0502020204030204" pitchFamily="34" charset="0"/>
                <a:ea typeface="MS Mincho" panose="02020609040205080304" pitchFamily="49" charset="-128"/>
                <a:cs typeface="Times New Roman" panose="02020603050405020304" pitchFamily="18" charset="0"/>
              </a:rPr>
              <a:t> </a:t>
            </a:r>
            <a:r>
              <a:rPr lang="uk-UA" sz="1700" b="1" dirty="0">
                <a:solidFill>
                  <a:schemeClr val="bg1"/>
                </a:solidFill>
                <a:latin typeface="Calibri" panose="020F0502020204030204" pitchFamily="34" charset="0"/>
                <a:ea typeface="MS Mincho" panose="02020609040205080304" pitchFamily="49" charset="-128"/>
                <a:cs typeface="Times New Roman" panose="02020603050405020304" pitchFamily="18" charset="0"/>
              </a:rPr>
              <a:t>R</a:t>
            </a:r>
            <a:r>
              <a:rPr lang="uk-UA" sz="1700" dirty="0">
                <a:solidFill>
                  <a:schemeClr val="bg1"/>
                </a:solidFill>
                <a:latin typeface="Calibri" panose="020F0502020204030204" pitchFamily="34" charset="0"/>
                <a:ea typeface="MS Mincho" panose="02020609040205080304" pitchFamily="49" charset="-128"/>
                <a:cs typeface="Times New Roman" panose="02020603050405020304" pitchFamily="18" charset="0"/>
              </a:rPr>
              <a:t>     – висота </a:t>
            </a:r>
            <a:r>
              <a:rPr lang="uk-UA" sz="1700" dirty="0" err="1">
                <a:solidFill>
                  <a:schemeClr val="bg1"/>
                </a:solidFill>
                <a:latin typeface="Calibri" panose="020F0502020204030204" pitchFamily="34" charset="0"/>
                <a:ea typeface="MS Mincho" panose="02020609040205080304" pitchFamily="49" charset="-128"/>
                <a:cs typeface="Times New Roman" panose="02020603050405020304" pitchFamily="18" charset="0"/>
              </a:rPr>
              <a:t>нерівностей</a:t>
            </a:r>
            <a:r>
              <a:rPr lang="uk-UA" sz="1700" dirty="0">
                <a:solidFill>
                  <a:schemeClr val="bg1"/>
                </a:solidFill>
                <a:latin typeface="Calibri" panose="020F0502020204030204" pitchFamily="34" charset="0"/>
                <a:ea typeface="MS Mincho" panose="02020609040205080304" pitchFamily="49" charset="-128"/>
                <a:cs typeface="Times New Roman" panose="02020603050405020304" pitchFamily="18" charset="0"/>
              </a:rPr>
              <a:t> деталі після обкатування.</a:t>
            </a:r>
            <a:endParaRPr lang="uk-UA" sz="1700" dirty="0">
              <a:solidFill>
                <a:schemeClr val="bg1"/>
              </a:solidFill>
            </a:endParaRPr>
          </a:p>
        </p:txBody>
      </p:sp>
    </p:spTree>
    <p:extLst>
      <p:ext uri="{BB962C8B-B14F-4D97-AF65-F5344CB8AC3E}">
        <p14:creationId xmlns:p14="http://schemas.microsoft.com/office/powerpoint/2010/main" val="3516360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5DF86EEC-BF65-4B39-A550-B8CCDE5347D0}"/>
              </a:ext>
            </a:extLst>
          </p:cNvPr>
          <p:cNvSpPr>
            <a:spLocks noGrp="1"/>
          </p:cNvSpPr>
          <p:nvPr>
            <p:ph idx="1"/>
          </p:nvPr>
        </p:nvSpPr>
        <p:spPr>
          <a:xfrm>
            <a:off x="457200" y="971682"/>
            <a:ext cx="8229600" cy="3771636"/>
          </a:xfrm>
        </p:spPr>
        <p:txBody>
          <a:bodyPr>
            <a:normAutofit fontScale="55000" lnSpcReduction="20000"/>
          </a:bodyPr>
          <a:lstStyle/>
          <a:p>
            <a:pPr marL="0" indent="357188" algn="just">
              <a:lnSpc>
                <a:spcPct val="120000"/>
              </a:lnSpc>
              <a:buNone/>
            </a:pPr>
            <a:r>
              <a:rPr lang="uk-UA" dirty="0">
                <a:solidFill>
                  <a:schemeClr val="bg1"/>
                </a:solidFill>
              </a:rPr>
              <a:t>Метал виступів </a:t>
            </a:r>
            <a:r>
              <a:rPr lang="uk-UA" dirty="0" err="1">
                <a:solidFill>
                  <a:schemeClr val="bg1"/>
                </a:solidFill>
              </a:rPr>
              <a:t>нерівностей</a:t>
            </a:r>
            <a:r>
              <a:rPr lang="uk-UA" dirty="0">
                <a:solidFill>
                  <a:schemeClr val="bg1"/>
                </a:solidFill>
              </a:rPr>
              <a:t> переміщається в обох напрямках від місця контакту з деформуючим елементом, а висота вихідних </a:t>
            </a:r>
            <a:r>
              <a:rPr lang="uk-UA" dirty="0" err="1">
                <a:solidFill>
                  <a:schemeClr val="bg1"/>
                </a:solidFill>
              </a:rPr>
              <a:t>нерівностей</a:t>
            </a:r>
            <a:r>
              <a:rPr lang="uk-UA" b="1" dirty="0">
                <a:solidFill>
                  <a:schemeClr val="bg1"/>
                </a:solidFill>
              </a:rPr>
              <a:t> </a:t>
            </a:r>
            <a:r>
              <a:rPr lang="uk-UA" b="1" dirty="0" err="1">
                <a:solidFill>
                  <a:schemeClr val="bg1"/>
                </a:solidFill>
              </a:rPr>
              <a:t>R</a:t>
            </a:r>
            <a:r>
              <a:rPr lang="uk-UA" b="1" baseline="-25000" dirty="0" err="1">
                <a:solidFill>
                  <a:schemeClr val="bg1"/>
                </a:solidFill>
              </a:rPr>
              <a:t>вих</a:t>
            </a:r>
            <a:r>
              <a:rPr lang="uk-UA" b="1" dirty="0">
                <a:solidFill>
                  <a:schemeClr val="bg1"/>
                </a:solidFill>
              </a:rPr>
              <a:t> </a:t>
            </a:r>
            <a:r>
              <a:rPr lang="uk-UA" dirty="0">
                <a:solidFill>
                  <a:schemeClr val="bg1"/>
                </a:solidFill>
              </a:rPr>
              <a:t>зменшується до </a:t>
            </a:r>
            <a:r>
              <a:rPr lang="uk-UA" b="1" dirty="0">
                <a:solidFill>
                  <a:schemeClr val="bg1"/>
                </a:solidFill>
              </a:rPr>
              <a:t>R</a:t>
            </a:r>
            <a:r>
              <a:rPr lang="uk-UA" dirty="0">
                <a:solidFill>
                  <a:schemeClr val="bg1"/>
                </a:solidFill>
              </a:rPr>
              <a:t>. При цьому утворюється новий  мікрорельєф, форма, розміри і розташування </a:t>
            </a:r>
            <a:r>
              <a:rPr lang="uk-UA" dirty="0" err="1">
                <a:solidFill>
                  <a:schemeClr val="bg1"/>
                </a:solidFill>
              </a:rPr>
              <a:t>нерівностей</a:t>
            </a:r>
            <a:r>
              <a:rPr lang="uk-UA" dirty="0">
                <a:solidFill>
                  <a:schemeClr val="bg1"/>
                </a:solidFill>
              </a:rPr>
              <a:t> якого залежать від форми і розмірів деформуючих елементів інструментів та режиму обкатування.  </a:t>
            </a:r>
          </a:p>
          <a:p>
            <a:pPr marL="0" indent="357188" algn="just">
              <a:lnSpc>
                <a:spcPct val="120000"/>
              </a:lnSpc>
              <a:buNone/>
            </a:pPr>
            <a:r>
              <a:rPr lang="uk-UA" dirty="0">
                <a:solidFill>
                  <a:schemeClr val="bg1"/>
                </a:solidFill>
              </a:rPr>
              <a:t>            </a:t>
            </a:r>
          </a:p>
          <a:p>
            <a:pPr marL="0" indent="357188" algn="just">
              <a:lnSpc>
                <a:spcPct val="120000"/>
              </a:lnSpc>
              <a:buNone/>
            </a:pPr>
            <a:r>
              <a:rPr lang="uk-UA" dirty="0">
                <a:solidFill>
                  <a:schemeClr val="bg1"/>
                </a:solidFill>
              </a:rPr>
              <a:t> Формування нового мікрорельєфу частково відбувається і за</a:t>
            </a:r>
            <a:r>
              <a:rPr lang="en-US" dirty="0">
                <a:solidFill>
                  <a:schemeClr val="bg1"/>
                </a:solidFill>
              </a:rPr>
              <a:t> </a:t>
            </a:r>
            <a:r>
              <a:rPr lang="uk-UA" dirty="0">
                <a:solidFill>
                  <a:schemeClr val="bg1"/>
                </a:solidFill>
              </a:rPr>
              <a:t>рахунок видавлювання металу із западин вверх. Такий характер деформації при обкатуванні ілюструється на </a:t>
            </a:r>
            <a:r>
              <a:rPr lang="uk-UA" b="1" dirty="0">
                <a:solidFill>
                  <a:schemeClr val="bg1"/>
                </a:solidFill>
              </a:rPr>
              <a:t>рисунку</a:t>
            </a:r>
            <a:r>
              <a:rPr lang="uk-UA" dirty="0">
                <a:solidFill>
                  <a:schemeClr val="bg1"/>
                </a:solidFill>
              </a:rPr>
              <a:t>, де наведені </a:t>
            </a:r>
            <a:r>
              <a:rPr lang="uk-UA" dirty="0" err="1">
                <a:solidFill>
                  <a:schemeClr val="bg1"/>
                </a:solidFill>
              </a:rPr>
              <a:t>профілограми</a:t>
            </a:r>
            <a:r>
              <a:rPr lang="uk-UA" dirty="0">
                <a:solidFill>
                  <a:schemeClr val="bg1"/>
                </a:solidFill>
              </a:rPr>
              <a:t> вихідної поверхні (після обточування) і тієї ж поверхні після обкатування кулею при поступово зростаючому зусиллі </a:t>
            </a:r>
            <a:r>
              <a:rPr lang="uk-UA" b="1" dirty="0">
                <a:solidFill>
                  <a:schemeClr val="bg1"/>
                </a:solidFill>
              </a:rPr>
              <a:t>Р</a:t>
            </a:r>
            <a:r>
              <a:rPr lang="uk-UA" dirty="0">
                <a:solidFill>
                  <a:schemeClr val="bg1"/>
                </a:solidFill>
              </a:rPr>
              <a:t>.</a:t>
            </a:r>
          </a:p>
        </p:txBody>
      </p:sp>
    </p:spTree>
    <p:extLst>
      <p:ext uri="{BB962C8B-B14F-4D97-AF65-F5344CB8AC3E}">
        <p14:creationId xmlns:p14="http://schemas.microsoft.com/office/powerpoint/2010/main" val="3475033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6ACCDCA-6515-4B89-9CC6-BB001618948B}"/>
              </a:ext>
            </a:extLst>
          </p:cNvPr>
          <p:cNvSpPr>
            <a:spLocks noGrp="1"/>
          </p:cNvSpPr>
          <p:nvPr>
            <p:ph idx="1"/>
          </p:nvPr>
        </p:nvSpPr>
        <p:spPr>
          <a:xfrm>
            <a:off x="457200" y="2928696"/>
            <a:ext cx="8229600" cy="2562225"/>
          </a:xfrm>
        </p:spPr>
        <p:txBody>
          <a:bodyPr>
            <a:noAutofit/>
          </a:bodyPr>
          <a:lstStyle/>
          <a:p>
            <a:pPr marL="0" indent="0">
              <a:buNone/>
            </a:pPr>
            <a:r>
              <a:rPr lang="uk-UA" sz="1800" i="1" dirty="0">
                <a:solidFill>
                  <a:schemeClr val="bg1"/>
                </a:solidFill>
              </a:rPr>
              <a:t>Рисунок</a:t>
            </a:r>
            <a:r>
              <a:rPr lang="uk-UA" sz="1800" dirty="0">
                <a:solidFill>
                  <a:schemeClr val="bg1"/>
                </a:solidFill>
              </a:rPr>
              <a:t>. Зміна вихідної шорсткості при обкатуванні з поступово зростаючим зусиллям (збільшення: вертикальне – у </a:t>
            </a:r>
            <a:r>
              <a:rPr lang="uk-UA" sz="1800" b="1" dirty="0">
                <a:solidFill>
                  <a:schemeClr val="bg1"/>
                </a:solidFill>
              </a:rPr>
              <a:t>1000 </a:t>
            </a:r>
            <a:r>
              <a:rPr lang="uk-UA" sz="1800" dirty="0">
                <a:solidFill>
                  <a:schemeClr val="bg1"/>
                </a:solidFill>
              </a:rPr>
              <a:t>разів, горизонтальне – у </a:t>
            </a:r>
            <a:r>
              <a:rPr lang="uk-UA" sz="1800" b="1" dirty="0">
                <a:solidFill>
                  <a:schemeClr val="bg1"/>
                </a:solidFill>
              </a:rPr>
              <a:t>25</a:t>
            </a:r>
            <a:r>
              <a:rPr lang="uk-UA" sz="1800" dirty="0">
                <a:solidFill>
                  <a:schemeClr val="bg1"/>
                </a:solidFill>
              </a:rPr>
              <a:t> разів):</a:t>
            </a:r>
          </a:p>
          <a:p>
            <a:pPr marL="0" indent="0">
              <a:buNone/>
            </a:pPr>
            <a:r>
              <a:rPr lang="uk-UA" sz="1800" b="1" dirty="0">
                <a:solidFill>
                  <a:schemeClr val="bg1"/>
                </a:solidFill>
              </a:rPr>
              <a:t> a</a:t>
            </a:r>
            <a:r>
              <a:rPr lang="uk-UA" sz="1800" dirty="0">
                <a:solidFill>
                  <a:schemeClr val="bg1"/>
                </a:solidFill>
              </a:rPr>
              <a:t> – вихідна шорсткість після точіння;</a:t>
            </a:r>
          </a:p>
          <a:p>
            <a:pPr marL="0" indent="0">
              <a:buNone/>
            </a:pPr>
            <a:r>
              <a:rPr lang="uk-UA" sz="1800" b="1" dirty="0">
                <a:solidFill>
                  <a:schemeClr val="bg1"/>
                </a:solidFill>
              </a:rPr>
              <a:t>б</a:t>
            </a:r>
            <a:r>
              <a:rPr lang="uk-UA" sz="1800" dirty="0">
                <a:solidFill>
                  <a:schemeClr val="bg1"/>
                </a:solidFill>
              </a:rPr>
              <a:t> – шорсткість після обкатування при </a:t>
            </a:r>
            <a:r>
              <a:rPr lang="uk-UA" sz="1800" b="1" dirty="0">
                <a:solidFill>
                  <a:schemeClr val="bg1"/>
                </a:solidFill>
              </a:rPr>
              <a:t>P</a:t>
            </a:r>
            <a:r>
              <a:rPr lang="uk-UA" sz="1800" dirty="0">
                <a:solidFill>
                  <a:schemeClr val="bg1"/>
                </a:solidFill>
              </a:rPr>
              <a:t> = </a:t>
            </a:r>
            <a:r>
              <a:rPr lang="uk-UA" sz="1800" b="1" dirty="0">
                <a:solidFill>
                  <a:schemeClr val="bg1"/>
                </a:solidFill>
              </a:rPr>
              <a:t>100</a:t>
            </a:r>
            <a:r>
              <a:rPr lang="uk-UA" sz="1800" dirty="0">
                <a:solidFill>
                  <a:schemeClr val="bg1"/>
                </a:solidFill>
              </a:rPr>
              <a:t> Н;</a:t>
            </a:r>
          </a:p>
          <a:p>
            <a:pPr marL="0" indent="0">
              <a:buNone/>
            </a:pPr>
            <a:r>
              <a:rPr lang="uk-UA" sz="1800" b="1" dirty="0">
                <a:solidFill>
                  <a:schemeClr val="bg1"/>
                </a:solidFill>
              </a:rPr>
              <a:t>в</a:t>
            </a:r>
            <a:r>
              <a:rPr lang="uk-UA" sz="1800" dirty="0">
                <a:solidFill>
                  <a:schemeClr val="bg1"/>
                </a:solidFill>
              </a:rPr>
              <a:t> – шорсткість після обкатування при </a:t>
            </a:r>
            <a:r>
              <a:rPr lang="uk-UA" sz="1800" b="1" dirty="0">
                <a:solidFill>
                  <a:schemeClr val="bg1"/>
                </a:solidFill>
              </a:rPr>
              <a:t>P</a:t>
            </a:r>
            <a:r>
              <a:rPr lang="uk-UA" sz="1800" dirty="0">
                <a:solidFill>
                  <a:schemeClr val="bg1"/>
                </a:solidFill>
              </a:rPr>
              <a:t> = </a:t>
            </a:r>
            <a:r>
              <a:rPr lang="uk-UA" sz="1800" b="1" dirty="0">
                <a:solidFill>
                  <a:schemeClr val="bg1"/>
                </a:solidFill>
              </a:rPr>
              <a:t>300</a:t>
            </a:r>
            <a:r>
              <a:rPr lang="uk-UA" sz="1800" dirty="0">
                <a:solidFill>
                  <a:schemeClr val="bg1"/>
                </a:solidFill>
              </a:rPr>
              <a:t> Н;</a:t>
            </a:r>
          </a:p>
          <a:p>
            <a:pPr marL="0" indent="0">
              <a:buNone/>
            </a:pPr>
            <a:r>
              <a:rPr lang="uk-UA" sz="1800" b="1" dirty="0">
                <a:solidFill>
                  <a:schemeClr val="bg1"/>
                </a:solidFill>
              </a:rPr>
              <a:t>г</a:t>
            </a:r>
            <a:r>
              <a:rPr lang="uk-UA" sz="1800" dirty="0">
                <a:solidFill>
                  <a:schemeClr val="bg1"/>
                </a:solidFill>
              </a:rPr>
              <a:t> – шорсткість після обкатування при </a:t>
            </a:r>
            <a:r>
              <a:rPr lang="uk-UA" sz="1800" b="1" dirty="0">
                <a:solidFill>
                  <a:schemeClr val="bg1"/>
                </a:solidFill>
              </a:rPr>
              <a:t>P</a:t>
            </a:r>
            <a:r>
              <a:rPr lang="uk-UA" sz="1800" dirty="0">
                <a:solidFill>
                  <a:schemeClr val="bg1"/>
                </a:solidFill>
              </a:rPr>
              <a:t> = </a:t>
            </a:r>
            <a:r>
              <a:rPr lang="uk-UA" sz="1800" b="1" dirty="0">
                <a:solidFill>
                  <a:schemeClr val="bg1"/>
                </a:solidFill>
              </a:rPr>
              <a:t>500</a:t>
            </a:r>
            <a:r>
              <a:rPr lang="uk-UA" sz="1800" dirty="0">
                <a:solidFill>
                  <a:schemeClr val="bg1"/>
                </a:solidFill>
              </a:rPr>
              <a:t> Н;</a:t>
            </a:r>
          </a:p>
          <a:p>
            <a:pPr marL="0" indent="0">
              <a:buNone/>
            </a:pPr>
            <a:r>
              <a:rPr lang="uk-UA" sz="1800" b="1" dirty="0">
                <a:solidFill>
                  <a:schemeClr val="bg1"/>
                </a:solidFill>
              </a:rPr>
              <a:t>д</a:t>
            </a:r>
            <a:r>
              <a:rPr lang="uk-UA" sz="1800" dirty="0">
                <a:solidFill>
                  <a:schemeClr val="bg1"/>
                </a:solidFill>
              </a:rPr>
              <a:t> – шорсткість після обкатування при </a:t>
            </a:r>
            <a:r>
              <a:rPr lang="uk-UA" sz="1800" b="1" dirty="0">
                <a:solidFill>
                  <a:schemeClr val="bg1"/>
                </a:solidFill>
              </a:rPr>
              <a:t>P </a:t>
            </a:r>
            <a:r>
              <a:rPr lang="uk-UA" sz="1800" dirty="0">
                <a:solidFill>
                  <a:schemeClr val="bg1"/>
                </a:solidFill>
              </a:rPr>
              <a:t>= </a:t>
            </a:r>
            <a:r>
              <a:rPr lang="uk-UA" sz="1800" b="1" dirty="0">
                <a:solidFill>
                  <a:schemeClr val="bg1"/>
                </a:solidFill>
              </a:rPr>
              <a:t>600</a:t>
            </a:r>
            <a:r>
              <a:rPr lang="uk-UA" sz="1800" dirty="0">
                <a:solidFill>
                  <a:schemeClr val="bg1"/>
                </a:solidFill>
              </a:rPr>
              <a:t> Н;</a:t>
            </a:r>
          </a:p>
          <a:p>
            <a:pPr marL="0" indent="0">
              <a:buNone/>
            </a:pPr>
            <a:r>
              <a:rPr lang="uk-UA" sz="1800" b="1" dirty="0">
                <a:solidFill>
                  <a:schemeClr val="bg1"/>
                </a:solidFill>
              </a:rPr>
              <a:t>е</a:t>
            </a:r>
            <a:r>
              <a:rPr lang="uk-UA" sz="1800" dirty="0">
                <a:solidFill>
                  <a:schemeClr val="bg1"/>
                </a:solidFill>
              </a:rPr>
              <a:t> – шорсткість після обкатування при </a:t>
            </a:r>
            <a:r>
              <a:rPr lang="uk-UA" sz="1800" b="1" dirty="0">
                <a:solidFill>
                  <a:schemeClr val="bg1"/>
                </a:solidFill>
              </a:rPr>
              <a:t>P</a:t>
            </a:r>
            <a:r>
              <a:rPr lang="uk-UA" sz="1800" dirty="0">
                <a:solidFill>
                  <a:schemeClr val="bg1"/>
                </a:solidFill>
              </a:rPr>
              <a:t> =</a:t>
            </a:r>
            <a:r>
              <a:rPr lang="uk-UA" sz="1800" b="1" dirty="0">
                <a:solidFill>
                  <a:schemeClr val="bg1"/>
                </a:solidFill>
              </a:rPr>
              <a:t> 800</a:t>
            </a:r>
            <a:r>
              <a:rPr lang="uk-UA" sz="1800" dirty="0">
                <a:solidFill>
                  <a:schemeClr val="bg1"/>
                </a:solidFill>
              </a:rPr>
              <a:t> Н.</a:t>
            </a:r>
          </a:p>
        </p:txBody>
      </p:sp>
      <p:pic>
        <p:nvPicPr>
          <p:cNvPr id="4" name="Рисунок 3">
            <a:extLst>
              <a:ext uri="{FF2B5EF4-FFF2-40B4-BE49-F238E27FC236}">
                <a16:creationId xmlns:a16="http://schemas.microsoft.com/office/drawing/2014/main" id="{110583C7-A2BB-4DEE-8C26-00BBC858506B}"/>
              </a:ext>
            </a:extLst>
          </p:cNvPr>
          <p:cNvPicPr/>
          <p:nvPr/>
        </p:nvPicPr>
        <p:blipFill>
          <a:blip r:embed="rId2"/>
          <a:stretch>
            <a:fillRect/>
          </a:stretch>
        </p:blipFill>
        <p:spPr>
          <a:xfrm>
            <a:off x="2152650" y="295275"/>
            <a:ext cx="4838700" cy="2562225"/>
          </a:xfrm>
          <a:prstGeom prst="rect">
            <a:avLst/>
          </a:prstGeom>
        </p:spPr>
      </p:pic>
    </p:spTree>
    <p:extLst>
      <p:ext uri="{BB962C8B-B14F-4D97-AF65-F5344CB8AC3E}">
        <p14:creationId xmlns:p14="http://schemas.microsoft.com/office/powerpoint/2010/main" val="3724215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E70FD5F-C0DA-42C4-9591-60C8BA6B5FAB}"/>
              </a:ext>
            </a:extLst>
          </p:cNvPr>
          <p:cNvSpPr>
            <a:spLocks noGrp="1"/>
          </p:cNvSpPr>
          <p:nvPr>
            <p:ph idx="1"/>
          </p:nvPr>
        </p:nvSpPr>
        <p:spPr>
          <a:xfrm>
            <a:off x="457200" y="481236"/>
            <a:ext cx="8229600" cy="4752528"/>
          </a:xfrm>
        </p:spPr>
        <p:txBody>
          <a:bodyPr>
            <a:normAutofit fontScale="62500" lnSpcReduction="20000"/>
          </a:bodyPr>
          <a:lstStyle/>
          <a:p>
            <a:pPr marL="0" indent="357188" algn="just">
              <a:buNone/>
            </a:pPr>
            <a:r>
              <a:rPr lang="uk-UA" dirty="0">
                <a:solidFill>
                  <a:schemeClr val="bg1"/>
                </a:solidFill>
              </a:rPr>
              <a:t>При роботі з великими зусиллями обкатування відбувається деформація зсуву поверхневих шарів металу також в напрямку подачі </a:t>
            </a:r>
            <a:r>
              <a:rPr lang="uk-UA" b="1" dirty="0">
                <a:solidFill>
                  <a:schemeClr val="bg1"/>
                </a:solidFill>
              </a:rPr>
              <a:t>S</a:t>
            </a:r>
            <a:r>
              <a:rPr lang="uk-UA" dirty="0">
                <a:solidFill>
                  <a:schemeClr val="bg1"/>
                </a:solidFill>
              </a:rPr>
              <a:t> ролика або кулі. При обкатуванні роликами характер пластичної деформації та згладжування </a:t>
            </a:r>
            <a:r>
              <a:rPr lang="uk-UA" dirty="0" err="1">
                <a:solidFill>
                  <a:schemeClr val="bg1"/>
                </a:solidFill>
              </a:rPr>
              <a:t>нерівностей</a:t>
            </a:r>
            <a:r>
              <a:rPr lang="uk-UA" dirty="0">
                <a:solidFill>
                  <a:schemeClr val="bg1"/>
                </a:solidFill>
              </a:rPr>
              <a:t> вихідної поверхні такий же, як і при обкатуванні кулями. Винятком є те, що обробка в цьому випадку ведеться за схемою «вдавлювання», а не «на прохід», оскільки ширина роликів, як правило, перевищує довжину оброблюваних деталей.</a:t>
            </a:r>
          </a:p>
          <a:p>
            <a:pPr marL="0" indent="357188" algn="just">
              <a:buNone/>
            </a:pPr>
            <a:r>
              <a:rPr lang="uk-UA" dirty="0">
                <a:solidFill>
                  <a:schemeClr val="bg1"/>
                </a:solidFill>
              </a:rPr>
              <a:t>            </a:t>
            </a:r>
          </a:p>
          <a:p>
            <a:pPr marL="0" indent="357188" algn="just">
              <a:buNone/>
            </a:pPr>
            <a:r>
              <a:rPr lang="uk-UA" dirty="0">
                <a:solidFill>
                  <a:schemeClr val="bg1"/>
                </a:solidFill>
              </a:rPr>
              <a:t>При вигладжуванні алмазними наконечниками і твердосплавними пластинами або прошивками, розмір яких трохи перевищує розмір оброблюваного отвору, зменшення висоти  </a:t>
            </a:r>
            <a:r>
              <a:rPr lang="uk-UA" dirty="0" err="1">
                <a:solidFill>
                  <a:schemeClr val="bg1"/>
                </a:solidFill>
              </a:rPr>
              <a:t>нерівностей</a:t>
            </a:r>
            <a:r>
              <a:rPr lang="uk-UA" dirty="0">
                <a:solidFill>
                  <a:schemeClr val="bg1"/>
                </a:solidFill>
              </a:rPr>
              <a:t> вихідної поверхні відбувається також головним чином за рахунок пластичного деформування металу виступів </a:t>
            </a:r>
            <a:r>
              <a:rPr lang="uk-UA" dirty="0" err="1">
                <a:solidFill>
                  <a:schemeClr val="bg1"/>
                </a:solidFill>
              </a:rPr>
              <a:t>нерівностей</a:t>
            </a:r>
            <a:r>
              <a:rPr lang="uk-UA" dirty="0">
                <a:solidFill>
                  <a:schemeClr val="bg1"/>
                </a:solidFill>
              </a:rPr>
              <a:t> і заповнення металом западин мікрорельєфу. Однак у цих випадках вплив сил тертя (тертя ковзання) на протікання процесу, параметри режиму і всі якісні показники значно </a:t>
            </a:r>
            <a:r>
              <a:rPr lang="uk-UA" dirty="0" err="1">
                <a:solidFill>
                  <a:schemeClr val="bg1"/>
                </a:solidFill>
              </a:rPr>
              <a:t>істотніший</a:t>
            </a:r>
            <a:r>
              <a:rPr lang="uk-UA" dirty="0">
                <a:solidFill>
                  <a:schemeClr val="bg1"/>
                </a:solidFill>
              </a:rPr>
              <a:t>, ніж при обкатуванні.</a:t>
            </a:r>
          </a:p>
        </p:txBody>
      </p:sp>
    </p:spTree>
    <p:extLst>
      <p:ext uri="{BB962C8B-B14F-4D97-AF65-F5344CB8AC3E}">
        <p14:creationId xmlns:p14="http://schemas.microsoft.com/office/powerpoint/2010/main" val="182235094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1262</TotalTime>
  <Words>4022</Words>
  <Application>Microsoft Office PowerPoint</Application>
  <PresentationFormat>Экран (16:10)</PresentationFormat>
  <Paragraphs>188</Paragraphs>
  <Slides>46</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46</vt:i4>
      </vt:variant>
    </vt:vector>
  </HeadingPairs>
  <TitlesOfParts>
    <vt:vector size="49" baseType="lpstr">
      <vt:lpstr>Arial</vt:lpstr>
      <vt:lpstr>Calibri</vt:lpstr>
      <vt:lpstr>Тема Office</vt:lpstr>
      <vt:lpstr>Лекція 15</vt:lpstr>
      <vt:lpstr>Презентация PowerPoint</vt:lpstr>
      <vt:lpstr>Презентация PowerPoint</vt:lpstr>
      <vt:lpstr>18.2. Обробка поверхонь статичними методами ППД 18.2.1. Характер згладжування нерівностей вихідної поверхні та утворення нового мікрорельєфу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18.3. Обробка поверхонь ударним ППД</vt:lpstr>
      <vt:lpstr>Презентация PowerPoint</vt:lpstr>
      <vt:lpstr>Презентация PowerPoint</vt:lpstr>
      <vt:lpstr>Презентация PowerPoint</vt:lpstr>
      <vt:lpstr>Презентация PowerPoint</vt:lpstr>
      <vt:lpstr>Презентация PowerPoint</vt:lpstr>
      <vt:lpstr>17.5. Контроль шліцьових поверхонь валів і отворів</vt:lpstr>
      <vt:lpstr>Презентация PowerPoint</vt:lpstr>
      <vt:lpstr>Презентация PowerPoint</vt:lpstr>
      <vt:lpstr>Презентация PowerPoint</vt:lpstr>
      <vt:lpstr>18.4. Редукування</vt:lpstr>
      <vt:lpstr>Презентация PowerPoint</vt:lpstr>
      <vt:lpstr>Презентация PowerPoint</vt:lpstr>
      <vt:lpstr>18.5. Контрольні запитання</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Лекція 5</dc:title>
  <dc:creator>Глембоцька Лариса Євгеніївна</dc:creator>
  <cp:lastModifiedBy>kovalenkoyana50@gmail.com</cp:lastModifiedBy>
  <cp:revision>138</cp:revision>
  <dcterms:created xsi:type="dcterms:W3CDTF">2020-03-11T11:07:26Z</dcterms:created>
  <dcterms:modified xsi:type="dcterms:W3CDTF">2026-02-20T10:59:11Z</dcterms:modified>
</cp:coreProperties>
</file>