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1"/>
  </p:notesMasterIdLst>
  <p:sldIdLst>
    <p:sldId id="256" r:id="rId2"/>
    <p:sldId id="304" r:id="rId3"/>
    <p:sldId id="276" r:id="rId4"/>
    <p:sldId id="280" r:id="rId5"/>
    <p:sldId id="279" r:id="rId6"/>
    <p:sldId id="305" r:id="rId7"/>
    <p:sldId id="306" r:id="rId8"/>
    <p:sldId id="307" r:id="rId9"/>
    <p:sldId id="296" r:id="rId10"/>
    <p:sldId id="259" r:id="rId11"/>
    <p:sldId id="270" r:id="rId12"/>
    <p:sldId id="281" r:id="rId13"/>
    <p:sldId id="283" r:id="rId14"/>
    <p:sldId id="312" r:id="rId15"/>
    <p:sldId id="313" r:id="rId16"/>
    <p:sldId id="314" r:id="rId17"/>
    <p:sldId id="315" r:id="rId18"/>
    <p:sldId id="316" r:id="rId19"/>
    <p:sldId id="317" r:id="rId20"/>
    <p:sldId id="318" r:id="rId21"/>
    <p:sldId id="319" r:id="rId22"/>
    <p:sldId id="320" r:id="rId23"/>
    <p:sldId id="321" r:id="rId24"/>
    <p:sldId id="322" r:id="rId25"/>
    <p:sldId id="269" r:id="rId26"/>
    <p:sldId id="311" r:id="rId27"/>
    <p:sldId id="268" r:id="rId28"/>
    <p:sldId id="284" r:id="rId29"/>
    <p:sldId id="285" r:id="rId30"/>
    <p:sldId id="286" r:id="rId31"/>
    <p:sldId id="289" r:id="rId32"/>
    <p:sldId id="287" r:id="rId33"/>
    <p:sldId id="290" r:id="rId34"/>
    <p:sldId id="291" r:id="rId35"/>
    <p:sldId id="282" r:id="rId36"/>
    <p:sldId id="308" r:id="rId37"/>
    <p:sldId id="293" r:id="rId38"/>
    <p:sldId id="294" r:id="rId39"/>
    <p:sldId id="295" r:id="rId40"/>
    <p:sldId id="323" r:id="rId41"/>
    <p:sldId id="324" r:id="rId42"/>
    <p:sldId id="325" r:id="rId43"/>
    <p:sldId id="326" r:id="rId44"/>
    <p:sldId id="327" r:id="rId45"/>
    <p:sldId id="328" r:id="rId46"/>
    <p:sldId id="329" r:id="rId47"/>
    <p:sldId id="330" r:id="rId48"/>
    <p:sldId id="331" r:id="rId49"/>
    <p:sldId id="332" r:id="rId50"/>
    <p:sldId id="334" r:id="rId51"/>
    <p:sldId id="335" r:id="rId52"/>
    <p:sldId id="339" r:id="rId53"/>
    <p:sldId id="340" r:id="rId54"/>
    <p:sldId id="341" r:id="rId55"/>
    <p:sldId id="342" r:id="rId56"/>
    <p:sldId id="343" r:id="rId57"/>
    <p:sldId id="344" r:id="rId58"/>
    <p:sldId id="345" r:id="rId59"/>
    <p:sldId id="346" r:id="rId60"/>
    <p:sldId id="357" r:id="rId61"/>
    <p:sldId id="348" r:id="rId62"/>
    <p:sldId id="349" r:id="rId63"/>
    <p:sldId id="350" r:id="rId64"/>
    <p:sldId id="351" r:id="rId65"/>
    <p:sldId id="352" r:id="rId66"/>
    <p:sldId id="353" r:id="rId67"/>
    <p:sldId id="355" r:id="rId68"/>
    <p:sldId id="356" r:id="rId69"/>
    <p:sldId id="266" r:id="rId70"/>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917" y="-2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173290-8B5A-4C3A-8E7E-E647BC521A04}" type="datetimeFigureOut">
              <a:rPr lang="ru-RU" smtClean="0"/>
              <a:t>23.02.2022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26B40C-2AFC-48C9-85B7-802052949B9A}" type="slidenum">
              <a:rPr lang="ru-RU" smtClean="0"/>
              <a:t>‹#›</a:t>
            </a:fld>
            <a:endParaRPr lang="ru-RU"/>
          </a:p>
        </p:txBody>
      </p:sp>
    </p:spTree>
    <p:extLst>
      <p:ext uri="{BB962C8B-B14F-4D97-AF65-F5344CB8AC3E}">
        <p14:creationId xmlns:p14="http://schemas.microsoft.com/office/powerpoint/2010/main" val="2891082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8B0F094-80AC-40D4-A2FE-A56A3FD15C60}" type="datetime1">
              <a:rPr lang="uk-UA" smtClean="0"/>
              <a:t>23.02.2022</a:t>
            </a:fld>
            <a:endParaRPr lang="uk-UA"/>
          </a:p>
        </p:txBody>
      </p:sp>
      <p:sp>
        <p:nvSpPr>
          <p:cNvPr id="5" name="Footer Placeholder 4"/>
          <p:cNvSpPr>
            <a:spLocks noGrp="1"/>
          </p:cNvSpPr>
          <p:nvPr>
            <p:ph type="ftr" sz="quarter" idx="11"/>
          </p:nvPr>
        </p:nvSpPr>
        <p:spPr>
          <a:xfrm>
            <a:off x="2692397" y="5037663"/>
            <a:ext cx="5214635" cy="279400"/>
          </a:xfrm>
        </p:spPr>
        <p:txBody>
          <a:bodyPr/>
          <a:lstStyle/>
          <a:p>
            <a:endParaRPr lang="uk-UA"/>
          </a:p>
        </p:txBody>
      </p:sp>
      <p:sp>
        <p:nvSpPr>
          <p:cNvPr id="6" name="Slide Number Placeholder 5"/>
          <p:cNvSpPr>
            <a:spLocks noGrp="1"/>
          </p:cNvSpPr>
          <p:nvPr>
            <p:ph type="sldNum" sz="quarter" idx="12"/>
          </p:nvPr>
        </p:nvSpPr>
        <p:spPr>
          <a:xfrm>
            <a:off x="8956900" y="5037663"/>
            <a:ext cx="551167" cy="279400"/>
          </a:xfrm>
        </p:spPr>
        <p:txBody>
          <a:bodyPr/>
          <a:lstStyle/>
          <a:p>
            <a:fld id="{BD97C1CD-9E65-43C1-85A4-266606547339}" type="slidenum">
              <a:rPr lang="uk-UA" smtClean="0"/>
              <a:t>‹#›</a:t>
            </a:fld>
            <a:endParaRPr lang="uk-U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05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9E7D691-CDD3-4C4A-BD3B-42B9774BA3E0}" type="datetime1">
              <a:rPr lang="uk-UA" smtClean="0"/>
              <a:t>23.02.2022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D97C1CD-9E65-43C1-85A4-266606547339}" type="slidenum">
              <a:rPr lang="uk-UA" smtClean="0"/>
              <a:t>‹#›</a:t>
            </a:fld>
            <a:endParaRPr lang="uk-UA"/>
          </a:p>
        </p:txBody>
      </p:sp>
    </p:spTree>
    <p:extLst>
      <p:ext uri="{BB962C8B-B14F-4D97-AF65-F5344CB8AC3E}">
        <p14:creationId xmlns:p14="http://schemas.microsoft.com/office/powerpoint/2010/main" val="1881792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FB2ABBA-F3E3-4CFC-818C-7B6A4BC215C7}" type="datetime1">
              <a:rPr lang="uk-UA" smtClean="0"/>
              <a:t>23.02.2022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D97C1CD-9E65-43C1-85A4-266606547339}" type="slidenum">
              <a:rPr lang="uk-UA" smtClean="0"/>
              <a:t>‹#›</a:t>
            </a:fld>
            <a:endParaRPr lang="uk-U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1297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FC31ACB-9627-48A6-85B7-0F1C803C5E79}" type="datetime1">
              <a:rPr lang="uk-UA" smtClean="0"/>
              <a:t>23.02.2022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D97C1CD-9E65-43C1-85A4-266606547339}" type="slidenum">
              <a:rPr lang="uk-UA" smtClean="0"/>
              <a:t>‹#›</a:t>
            </a:fld>
            <a:endParaRPr lang="uk-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0146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389759-5919-4C75-8A62-9FE54B4D5D42}" type="datetime1">
              <a:rPr lang="uk-UA" smtClean="0"/>
              <a:t>23.02.2022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D97C1CD-9E65-43C1-85A4-266606547339}" type="slidenum">
              <a:rPr lang="uk-UA" smtClean="0"/>
              <a:t>‹#›</a:t>
            </a:fld>
            <a:endParaRPr lang="uk-UA"/>
          </a:p>
        </p:txBody>
      </p:sp>
    </p:spTree>
    <p:extLst>
      <p:ext uri="{BB962C8B-B14F-4D97-AF65-F5344CB8AC3E}">
        <p14:creationId xmlns:p14="http://schemas.microsoft.com/office/powerpoint/2010/main" val="266752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907400B-436B-46E1-A6CD-793674842619}" type="datetime1">
              <a:rPr lang="uk-UA" smtClean="0"/>
              <a:t>23.02.2022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D97C1CD-9E65-43C1-85A4-266606547339}" type="slidenum">
              <a:rPr lang="uk-UA" smtClean="0"/>
              <a:t>‹#›</a:t>
            </a:fld>
            <a:endParaRPr lang="uk-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4048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1AD37F0-194F-4FA4-BABB-B6C30049E86E}" type="datetime1">
              <a:rPr lang="uk-UA" smtClean="0"/>
              <a:t>23.02.2022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D97C1CD-9E65-43C1-85A4-266606547339}" type="slidenum">
              <a:rPr lang="uk-UA" smtClean="0"/>
              <a:t>‹#›</a:t>
            </a:fld>
            <a:endParaRPr lang="uk-U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535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1CF2146-9D2D-4698-8717-82F0C95C5E2C}" type="datetime1">
              <a:rPr lang="uk-UA" smtClean="0"/>
              <a:t>23.02.2022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D97C1CD-9E65-43C1-85A4-266606547339}"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1164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5D6942F-060B-435F-8B64-4DFB7EFC0286}" type="datetime1">
              <a:rPr lang="uk-UA" smtClean="0"/>
              <a:t>23.02.2022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D97C1CD-9E65-43C1-85A4-266606547339}" type="slidenum">
              <a:rPr lang="uk-UA" smtClean="0"/>
              <a:t>‹#›</a:t>
            </a:fld>
            <a:endParaRPr lang="uk-U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902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6B57119-1F2B-4B59-8566-4C342FA9F880}" type="datetime1">
              <a:rPr lang="uk-UA" smtClean="0"/>
              <a:t>23.02.2022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D97C1CD-9E65-43C1-85A4-266606547339}" type="slidenum">
              <a:rPr lang="uk-UA" smtClean="0"/>
              <a:t>‹#›</a:t>
            </a:fld>
            <a:endParaRPr lang="uk-UA"/>
          </a:p>
        </p:txBody>
      </p:sp>
    </p:spTree>
    <p:extLst>
      <p:ext uri="{BB962C8B-B14F-4D97-AF65-F5344CB8AC3E}">
        <p14:creationId xmlns:p14="http://schemas.microsoft.com/office/powerpoint/2010/main" val="391612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CDC54-4707-4B0C-86B1-83628D4B4A8B}" type="datetime1">
              <a:rPr lang="uk-UA" smtClean="0"/>
              <a:t>23.02.2022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D97C1CD-9E65-43C1-85A4-266606547339}" type="slidenum">
              <a:rPr lang="uk-UA" smtClean="0"/>
              <a:t>‹#›</a:t>
            </a:fld>
            <a:endParaRPr lang="uk-U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8531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D1C3247-1E3D-44F7-8D23-A25705526875}" type="datetime1">
              <a:rPr lang="uk-UA" smtClean="0"/>
              <a:t>23.02.2022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D97C1CD-9E65-43C1-85A4-266606547339}" type="slidenum">
              <a:rPr lang="uk-UA" smtClean="0"/>
              <a:t>‹#›</a:t>
            </a:fld>
            <a:endParaRPr lang="uk-UA"/>
          </a:p>
        </p:txBody>
      </p:sp>
    </p:spTree>
    <p:extLst>
      <p:ext uri="{BB962C8B-B14F-4D97-AF65-F5344CB8AC3E}">
        <p14:creationId xmlns:p14="http://schemas.microsoft.com/office/powerpoint/2010/main" val="3770969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200058B-EFEA-4396-8549-4D8D7EE6CD52}" type="datetime1">
              <a:rPr lang="uk-UA" smtClean="0"/>
              <a:t>23.02.2022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BD97C1CD-9E65-43C1-85A4-266606547339}" type="slidenum">
              <a:rPr lang="uk-UA" smtClean="0"/>
              <a:t>‹#›</a:t>
            </a:fld>
            <a:endParaRPr lang="uk-U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739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177F7A2-430F-47FB-91CE-E4C8DE3FBBCF}" type="datetime1">
              <a:rPr lang="uk-UA" smtClean="0"/>
              <a:t>23.02.2022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BD97C1CD-9E65-43C1-85A4-266606547339}"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5710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5997B4-6518-44AB-A544-3A97890395B5}" type="datetime1">
              <a:rPr lang="uk-UA" smtClean="0"/>
              <a:t>23.02.2022</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BD97C1CD-9E65-43C1-85A4-266606547339}" type="slidenum">
              <a:rPr lang="uk-UA" smtClean="0"/>
              <a:t>‹#›</a:t>
            </a:fld>
            <a:endParaRPr lang="uk-UA"/>
          </a:p>
        </p:txBody>
      </p:sp>
    </p:spTree>
    <p:extLst>
      <p:ext uri="{BB962C8B-B14F-4D97-AF65-F5344CB8AC3E}">
        <p14:creationId xmlns:p14="http://schemas.microsoft.com/office/powerpoint/2010/main" val="2082111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DB45854-9E41-455A-9C9B-B03C9D589C0B}" type="datetime1">
              <a:rPr lang="uk-UA" smtClean="0"/>
              <a:t>23.02.2022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D97C1CD-9E65-43C1-85A4-266606547339}" type="slidenum">
              <a:rPr lang="uk-UA" smtClean="0"/>
              <a:t>‹#›</a:t>
            </a:fld>
            <a:endParaRPr lang="uk-U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159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F32CBF8-4A94-437B-958F-901BCCA1B273}" type="datetime1">
              <a:rPr lang="uk-UA" smtClean="0"/>
              <a:t>23.02.2022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D97C1CD-9E65-43C1-85A4-266606547339}" type="slidenum">
              <a:rPr lang="uk-UA" smtClean="0"/>
              <a:t>‹#›</a:t>
            </a:fld>
            <a:endParaRPr lang="uk-UA"/>
          </a:p>
        </p:txBody>
      </p:sp>
    </p:spTree>
    <p:extLst>
      <p:ext uri="{BB962C8B-B14F-4D97-AF65-F5344CB8AC3E}">
        <p14:creationId xmlns:p14="http://schemas.microsoft.com/office/powerpoint/2010/main" val="3429193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E937FDD-DB29-48BA-899D-F07F64B7FCA2}" type="datetime1">
              <a:rPr lang="uk-UA" smtClean="0"/>
              <a:t>23.02.2022</a:t>
            </a:fld>
            <a:endParaRPr lang="uk-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97C1CD-9E65-43C1-85A4-266606547339}" type="slidenum">
              <a:rPr lang="uk-UA" smtClean="0"/>
              <a:t>‹#›</a:t>
            </a:fld>
            <a:endParaRPr lang="uk-UA"/>
          </a:p>
        </p:txBody>
      </p:sp>
    </p:spTree>
    <p:extLst>
      <p:ext uri="{BB962C8B-B14F-4D97-AF65-F5344CB8AC3E}">
        <p14:creationId xmlns:p14="http://schemas.microsoft.com/office/powerpoint/2010/main" val="2267063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hyperlink" Target="https://upload.wikimedia.org/wikipedia/commons/f/f6/Action_potential_propagation_in_unmyelinated_axon.gif?1645629254964"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nSpc>
                <a:spcPct val="80000"/>
              </a:lnSpc>
            </a:pPr>
            <a:r>
              <a:rPr lang="uk-UA" dirty="0" smtClean="0"/>
              <a:t/>
            </a:r>
            <a:br>
              <a:rPr lang="uk-UA" dirty="0" smtClean="0"/>
            </a:br>
            <a:r>
              <a:rPr lang="uk-UA" dirty="0"/>
              <a:t/>
            </a:r>
            <a:br>
              <a:rPr lang="uk-UA" dirty="0"/>
            </a:br>
            <a:r>
              <a:rPr lang="uk-UA" dirty="0" smtClean="0"/>
              <a:t>Біофізичні основи мембранних процесів</a:t>
            </a:r>
            <a:endParaRPr lang="uk-UA" sz="2800" dirty="0"/>
          </a:p>
        </p:txBody>
      </p:sp>
      <p:sp>
        <p:nvSpPr>
          <p:cNvPr id="3" name="Подзаголовок 2"/>
          <p:cNvSpPr>
            <a:spLocks noGrp="1"/>
          </p:cNvSpPr>
          <p:nvPr>
            <p:ph type="subTitle" idx="1"/>
          </p:nvPr>
        </p:nvSpPr>
        <p:spPr/>
        <p:txBody>
          <a:bodyPr>
            <a:normAutofit/>
          </a:bodyPr>
          <a:lstStyle/>
          <a:p>
            <a:pPr>
              <a:lnSpc>
                <a:spcPct val="120000"/>
              </a:lnSpc>
              <a:spcBef>
                <a:spcPts val="0"/>
              </a:spcBef>
              <a:spcAft>
                <a:spcPts val="0"/>
              </a:spcAft>
            </a:pPr>
            <a:r>
              <a:rPr lang="uk-UA" sz="3600" b="1" dirty="0" smtClean="0"/>
              <a:t>Мембранний </a:t>
            </a:r>
            <a:r>
              <a:rPr lang="uk-UA" sz="3600" b="1" dirty="0" smtClean="0"/>
              <a:t>потенціал спокою</a:t>
            </a:r>
          </a:p>
        </p:txBody>
      </p:sp>
    </p:spTree>
    <p:extLst>
      <p:ext uri="{BB962C8B-B14F-4D97-AF65-F5344CB8AC3E}">
        <p14:creationId xmlns:p14="http://schemas.microsoft.com/office/powerpoint/2010/main" val="3518327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72494" y="1923923"/>
            <a:ext cx="9432099" cy="3416320"/>
          </a:xfrm>
          <a:prstGeom prst="rect">
            <a:avLst/>
          </a:prstGeom>
        </p:spPr>
        <p:txBody>
          <a:bodyPr wrap="square">
            <a:spAutoFit/>
          </a:bodyPr>
          <a:lstStyle/>
          <a:p>
            <a:pPr algn="ctr"/>
            <a:r>
              <a:rPr lang="vi-VN" sz="2400" b="1" dirty="0" smtClean="0"/>
              <a:t>МПС </a:t>
            </a:r>
            <a:r>
              <a:rPr lang="vi-VN" sz="2400" b="1" dirty="0"/>
              <a:t>необхідний для підтримання збудливості таких клітин, як м'язові та нервової</a:t>
            </a:r>
            <a:r>
              <a:rPr lang="vi-VN" sz="2400" dirty="0"/>
              <a:t>. </a:t>
            </a:r>
            <a:endParaRPr lang="uk-UA" sz="2400" dirty="0"/>
          </a:p>
          <a:p>
            <a:pPr indent="360000"/>
            <a:r>
              <a:rPr lang="vi-VN" sz="2400" dirty="0" smtClean="0"/>
              <a:t>Також </a:t>
            </a:r>
            <a:r>
              <a:rPr lang="vi-VN" sz="2400" dirty="0"/>
              <a:t>він впливає на транспорт всіх заряджених частинок у будь-якому типі клітин: він сприяє пасивному транспорту аніонів із клітини та катіонів у клітину.</a:t>
            </a:r>
          </a:p>
          <a:p>
            <a:pPr indent="360000"/>
            <a:r>
              <a:rPr lang="vi-VN" sz="2400" dirty="0"/>
              <a:t>Утворення та підтримання мембранного потенціалу забезпечують різні типи іонних насосів (зокрема </a:t>
            </a:r>
            <a:r>
              <a:rPr lang="vi-VN" sz="2400" dirty="0" smtClean="0"/>
              <a:t>натрій-калієви</a:t>
            </a:r>
            <a:r>
              <a:rPr lang="uk-UA" sz="2400" dirty="0" smtClean="0">
                <a:latin typeface="Times New Roman" panose="02020603050405020304" pitchFamily="18" charset="0"/>
                <a:cs typeface="Times New Roman" panose="02020603050405020304" pitchFamily="18" charset="0"/>
              </a:rPr>
              <a:t>й</a:t>
            </a:r>
            <a:r>
              <a:rPr lang="vi-VN" sz="2400" dirty="0" smtClean="0"/>
              <a:t> </a:t>
            </a:r>
            <a:r>
              <a:rPr lang="vi-VN" sz="2400" dirty="0"/>
              <a:t>насос або натрій-калієва АТФаза) та іонних каналів (калієві, натрієві, хлорні іонні канали).</a:t>
            </a:r>
          </a:p>
        </p:txBody>
      </p:sp>
      <p:sp>
        <p:nvSpPr>
          <p:cNvPr id="8" name="Номер слайда 7"/>
          <p:cNvSpPr>
            <a:spLocks noGrp="1"/>
          </p:cNvSpPr>
          <p:nvPr>
            <p:ph type="sldNum" sz="quarter" idx="12"/>
          </p:nvPr>
        </p:nvSpPr>
        <p:spPr/>
        <p:txBody>
          <a:bodyPr/>
          <a:lstStyle/>
          <a:p>
            <a:fld id="{BD97C1CD-9E65-43C1-85A4-266606547339}" type="slidenum">
              <a:rPr lang="uk-UA" smtClean="0"/>
              <a:t>10</a:t>
            </a:fld>
            <a:endParaRPr lang="uk-UA"/>
          </a:p>
        </p:txBody>
      </p:sp>
      <p:sp>
        <p:nvSpPr>
          <p:cNvPr id="3" name="Прямоугольник 2"/>
          <p:cNvSpPr/>
          <p:nvPr/>
        </p:nvSpPr>
        <p:spPr>
          <a:xfrm>
            <a:off x="921771" y="831445"/>
            <a:ext cx="1598515" cy="707886"/>
          </a:xfrm>
          <a:prstGeom prst="rect">
            <a:avLst/>
          </a:prstGeom>
        </p:spPr>
        <p:txBody>
          <a:bodyPr wrap="none">
            <a:spAutoFit/>
          </a:bodyPr>
          <a:lstStyle/>
          <a:p>
            <a:r>
              <a:rPr lang="uk-UA" sz="4000" b="1" dirty="0"/>
              <a:t>Отже:</a:t>
            </a:r>
            <a:endParaRPr lang="ru-RU" sz="4000" dirty="0"/>
          </a:p>
        </p:txBody>
      </p:sp>
    </p:spTree>
    <p:extLst>
      <p:ext uri="{BB962C8B-B14F-4D97-AF65-F5344CB8AC3E}">
        <p14:creationId xmlns:p14="http://schemas.microsoft.com/office/powerpoint/2010/main" val="819019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D97C1CD-9E65-43C1-85A4-266606547339}" type="slidenum">
              <a:rPr lang="uk-UA" smtClean="0"/>
              <a:t>11</a:t>
            </a:fld>
            <a:endParaRPr lang="uk-UA"/>
          </a:p>
        </p:txBody>
      </p:sp>
      <p:sp>
        <p:nvSpPr>
          <p:cNvPr id="2" name="Заголовок 1"/>
          <p:cNvSpPr>
            <a:spLocks noGrp="1"/>
          </p:cNvSpPr>
          <p:nvPr>
            <p:ph type="title" idx="4294967295"/>
          </p:nvPr>
        </p:nvSpPr>
        <p:spPr>
          <a:xfrm>
            <a:off x="1505578" y="721318"/>
            <a:ext cx="9601200" cy="1303338"/>
          </a:xfrm>
        </p:spPr>
        <p:txBody>
          <a:bodyPr>
            <a:normAutofit/>
          </a:bodyPr>
          <a:lstStyle/>
          <a:p>
            <a:r>
              <a:rPr lang="ru-RU" b="1" dirty="0" err="1"/>
              <a:t>Формування</a:t>
            </a:r>
            <a:r>
              <a:rPr lang="ru-RU" b="1" dirty="0"/>
              <a:t> </a:t>
            </a:r>
            <a:r>
              <a:rPr lang="ru-RU" b="1" dirty="0" err="1"/>
              <a:t>потенціалу</a:t>
            </a:r>
            <a:r>
              <a:rPr lang="ru-RU" b="1" dirty="0"/>
              <a:t> </a:t>
            </a:r>
            <a:r>
              <a:rPr lang="ru-RU" b="1" dirty="0" err="1" smtClean="0"/>
              <a:t>спокою</a:t>
            </a:r>
            <a:endParaRPr lang="ru-RU"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671" y="2274778"/>
            <a:ext cx="4970876" cy="3370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5636712" y="1916482"/>
            <a:ext cx="5649239" cy="4154984"/>
          </a:xfrm>
          <a:prstGeom prst="rect">
            <a:avLst/>
          </a:prstGeom>
        </p:spPr>
        <p:txBody>
          <a:bodyPr wrap="square">
            <a:spAutoFit/>
          </a:bodyPr>
          <a:lstStyle/>
          <a:p>
            <a:r>
              <a:rPr lang="uk-UA" sz="2400" dirty="0" smtClean="0"/>
              <a:t>До виникнення мембранного потенціалу спокою призводять два фактори: по-перше, концентрації різних іонів відрізняються зовні та всередині клітини, по-друге мембрана є напівпроникною: одні іони можуть через неї проникати, інші - ні. Обидва ці явища залежать від наявності у мембрані спеціальних білків: концентраційні градієнти створюють іонні насоси, а проникність мембрани для іонів забезпечують </a:t>
            </a:r>
            <a:r>
              <a:rPr lang="uk-UA" sz="2400" u="sng" dirty="0" smtClean="0"/>
              <a:t>іонні канали</a:t>
            </a:r>
            <a:r>
              <a:rPr lang="uk-UA" sz="2400" dirty="0" smtClean="0"/>
              <a:t>.</a:t>
            </a:r>
            <a:endParaRPr lang="uk-UA" sz="2400" dirty="0"/>
          </a:p>
        </p:txBody>
      </p:sp>
    </p:spTree>
    <p:extLst>
      <p:ext uri="{BB962C8B-B14F-4D97-AF65-F5344CB8AC3E}">
        <p14:creationId xmlns:p14="http://schemas.microsoft.com/office/powerpoint/2010/main" val="3925939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27343" y="1026204"/>
            <a:ext cx="10095978" cy="4493538"/>
          </a:xfrm>
          <a:prstGeom prst="rect">
            <a:avLst/>
          </a:prstGeom>
        </p:spPr>
        <p:txBody>
          <a:bodyPr wrap="square">
            <a:spAutoFit/>
          </a:bodyPr>
          <a:lstStyle/>
          <a:p>
            <a:pPr indent="360000"/>
            <a:r>
              <a:rPr lang="uk-UA" sz="2200" dirty="0" smtClean="0"/>
              <a:t>Найважливішу роль у формуванні мембранного потенціалу відіграють іони калію, натрію та хлору. Концентрації цих іонів </a:t>
            </a:r>
            <a:r>
              <a:rPr lang="uk-UA" sz="2200" dirty="0" err="1" smtClean="0"/>
              <a:t>відрізняюються</a:t>
            </a:r>
            <a:r>
              <a:rPr lang="uk-UA" sz="2200" dirty="0" smtClean="0"/>
              <a:t> по дві сторони мембрани. Для нейрона ссавців концентрація K</a:t>
            </a:r>
            <a:r>
              <a:rPr lang="uk-UA" sz="2200" baseline="30000" dirty="0" smtClean="0"/>
              <a:t>+</a:t>
            </a:r>
            <a:r>
              <a:rPr lang="uk-UA" sz="2200" dirty="0" smtClean="0"/>
              <a:t> становить 140 </a:t>
            </a:r>
            <a:r>
              <a:rPr lang="uk-UA" sz="2200" dirty="0" err="1" smtClean="0"/>
              <a:t>мМ</a:t>
            </a:r>
            <a:r>
              <a:rPr lang="uk-UA" sz="2200" dirty="0" smtClean="0"/>
              <a:t> всередині клітини і тільки 5мМ ззовні, градієнт концентрації </a:t>
            </a:r>
            <a:r>
              <a:rPr lang="uk-UA" sz="2200" dirty="0" err="1" smtClean="0"/>
              <a:t>Na</a:t>
            </a:r>
            <a:r>
              <a:rPr lang="uk-UA" sz="2200" baseline="30000" dirty="0" smtClean="0"/>
              <a:t>+</a:t>
            </a:r>
            <a:r>
              <a:rPr lang="uk-UA" sz="2200" dirty="0" smtClean="0"/>
              <a:t> майже протилежний - 150 </a:t>
            </a:r>
            <a:r>
              <a:rPr lang="uk-UA" sz="2200" dirty="0" err="1" smtClean="0"/>
              <a:t>мМ</a:t>
            </a:r>
            <a:r>
              <a:rPr lang="uk-UA" sz="2200" dirty="0" smtClean="0"/>
              <a:t> зовні та 15 </a:t>
            </a:r>
            <a:r>
              <a:rPr lang="uk-UA" sz="2200" dirty="0" err="1" smtClean="0"/>
              <a:t>мМ</a:t>
            </a:r>
            <a:r>
              <a:rPr lang="uk-UA" sz="2200" dirty="0" smtClean="0"/>
              <a:t> всередині. Такий розподіл іонів підтримується натрій-калієвим насосом у плазматичній мембрані -  білком що використовує енергію АТФ для закачування K</a:t>
            </a:r>
            <a:r>
              <a:rPr lang="uk-UA" sz="2200" baseline="30000" dirty="0" smtClean="0"/>
              <a:t>+</a:t>
            </a:r>
            <a:r>
              <a:rPr lang="uk-UA" sz="2200" dirty="0" smtClean="0"/>
              <a:t> у клітину і викачування </a:t>
            </a:r>
            <a:r>
              <a:rPr lang="uk-UA" sz="2200" dirty="0" err="1" smtClean="0"/>
              <a:t>Na</a:t>
            </a:r>
            <a:r>
              <a:rPr lang="uk-UA" sz="2200" baseline="30000" dirty="0" smtClean="0"/>
              <a:t>+</a:t>
            </a:r>
            <a:r>
              <a:rPr lang="uk-UA" sz="2200" dirty="0" smtClean="0"/>
              <a:t> із неї. </a:t>
            </a:r>
          </a:p>
          <a:p>
            <a:pPr indent="360000"/>
            <a:r>
              <a:rPr lang="uk-UA" sz="2200" dirty="0" smtClean="0"/>
              <a:t>Концентраційні градієнти катіонів калію та натрію - це хімічна форма потенційної енергії. У перетворенні цієї енергії в електричну беруть участь іонні канали - пори, що формуються скупченнями спеціальних трансмембранних білків. Коли іони дифундують крізь канал, вони </a:t>
            </a:r>
            <a:r>
              <a:rPr lang="uk-UA" sz="2200" dirty="0" err="1" smtClean="0"/>
              <a:t>переносять</a:t>
            </a:r>
            <a:r>
              <a:rPr lang="uk-UA" sz="2200" dirty="0" smtClean="0"/>
              <a:t> одиницю електричного заряду. Будь-який сумарний рух позитивних або негативних іонів через мембрану буде створювати напругу, або різницю потенціалів по дві сторони мембрани</a:t>
            </a:r>
            <a:r>
              <a:rPr lang="ru-RU" sz="2200" dirty="0" smtClean="0"/>
              <a:t>.</a:t>
            </a:r>
            <a:endParaRPr lang="ru-RU" sz="2200" dirty="0"/>
          </a:p>
        </p:txBody>
      </p:sp>
      <p:sp>
        <p:nvSpPr>
          <p:cNvPr id="8" name="Номер слайда 7"/>
          <p:cNvSpPr>
            <a:spLocks noGrp="1"/>
          </p:cNvSpPr>
          <p:nvPr>
            <p:ph type="sldNum" sz="quarter" idx="12"/>
          </p:nvPr>
        </p:nvSpPr>
        <p:spPr/>
        <p:txBody>
          <a:bodyPr/>
          <a:lstStyle/>
          <a:p>
            <a:fld id="{BD97C1CD-9E65-43C1-85A4-266606547339}" type="slidenum">
              <a:rPr lang="uk-UA" smtClean="0"/>
              <a:t>12</a:t>
            </a:fld>
            <a:endParaRPr lang="uk-UA"/>
          </a:p>
        </p:txBody>
      </p:sp>
    </p:spTree>
    <p:extLst>
      <p:ext uri="{BB962C8B-B14F-4D97-AF65-F5344CB8AC3E}">
        <p14:creationId xmlns:p14="http://schemas.microsoft.com/office/powerpoint/2010/main" val="2763457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27343" y="1026204"/>
            <a:ext cx="10095978" cy="4893647"/>
          </a:xfrm>
          <a:prstGeom prst="rect">
            <a:avLst/>
          </a:prstGeom>
        </p:spPr>
        <p:txBody>
          <a:bodyPr wrap="square">
            <a:spAutoFit/>
          </a:bodyPr>
          <a:lstStyle/>
          <a:p>
            <a:pPr indent="360000"/>
            <a:r>
              <a:rPr lang="uk-UA" sz="2400" dirty="0" smtClean="0"/>
              <a:t>Іонні канали, що беруть участь в </a:t>
            </a:r>
            <a:r>
              <a:rPr lang="uk-UA" sz="2400" dirty="0" err="1" smtClean="0"/>
              <a:t>утовренні</a:t>
            </a:r>
            <a:r>
              <a:rPr lang="uk-UA" sz="2400" dirty="0" smtClean="0"/>
              <a:t> МПС мають вибіркову проникність, тобто дають можливість проникати тільки певному типу іонів. В мембрані нейрона у стані спокою відкриті калієві канали (ті, що в основному пропускають тільки калій), більшість натрієвих каналів - закриті. Дифузія іонів K</a:t>
            </a:r>
            <a:r>
              <a:rPr lang="uk-UA" sz="2400" baseline="30000" dirty="0" smtClean="0"/>
              <a:t>+</a:t>
            </a:r>
            <a:r>
              <a:rPr lang="uk-UA" sz="2400" dirty="0" smtClean="0"/>
              <a:t> через калієві канали є вирішальною для створення мембранного потенціалу. Через те, що концентрація K</a:t>
            </a:r>
            <a:r>
              <a:rPr lang="uk-UA" sz="2400" baseline="30000" dirty="0" smtClean="0"/>
              <a:t>+</a:t>
            </a:r>
            <a:r>
              <a:rPr lang="uk-UA" sz="2400" dirty="0" smtClean="0"/>
              <a:t> значно вища всередині клітини, хімічний градієнт сприяє відтоку цих катіонів з клітини, тому в цитоплазмі починають переважати аніони, які не можуть проходити через калієві канали.</a:t>
            </a:r>
          </a:p>
          <a:p>
            <a:pPr indent="360000"/>
            <a:r>
              <a:rPr lang="uk-UA" sz="2400" dirty="0" smtClean="0"/>
              <a:t>Відтік іонів калію із клітини обмежений самим мембранним потенціалом, оскільки при певному його рівні накопичення негативних зарядів у цитоплазмі буде обмежувати рух катіонів поза межі клітини. Таким чином, головним фактором у виникненні МПС є розподіл іонів калію під дією електричного та хімічного потенціалів.</a:t>
            </a:r>
            <a:endParaRPr lang="uk-UA" sz="2400" dirty="0"/>
          </a:p>
        </p:txBody>
      </p:sp>
      <p:sp>
        <p:nvSpPr>
          <p:cNvPr id="8" name="Номер слайда 7"/>
          <p:cNvSpPr>
            <a:spLocks noGrp="1"/>
          </p:cNvSpPr>
          <p:nvPr>
            <p:ph type="sldNum" sz="quarter" idx="12"/>
          </p:nvPr>
        </p:nvSpPr>
        <p:spPr/>
        <p:txBody>
          <a:bodyPr/>
          <a:lstStyle/>
          <a:p>
            <a:fld id="{BD97C1CD-9E65-43C1-85A4-266606547339}" type="slidenum">
              <a:rPr lang="uk-UA" smtClean="0"/>
              <a:t>13</a:t>
            </a:fld>
            <a:endParaRPr lang="uk-UA"/>
          </a:p>
        </p:txBody>
      </p:sp>
    </p:spTree>
    <p:extLst>
      <p:ext uri="{BB962C8B-B14F-4D97-AF65-F5344CB8AC3E}">
        <p14:creationId xmlns:p14="http://schemas.microsoft.com/office/powerpoint/2010/main" val="2186966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b="2269"/>
          <a:stretch/>
        </p:blipFill>
        <p:spPr>
          <a:xfrm>
            <a:off x="7168551" y="865428"/>
            <a:ext cx="4062232" cy="4922897"/>
          </a:xfrm>
          <a:prstGeom prst="rect">
            <a:avLst/>
          </a:prstGeom>
        </p:spPr>
      </p:pic>
      <p:sp>
        <p:nvSpPr>
          <p:cNvPr id="6" name="Прямоугольник 5"/>
          <p:cNvSpPr/>
          <p:nvPr/>
        </p:nvSpPr>
        <p:spPr>
          <a:xfrm>
            <a:off x="888521" y="2023826"/>
            <a:ext cx="6280030" cy="3139321"/>
          </a:xfrm>
          <a:prstGeom prst="rect">
            <a:avLst/>
          </a:prstGeom>
        </p:spPr>
        <p:txBody>
          <a:bodyPr wrap="square">
            <a:spAutoFit/>
          </a:bodyPr>
          <a:lstStyle/>
          <a:p>
            <a:pPr indent="360000"/>
            <a:r>
              <a:rPr lang="uk-UA" dirty="0"/>
              <a:t>П</a:t>
            </a:r>
            <a:r>
              <a:rPr lang="uk-UA" dirty="0" smtClean="0"/>
              <a:t>ід дією стимулу певні канали відкриваються і пропускають іони. Відбувається зміщення мембранного потенціалу. Ці зміщення можуть бути різного спрямування в залежності від заряду або напрямку руху іонів. В разі, коли іони позитивного заряду входять всередину, відбувається </a:t>
            </a:r>
            <a:r>
              <a:rPr lang="uk-UA" b="1" dirty="0" smtClean="0"/>
              <a:t>деполяризація</a:t>
            </a:r>
            <a:r>
              <a:rPr lang="uk-UA" dirty="0" smtClean="0"/>
              <a:t> – тобто короткочасна зміна знаку зарядів по різні боки мембрани (зовні стає негативним, а всередині – позитивним; див. рис.). </a:t>
            </a:r>
          </a:p>
          <a:p>
            <a:pPr indent="360000"/>
            <a:r>
              <a:rPr lang="uk-UA" dirty="0" smtClean="0"/>
              <a:t>Коли ж всередину клітини входять іони з негативним зарядом, або позитивні виходять з неї, відбувається </a:t>
            </a:r>
            <a:r>
              <a:rPr lang="uk-UA" b="1" dirty="0" err="1" smtClean="0"/>
              <a:t>гіперполяризація</a:t>
            </a:r>
            <a:r>
              <a:rPr lang="uk-UA" dirty="0" smtClean="0"/>
              <a:t> – накопичення негативного заряду зсередини і позитивного ззовні мембрани.</a:t>
            </a:r>
            <a:endParaRPr lang="uk-UA" dirty="0"/>
          </a:p>
        </p:txBody>
      </p:sp>
      <p:pic>
        <p:nvPicPr>
          <p:cNvPr id="7" name="Рисунок 6"/>
          <p:cNvPicPr>
            <a:picLocks noChangeAspect="1"/>
          </p:cNvPicPr>
          <p:nvPr/>
        </p:nvPicPr>
        <p:blipFill>
          <a:blip r:embed="rId3">
            <a:duotone>
              <a:prstClr val="black"/>
              <a:schemeClr val="accent2">
                <a:tint val="45000"/>
                <a:satMod val="400000"/>
              </a:schemeClr>
            </a:duotone>
          </a:blip>
          <a:stretch>
            <a:fillRect/>
          </a:stretch>
        </p:blipFill>
        <p:spPr>
          <a:xfrm>
            <a:off x="1038812" y="1011731"/>
            <a:ext cx="4343400" cy="523875"/>
          </a:xfrm>
          <a:prstGeom prst="rect">
            <a:avLst/>
          </a:prstGeom>
        </p:spPr>
      </p:pic>
    </p:spTree>
    <p:extLst>
      <p:ext uri="{BB962C8B-B14F-4D97-AF65-F5344CB8AC3E}">
        <p14:creationId xmlns:p14="http://schemas.microsoft.com/office/powerpoint/2010/main" val="1565865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5299" y="1025005"/>
            <a:ext cx="6113252" cy="4801314"/>
          </a:xfrm>
          <a:prstGeom prst="rect">
            <a:avLst/>
          </a:prstGeom>
        </p:spPr>
        <p:txBody>
          <a:bodyPr wrap="square">
            <a:spAutoFit/>
          </a:bodyPr>
          <a:lstStyle/>
          <a:p>
            <a:pPr indent="360000"/>
            <a:r>
              <a:rPr lang="uk-UA" dirty="0" smtClean="0"/>
              <a:t>Але невеличких зсувів МП ще не достатньо для генерації імпульсу, що буде поширюватися далі, адже, за визначенням, </a:t>
            </a:r>
          </a:p>
          <a:p>
            <a:pPr indent="360000"/>
            <a:r>
              <a:rPr lang="uk-UA" b="1" dirty="0" smtClean="0"/>
              <a:t>потенціал дії – хвиля збудження, що розповсюджується по мембрані живої клітини у вигляді короткочасної зміни потенціалу на невеликому відрізку </a:t>
            </a:r>
            <a:r>
              <a:rPr lang="uk-UA" dirty="0" smtClean="0"/>
              <a:t>(</a:t>
            </a:r>
            <a:r>
              <a:rPr lang="uk-UA" dirty="0" err="1" smtClean="0"/>
              <a:t>рис.попередній</a:t>
            </a:r>
            <a:r>
              <a:rPr lang="uk-UA" dirty="0" smtClean="0"/>
              <a:t>). </a:t>
            </a:r>
          </a:p>
          <a:p>
            <a:pPr indent="360000"/>
            <a:endParaRPr lang="uk-UA" dirty="0" smtClean="0"/>
          </a:p>
          <a:p>
            <a:pPr indent="360000"/>
            <a:r>
              <a:rPr lang="uk-UA" dirty="0" smtClean="0"/>
              <a:t>По суті, це та ж деполяризація – фаза зростання, але вже в більших масштабах. Отже, щоб досягти цих більших масштабів деполяризації, треба, відповідно, знайти спосіб збільшити позитивний заряд із середини мембрани, запустити туди більше позитивних іонів та від крити більше каналів. Для цього й існують канали, що відчувають зсуви МП. Зазвичай це канали, які пропускають позитивні іони натрію. Ті значення МП, при якому відкриваються </a:t>
            </a:r>
            <a:r>
              <a:rPr lang="uk-UA" dirty="0" err="1" smtClean="0"/>
              <a:t>деполяризуючі</a:t>
            </a:r>
            <a:r>
              <a:rPr lang="uk-UA" dirty="0" smtClean="0"/>
              <a:t> канали, називаються </a:t>
            </a:r>
            <a:r>
              <a:rPr lang="uk-UA" b="1" dirty="0" smtClean="0"/>
              <a:t>порогом</a:t>
            </a:r>
            <a:r>
              <a:rPr lang="uk-UA" dirty="0" smtClean="0"/>
              <a:t> і діють як спусковий гачок. Таким чином, відбувається ще більший зсув МП. </a:t>
            </a:r>
            <a:endParaRPr lang="uk-UA" dirty="0"/>
          </a:p>
        </p:txBody>
      </p:sp>
      <p:pic>
        <p:nvPicPr>
          <p:cNvPr id="3" name="Рисунок 2"/>
          <p:cNvPicPr>
            <a:picLocks noChangeAspect="1"/>
          </p:cNvPicPr>
          <p:nvPr/>
        </p:nvPicPr>
        <p:blipFill>
          <a:blip r:embed="rId2"/>
          <a:stretch>
            <a:fillRect/>
          </a:stretch>
        </p:blipFill>
        <p:spPr>
          <a:xfrm>
            <a:off x="7367499" y="778984"/>
            <a:ext cx="3941732" cy="5344356"/>
          </a:xfrm>
          <a:prstGeom prst="rect">
            <a:avLst/>
          </a:prstGeom>
        </p:spPr>
      </p:pic>
    </p:spTree>
    <p:extLst>
      <p:ext uri="{BB962C8B-B14F-4D97-AF65-F5344CB8AC3E}">
        <p14:creationId xmlns:p14="http://schemas.microsoft.com/office/powerpoint/2010/main" val="1161656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0343" y="1472105"/>
            <a:ext cx="6096000" cy="3477875"/>
          </a:xfrm>
          <a:prstGeom prst="rect">
            <a:avLst/>
          </a:prstGeom>
        </p:spPr>
        <p:txBody>
          <a:bodyPr>
            <a:spAutoFit/>
          </a:bodyPr>
          <a:lstStyle/>
          <a:p>
            <a:r>
              <a:rPr lang="uk-UA" sz="2000" dirty="0" smtClean="0"/>
              <a:t>Тим же шляхом відкриття порогових </a:t>
            </a:r>
            <a:r>
              <a:rPr lang="uk-UA" sz="2000" dirty="0" err="1" smtClean="0"/>
              <a:t>потенціалчутливих</a:t>
            </a:r>
            <a:r>
              <a:rPr lang="uk-UA" sz="2000" dirty="0" smtClean="0"/>
              <a:t> каналів вирішується і проблема розповсюдження потенціалу. При досягненні порогових величин потенціалу сусідні </a:t>
            </a:r>
            <a:r>
              <a:rPr lang="uk-UA" sz="2000" dirty="0" err="1" smtClean="0"/>
              <a:t>потенціалчутливі</a:t>
            </a:r>
            <a:r>
              <a:rPr lang="uk-UA" sz="2000" dirty="0" smtClean="0"/>
              <a:t> канали відкриваються, спричинюючи швидку деполяризацію, що поширюється по мембрані далі й далі. А якби порогового рівня не було б досягнуто і не відкрилась велика кількість каналів, деполяризація не досягла б сусідів, і зсув мембранного потенціалу залишився б невеличкою локальною подією (на рисунку – підпорогові зміщення  потенціалу).</a:t>
            </a:r>
            <a:endParaRPr lang="uk-UA" sz="2000" dirty="0"/>
          </a:p>
        </p:txBody>
      </p:sp>
      <p:pic>
        <p:nvPicPr>
          <p:cNvPr id="3" name="Рисунок 2"/>
          <p:cNvPicPr>
            <a:picLocks noChangeAspect="1"/>
          </p:cNvPicPr>
          <p:nvPr/>
        </p:nvPicPr>
        <p:blipFill>
          <a:blip r:embed="rId2"/>
          <a:stretch>
            <a:fillRect/>
          </a:stretch>
        </p:blipFill>
        <p:spPr>
          <a:xfrm>
            <a:off x="7358872" y="701346"/>
            <a:ext cx="3941732" cy="5344356"/>
          </a:xfrm>
          <a:prstGeom prst="rect">
            <a:avLst/>
          </a:prstGeom>
        </p:spPr>
      </p:pic>
    </p:spTree>
    <p:extLst>
      <p:ext uri="{BB962C8B-B14F-4D97-AF65-F5344CB8AC3E}">
        <p14:creationId xmlns:p14="http://schemas.microsoft.com/office/powerpoint/2010/main" val="4243277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21436" y="984105"/>
            <a:ext cx="6280028" cy="3785652"/>
          </a:xfrm>
          <a:prstGeom prst="rect">
            <a:avLst/>
          </a:prstGeom>
        </p:spPr>
        <p:txBody>
          <a:bodyPr wrap="square">
            <a:spAutoFit/>
          </a:bodyPr>
          <a:lstStyle/>
          <a:p>
            <a:r>
              <a:rPr lang="uk-UA" sz="2000" dirty="0" smtClean="0"/>
              <a:t>Потенціал дії, як і кожна нормальна хвиля, має і низхідну фазу –  </a:t>
            </a:r>
            <a:r>
              <a:rPr lang="uk-UA" sz="2000" b="1" dirty="0" err="1" smtClean="0"/>
              <a:t>реполяризацію</a:t>
            </a:r>
            <a:r>
              <a:rPr lang="uk-UA" sz="2000" dirty="0" smtClean="0"/>
              <a:t> (“ре” означає “відновлення”), коли заряди на мембрані необхідно повернути до попереднього стану. Це зазвичай відбувається завдяки відкриттю калієвих каналів. Хоч іони калію також позитивні, але їхній рух спрямований уже назовні. Тому відтік позитивних зарядів із клітини врівноважує кількість позитивних зарядів, що надійшли в клітину. Та щоб повністю відновити можливість повторного генерування ПД у клітини, існують певні механізми, серед яких натрій-калієвий обмінник, котрий забезпечує повернення натрію назовні, а калію всередину.</a:t>
            </a:r>
            <a:endParaRPr lang="uk-UA" sz="2000" dirty="0"/>
          </a:p>
        </p:txBody>
      </p:sp>
      <p:pic>
        <p:nvPicPr>
          <p:cNvPr id="3" name="Рисунок 2"/>
          <p:cNvPicPr>
            <a:picLocks noChangeAspect="1"/>
          </p:cNvPicPr>
          <p:nvPr/>
        </p:nvPicPr>
        <p:blipFill>
          <a:blip r:embed="rId2"/>
          <a:stretch>
            <a:fillRect/>
          </a:stretch>
        </p:blipFill>
        <p:spPr>
          <a:xfrm>
            <a:off x="7929156" y="1175799"/>
            <a:ext cx="3293809" cy="4465877"/>
          </a:xfrm>
          <a:prstGeom prst="rect">
            <a:avLst/>
          </a:prstGeom>
        </p:spPr>
      </p:pic>
      <p:pic>
        <p:nvPicPr>
          <p:cNvPr id="4" name="Рисунок 3"/>
          <p:cNvPicPr>
            <a:picLocks noChangeAspect="1"/>
          </p:cNvPicPr>
          <p:nvPr/>
        </p:nvPicPr>
        <p:blipFill>
          <a:blip r:embed="rId3"/>
          <a:stretch>
            <a:fillRect/>
          </a:stretch>
        </p:blipFill>
        <p:spPr>
          <a:xfrm>
            <a:off x="2419530" y="5075836"/>
            <a:ext cx="5076825" cy="657225"/>
          </a:xfrm>
          <a:prstGeom prst="rect">
            <a:avLst/>
          </a:prstGeom>
        </p:spPr>
      </p:pic>
    </p:spTree>
    <p:extLst>
      <p:ext uri="{BB962C8B-B14F-4D97-AF65-F5344CB8AC3E}">
        <p14:creationId xmlns:p14="http://schemas.microsoft.com/office/powerpoint/2010/main" val="2915738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07721" y="1055653"/>
            <a:ext cx="8425132" cy="4524315"/>
          </a:xfrm>
          <a:prstGeom prst="rect">
            <a:avLst/>
          </a:prstGeom>
        </p:spPr>
        <p:txBody>
          <a:bodyPr wrap="square">
            <a:spAutoFit/>
          </a:bodyPr>
          <a:lstStyle/>
          <a:p>
            <a:r>
              <a:rPr lang="uk-UA" dirty="0" smtClean="0"/>
              <a:t>Отже, імпульс дійсно не виникає просто так. Він генерується </a:t>
            </a:r>
            <a:r>
              <a:rPr lang="uk-UA" b="1" dirty="0" smtClean="0"/>
              <a:t>шляхом відкривання іонних каналів у відповідь на стимул</a:t>
            </a:r>
            <a:r>
              <a:rPr lang="uk-UA" dirty="0" smtClean="0"/>
              <a:t>, причому цей стимул має бути такої величини, щоб відкрити достатню кількість каналів для зміщення мембран ного потенціалу до порогових значень, таких, що запустять відкриття наступних і генерацію справжнього потенціалу дії. Але ж наші водії ритму в серці обходяться без будь-яких стимулів. Як це їм вдається? Пам’ятаєте, ми говорили, що каналів існує величезне різноманіття? </a:t>
            </a:r>
            <a:r>
              <a:rPr lang="ru-RU" dirty="0" smtClean="0"/>
              <a:t>Так ось, </a:t>
            </a:r>
            <a:r>
              <a:rPr lang="ru-RU" dirty="0" err="1" smtClean="0"/>
              <a:t>існують</a:t>
            </a:r>
            <a:r>
              <a:rPr lang="ru-RU" dirty="0" smtClean="0"/>
              <a:t> </a:t>
            </a:r>
            <a:r>
              <a:rPr lang="ru-RU" dirty="0" err="1" smtClean="0"/>
              <a:t>такі</a:t>
            </a:r>
            <a:r>
              <a:rPr lang="ru-RU" dirty="0" smtClean="0"/>
              <a:t>, </a:t>
            </a:r>
            <a:r>
              <a:rPr lang="ru-RU" dirty="0" err="1" smtClean="0"/>
              <a:t>які</a:t>
            </a:r>
            <a:r>
              <a:rPr lang="ru-RU" dirty="0" smtClean="0"/>
              <a:t> </a:t>
            </a:r>
            <a:r>
              <a:rPr lang="ru-RU" dirty="0" err="1" smtClean="0"/>
              <a:t>звуться</a:t>
            </a:r>
            <a:r>
              <a:rPr lang="ru-RU" dirty="0" smtClean="0"/>
              <a:t> </a:t>
            </a:r>
            <a:r>
              <a:rPr lang="ru-RU" b="1" dirty="0" err="1" smtClean="0"/>
              <a:t>низькопороговими</a:t>
            </a:r>
            <a:r>
              <a:rPr lang="ru-RU" b="1" dirty="0" smtClean="0"/>
              <a:t> каналами</a:t>
            </a:r>
            <a:r>
              <a:rPr lang="ru-RU" dirty="0" smtClean="0"/>
              <a:t>. </a:t>
            </a:r>
            <a:r>
              <a:rPr lang="uk-UA" dirty="0" smtClean="0"/>
              <a:t>Порогом виступає величина мембранного потенціалу і для кожного типу іонного каналу цей поріг має своє значення (55 </a:t>
            </a:r>
            <a:r>
              <a:rPr lang="uk-UA" dirty="0" err="1" smtClean="0"/>
              <a:t>мВ</a:t>
            </a:r>
            <a:r>
              <a:rPr lang="uk-UA" dirty="0" smtClean="0"/>
              <a:t> для натрієвих). Відповідно, </a:t>
            </a:r>
            <a:r>
              <a:rPr lang="uk-UA" dirty="0" err="1" smtClean="0"/>
              <a:t>низькопорогові</a:t>
            </a:r>
            <a:r>
              <a:rPr lang="uk-UA" dirty="0" smtClean="0"/>
              <a:t> канали відкриваються за невеликих зміщень від мембранного потенціалу спокою. Ще однією цікавою властивістю </a:t>
            </a:r>
            <a:r>
              <a:rPr lang="uk-UA" dirty="0" err="1" smtClean="0"/>
              <a:t>низькопорогових</a:t>
            </a:r>
            <a:r>
              <a:rPr lang="uk-UA" dirty="0" smtClean="0"/>
              <a:t> каналів є те, що після процесу відкриття/закриття, коли стають неактивними, вони не одразу можуть знову відкритись, а лише після деякої </a:t>
            </a:r>
            <a:r>
              <a:rPr lang="uk-UA" dirty="0" err="1" smtClean="0"/>
              <a:t>гіперполяризації</a:t>
            </a:r>
            <a:r>
              <a:rPr lang="uk-UA" dirty="0" smtClean="0"/>
              <a:t>, яка виводить їх із неактивного стану. А </a:t>
            </a:r>
            <a:r>
              <a:rPr lang="uk-UA" dirty="0" err="1" smtClean="0"/>
              <a:t>гіперполяризація</a:t>
            </a:r>
            <a:r>
              <a:rPr lang="uk-UA" dirty="0" smtClean="0"/>
              <a:t>, окрім тих випадків, про які ми згадували вище, виникає ще й у кінці потенціалу дії як остання його фаза (позначено як (3) на рисунку) внаслідок надмірного виходу позитивних іонів калію з клітини.</a:t>
            </a:r>
            <a:endParaRPr lang="uk-UA" dirty="0"/>
          </a:p>
        </p:txBody>
      </p:sp>
    </p:spTree>
    <p:extLst>
      <p:ext uri="{BB962C8B-B14F-4D97-AF65-F5344CB8AC3E}">
        <p14:creationId xmlns:p14="http://schemas.microsoft.com/office/powerpoint/2010/main" val="2894393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78634" y="1320688"/>
            <a:ext cx="8695426" cy="4801314"/>
          </a:xfrm>
          <a:prstGeom prst="rect">
            <a:avLst/>
          </a:prstGeom>
        </p:spPr>
        <p:txBody>
          <a:bodyPr wrap="square">
            <a:spAutoFit/>
          </a:bodyPr>
          <a:lstStyle/>
          <a:p>
            <a:r>
              <a:rPr lang="uk-UA" b="1" dirty="0" smtClean="0"/>
              <a:t>Отже. </a:t>
            </a:r>
          </a:p>
          <a:p>
            <a:pPr indent="360000"/>
            <a:r>
              <a:rPr lang="uk-UA" dirty="0" smtClean="0"/>
              <a:t>З наявністю </a:t>
            </a:r>
            <a:r>
              <a:rPr lang="uk-UA" dirty="0" err="1" smtClean="0"/>
              <a:t>низькопорогових</a:t>
            </a:r>
            <a:r>
              <a:rPr lang="uk-UA" dirty="0" smtClean="0"/>
              <a:t> каналів генерувати імпульс (або потенціал дії) стає простіше після проходження попереднього імпульсу. Незначні зміни потенціалу, – і вже відкриті канали, що, пропускаючи позитивні іони кальцію, </a:t>
            </a:r>
            <a:r>
              <a:rPr lang="uk-UA" dirty="0" err="1" smtClean="0"/>
              <a:t>деполяризують</a:t>
            </a:r>
            <a:r>
              <a:rPr lang="uk-UA" dirty="0" smtClean="0"/>
              <a:t> мембрану. </a:t>
            </a:r>
            <a:r>
              <a:rPr lang="uk-UA" dirty="0" err="1" smtClean="0"/>
              <a:t>Деполяризують</a:t>
            </a:r>
            <a:r>
              <a:rPr lang="uk-UA" dirty="0" smtClean="0"/>
              <a:t> до такого рівня, щоб змогли відкритись інші канали з вищим порогом, які будуть ще більше </a:t>
            </a:r>
            <a:r>
              <a:rPr lang="uk-UA" dirty="0" err="1" smtClean="0"/>
              <a:t>деполяризувати</a:t>
            </a:r>
            <a:r>
              <a:rPr lang="uk-UA" dirty="0" smtClean="0"/>
              <a:t> мембрану, – виникне хвиля </a:t>
            </a:r>
            <a:r>
              <a:rPr lang="uk-UA" b="1" dirty="0" smtClean="0"/>
              <a:t>потенціалу дії </a:t>
            </a:r>
            <a:r>
              <a:rPr lang="uk-UA" dirty="0" smtClean="0"/>
              <a:t>(ПД). </a:t>
            </a:r>
          </a:p>
          <a:p>
            <a:pPr indent="360000"/>
            <a:r>
              <a:rPr lang="uk-UA" dirty="0" smtClean="0"/>
              <a:t>У кінці цієї хвилі </a:t>
            </a:r>
            <a:r>
              <a:rPr lang="uk-UA" dirty="0" err="1" smtClean="0"/>
              <a:t>гіперполяризація</a:t>
            </a:r>
            <a:r>
              <a:rPr lang="uk-UA" dirty="0" smtClean="0"/>
              <a:t> переводить </a:t>
            </a:r>
            <a:r>
              <a:rPr lang="uk-UA" dirty="0" err="1" smtClean="0"/>
              <a:t>низькопорогові</a:t>
            </a:r>
            <a:r>
              <a:rPr lang="uk-UA" dirty="0" smtClean="0"/>
              <a:t> канали в готовність відкритись при найближчому зміщенні потенціалу, – і все повторюється знову. </a:t>
            </a:r>
          </a:p>
          <a:p>
            <a:pPr indent="360000"/>
            <a:endParaRPr lang="uk-UA" dirty="0"/>
          </a:p>
          <a:p>
            <a:pPr indent="360000"/>
            <a:r>
              <a:rPr lang="uk-UA" dirty="0" smtClean="0"/>
              <a:t>А якби не було цих </a:t>
            </a:r>
            <a:r>
              <a:rPr lang="uk-UA" dirty="0" err="1" smtClean="0"/>
              <a:t>низькопорогових</a:t>
            </a:r>
            <a:r>
              <a:rPr lang="uk-UA" dirty="0" smtClean="0"/>
              <a:t> кальцієвих каналів (НКК)? </a:t>
            </a:r>
            <a:r>
              <a:rPr lang="uk-UA" dirty="0" err="1" smtClean="0"/>
              <a:t>Гіперполяризація</a:t>
            </a:r>
            <a:r>
              <a:rPr lang="uk-UA" dirty="0" smtClean="0"/>
              <a:t> після кожної хвилі ПД знижувала б збудливість клітини і її можливість генерувати імпульси, адже за таких умов треба було би впустити набагато більше позитивних іонів всередину, щоб досягти порогу для відкриття каналів, які формують висхідну фазу ПД. А за наявності НКК достатньо невеличкого зсуву мембранного потенціалу до низького порогу, щоб запустити всю ланцюгову реакцію відривання каналів. Тобто, завдяки діяльності </a:t>
            </a:r>
            <a:r>
              <a:rPr lang="uk-UA" dirty="0" err="1" smtClean="0"/>
              <a:t>низькопорогових</a:t>
            </a:r>
            <a:r>
              <a:rPr lang="uk-UA" dirty="0" smtClean="0"/>
              <a:t> каналів підвищується збудливість у той момент, коли зазвичай вона знижується, і є можливість тут же згенерувати новий імпульс.</a:t>
            </a:r>
            <a:endParaRPr lang="uk-UA" dirty="0"/>
          </a:p>
        </p:txBody>
      </p:sp>
    </p:spTree>
    <p:extLst>
      <p:ext uri="{BB962C8B-B14F-4D97-AF65-F5344CB8AC3E}">
        <p14:creationId xmlns:p14="http://schemas.microsoft.com/office/powerpoint/2010/main" val="2912774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vi-VN" b="1" dirty="0" smtClean="0"/>
              <a:t>Мембранний потенціал спокою </a:t>
            </a:r>
            <a:r>
              <a:rPr lang="vi-VN" b="1" dirty="0"/>
              <a:t>(МПС)</a:t>
            </a:r>
            <a:endParaRPr lang="ru-RU" dirty="0"/>
          </a:p>
        </p:txBody>
      </p:sp>
      <p:sp>
        <p:nvSpPr>
          <p:cNvPr id="3" name="Объект 2"/>
          <p:cNvSpPr>
            <a:spLocks noGrp="1"/>
          </p:cNvSpPr>
          <p:nvPr>
            <p:ph idx="1"/>
          </p:nvPr>
        </p:nvSpPr>
        <p:spPr>
          <a:xfrm>
            <a:off x="1024468" y="2556932"/>
            <a:ext cx="10227732" cy="3318936"/>
          </a:xfrm>
        </p:spPr>
        <p:txBody>
          <a:bodyPr>
            <a:normAutofit fontScale="92500" lnSpcReduction="10000"/>
          </a:bodyPr>
          <a:lstStyle/>
          <a:p>
            <a:pPr algn="just"/>
            <a:r>
              <a:rPr lang="vi-VN" b="1" dirty="0" smtClean="0"/>
              <a:t>Мембранний потенціал спокою </a:t>
            </a:r>
            <a:r>
              <a:rPr lang="vi-VN" b="1" dirty="0"/>
              <a:t>(МПС)</a:t>
            </a:r>
            <a:r>
              <a:rPr lang="vi-VN" dirty="0"/>
              <a:t> — це різниця потенціалів між зовнішньою та внутрішньою сторонами мембрани в умовах, коли клітина не збуджена. </a:t>
            </a:r>
            <a:endParaRPr lang="uk-UA" dirty="0" smtClean="0"/>
          </a:p>
          <a:p>
            <a:pPr marL="0" indent="0" algn="just">
              <a:buNone/>
            </a:pPr>
            <a:r>
              <a:rPr lang="uk-UA" dirty="0" smtClean="0"/>
              <a:t>	</a:t>
            </a:r>
            <a:r>
              <a:rPr lang="vi-VN" dirty="0" smtClean="0"/>
              <a:t>Цитоплазма</a:t>
            </a:r>
            <a:r>
              <a:rPr lang="vi-VN" dirty="0"/>
              <a:t> клітини заряджена негативно до позаклітинної рідини через нерівномірний розподіл аніонів та катіонів по дві сторони мембрани. </a:t>
            </a:r>
            <a:r>
              <a:rPr lang="vi-VN" dirty="0" smtClean="0"/>
              <a:t>Різниця </a:t>
            </a:r>
            <a:r>
              <a:rPr lang="vi-VN" dirty="0"/>
              <a:t>потенціалів (напруга) для різних клітин має значення від -200 </a:t>
            </a:r>
            <a:r>
              <a:rPr lang="vi-VN" dirty="0" smtClean="0"/>
              <a:t>до </a:t>
            </a:r>
            <a:r>
              <a:rPr lang="uk-UA" b="1" dirty="0" smtClean="0"/>
              <a:t>-</a:t>
            </a:r>
            <a:r>
              <a:rPr lang="vi-VN" dirty="0" smtClean="0"/>
              <a:t>50</a:t>
            </a:r>
            <a:r>
              <a:rPr lang="vi-VN" dirty="0"/>
              <a:t> мВ (мінус означає, що всередині клітина більш негативно заряджена, ніж зовні). </a:t>
            </a:r>
            <a:endParaRPr lang="uk-UA" dirty="0" smtClean="0"/>
          </a:p>
          <a:p>
            <a:pPr marL="0" indent="0" algn="just">
              <a:buNone/>
            </a:pPr>
            <a:r>
              <a:rPr lang="uk-UA" dirty="0"/>
              <a:t>	</a:t>
            </a:r>
            <a:r>
              <a:rPr lang="vi-VN" dirty="0" smtClean="0"/>
              <a:t>Мембранний </a:t>
            </a:r>
            <a:r>
              <a:rPr lang="vi-VN" dirty="0"/>
              <a:t>потенціал спокою виникає на мембранах всіх клітин – збудливих (нервів, м'язів, секреторних клітин) і незбудливих.</a:t>
            </a:r>
            <a:endParaRPr lang="ru-RU" dirty="0"/>
          </a:p>
        </p:txBody>
      </p:sp>
    </p:spTree>
    <p:extLst>
      <p:ext uri="{BB962C8B-B14F-4D97-AF65-F5344CB8AC3E}">
        <p14:creationId xmlns:p14="http://schemas.microsoft.com/office/powerpoint/2010/main" val="2399971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344" y="696723"/>
            <a:ext cx="9917502" cy="2308324"/>
          </a:xfrm>
          <a:prstGeom prst="rect">
            <a:avLst/>
          </a:prstGeom>
        </p:spPr>
        <p:txBody>
          <a:bodyPr wrap="square">
            <a:spAutoFit/>
          </a:bodyPr>
          <a:lstStyle/>
          <a:p>
            <a:r>
              <a:rPr lang="ru-RU" b="1" dirty="0" smtClean="0"/>
              <a:t>Але….. </a:t>
            </a:r>
          </a:p>
          <a:p>
            <a:pPr indent="360000"/>
            <a:r>
              <a:rPr lang="ru-RU" dirty="0" err="1" smtClean="0"/>
              <a:t>Поріг</a:t>
            </a:r>
            <a:r>
              <a:rPr lang="ru-RU" dirty="0" smtClean="0"/>
              <a:t> у НКК </a:t>
            </a:r>
            <a:r>
              <a:rPr lang="ru-RU" dirty="0" err="1" smtClean="0"/>
              <a:t>хоч</a:t>
            </a:r>
            <a:r>
              <a:rPr lang="ru-RU" dirty="0" smtClean="0"/>
              <a:t> і маленький, а все ж є. То </a:t>
            </a:r>
            <a:r>
              <a:rPr lang="ru-RU" dirty="0" err="1" smtClean="0"/>
              <a:t>що</a:t>
            </a:r>
            <a:r>
              <a:rPr lang="ru-RU" dirty="0" smtClean="0"/>
              <a:t> ж </a:t>
            </a:r>
            <a:r>
              <a:rPr lang="ru-RU" dirty="0" err="1" smtClean="0"/>
              <a:t>зміщує</a:t>
            </a:r>
            <a:r>
              <a:rPr lang="ru-RU" dirty="0" smtClean="0"/>
              <a:t> МПС </a:t>
            </a:r>
            <a:r>
              <a:rPr lang="ru-RU" dirty="0" err="1" smtClean="0"/>
              <a:t>навіть</a:t>
            </a:r>
            <a:r>
              <a:rPr lang="ru-RU" dirty="0" smtClean="0"/>
              <a:t> до такого </a:t>
            </a:r>
            <a:r>
              <a:rPr lang="ru-RU" dirty="0" err="1" smtClean="0"/>
              <a:t>низького</a:t>
            </a:r>
            <a:r>
              <a:rPr lang="ru-RU" dirty="0" smtClean="0"/>
              <a:t> порогу? </a:t>
            </a:r>
            <a:r>
              <a:rPr lang="ru-RU" dirty="0" err="1" smtClean="0"/>
              <a:t>Згадувалось</a:t>
            </a:r>
            <a:r>
              <a:rPr lang="ru-RU" dirty="0" smtClean="0"/>
              <a:t>, </a:t>
            </a:r>
            <a:r>
              <a:rPr lang="ru-RU" dirty="0" err="1" smtClean="0"/>
              <a:t>що</a:t>
            </a:r>
            <a:r>
              <a:rPr lang="ru-RU" dirty="0" smtClean="0"/>
              <a:t> у </a:t>
            </a:r>
            <a:r>
              <a:rPr lang="ru-RU" dirty="0" err="1" smtClean="0"/>
              <a:t>пейсмекерів</a:t>
            </a:r>
            <a:r>
              <a:rPr lang="ru-RU" dirty="0" smtClean="0"/>
              <a:t> </a:t>
            </a:r>
            <a:r>
              <a:rPr lang="ru-RU" dirty="0" err="1" smtClean="0"/>
              <a:t>ніяких</a:t>
            </a:r>
            <a:r>
              <a:rPr lang="ru-RU" dirty="0" smtClean="0"/>
              <a:t> </a:t>
            </a:r>
            <a:r>
              <a:rPr lang="ru-RU" dirty="0" err="1" smtClean="0"/>
              <a:t>стимулів</a:t>
            </a:r>
            <a:r>
              <a:rPr lang="ru-RU" dirty="0" smtClean="0"/>
              <a:t> </a:t>
            </a:r>
            <a:r>
              <a:rPr lang="ru-RU" dirty="0" err="1" smtClean="0"/>
              <a:t>немає</a:t>
            </a:r>
            <a:r>
              <a:rPr lang="ru-RU" dirty="0" smtClean="0"/>
              <a:t>. </a:t>
            </a:r>
          </a:p>
          <a:p>
            <a:pPr indent="360000"/>
            <a:r>
              <a:rPr lang="ru-RU" dirty="0" smtClean="0"/>
              <a:t>Так, </a:t>
            </a:r>
            <a:r>
              <a:rPr lang="ru-RU" dirty="0" err="1" smtClean="0"/>
              <a:t>дійсно</a:t>
            </a:r>
            <a:r>
              <a:rPr lang="ru-RU" dirty="0" smtClean="0"/>
              <a:t>. </a:t>
            </a:r>
            <a:r>
              <a:rPr lang="ru-RU" dirty="0" err="1" smtClean="0"/>
              <a:t>Пейсмекери</a:t>
            </a:r>
            <a:r>
              <a:rPr lang="ru-RU" dirty="0" smtClean="0"/>
              <a:t> </a:t>
            </a:r>
            <a:r>
              <a:rPr lang="ru-RU" dirty="0" err="1" smtClean="0"/>
              <a:t>серця</a:t>
            </a:r>
            <a:r>
              <a:rPr lang="ru-RU" dirty="0" smtClean="0"/>
              <a:t> не </a:t>
            </a:r>
            <a:r>
              <a:rPr lang="ru-RU" dirty="0" err="1" smtClean="0"/>
              <a:t>мають</a:t>
            </a:r>
            <a:r>
              <a:rPr lang="ru-RU" dirty="0" smtClean="0"/>
              <a:t> потреби в </a:t>
            </a:r>
            <a:r>
              <a:rPr lang="ru-RU" dirty="0" err="1" smtClean="0"/>
              <a:t>стимулюванні</a:t>
            </a:r>
            <a:r>
              <a:rPr lang="ru-RU" dirty="0" smtClean="0"/>
              <a:t>. </a:t>
            </a:r>
            <a:r>
              <a:rPr lang="uk-UA" dirty="0" smtClean="0"/>
              <a:t>Існують такі канали, що активуються </a:t>
            </a:r>
            <a:r>
              <a:rPr lang="uk-UA" dirty="0" err="1" smtClean="0"/>
              <a:t>гіперполяризацією</a:t>
            </a:r>
            <a:r>
              <a:rPr lang="uk-UA" dirty="0" smtClean="0"/>
              <a:t> (</a:t>
            </a:r>
            <a:r>
              <a:rPr lang="en-US" dirty="0" smtClean="0"/>
              <a:t>HCN </a:t>
            </a:r>
            <a:r>
              <a:rPr lang="uk-UA" dirty="0" smtClean="0"/>
              <a:t>–</a:t>
            </a:r>
            <a:r>
              <a:rPr lang="en-US" dirty="0" smtClean="0"/>
              <a:t> hyperpolarization</a:t>
            </a:r>
            <a:r>
              <a:rPr lang="uk-UA" dirty="0" smtClean="0"/>
              <a:t> </a:t>
            </a:r>
            <a:r>
              <a:rPr lang="en-US" dirty="0" smtClean="0"/>
              <a:t>activated channels).</a:t>
            </a:r>
            <a:r>
              <a:rPr lang="uk-UA" dirty="0" smtClean="0"/>
              <a:t> Ці канали якраз починають пропускати позитивно заряджені натрієві іони в кінці хвилі ПД і, тим самим, зміщують мембранний потенціал до рівня низького порогу. Врешті решт весь каскад </a:t>
            </a:r>
            <a:r>
              <a:rPr lang="uk-UA" dirty="0" err="1" smtClean="0"/>
              <a:t>відкриттів</a:t>
            </a:r>
            <a:r>
              <a:rPr lang="uk-UA" dirty="0" smtClean="0"/>
              <a:t>/</a:t>
            </a:r>
            <a:r>
              <a:rPr lang="uk-UA" dirty="0" err="1" smtClean="0"/>
              <a:t>закриттів</a:t>
            </a:r>
            <a:r>
              <a:rPr lang="uk-UA" dirty="0" smtClean="0"/>
              <a:t> </a:t>
            </a:r>
            <a:r>
              <a:rPr lang="uk-UA" dirty="0" err="1" smtClean="0"/>
              <a:t>циклізується</a:t>
            </a:r>
            <a:r>
              <a:rPr lang="uk-UA" dirty="0" smtClean="0"/>
              <a:t> і ритмічно </a:t>
            </a:r>
            <a:r>
              <a:rPr lang="uk-UA" dirty="0" err="1" smtClean="0"/>
              <a:t>самопідтримується</a:t>
            </a:r>
            <a:r>
              <a:rPr lang="uk-UA" dirty="0" smtClean="0"/>
              <a:t> (рисунок).</a:t>
            </a:r>
            <a:endParaRPr lang="uk-UA" dirty="0"/>
          </a:p>
        </p:txBody>
      </p:sp>
      <p:pic>
        <p:nvPicPr>
          <p:cNvPr id="3" name="Рисунок 2"/>
          <p:cNvPicPr>
            <a:picLocks noChangeAspect="1"/>
          </p:cNvPicPr>
          <p:nvPr/>
        </p:nvPicPr>
        <p:blipFill>
          <a:blip r:embed="rId2"/>
          <a:stretch>
            <a:fillRect/>
          </a:stretch>
        </p:blipFill>
        <p:spPr>
          <a:xfrm>
            <a:off x="1995039" y="3005047"/>
            <a:ext cx="7753350" cy="2952750"/>
          </a:xfrm>
          <a:prstGeom prst="rect">
            <a:avLst/>
          </a:prstGeom>
        </p:spPr>
      </p:pic>
    </p:spTree>
    <p:extLst>
      <p:ext uri="{BB962C8B-B14F-4D97-AF65-F5344CB8AC3E}">
        <p14:creationId xmlns:p14="http://schemas.microsoft.com/office/powerpoint/2010/main" val="3715758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76400" y="1178329"/>
            <a:ext cx="6096000" cy="2862322"/>
          </a:xfrm>
          <a:prstGeom prst="rect">
            <a:avLst/>
          </a:prstGeom>
        </p:spPr>
        <p:txBody>
          <a:bodyPr>
            <a:spAutoFit/>
          </a:bodyPr>
          <a:lstStyle/>
          <a:p>
            <a:r>
              <a:rPr lang="uk-UA" dirty="0" smtClean="0"/>
              <a:t>Провідна система містить клітини </a:t>
            </a:r>
            <a:r>
              <a:rPr lang="uk-UA" dirty="0" err="1" smtClean="0"/>
              <a:t>пейсмекери</a:t>
            </a:r>
            <a:r>
              <a:rPr lang="uk-UA" dirty="0" smtClean="0"/>
              <a:t> (водії ритму), що здатні ритмічно й </a:t>
            </a:r>
            <a:r>
              <a:rPr lang="uk-UA" dirty="0" err="1" smtClean="0"/>
              <a:t>автономно</a:t>
            </a:r>
            <a:r>
              <a:rPr lang="uk-UA" dirty="0" smtClean="0"/>
              <a:t> генерувати імпульси шляхом відкривання і закривання цілого набору іонних каналів, пропускаючи крізь них іони. Завдяки цьому наше серце так само ритмічно й </a:t>
            </a:r>
            <a:r>
              <a:rPr lang="uk-UA" dirty="0" err="1" smtClean="0"/>
              <a:t>автономно</a:t>
            </a:r>
            <a:r>
              <a:rPr lang="uk-UA" dirty="0" smtClean="0"/>
              <a:t> скорочується під дією імпульсів, розповсюджених по всьому м’язу, цією провідною системою. При цьому власне скорочення серця (</a:t>
            </a:r>
            <a:r>
              <a:rPr lang="uk-UA" b="1" dirty="0" smtClean="0"/>
              <a:t>систола</a:t>
            </a:r>
            <a:r>
              <a:rPr lang="uk-UA" dirty="0" smtClean="0"/>
              <a:t>) припадає на фазу швидкої деполяризації та </a:t>
            </a:r>
            <a:r>
              <a:rPr lang="uk-UA" dirty="0" err="1" smtClean="0"/>
              <a:t>реполяризації</a:t>
            </a:r>
            <a:r>
              <a:rPr lang="uk-UA" dirty="0" smtClean="0"/>
              <a:t> клітин </a:t>
            </a:r>
            <a:r>
              <a:rPr lang="uk-UA" dirty="0" err="1" smtClean="0"/>
              <a:t>пейсмекерів</a:t>
            </a:r>
            <a:r>
              <a:rPr lang="uk-UA" dirty="0" smtClean="0"/>
              <a:t>, а розслаблення (</a:t>
            </a:r>
            <a:r>
              <a:rPr lang="uk-UA" b="1" dirty="0" smtClean="0"/>
              <a:t>діастола</a:t>
            </a:r>
            <a:r>
              <a:rPr lang="uk-UA" dirty="0" smtClean="0"/>
              <a:t>) на повільну деполяризацію (рисунок).</a:t>
            </a:r>
            <a:endParaRPr lang="uk-UA" dirty="0"/>
          </a:p>
        </p:txBody>
      </p:sp>
      <p:pic>
        <p:nvPicPr>
          <p:cNvPr id="3" name="Рисунок 2"/>
          <p:cNvPicPr>
            <a:picLocks noChangeAspect="1"/>
          </p:cNvPicPr>
          <p:nvPr/>
        </p:nvPicPr>
        <p:blipFill>
          <a:blip r:embed="rId2"/>
          <a:stretch>
            <a:fillRect/>
          </a:stretch>
        </p:blipFill>
        <p:spPr>
          <a:xfrm>
            <a:off x="1676400" y="4040651"/>
            <a:ext cx="4805453" cy="1830087"/>
          </a:xfrm>
          <a:prstGeom prst="rect">
            <a:avLst/>
          </a:prstGeom>
        </p:spPr>
      </p:pic>
      <p:pic>
        <p:nvPicPr>
          <p:cNvPr id="5" name="Рисунок 4"/>
          <p:cNvPicPr>
            <a:picLocks noChangeAspect="1"/>
          </p:cNvPicPr>
          <p:nvPr/>
        </p:nvPicPr>
        <p:blipFill rotWithShape="1">
          <a:blip r:embed="rId3"/>
          <a:srcRect r="35136"/>
          <a:stretch/>
        </p:blipFill>
        <p:spPr>
          <a:xfrm>
            <a:off x="7617125" y="2328936"/>
            <a:ext cx="3364302" cy="3672492"/>
          </a:xfrm>
          <a:prstGeom prst="rect">
            <a:avLst/>
          </a:prstGeom>
        </p:spPr>
      </p:pic>
      <p:sp>
        <p:nvSpPr>
          <p:cNvPr id="6" name="Заголовок 1"/>
          <p:cNvSpPr txBox="1">
            <a:spLocks/>
          </p:cNvSpPr>
          <p:nvPr/>
        </p:nvSpPr>
        <p:spPr>
          <a:xfrm>
            <a:off x="1295402" y="681672"/>
            <a:ext cx="9601196" cy="651934"/>
          </a:xfrm>
          <a:prstGeom prst="rect">
            <a:avLst/>
          </a:prstGeom>
        </p:spPr>
        <p:txBody>
          <a:bodyPr>
            <a:normAutofit fontScale="925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b="1" dirty="0" smtClean="0"/>
              <a:t>Серцева діяльність</a:t>
            </a:r>
            <a:endParaRPr lang="uk-UA" dirty="0"/>
          </a:p>
        </p:txBody>
      </p:sp>
    </p:spTree>
    <p:extLst>
      <p:ext uri="{BB962C8B-B14F-4D97-AF65-F5344CB8AC3E}">
        <p14:creationId xmlns:p14="http://schemas.microsoft.com/office/powerpoint/2010/main" val="2094492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64469"/>
          <a:stretch/>
        </p:blipFill>
        <p:spPr>
          <a:xfrm>
            <a:off x="6642341" y="1863306"/>
            <a:ext cx="1791114" cy="3569382"/>
          </a:xfrm>
          <a:prstGeom prst="rect">
            <a:avLst/>
          </a:prstGeom>
        </p:spPr>
      </p:pic>
      <p:pic>
        <p:nvPicPr>
          <p:cNvPr id="3" name="Рисунок 2"/>
          <p:cNvPicPr>
            <a:picLocks noChangeAspect="1"/>
          </p:cNvPicPr>
          <p:nvPr/>
        </p:nvPicPr>
        <p:blipFill>
          <a:blip r:embed="rId3"/>
          <a:stretch>
            <a:fillRect/>
          </a:stretch>
        </p:blipFill>
        <p:spPr>
          <a:xfrm>
            <a:off x="1182089" y="907930"/>
            <a:ext cx="4904810" cy="2473625"/>
          </a:xfrm>
          <a:prstGeom prst="rect">
            <a:avLst/>
          </a:prstGeom>
        </p:spPr>
      </p:pic>
      <p:sp>
        <p:nvSpPr>
          <p:cNvPr id="4" name="Прямоугольник 3"/>
          <p:cNvSpPr/>
          <p:nvPr/>
        </p:nvSpPr>
        <p:spPr>
          <a:xfrm>
            <a:off x="1322717" y="3578075"/>
            <a:ext cx="4008407" cy="1421928"/>
          </a:xfrm>
          <a:prstGeom prst="rect">
            <a:avLst/>
          </a:prstGeom>
        </p:spPr>
        <p:txBody>
          <a:bodyPr wrap="square">
            <a:spAutoFit/>
          </a:bodyPr>
          <a:lstStyle/>
          <a:p>
            <a:pPr algn="ctr">
              <a:lnSpc>
                <a:spcPct val="80000"/>
              </a:lnSpc>
            </a:pPr>
            <a:r>
              <a:rPr lang="uk-UA" dirty="0" smtClean="0"/>
              <a:t>Різна ритмічність потенціалів </a:t>
            </a:r>
            <a:r>
              <a:rPr lang="uk-UA" dirty="0" err="1" smtClean="0"/>
              <a:t>пейсмекерних</a:t>
            </a:r>
            <a:r>
              <a:rPr lang="uk-UA" dirty="0" smtClean="0"/>
              <a:t> клітин</a:t>
            </a:r>
          </a:p>
          <a:p>
            <a:pPr algn="ctr">
              <a:lnSpc>
                <a:spcPct val="80000"/>
              </a:lnSpc>
            </a:pPr>
            <a:r>
              <a:rPr lang="uk-UA" dirty="0" smtClean="0"/>
              <a:t> При сповільненні ритму збільшується тривалість повільної деполяризації, тоді як пришвидшення її призводить до частіших розрядів</a:t>
            </a:r>
            <a:endParaRPr lang="uk-UA" dirty="0"/>
          </a:p>
        </p:txBody>
      </p:sp>
      <p:pic>
        <p:nvPicPr>
          <p:cNvPr id="6" name="Рисунок 5"/>
          <p:cNvPicPr>
            <a:picLocks noChangeAspect="1"/>
          </p:cNvPicPr>
          <p:nvPr/>
        </p:nvPicPr>
        <p:blipFill rotWithShape="1">
          <a:blip r:embed="rId2"/>
          <a:srcRect r="35136"/>
          <a:stretch/>
        </p:blipFill>
        <p:spPr>
          <a:xfrm>
            <a:off x="8559106" y="1356351"/>
            <a:ext cx="2706992" cy="2954969"/>
          </a:xfrm>
          <a:prstGeom prst="rect">
            <a:avLst/>
          </a:prstGeom>
        </p:spPr>
      </p:pic>
      <p:sp>
        <p:nvSpPr>
          <p:cNvPr id="8" name="Прямоугольник 7"/>
          <p:cNvSpPr/>
          <p:nvPr/>
        </p:nvSpPr>
        <p:spPr>
          <a:xfrm>
            <a:off x="3326920" y="5276522"/>
            <a:ext cx="8382101" cy="988091"/>
          </a:xfrm>
          <a:prstGeom prst="rect">
            <a:avLst/>
          </a:prstGeom>
        </p:spPr>
        <p:txBody>
          <a:bodyPr wrap="square">
            <a:spAutoFit/>
          </a:bodyPr>
          <a:lstStyle/>
          <a:p>
            <a:pPr algn="ctr">
              <a:lnSpc>
                <a:spcPct val="80000"/>
              </a:lnSpc>
            </a:pPr>
            <a:r>
              <a:rPr lang="uk-UA" dirty="0" smtClean="0"/>
              <a:t>Серцевий м'яз складається з кількох мільярдів волокон, кожне з яких у момент серцевого циклу генерує біоелектричні потенціали, які у сумі складають сумарний вектор. Тканини організму людини проводять електричні потенціали, які можна зареєструвати на поверхні тіла - ЕКГ</a:t>
            </a:r>
            <a:endParaRPr lang="uk-UA" dirty="0"/>
          </a:p>
        </p:txBody>
      </p:sp>
    </p:spTree>
    <p:extLst>
      <p:ext uri="{BB962C8B-B14F-4D97-AF65-F5344CB8AC3E}">
        <p14:creationId xmlns:p14="http://schemas.microsoft.com/office/powerpoint/2010/main" val="2915988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dirty="0"/>
              <a:t>При роботі </a:t>
            </a:r>
            <a:r>
              <a:rPr lang="uk-UA" b="1" dirty="0" smtClean="0"/>
              <a:t>нирок</a:t>
            </a:r>
            <a:endParaRPr lang="uk-UA" dirty="0"/>
          </a:p>
        </p:txBody>
      </p:sp>
      <p:sp>
        <p:nvSpPr>
          <p:cNvPr id="3" name="Объект 2"/>
          <p:cNvSpPr>
            <a:spLocks noGrp="1"/>
          </p:cNvSpPr>
          <p:nvPr>
            <p:ph idx="1"/>
          </p:nvPr>
        </p:nvSpPr>
        <p:spPr/>
        <p:txBody>
          <a:bodyPr>
            <a:normAutofit fontScale="85000" lnSpcReduction="20000"/>
          </a:bodyPr>
          <a:lstStyle/>
          <a:p>
            <a:r>
              <a:rPr lang="uk-UA" dirty="0"/>
              <a:t>Інший аспект, який підкреслює надзвичайну важливість </a:t>
            </a:r>
            <a:r>
              <a:rPr lang="uk-UA" dirty="0" err="1"/>
              <a:t>натрієво</a:t>
            </a:r>
            <a:r>
              <a:rPr lang="uk-UA" dirty="0"/>
              <a:t>-калієвих насосів, пов'язаний з функцією нирок, що без них було б неможливим.</a:t>
            </a:r>
          </a:p>
          <a:p>
            <a:r>
              <a:rPr lang="uk-UA" dirty="0"/>
              <a:t>Функція нирок передбачає щоденну фільтрацію близько 180 літрів плазми та великої кількості речовин, частина з яких повинна виводитися, але багато з них повинні бути </a:t>
            </a:r>
            <a:r>
              <a:rPr lang="uk-UA" dirty="0" err="1"/>
              <a:t>реабсорбовані</a:t>
            </a:r>
            <a:r>
              <a:rPr lang="uk-UA" dirty="0"/>
              <a:t>, щоб вони не втрачались через сечу.</a:t>
            </a:r>
          </a:p>
          <a:p>
            <a:r>
              <a:rPr lang="uk-UA" dirty="0"/>
              <a:t>Реабсорбція натрію, води та багатьох відфільтрованих речовин залежить від цих насосів, які знаходяться в </a:t>
            </a:r>
            <a:r>
              <a:rPr lang="uk-UA" dirty="0" err="1"/>
              <a:t>базолатеральній</a:t>
            </a:r>
            <a:r>
              <a:rPr lang="uk-UA" dirty="0"/>
              <a:t> мембрані клітин, що складають епітелій різних трубчастих сегментів нефронів нирок.</a:t>
            </a:r>
          </a:p>
          <a:p>
            <a:r>
              <a:rPr lang="uk-UA" dirty="0"/>
              <a:t>Епітеліальні клітини, що вистилають ниркові канальці, мають одне обличчя, яке контактує з просвітом канальця і ​​називається верхівковим, і інше, яке контактує з </a:t>
            </a:r>
            <a:r>
              <a:rPr lang="uk-UA" dirty="0" err="1"/>
              <a:t>інтерстицією</a:t>
            </a:r>
            <a:r>
              <a:rPr lang="uk-UA" dirty="0"/>
              <a:t> навколо канальців і називається </a:t>
            </a:r>
            <a:r>
              <a:rPr lang="uk-UA" dirty="0" err="1"/>
              <a:t>базолатеральним</a:t>
            </a:r>
            <a:r>
              <a:rPr lang="uk-UA" dirty="0" smtClean="0"/>
              <a:t>.</a:t>
            </a:r>
            <a:endParaRPr lang="uk-UA" dirty="0"/>
          </a:p>
        </p:txBody>
      </p:sp>
    </p:spTree>
    <p:extLst>
      <p:ext uri="{BB962C8B-B14F-4D97-AF65-F5344CB8AC3E}">
        <p14:creationId xmlns:p14="http://schemas.microsoft.com/office/powerpoint/2010/main" val="1411787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199072" y="1755206"/>
            <a:ext cx="9601200" cy="3317875"/>
          </a:xfrm>
        </p:spPr>
        <p:txBody>
          <a:bodyPr>
            <a:normAutofit fontScale="92500" lnSpcReduction="10000"/>
          </a:bodyPr>
          <a:lstStyle/>
          <a:p>
            <a:r>
              <a:rPr lang="uk-UA" dirty="0" smtClean="0"/>
              <a:t>Вода </a:t>
            </a:r>
            <a:r>
              <a:rPr lang="uk-UA" dirty="0"/>
              <a:t>та речовини, які </a:t>
            </a:r>
            <a:r>
              <a:rPr lang="uk-UA" dirty="0" err="1"/>
              <a:t>реабсорбуються</a:t>
            </a:r>
            <a:r>
              <a:rPr lang="uk-UA" dirty="0"/>
              <a:t>, повинні спочатку пройти в клітину через верхівку, а потім в </a:t>
            </a:r>
            <a:r>
              <a:rPr lang="uk-UA" dirty="0" err="1"/>
              <a:t>інтерстицій</a:t>
            </a:r>
            <a:r>
              <a:rPr lang="uk-UA" dirty="0"/>
              <a:t> через </a:t>
            </a:r>
            <a:r>
              <a:rPr lang="uk-UA" dirty="0" err="1"/>
              <a:t>базолатераль</a:t>
            </a:r>
            <a:r>
              <a:rPr lang="uk-UA" dirty="0"/>
              <a:t>.</a:t>
            </a:r>
          </a:p>
          <a:p>
            <a:r>
              <a:rPr lang="uk-UA" dirty="0"/>
              <a:t>Реабсорбція </a:t>
            </a:r>
            <a:r>
              <a:rPr lang="en-US" dirty="0"/>
              <a:t>Na + </a:t>
            </a:r>
            <a:r>
              <a:rPr lang="uk-UA" dirty="0"/>
              <a:t>є ключовою як щодо неї, так і щодо води, а також інших речовин, які від неї залежать. Апікальний вхід </a:t>
            </a:r>
            <a:r>
              <a:rPr lang="en-US" dirty="0"/>
              <a:t>Na + </a:t>
            </a:r>
            <a:r>
              <a:rPr lang="uk-UA" dirty="0"/>
              <a:t>в клітину вимагає наявності градієнта, який рухає його, і це передбачає дуже низьку концентрацію іона всередині клітини.</a:t>
            </a:r>
          </a:p>
          <a:p>
            <a:r>
              <a:rPr lang="uk-UA" dirty="0"/>
              <a:t>Ця низька внутрішньоклітинна концентрація </a:t>
            </a:r>
            <a:r>
              <a:rPr lang="en-US" dirty="0"/>
              <a:t>Na + </a:t>
            </a:r>
            <a:r>
              <a:rPr lang="uk-UA" dirty="0"/>
              <a:t>виробляється натрієвими насосами в </a:t>
            </a:r>
            <a:r>
              <a:rPr lang="uk-UA" dirty="0" err="1"/>
              <a:t>базолатеральній</a:t>
            </a:r>
            <a:r>
              <a:rPr lang="uk-UA" dirty="0"/>
              <a:t> мембрані, які </a:t>
            </a:r>
            <a:r>
              <a:rPr lang="uk-UA" dirty="0" err="1"/>
              <a:t>інтенсивно</a:t>
            </a:r>
            <a:r>
              <a:rPr lang="uk-UA" dirty="0"/>
              <a:t> працюють над видаленням іона з клітин в </a:t>
            </a:r>
            <a:r>
              <a:rPr lang="uk-UA" dirty="0" err="1"/>
              <a:t>інтерстицій</a:t>
            </a:r>
            <a:r>
              <a:rPr lang="uk-UA" dirty="0"/>
              <a:t>.</a:t>
            </a:r>
          </a:p>
          <a:p>
            <a:endParaRPr lang="uk-UA" dirty="0"/>
          </a:p>
        </p:txBody>
      </p:sp>
    </p:spTree>
    <p:extLst>
      <p:ext uri="{BB962C8B-B14F-4D97-AF65-F5344CB8AC3E}">
        <p14:creationId xmlns:p14="http://schemas.microsoft.com/office/powerpoint/2010/main" val="490174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664" y="2139405"/>
            <a:ext cx="5041400" cy="3980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uk-UA" b="1" dirty="0" smtClean="0"/>
              <a:t>Реєстрація потенціалу спокою</a:t>
            </a:r>
            <a:endParaRPr lang="uk-UA" dirty="0"/>
          </a:p>
        </p:txBody>
      </p:sp>
      <p:sp>
        <p:nvSpPr>
          <p:cNvPr id="8" name="Номер слайда 7"/>
          <p:cNvSpPr>
            <a:spLocks noGrp="1"/>
          </p:cNvSpPr>
          <p:nvPr>
            <p:ph type="sldNum" sz="quarter" idx="12"/>
          </p:nvPr>
        </p:nvSpPr>
        <p:spPr/>
        <p:txBody>
          <a:bodyPr/>
          <a:lstStyle/>
          <a:p>
            <a:fld id="{BD97C1CD-9E65-43C1-85A4-266606547339}" type="slidenum">
              <a:rPr lang="uk-UA" smtClean="0"/>
              <a:t>25</a:t>
            </a:fld>
            <a:endParaRPr lang="uk-UA"/>
          </a:p>
        </p:txBody>
      </p:sp>
    </p:spTree>
    <p:extLst>
      <p:ext uri="{BB962C8B-B14F-4D97-AF65-F5344CB8AC3E}">
        <p14:creationId xmlns:p14="http://schemas.microsoft.com/office/powerpoint/2010/main" val="17293994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863023" y="1425915"/>
            <a:ext cx="4432549" cy="3461440"/>
          </a:xfrm>
          <a:prstGeom prst="rect">
            <a:avLst/>
          </a:prstGeom>
        </p:spPr>
      </p:pic>
      <p:pic>
        <p:nvPicPr>
          <p:cNvPr id="3" name="Рисунок 2"/>
          <p:cNvPicPr>
            <a:picLocks noChangeAspect="1"/>
          </p:cNvPicPr>
          <p:nvPr/>
        </p:nvPicPr>
        <p:blipFill>
          <a:blip r:embed="rId3"/>
          <a:stretch>
            <a:fillRect/>
          </a:stretch>
        </p:blipFill>
        <p:spPr>
          <a:xfrm>
            <a:off x="983321" y="2973868"/>
            <a:ext cx="5667909" cy="3125009"/>
          </a:xfrm>
          <a:prstGeom prst="rect">
            <a:avLst/>
          </a:prstGeom>
        </p:spPr>
      </p:pic>
      <p:sp>
        <p:nvSpPr>
          <p:cNvPr id="5" name="Прямоугольник 4"/>
          <p:cNvSpPr/>
          <p:nvPr/>
        </p:nvSpPr>
        <p:spPr>
          <a:xfrm>
            <a:off x="669239" y="1654929"/>
            <a:ext cx="6096000" cy="923330"/>
          </a:xfrm>
          <a:prstGeom prst="rect">
            <a:avLst/>
          </a:prstGeom>
        </p:spPr>
        <p:txBody>
          <a:bodyPr>
            <a:spAutoFit/>
          </a:bodyPr>
          <a:lstStyle/>
          <a:p>
            <a:r>
              <a:rPr lang="en-US" dirty="0">
                <a:hlinkClick r:id="rId4"/>
              </a:rPr>
              <a:t>https://</a:t>
            </a:r>
            <a:r>
              <a:rPr lang="en-US" dirty="0" smtClean="0">
                <a:hlinkClick r:id="rId4"/>
              </a:rPr>
              <a:t>upload.wikimedia.org/wikipedia/commons/f/f6/Action_potential_propagation_in_unmyelinated_axon.gif?1645629254964</a:t>
            </a:r>
            <a:endParaRPr lang="uk-UA" dirty="0" smtClean="0"/>
          </a:p>
          <a:p>
            <a:endParaRPr lang="ru-RU" dirty="0"/>
          </a:p>
        </p:txBody>
      </p:sp>
    </p:spTree>
    <p:extLst>
      <p:ext uri="{BB962C8B-B14F-4D97-AF65-F5344CB8AC3E}">
        <p14:creationId xmlns:p14="http://schemas.microsoft.com/office/powerpoint/2010/main" val="411822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02708" y="1118878"/>
            <a:ext cx="9845457" cy="4154984"/>
          </a:xfrm>
          <a:prstGeom prst="rect">
            <a:avLst/>
          </a:prstGeom>
        </p:spPr>
        <p:txBody>
          <a:bodyPr wrap="square">
            <a:spAutoFit/>
          </a:bodyPr>
          <a:lstStyle/>
          <a:p>
            <a:pPr indent="360000"/>
            <a:r>
              <a:rPr lang="uk-UA" sz="2400" dirty="0" smtClean="0"/>
              <a:t>Для реєстрації потенціалу спокою використовують спеціальну мікроелектродну техніку. Мікроелектрод – це тоненька скляна трубочка, із витягнутим кінцем, діаметром менше 1 </a:t>
            </a:r>
            <a:r>
              <a:rPr lang="uk-UA" sz="2400" dirty="0" err="1" smtClean="0"/>
              <a:t>мкм</a:t>
            </a:r>
            <a:r>
              <a:rPr lang="uk-UA" sz="2400" dirty="0" smtClean="0"/>
              <a:t>, заповнена розчином електроліту (найчастіше хлориду калію). </a:t>
            </a:r>
          </a:p>
          <a:p>
            <a:pPr indent="360000"/>
            <a:r>
              <a:rPr lang="uk-UA" sz="2400" dirty="0" smtClean="0"/>
              <a:t>Референтним електродом слугує срібна хлорована пластинка, розміщена у позаклітинному просторі, обидва електроди під'єднані до осцилографа. </a:t>
            </a:r>
          </a:p>
          <a:p>
            <a:pPr indent="360000"/>
            <a:r>
              <a:rPr lang="uk-UA" sz="2400" dirty="0" smtClean="0"/>
              <a:t>Спочатку обидва електроди знаходяться у позаклітинному просторі і різниця потенціалів між ними відсутня, якщо ввести </a:t>
            </a:r>
            <a:r>
              <a:rPr lang="uk-UA" sz="2400" dirty="0" err="1" smtClean="0"/>
              <a:t>реєструючий</a:t>
            </a:r>
            <a:r>
              <a:rPr lang="uk-UA" sz="2400" dirty="0" smtClean="0"/>
              <a:t> мікроелектрод через мембрану у клітину, то осцилограф покаже стрибкоподібне зміщення потенціалу приблизно до −80 </a:t>
            </a:r>
            <a:r>
              <a:rPr lang="uk-UA" sz="2400" dirty="0" err="1" smtClean="0"/>
              <a:t>мВ</a:t>
            </a:r>
            <a:r>
              <a:rPr lang="uk-UA" sz="2400" dirty="0" smtClean="0"/>
              <a:t>. </a:t>
            </a:r>
          </a:p>
          <a:p>
            <a:pPr indent="360000"/>
            <a:r>
              <a:rPr lang="uk-UA" sz="2400" b="1" dirty="0" smtClean="0"/>
              <a:t>Цей зсув потенціалу називають мембранним потенціалом спокою.</a:t>
            </a:r>
            <a:endParaRPr lang="uk-UA" sz="2400" b="1" dirty="0"/>
          </a:p>
        </p:txBody>
      </p:sp>
      <p:sp>
        <p:nvSpPr>
          <p:cNvPr id="8" name="Номер слайда 7"/>
          <p:cNvSpPr>
            <a:spLocks noGrp="1"/>
          </p:cNvSpPr>
          <p:nvPr>
            <p:ph type="sldNum" sz="quarter" idx="12"/>
          </p:nvPr>
        </p:nvSpPr>
        <p:spPr/>
        <p:txBody>
          <a:bodyPr/>
          <a:lstStyle/>
          <a:p>
            <a:fld id="{BD97C1CD-9E65-43C1-85A4-266606547339}" type="slidenum">
              <a:rPr lang="uk-UA" smtClean="0"/>
              <a:t>27</a:t>
            </a:fld>
            <a:endParaRPr lang="uk-UA"/>
          </a:p>
        </p:txBody>
      </p:sp>
    </p:spTree>
    <p:extLst>
      <p:ext uri="{BB962C8B-B14F-4D97-AF65-F5344CB8AC3E}">
        <p14:creationId xmlns:p14="http://schemas.microsoft.com/office/powerpoint/2010/main" val="1361394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err="1"/>
              <a:t>Рівноважний</a:t>
            </a:r>
            <a:r>
              <a:rPr lang="ru-RU" dirty="0"/>
              <a:t> </a:t>
            </a:r>
            <a:r>
              <a:rPr lang="ru-RU" dirty="0" err="1" smtClean="0"/>
              <a:t>потенціал</a:t>
            </a:r>
            <a:endParaRPr lang="ru-RU" dirty="0"/>
          </a:p>
        </p:txBody>
      </p:sp>
      <p:sp>
        <p:nvSpPr>
          <p:cNvPr id="3" name="Объект 2"/>
          <p:cNvSpPr>
            <a:spLocks noGrp="1"/>
          </p:cNvSpPr>
          <p:nvPr>
            <p:ph idx="1"/>
          </p:nvPr>
        </p:nvSpPr>
        <p:spPr/>
        <p:txBody>
          <a:bodyPr/>
          <a:lstStyle/>
          <a:p>
            <a:r>
              <a:rPr lang="uk-UA" dirty="0" smtClean="0"/>
              <a:t>Для того, щоб визначити вплив руху певного іону через напівпроникну мембрану на формування мембранного потенціалу, будують модельні системи. </a:t>
            </a:r>
          </a:p>
          <a:p>
            <a:r>
              <a:rPr lang="uk-UA" dirty="0" smtClean="0"/>
              <a:t>Така модельна система складається із посудини поділеної на дві комірки штучною напівпроникною мембраною, в яку вбудовані іонні канали. У кожну комірку можна занурити електрод і поміряти різницю потенціалів.</a:t>
            </a:r>
            <a:endParaRPr lang="uk-UA" dirty="0"/>
          </a:p>
        </p:txBody>
      </p:sp>
      <p:sp>
        <p:nvSpPr>
          <p:cNvPr id="9" name="Номер слайда 8"/>
          <p:cNvSpPr>
            <a:spLocks noGrp="1"/>
          </p:cNvSpPr>
          <p:nvPr>
            <p:ph type="sldNum" sz="quarter" idx="12"/>
          </p:nvPr>
        </p:nvSpPr>
        <p:spPr/>
        <p:txBody>
          <a:bodyPr/>
          <a:lstStyle/>
          <a:p>
            <a:fld id="{BD97C1CD-9E65-43C1-85A4-266606547339}" type="slidenum">
              <a:rPr lang="uk-UA" smtClean="0"/>
              <a:t>28</a:t>
            </a:fld>
            <a:endParaRPr lang="uk-UA"/>
          </a:p>
        </p:txBody>
      </p:sp>
    </p:spTree>
    <p:extLst>
      <p:ext uri="{BB962C8B-B14F-4D97-AF65-F5344CB8AC3E}">
        <p14:creationId xmlns:p14="http://schemas.microsoft.com/office/powerpoint/2010/main" val="39323904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467" y="783333"/>
            <a:ext cx="4569193" cy="535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3966" y="783332"/>
            <a:ext cx="4527375" cy="529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Номер слайда 6"/>
          <p:cNvSpPr>
            <a:spLocks noGrp="1"/>
          </p:cNvSpPr>
          <p:nvPr>
            <p:ph type="sldNum" sz="quarter" idx="12"/>
          </p:nvPr>
        </p:nvSpPr>
        <p:spPr/>
        <p:txBody>
          <a:bodyPr/>
          <a:lstStyle/>
          <a:p>
            <a:fld id="{BD97C1CD-9E65-43C1-85A4-266606547339}" type="slidenum">
              <a:rPr lang="uk-UA" smtClean="0"/>
              <a:t>29</a:t>
            </a:fld>
            <a:endParaRPr lang="uk-UA"/>
          </a:p>
        </p:txBody>
      </p:sp>
    </p:spTree>
    <p:extLst>
      <p:ext uri="{BB962C8B-B14F-4D97-AF65-F5344CB8AC3E}">
        <p14:creationId xmlns:p14="http://schemas.microsoft.com/office/powerpoint/2010/main" val="2597689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764" y="1545594"/>
            <a:ext cx="4238168" cy="4238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574" y="1228985"/>
            <a:ext cx="3993519" cy="43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122972" y="859653"/>
            <a:ext cx="3599340" cy="523220"/>
          </a:xfrm>
          <a:prstGeom prst="rect">
            <a:avLst/>
          </a:prstGeom>
        </p:spPr>
        <p:txBody>
          <a:bodyPr wrap="square">
            <a:spAutoFit/>
          </a:bodyPr>
          <a:lstStyle/>
          <a:p>
            <a:r>
              <a:rPr lang="ru-RU" sz="2800" b="1" dirty="0" smtClean="0"/>
              <a:t>Як </a:t>
            </a:r>
            <a:r>
              <a:rPr lang="ru-RU" sz="2800" b="1" dirty="0" err="1" smtClean="0"/>
              <a:t>ви</a:t>
            </a:r>
            <a:r>
              <a:rPr lang="ru-RU" sz="2800" b="1" dirty="0" smtClean="0"/>
              <a:t> </a:t>
            </a:r>
            <a:r>
              <a:rPr lang="ru-RU" sz="2800" b="1" dirty="0" err="1" smtClean="0"/>
              <a:t>знаєте</a:t>
            </a:r>
            <a:r>
              <a:rPr lang="ru-RU" sz="2800" b="1" dirty="0" smtClean="0"/>
              <a:t>,</a:t>
            </a:r>
            <a:endParaRPr lang="ru-RU" sz="2800" b="1" dirty="0"/>
          </a:p>
        </p:txBody>
      </p:sp>
      <p:sp>
        <p:nvSpPr>
          <p:cNvPr id="8" name="Номер слайда 7"/>
          <p:cNvSpPr>
            <a:spLocks noGrp="1"/>
          </p:cNvSpPr>
          <p:nvPr>
            <p:ph type="sldNum" sz="quarter" idx="12"/>
          </p:nvPr>
        </p:nvSpPr>
        <p:spPr/>
        <p:txBody>
          <a:bodyPr/>
          <a:lstStyle/>
          <a:p>
            <a:fld id="{BD97C1CD-9E65-43C1-85A4-266606547339}" type="slidenum">
              <a:rPr lang="uk-UA" smtClean="0"/>
              <a:t>3</a:t>
            </a:fld>
            <a:endParaRPr lang="uk-UA"/>
          </a:p>
        </p:txBody>
      </p:sp>
    </p:spTree>
    <p:extLst>
      <p:ext uri="{BB962C8B-B14F-4D97-AF65-F5344CB8AC3E}">
        <p14:creationId xmlns:p14="http://schemas.microsoft.com/office/powerpoint/2010/main" val="8681284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6926" y="1152891"/>
            <a:ext cx="5739727" cy="3785652"/>
          </a:xfrm>
          <a:prstGeom prst="rect">
            <a:avLst/>
          </a:prstGeom>
        </p:spPr>
        <p:txBody>
          <a:bodyPr wrap="square">
            <a:spAutoFit/>
          </a:bodyPr>
          <a:lstStyle/>
          <a:p>
            <a:r>
              <a:rPr lang="uk-UA" sz="2400" dirty="0" smtClean="0"/>
              <a:t>Розглянемо випадок, коли штучна мембрана проникна тільки для калію. </a:t>
            </a:r>
          </a:p>
          <a:p>
            <a:r>
              <a:rPr lang="uk-UA" sz="2400" dirty="0" smtClean="0"/>
              <a:t>По дві сторони мембрани модельної системи створюють градієнт концентрації аналогічний до такого у нейроні: у комірку, що відповідає цитоплазмі (внутрішня комірка), поміщають 140 </a:t>
            </a:r>
            <a:r>
              <a:rPr lang="uk-UA" sz="2400" dirty="0" err="1" smtClean="0"/>
              <a:t>мМ</a:t>
            </a:r>
            <a:r>
              <a:rPr lang="uk-UA" sz="2400" dirty="0" smtClean="0"/>
              <a:t> розчин хлориду калію (</a:t>
            </a:r>
            <a:r>
              <a:rPr lang="uk-UA" sz="2400" dirty="0" err="1" smtClean="0"/>
              <a:t>KCl</a:t>
            </a:r>
            <a:r>
              <a:rPr lang="uk-UA" sz="2400" dirty="0" smtClean="0"/>
              <a:t>), у комірку, що відповідає міжклітинній рідині (зовнішня комірка) - 5 </a:t>
            </a:r>
            <a:r>
              <a:rPr lang="uk-UA" sz="2400" dirty="0" err="1" smtClean="0"/>
              <a:t>мМ</a:t>
            </a:r>
            <a:r>
              <a:rPr lang="uk-UA" sz="2400" dirty="0" smtClean="0"/>
              <a:t> розчин </a:t>
            </a:r>
            <a:r>
              <a:rPr lang="uk-UA" sz="2400" i="1" dirty="0" err="1" smtClean="0"/>
              <a:t>KCl</a:t>
            </a:r>
            <a:r>
              <a:rPr lang="uk-UA" sz="2400" dirty="0" smtClean="0"/>
              <a:t>. </a:t>
            </a:r>
            <a:endParaRPr lang="uk-UA" sz="24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6653" y="783332"/>
            <a:ext cx="4569193" cy="535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Номер слайда 8"/>
          <p:cNvSpPr>
            <a:spLocks noGrp="1"/>
          </p:cNvSpPr>
          <p:nvPr>
            <p:ph type="sldNum" sz="quarter" idx="12"/>
          </p:nvPr>
        </p:nvSpPr>
        <p:spPr/>
        <p:txBody>
          <a:bodyPr/>
          <a:lstStyle/>
          <a:p>
            <a:fld id="{BD97C1CD-9E65-43C1-85A4-266606547339}" type="slidenum">
              <a:rPr lang="uk-UA" smtClean="0"/>
              <a:t>30</a:t>
            </a:fld>
            <a:endParaRPr lang="uk-UA"/>
          </a:p>
        </p:txBody>
      </p:sp>
    </p:spTree>
    <p:extLst>
      <p:ext uri="{BB962C8B-B14F-4D97-AF65-F5344CB8AC3E}">
        <p14:creationId xmlns:p14="http://schemas.microsoft.com/office/powerpoint/2010/main" val="10838169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64296" y="722292"/>
            <a:ext cx="5699341" cy="5170646"/>
          </a:xfrm>
          <a:prstGeom prst="rect">
            <a:avLst/>
          </a:prstGeom>
        </p:spPr>
        <p:txBody>
          <a:bodyPr wrap="square">
            <a:spAutoFit/>
          </a:bodyPr>
          <a:lstStyle/>
          <a:p>
            <a:r>
              <a:rPr lang="uk-UA" sz="2200" dirty="0" smtClean="0"/>
              <a:t>Іони калію будуть дифундувати через мембрану у зовнішню комірку по градієнту концентрації. Та, оскільки аніони </a:t>
            </a:r>
            <a:r>
              <a:rPr lang="uk-UA" sz="2200" dirty="0" err="1" smtClean="0"/>
              <a:t>Cl</a:t>
            </a:r>
            <a:r>
              <a:rPr lang="uk-UA" sz="2200" baseline="30000" dirty="0" smtClean="0"/>
              <a:t>-</a:t>
            </a:r>
            <a:r>
              <a:rPr lang="uk-UA" sz="2200" dirty="0" smtClean="0"/>
              <a:t> проникати через мембрану не можуть у внутрішній комірці виникатиме надлишок негативного заряду, який перешкоджатиме подальшому відтоку катіонів. Коли такі модельні нейрони досягнуть стану рівноваги, дія хімічного та електричного потенціалу буде збалансована, жодної сумарної дифузії К</a:t>
            </a:r>
            <a:r>
              <a:rPr lang="uk-UA" sz="2200" baseline="30000" dirty="0" smtClean="0"/>
              <a:t>+</a:t>
            </a:r>
            <a:r>
              <a:rPr lang="uk-UA" sz="2200" dirty="0" smtClean="0"/>
              <a:t> не буде спостерігатись. Значення мембранного потенціалу, що виникає за таких умов, називається рівноважним потенціалом для певного іона (</a:t>
            </a:r>
            <a:r>
              <a:rPr lang="uk-UA" sz="2200" dirty="0" err="1" smtClean="0"/>
              <a:t>Е</a:t>
            </a:r>
            <a:r>
              <a:rPr lang="uk-UA" sz="2200" baseline="-25000" dirty="0" err="1" smtClean="0"/>
              <a:t>іон</a:t>
            </a:r>
            <a:r>
              <a:rPr lang="uk-UA" sz="2200" dirty="0" smtClean="0"/>
              <a:t>). Рівноважний потенціал для калію становить приблизно − 90 </a:t>
            </a:r>
            <a:r>
              <a:rPr lang="uk-UA" sz="2200" dirty="0" err="1" smtClean="0"/>
              <a:t>мВ</a:t>
            </a:r>
            <a:r>
              <a:rPr lang="uk-UA" sz="2200" dirty="0" smtClean="0"/>
              <a:t>.</a:t>
            </a:r>
            <a:endParaRPr lang="uk-UA" sz="22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6653" y="783332"/>
            <a:ext cx="4569193" cy="535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Номер слайда 8"/>
          <p:cNvSpPr>
            <a:spLocks noGrp="1"/>
          </p:cNvSpPr>
          <p:nvPr>
            <p:ph type="sldNum" sz="quarter" idx="12"/>
          </p:nvPr>
        </p:nvSpPr>
        <p:spPr/>
        <p:txBody>
          <a:bodyPr/>
          <a:lstStyle/>
          <a:p>
            <a:fld id="{BD97C1CD-9E65-43C1-85A4-266606547339}" type="slidenum">
              <a:rPr lang="uk-UA" smtClean="0"/>
              <a:t>31</a:t>
            </a:fld>
            <a:endParaRPr lang="uk-UA"/>
          </a:p>
        </p:txBody>
      </p:sp>
    </p:spTree>
    <p:extLst>
      <p:ext uri="{BB962C8B-B14F-4D97-AF65-F5344CB8AC3E}">
        <p14:creationId xmlns:p14="http://schemas.microsoft.com/office/powerpoint/2010/main" val="29947783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4502" y="1533150"/>
            <a:ext cx="5824603" cy="3416320"/>
          </a:xfrm>
          <a:prstGeom prst="rect">
            <a:avLst/>
          </a:prstGeom>
        </p:spPr>
        <p:txBody>
          <a:bodyPr wrap="square">
            <a:spAutoFit/>
          </a:bodyPr>
          <a:lstStyle/>
          <a:p>
            <a:pPr indent="360000"/>
            <a:r>
              <a:rPr lang="uk-UA" sz="2400" dirty="0" smtClean="0"/>
              <a:t>Аналогічний дослід можна провести і для натрію, встановивши між комірками мембрану проникну тільки для цього катіона, і помістивши у зовнішню комірку розчин хлориду натрію із концентрацією 150 </a:t>
            </a:r>
            <a:r>
              <a:rPr lang="uk-UA" sz="2400" dirty="0" err="1" smtClean="0"/>
              <a:t>мМ</a:t>
            </a:r>
            <a:r>
              <a:rPr lang="uk-UA" sz="2400" dirty="0" smtClean="0"/>
              <a:t>, а у внутрішню - 15 </a:t>
            </a:r>
            <a:r>
              <a:rPr lang="uk-UA" sz="2400" dirty="0" err="1" smtClean="0"/>
              <a:t>мМ</a:t>
            </a:r>
            <a:r>
              <a:rPr lang="uk-UA" sz="2400" dirty="0" smtClean="0"/>
              <a:t>. Натрій буде рухатись у внутрішню комірку, </a:t>
            </a:r>
            <a:r>
              <a:rPr lang="uk-UA" sz="2400" dirty="0" err="1" smtClean="0"/>
              <a:t>рівоноважний</a:t>
            </a:r>
            <a:r>
              <a:rPr lang="uk-UA" sz="2400" dirty="0" smtClean="0"/>
              <a:t> потенціал для нього становитиме приблизно +62 </a:t>
            </a:r>
            <a:r>
              <a:rPr lang="uk-UA" sz="2400" dirty="0" err="1" smtClean="0"/>
              <a:t>мВ</a:t>
            </a:r>
            <a:r>
              <a:rPr lang="uk-UA" sz="2400" dirty="0" smtClean="0"/>
              <a:t>.</a:t>
            </a:r>
            <a:endParaRPr lang="uk-UA" sz="2400"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360" y="595442"/>
            <a:ext cx="4527375" cy="529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Номер слайда 8"/>
          <p:cNvSpPr>
            <a:spLocks noGrp="1"/>
          </p:cNvSpPr>
          <p:nvPr>
            <p:ph type="sldNum" sz="quarter" idx="12"/>
          </p:nvPr>
        </p:nvSpPr>
        <p:spPr/>
        <p:txBody>
          <a:bodyPr/>
          <a:lstStyle/>
          <a:p>
            <a:fld id="{BD97C1CD-9E65-43C1-85A4-266606547339}" type="slidenum">
              <a:rPr lang="uk-UA" smtClean="0"/>
              <a:t>32</a:t>
            </a:fld>
            <a:endParaRPr lang="uk-UA"/>
          </a:p>
        </p:txBody>
      </p:sp>
    </p:spTree>
    <p:extLst>
      <p:ext uri="{BB962C8B-B14F-4D97-AF65-F5344CB8AC3E}">
        <p14:creationId xmlns:p14="http://schemas.microsoft.com/office/powerpoint/2010/main" val="34546693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4089" y="1125244"/>
            <a:ext cx="5949862" cy="3785652"/>
          </a:xfrm>
          <a:prstGeom prst="rect">
            <a:avLst/>
          </a:prstGeom>
        </p:spPr>
        <p:txBody>
          <a:bodyPr wrap="square">
            <a:spAutoFit/>
          </a:bodyPr>
          <a:lstStyle/>
          <a:p>
            <a:pPr indent="360000"/>
            <a:r>
              <a:rPr lang="uk-UA" sz="2400" dirty="0" smtClean="0"/>
              <a:t>Кількість іонів, що повинна дифундувати для генерації електричного потенціалу дуже невелика (приблизно 10</a:t>
            </a:r>
            <a:r>
              <a:rPr lang="uk-UA" sz="2400" baseline="30000" dirty="0" smtClean="0"/>
              <a:t>−12</a:t>
            </a:r>
            <a:r>
              <a:rPr lang="uk-UA" sz="2400" dirty="0" smtClean="0"/>
              <a:t> моль К</a:t>
            </a:r>
            <a:r>
              <a:rPr lang="uk-UA" sz="2400" baseline="30000" dirty="0" smtClean="0"/>
              <a:t>+</a:t>
            </a:r>
            <a:r>
              <a:rPr lang="uk-UA" sz="2400" dirty="0" smtClean="0"/>
              <a:t> на 1 см</a:t>
            </a:r>
            <a:r>
              <a:rPr lang="uk-UA" sz="2400" baseline="30000" dirty="0" smtClean="0"/>
              <a:t>2</a:t>
            </a:r>
            <a:r>
              <a:rPr lang="uk-UA" sz="2400" dirty="0" smtClean="0"/>
              <a:t> мембрани), цей факт має два важливі наслідки. По-</a:t>
            </a:r>
            <a:r>
              <a:rPr lang="uk-UA" sz="2400" dirty="0" err="1" smtClean="0"/>
              <a:t>преше</a:t>
            </a:r>
            <a:r>
              <a:rPr lang="uk-UA" sz="2400" dirty="0" smtClean="0"/>
              <a:t>, це означає, що концентрації іонів, які можуть проникати через мембрану, залишаються стабільними зовні і всередині клітини, навіть після того як їхній рух забезпечив </a:t>
            </a:r>
            <a:r>
              <a:rPr lang="uk-UA" sz="2400" dirty="0" err="1" smtClean="0"/>
              <a:t>утоврення</a:t>
            </a:r>
            <a:r>
              <a:rPr lang="uk-UA" sz="2400" dirty="0" smtClean="0"/>
              <a:t> електричного потенціалу. </a:t>
            </a:r>
            <a:endParaRPr lang="uk-UA" sz="24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360" y="595442"/>
            <a:ext cx="4527375" cy="529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Номер слайда 8"/>
          <p:cNvSpPr>
            <a:spLocks noGrp="1"/>
          </p:cNvSpPr>
          <p:nvPr>
            <p:ph type="sldNum" sz="quarter" idx="12"/>
          </p:nvPr>
        </p:nvSpPr>
        <p:spPr/>
        <p:txBody>
          <a:bodyPr/>
          <a:lstStyle/>
          <a:p>
            <a:fld id="{BD97C1CD-9E65-43C1-85A4-266606547339}" type="slidenum">
              <a:rPr lang="uk-UA" smtClean="0"/>
              <a:t>33</a:t>
            </a:fld>
            <a:endParaRPr lang="uk-UA"/>
          </a:p>
        </p:txBody>
      </p:sp>
    </p:spTree>
    <p:extLst>
      <p:ext uri="{BB962C8B-B14F-4D97-AF65-F5344CB8AC3E}">
        <p14:creationId xmlns:p14="http://schemas.microsoft.com/office/powerpoint/2010/main" val="21060205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4089" y="1703322"/>
            <a:ext cx="5749445" cy="3046988"/>
          </a:xfrm>
          <a:prstGeom prst="rect">
            <a:avLst/>
          </a:prstGeom>
        </p:spPr>
        <p:txBody>
          <a:bodyPr wrap="square">
            <a:spAutoFit/>
          </a:bodyPr>
          <a:lstStyle/>
          <a:p>
            <a:pPr indent="360000"/>
            <a:r>
              <a:rPr lang="uk-UA" sz="2400" dirty="0" smtClean="0"/>
              <a:t>По-друге, мізерні потоки іонів через мембрану, потрібні для встановлення потенціалу, не порушують </a:t>
            </a:r>
            <a:r>
              <a:rPr lang="uk-UA" sz="2400" dirty="0" err="1" smtClean="0"/>
              <a:t>електронейтральності</a:t>
            </a:r>
            <a:r>
              <a:rPr lang="uk-UA" sz="2400" dirty="0" smtClean="0"/>
              <a:t> цитоплазми та позаклітинної рідини в цілому, розподіл зарядів відбувається тільки в ділянці, що безпосередньо прилягає до плазматичної мембрани.</a:t>
            </a:r>
            <a:endParaRPr lang="uk-UA" sz="24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359" y="896067"/>
            <a:ext cx="4527375" cy="529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Номер слайда 8"/>
          <p:cNvSpPr>
            <a:spLocks noGrp="1"/>
          </p:cNvSpPr>
          <p:nvPr>
            <p:ph type="sldNum" sz="quarter" idx="12"/>
          </p:nvPr>
        </p:nvSpPr>
        <p:spPr/>
        <p:txBody>
          <a:bodyPr/>
          <a:lstStyle/>
          <a:p>
            <a:fld id="{BD97C1CD-9E65-43C1-85A4-266606547339}" type="slidenum">
              <a:rPr lang="uk-UA" smtClean="0"/>
              <a:t>34</a:t>
            </a:fld>
            <a:endParaRPr lang="uk-UA"/>
          </a:p>
        </p:txBody>
      </p:sp>
    </p:spTree>
    <p:extLst>
      <p:ext uri="{BB962C8B-B14F-4D97-AF65-F5344CB8AC3E}">
        <p14:creationId xmlns:p14="http://schemas.microsoft.com/office/powerpoint/2010/main" val="9403455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dirty="0" err="1"/>
              <a:t>Рівняння</a:t>
            </a:r>
            <a:r>
              <a:rPr lang="ru-RU" dirty="0"/>
              <a:t> </a:t>
            </a:r>
            <a:r>
              <a:rPr lang="ru-RU" dirty="0" smtClean="0"/>
              <a:t>Нернста</a:t>
            </a:r>
            <a:endParaRPr lang="ru-RU" dirty="0"/>
          </a:p>
        </p:txBody>
      </p:sp>
      <p:sp>
        <p:nvSpPr>
          <p:cNvPr id="8" name="Номер слайда 7"/>
          <p:cNvSpPr>
            <a:spLocks noGrp="1"/>
          </p:cNvSpPr>
          <p:nvPr>
            <p:ph type="sldNum" sz="quarter" idx="12"/>
          </p:nvPr>
        </p:nvSpPr>
        <p:spPr/>
        <p:txBody>
          <a:bodyPr/>
          <a:lstStyle/>
          <a:p>
            <a:fld id="{BD97C1CD-9E65-43C1-85A4-266606547339}" type="slidenum">
              <a:rPr lang="uk-UA" smtClean="0"/>
              <a:t>35</a:t>
            </a:fld>
            <a:endParaRPr lang="uk-UA"/>
          </a:p>
        </p:txBody>
      </p:sp>
      <p:sp>
        <p:nvSpPr>
          <p:cNvPr id="2" name="Прямоугольник 1"/>
          <p:cNvSpPr/>
          <p:nvPr/>
        </p:nvSpPr>
        <p:spPr>
          <a:xfrm>
            <a:off x="1299585" y="2625691"/>
            <a:ext cx="9884229" cy="707886"/>
          </a:xfrm>
          <a:prstGeom prst="rect">
            <a:avLst/>
          </a:prstGeom>
        </p:spPr>
        <p:txBody>
          <a:bodyPr wrap="square">
            <a:spAutoFit/>
          </a:bodyPr>
          <a:lstStyle/>
          <a:p>
            <a:r>
              <a:rPr lang="uk-UA" sz="2000" dirty="0" smtClean="0">
                <a:latin typeface="Times New Roman" panose="02020603050405020304" pitchFamily="18" charset="0"/>
                <a:cs typeface="Times New Roman" panose="02020603050405020304" pitchFamily="18" charset="0"/>
              </a:rPr>
              <a:t>Рівноважний потенціал для певного іона, наприклад для калію, можна обрахувати за рівнянням </a:t>
            </a:r>
            <a:r>
              <a:rPr lang="uk-UA" sz="2000" dirty="0" err="1" smtClean="0">
                <a:latin typeface="Times New Roman" panose="02020603050405020304" pitchFamily="18" charset="0"/>
                <a:cs typeface="Times New Roman" panose="02020603050405020304" pitchFamily="18" charset="0"/>
              </a:rPr>
              <a:t>Нернста</a:t>
            </a:r>
            <a:r>
              <a:rPr lang="uk-UA" sz="2000" dirty="0" smtClean="0">
                <a:latin typeface="Times New Roman" panose="02020603050405020304" pitchFamily="18" charset="0"/>
                <a:cs typeface="Times New Roman" panose="02020603050405020304" pitchFamily="18" charset="0"/>
              </a:rPr>
              <a:t>, що має такий вигляд:</a:t>
            </a:r>
            <a:endParaRPr lang="uk-UA" sz="20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6232" y="3503134"/>
            <a:ext cx="269557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299584" y="4315992"/>
            <a:ext cx="9381813" cy="1477328"/>
          </a:xfrm>
          <a:prstGeom prst="rect">
            <a:avLst/>
          </a:prstGeom>
        </p:spPr>
        <p:txBody>
          <a:bodyPr wrap="square">
            <a:spAutoFit/>
          </a:bodyPr>
          <a:lstStyle/>
          <a:p>
            <a:r>
              <a:rPr lang="uk-UA" dirty="0" smtClean="0">
                <a:latin typeface="Times New Roman" panose="02020603050405020304" pitchFamily="18" charset="0"/>
                <a:cs typeface="Times New Roman" panose="02020603050405020304" pitchFamily="18" charset="0"/>
              </a:rPr>
              <a:t>де R – універсальна газова стала, </a:t>
            </a:r>
          </a:p>
          <a:p>
            <a:r>
              <a:rPr lang="uk-UA" dirty="0" smtClean="0">
                <a:latin typeface="Times New Roman" panose="02020603050405020304" pitchFamily="18" charset="0"/>
                <a:cs typeface="Times New Roman" panose="02020603050405020304" pitchFamily="18" charset="0"/>
              </a:rPr>
              <a:t>     Т – абсолютна температура (по шкалі Кельвіна), </a:t>
            </a:r>
          </a:p>
          <a:p>
            <a:r>
              <a:rPr lang="uk-UA" dirty="0" smtClean="0">
                <a:latin typeface="Times New Roman" panose="02020603050405020304" pitchFamily="18" charset="0"/>
                <a:cs typeface="Times New Roman" panose="02020603050405020304" pitchFamily="18" charset="0"/>
              </a:rPr>
              <a:t>     z  – заряд іона, </a:t>
            </a:r>
          </a:p>
          <a:p>
            <a:r>
              <a:rPr lang="uk-UA" dirty="0" smtClean="0">
                <a:latin typeface="Times New Roman" panose="02020603050405020304" pitchFamily="18" charset="0"/>
                <a:cs typeface="Times New Roman" panose="02020603050405020304" pitchFamily="18" charset="0"/>
              </a:rPr>
              <a:t>     F  – число Фарадея, </a:t>
            </a:r>
          </a:p>
          <a:p>
            <a:r>
              <a:rPr lang="uk-UA" dirty="0" smtClean="0">
                <a:latin typeface="Times New Roman" panose="02020603050405020304" pitchFamily="18" charset="0"/>
                <a:cs typeface="Times New Roman" panose="02020603050405020304" pitchFamily="18" charset="0"/>
              </a:rPr>
              <a:t>     [K</a:t>
            </a:r>
            <a:r>
              <a:rPr lang="uk-UA" baseline="30000" dirty="0" smtClean="0">
                <a:latin typeface="Times New Roman" panose="02020603050405020304" pitchFamily="18" charset="0"/>
                <a:cs typeface="Times New Roman" panose="02020603050405020304" pitchFamily="18" charset="0"/>
              </a:rPr>
              <a:t>+</a:t>
            </a:r>
            <a:r>
              <a:rPr lang="uk-UA" dirty="0" smtClean="0">
                <a:latin typeface="Times New Roman" panose="02020603050405020304" pitchFamily="18" charset="0"/>
                <a:cs typeface="Times New Roman" panose="02020603050405020304" pitchFamily="18" charset="0"/>
              </a:rPr>
              <a:t>]</a:t>
            </a:r>
            <a:r>
              <a:rPr lang="uk-UA" baseline="-25000" dirty="0" smtClean="0">
                <a:latin typeface="Times New Roman" panose="02020603050405020304" pitchFamily="18" charset="0"/>
                <a:cs typeface="Times New Roman" panose="02020603050405020304" pitchFamily="18" charset="0"/>
              </a:rPr>
              <a:t>o</a:t>
            </a:r>
            <a:r>
              <a:rPr lang="uk-UA" dirty="0" smtClean="0">
                <a:latin typeface="Times New Roman" panose="02020603050405020304" pitchFamily="18" charset="0"/>
                <a:cs typeface="Times New Roman" panose="02020603050405020304" pitchFamily="18" charset="0"/>
              </a:rPr>
              <a:t>, [K</a:t>
            </a:r>
            <a:r>
              <a:rPr lang="uk-UA" baseline="30000" dirty="0" smtClean="0">
                <a:latin typeface="Times New Roman" panose="02020603050405020304" pitchFamily="18" charset="0"/>
                <a:cs typeface="Times New Roman" panose="02020603050405020304" pitchFamily="18" charset="0"/>
              </a:rPr>
              <a:t>+</a:t>
            </a:r>
            <a:r>
              <a:rPr lang="uk-UA" dirty="0" smtClean="0">
                <a:latin typeface="Times New Roman" panose="02020603050405020304" pitchFamily="18" charset="0"/>
                <a:cs typeface="Times New Roman" panose="02020603050405020304" pitchFamily="18" charset="0"/>
              </a:rPr>
              <a:t>]</a:t>
            </a:r>
            <a:r>
              <a:rPr lang="uk-UA" baseline="-25000" dirty="0" smtClean="0">
                <a:latin typeface="Times New Roman" panose="02020603050405020304" pitchFamily="18" charset="0"/>
                <a:cs typeface="Times New Roman" panose="02020603050405020304" pitchFamily="18" charset="0"/>
              </a:rPr>
              <a:t>i</a:t>
            </a:r>
            <a:r>
              <a:rPr lang="uk-UA" dirty="0" smtClean="0">
                <a:latin typeface="Times New Roman" panose="02020603050405020304" pitchFamily="18" charset="0"/>
                <a:cs typeface="Times New Roman" panose="02020603050405020304" pitchFamily="18" charset="0"/>
              </a:rPr>
              <a:t>  – концентрація калію зовні та всередині клітини відповідно.</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99441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D97C1CD-9E65-43C1-85A4-266606547339}" type="slidenum">
              <a:rPr lang="uk-UA" smtClean="0"/>
              <a:t>36</a:t>
            </a:fld>
            <a:endParaRPr lang="uk-UA"/>
          </a:p>
        </p:txBody>
      </p:sp>
      <p:sp>
        <p:nvSpPr>
          <p:cNvPr id="5" name="Прямоугольник 4"/>
          <p:cNvSpPr/>
          <p:nvPr/>
        </p:nvSpPr>
        <p:spPr>
          <a:xfrm>
            <a:off x="1410119" y="1140713"/>
            <a:ext cx="8216202" cy="1015663"/>
          </a:xfrm>
          <a:prstGeom prst="rect">
            <a:avLst/>
          </a:prstGeom>
        </p:spPr>
        <p:txBody>
          <a:bodyPr wrap="square">
            <a:spAutoFit/>
          </a:bodyPr>
          <a:lstStyle/>
          <a:p>
            <a:r>
              <a:rPr lang="uk-UA" sz="2000" dirty="0" smtClean="0">
                <a:latin typeface="Times New Roman" panose="02020603050405020304" pitchFamily="18" charset="0"/>
                <a:cs typeface="Times New Roman" panose="02020603050405020304" pitchFamily="18" charset="0"/>
              </a:rPr>
              <a:t>Оскільки описані процеси відбуваються за температури тіла  </a:t>
            </a:r>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310° К, а десятковими логарифмами в обчисленні користуватись легше ніж натуральними, це рівняння перетворюють таким чином:</a:t>
            </a:r>
            <a:endParaRPr lang="uk-UA" sz="20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1542" y="2431858"/>
            <a:ext cx="299085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1299586" y="3601221"/>
            <a:ext cx="9733504" cy="2246769"/>
          </a:xfrm>
          <a:prstGeom prst="rect">
            <a:avLst/>
          </a:prstGeom>
        </p:spPr>
        <p:txBody>
          <a:bodyPr wrap="square">
            <a:spAutoFit/>
          </a:bodyPr>
          <a:lstStyle/>
          <a:p>
            <a:r>
              <a:rPr lang="uk-UA" sz="2000" dirty="0" smtClean="0">
                <a:latin typeface="Times New Roman" panose="02020603050405020304" pitchFamily="18" charset="0"/>
                <a:cs typeface="Times New Roman" panose="02020603050405020304" pitchFamily="18" charset="0"/>
              </a:rPr>
              <a:t>	Підставляючи концентрації К</a:t>
            </a:r>
            <a:r>
              <a:rPr lang="uk-UA" sz="2000" baseline="30000" dirty="0" smtClean="0">
                <a:latin typeface="Times New Roman" panose="02020603050405020304" pitchFamily="18" charset="0"/>
                <a:cs typeface="Times New Roman" panose="02020603050405020304" pitchFamily="18" charset="0"/>
              </a:rPr>
              <a:t>+</a:t>
            </a:r>
            <a:r>
              <a:rPr lang="uk-UA" sz="2000" dirty="0" smtClean="0">
                <a:latin typeface="Times New Roman" panose="02020603050405020304" pitchFamily="18" charset="0"/>
                <a:cs typeface="Times New Roman" panose="02020603050405020304" pitchFamily="18" charset="0"/>
              </a:rPr>
              <a:t> у рівняння </a:t>
            </a:r>
            <a:r>
              <a:rPr lang="uk-UA" sz="2000" dirty="0" err="1" smtClean="0">
                <a:latin typeface="Times New Roman" panose="02020603050405020304" pitchFamily="18" charset="0"/>
                <a:cs typeface="Times New Roman" panose="02020603050405020304" pitchFamily="18" charset="0"/>
              </a:rPr>
              <a:t>Нернста</a:t>
            </a:r>
            <a:r>
              <a:rPr lang="uk-UA" sz="2000" dirty="0" smtClean="0">
                <a:latin typeface="Times New Roman" panose="02020603050405020304" pitchFamily="18" charset="0"/>
                <a:cs typeface="Times New Roman" panose="02020603050405020304" pitchFamily="18" charset="0"/>
              </a:rPr>
              <a:t> отримуємо рівноважний потенціал для калію, що становить −90 </a:t>
            </a:r>
            <a:r>
              <a:rPr lang="uk-UA" sz="2000" dirty="0" err="1" smtClean="0">
                <a:latin typeface="Times New Roman" panose="02020603050405020304" pitchFamily="18" charset="0"/>
                <a:cs typeface="Times New Roman" panose="02020603050405020304" pitchFamily="18" charset="0"/>
              </a:rPr>
              <a:t>мВ</a:t>
            </a:r>
            <a:r>
              <a:rPr lang="uk-UA" sz="2000" dirty="0" smtClean="0">
                <a:latin typeface="Times New Roman" panose="02020603050405020304" pitchFamily="18" charset="0"/>
                <a:cs typeface="Times New Roman" panose="02020603050405020304" pitchFamily="18" charset="0"/>
              </a:rPr>
              <a:t>. Оскільки за нульовий потенціал приймається зовнішня сторона мембрани, то знак мінус означає, що за умов рівноважного калієвого потенціалу внутрішня сторона мембрани порівняно більш електронегативна. </a:t>
            </a:r>
          </a:p>
          <a:p>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Аналогічні обрахунки можна провести і для рівноважного натрієвого потенціалу, він становить +62 </a:t>
            </a:r>
            <a:r>
              <a:rPr lang="uk-UA" sz="2000" dirty="0" err="1" smtClean="0">
                <a:latin typeface="Times New Roman" panose="02020603050405020304" pitchFamily="18" charset="0"/>
                <a:cs typeface="Times New Roman" panose="02020603050405020304" pitchFamily="18" charset="0"/>
              </a:rPr>
              <a:t>мВ</a:t>
            </a:r>
            <a:r>
              <a:rPr lang="uk-UA" sz="2000" dirty="0" smtClean="0">
                <a:latin typeface="Times New Roman" panose="02020603050405020304" pitchFamily="18" charset="0"/>
                <a:cs typeface="Times New Roman" panose="02020603050405020304" pitchFamily="18" charset="0"/>
              </a:rPr>
              <a:t>.</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1010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Рівняння </a:t>
            </a:r>
            <a:r>
              <a:rPr lang="uk-UA" dirty="0" err="1" smtClean="0"/>
              <a:t>Голдмана</a:t>
            </a:r>
            <a:r>
              <a:rPr lang="uk-UA" dirty="0" smtClean="0"/>
              <a:t/>
            </a:r>
            <a:br>
              <a:rPr lang="uk-UA" dirty="0" smtClean="0"/>
            </a:br>
            <a:endParaRPr lang="uk-UA" dirty="0"/>
          </a:p>
        </p:txBody>
      </p:sp>
      <p:sp>
        <p:nvSpPr>
          <p:cNvPr id="3" name="Объект 2"/>
          <p:cNvSpPr>
            <a:spLocks noGrp="1"/>
          </p:cNvSpPr>
          <p:nvPr>
            <p:ph idx="1"/>
          </p:nvPr>
        </p:nvSpPr>
        <p:spPr/>
        <p:txBody>
          <a:bodyPr>
            <a:normAutofit/>
          </a:bodyPr>
          <a:lstStyle/>
          <a:p>
            <a:r>
              <a:rPr lang="uk-UA" dirty="0" smtClean="0"/>
              <a:t>хоча рівноважний потенціал для іонів калію становить −90 </a:t>
            </a:r>
            <a:r>
              <a:rPr lang="uk-UA" dirty="0" err="1" smtClean="0"/>
              <a:t>мВ</a:t>
            </a:r>
            <a:r>
              <a:rPr lang="uk-UA" dirty="0" smtClean="0"/>
              <a:t>, МПС нейрона дещо менш негативний. Ця різниця відображає незначне але постійне проходження іонів </a:t>
            </a:r>
            <a:r>
              <a:rPr lang="uk-UA" dirty="0" err="1" smtClean="0"/>
              <a:t>Na</a:t>
            </a:r>
            <a:r>
              <a:rPr lang="uk-UA" baseline="30000" dirty="0" smtClean="0"/>
              <a:t>+</a:t>
            </a:r>
            <a:r>
              <a:rPr lang="uk-UA" dirty="0" smtClean="0"/>
              <a:t> через мембрану у стані спокою. Оскільки концентраційний градієнт для натрію протилежний до такого для калію, </a:t>
            </a:r>
            <a:r>
              <a:rPr lang="uk-UA" dirty="0" err="1" smtClean="0"/>
              <a:t>Na</a:t>
            </a:r>
            <a:r>
              <a:rPr lang="uk-UA" baseline="30000" dirty="0" smtClean="0"/>
              <a:t>+</a:t>
            </a:r>
            <a:r>
              <a:rPr lang="uk-UA" dirty="0" smtClean="0"/>
              <a:t> рухається всередину клітини і зсуває сумарний заряд на внутрішній стороні мембрани у позитивну сторону. Насправді МПС нейрона становить від −60 до −80 </a:t>
            </a:r>
            <a:r>
              <a:rPr lang="uk-UA" dirty="0" err="1" smtClean="0"/>
              <a:t>мВ</a:t>
            </a:r>
            <a:r>
              <a:rPr lang="uk-UA" dirty="0" smtClean="0"/>
              <a:t>. </a:t>
            </a:r>
            <a:endParaRPr lang="uk-UA" dirty="0"/>
          </a:p>
        </p:txBody>
      </p:sp>
      <p:sp>
        <p:nvSpPr>
          <p:cNvPr id="9" name="Номер слайда 8"/>
          <p:cNvSpPr>
            <a:spLocks noGrp="1"/>
          </p:cNvSpPr>
          <p:nvPr>
            <p:ph type="sldNum" sz="quarter" idx="12"/>
          </p:nvPr>
        </p:nvSpPr>
        <p:spPr/>
        <p:txBody>
          <a:bodyPr/>
          <a:lstStyle/>
          <a:p>
            <a:fld id="{BD97C1CD-9E65-43C1-85A4-266606547339}" type="slidenum">
              <a:rPr lang="uk-UA" smtClean="0"/>
              <a:t>37</a:t>
            </a:fld>
            <a:endParaRPr lang="uk-UA"/>
          </a:p>
        </p:txBody>
      </p:sp>
    </p:spTree>
    <p:extLst>
      <p:ext uri="{BB962C8B-B14F-4D97-AF65-F5344CB8AC3E}">
        <p14:creationId xmlns:p14="http://schemas.microsoft.com/office/powerpoint/2010/main" val="15247376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102290" y="766241"/>
            <a:ext cx="9601200" cy="3317875"/>
          </a:xfrm>
        </p:spPr>
        <p:txBody>
          <a:bodyPr/>
          <a:lstStyle/>
          <a:p>
            <a:r>
              <a:rPr lang="uk-UA" dirty="0" smtClean="0"/>
              <a:t>Це значення значно ближче до Е</a:t>
            </a:r>
            <a:r>
              <a:rPr lang="uk-UA" baseline="-25000" dirty="0" smtClean="0"/>
              <a:t>K</a:t>
            </a:r>
            <a:r>
              <a:rPr lang="uk-UA" dirty="0" smtClean="0"/>
              <a:t> ніж до </a:t>
            </a:r>
            <a:r>
              <a:rPr lang="uk-UA" dirty="0" err="1" smtClean="0"/>
              <a:t>Е</a:t>
            </a:r>
            <a:r>
              <a:rPr lang="uk-UA" baseline="-25000" dirty="0" err="1" smtClean="0"/>
              <a:t>Na</a:t>
            </a:r>
            <a:r>
              <a:rPr lang="uk-UA" dirty="0" smtClean="0"/>
              <a:t>, тому що у стані спокою в нейроні відкрито багато калієвих каналів і дуже мало натрієвих. Також на встановлення МПС впливає рух іонів хлору. У 1943 році Девід </a:t>
            </a:r>
            <a:r>
              <a:rPr lang="uk-UA" dirty="0" err="1" smtClean="0"/>
              <a:t>Голдаман</a:t>
            </a:r>
            <a:r>
              <a:rPr lang="uk-UA" dirty="0" smtClean="0"/>
              <a:t> запропонував вдосконалити рівняння </a:t>
            </a:r>
            <a:r>
              <a:rPr lang="uk-UA" dirty="0" err="1" smtClean="0"/>
              <a:t>Нернста</a:t>
            </a:r>
            <a:r>
              <a:rPr lang="uk-UA" dirty="0" smtClean="0"/>
              <a:t> так, щоб воно відображало вплив різних іонів на мембранний потенціал, в цьому рівнянні враховується відносна проникність мембрани для кожного типу іонів:</a:t>
            </a:r>
          </a:p>
          <a:p>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3228" y="3391422"/>
            <a:ext cx="6932805" cy="9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906047" y="4617919"/>
            <a:ext cx="10267169" cy="1200329"/>
          </a:xfrm>
          <a:prstGeom prst="rect">
            <a:avLst/>
          </a:prstGeom>
        </p:spPr>
        <p:txBody>
          <a:bodyPr wrap="square">
            <a:spAutoFit/>
          </a:bodyPr>
          <a:lstStyle/>
          <a:p>
            <a:r>
              <a:rPr lang="uk-UA" dirty="0" smtClean="0"/>
              <a:t>де R – універсальна газова стала, Т  – абсолютна температура (по шкалі Кельвіна), z</a:t>
            </a:r>
            <a:r>
              <a:rPr lang="uk-UA" dirty="0"/>
              <a:t>  – </a:t>
            </a:r>
            <a:r>
              <a:rPr lang="uk-UA" dirty="0" smtClean="0"/>
              <a:t>заряд іона, F  – число Фарадея, [іон]</a:t>
            </a:r>
            <a:r>
              <a:rPr lang="uk-UA" baseline="-25000" dirty="0" smtClean="0"/>
              <a:t>o</a:t>
            </a:r>
            <a:r>
              <a:rPr lang="uk-UA" dirty="0" smtClean="0"/>
              <a:t>, [іон]</a:t>
            </a:r>
            <a:r>
              <a:rPr lang="uk-UA" baseline="-25000" dirty="0" smtClean="0"/>
              <a:t>i</a:t>
            </a:r>
            <a:r>
              <a:rPr lang="uk-UA" dirty="0" smtClean="0"/>
              <a:t>  – концентрації іонів зовні та всередині клітин, Р  – відносна проникність мембрани для відповідного іона. Значення заряду в даному рівнянні не записується, але воно враховане  – для хлору зовнішня і внутрішня концентрація поміняні місцями, так як його заряд −1</a:t>
            </a:r>
            <a:r>
              <a:rPr lang="ru-RU" dirty="0" smtClean="0"/>
              <a:t>.</a:t>
            </a:r>
            <a:endParaRPr lang="ru-RU" dirty="0"/>
          </a:p>
        </p:txBody>
      </p:sp>
      <p:sp>
        <p:nvSpPr>
          <p:cNvPr id="9" name="Номер слайда 8"/>
          <p:cNvSpPr>
            <a:spLocks noGrp="1"/>
          </p:cNvSpPr>
          <p:nvPr>
            <p:ph type="sldNum" sz="quarter" idx="12"/>
          </p:nvPr>
        </p:nvSpPr>
        <p:spPr/>
        <p:txBody>
          <a:bodyPr/>
          <a:lstStyle/>
          <a:p>
            <a:fld id="{BD97C1CD-9E65-43C1-85A4-266606547339}" type="slidenum">
              <a:rPr lang="uk-UA" smtClean="0"/>
              <a:t>38</a:t>
            </a:fld>
            <a:endParaRPr lang="uk-UA"/>
          </a:p>
        </p:txBody>
      </p:sp>
    </p:spTree>
    <p:extLst>
      <p:ext uri="{BB962C8B-B14F-4D97-AF65-F5344CB8AC3E}">
        <p14:creationId xmlns:p14="http://schemas.microsoft.com/office/powerpoint/2010/main" val="22103861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Значення мембранного потенціалу спокою для різних тканин</a:t>
            </a:r>
            <a:endParaRPr lang="uk-UA" dirty="0"/>
          </a:p>
        </p:txBody>
      </p:sp>
      <p:sp>
        <p:nvSpPr>
          <p:cNvPr id="3" name="Объект 2"/>
          <p:cNvSpPr>
            <a:spLocks noGrp="1"/>
          </p:cNvSpPr>
          <p:nvPr>
            <p:ph idx="1"/>
          </p:nvPr>
        </p:nvSpPr>
        <p:spPr>
          <a:xfrm>
            <a:off x="941605" y="5012033"/>
            <a:ext cx="3198964" cy="796848"/>
          </a:xfrm>
        </p:spPr>
        <p:txBody>
          <a:bodyPr>
            <a:normAutofit lnSpcReduction="10000"/>
          </a:bodyPr>
          <a:lstStyle/>
          <a:p>
            <a:r>
              <a:rPr lang="uk-UA" dirty="0" smtClean="0"/>
              <a:t>Посмуговані м'язи −95 </a:t>
            </a:r>
            <a:r>
              <a:rPr lang="uk-UA" dirty="0" err="1" smtClean="0"/>
              <a:t>мВ</a:t>
            </a:r>
            <a:r>
              <a:rPr lang="ru-RU" dirty="0" smtClean="0"/>
              <a:t>;</a:t>
            </a:r>
            <a:endParaRPr lang="ru-RU"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110" y="2484656"/>
            <a:ext cx="3057525"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9521" y="2484657"/>
            <a:ext cx="2214368" cy="2378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5809" y="2632293"/>
            <a:ext cx="300990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Объект 2"/>
          <p:cNvSpPr txBox="1">
            <a:spLocks/>
          </p:cNvSpPr>
          <p:nvPr/>
        </p:nvSpPr>
        <p:spPr>
          <a:xfrm>
            <a:off x="4143635" y="4968383"/>
            <a:ext cx="2808310" cy="82973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uk-UA" dirty="0" smtClean="0"/>
              <a:t>Гладенькі м'язи −50 </a:t>
            </a:r>
            <a:r>
              <a:rPr lang="uk-UA" dirty="0" err="1" smtClean="0"/>
              <a:t>мВ</a:t>
            </a:r>
            <a:r>
              <a:rPr lang="uk-UA" dirty="0" smtClean="0"/>
              <a:t>;</a:t>
            </a:r>
            <a:endParaRPr lang="uk-UA" dirty="0" smtClean="0"/>
          </a:p>
        </p:txBody>
      </p:sp>
      <p:sp>
        <p:nvSpPr>
          <p:cNvPr id="9" name="Объект 2"/>
          <p:cNvSpPr txBox="1">
            <a:spLocks/>
          </p:cNvSpPr>
          <p:nvPr/>
        </p:nvSpPr>
        <p:spPr>
          <a:xfrm>
            <a:off x="7287800" y="5069417"/>
            <a:ext cx="3825918" cy="674899"/>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uk-UA" dirty="0" smtClean="0"/>
              <a:t>Нейрони −70 </a:t>
            </a:r>
            <a:r>
              <a:rPr lang="uk-UA" dirty="0" err="1" smtClean="0"/>
              <a:t>мВ</a:t>
            </a:r>
            <a:r>
              <a:rPr lang="uk-UA" dirty="0" smtClean="0"/>
              <a:t>.</a:t>
            </a:r>
          </a:p>
          <a:p>
            <a:endParaRPr lang="ru-RU" dirty="0"/>
          </a:p>
        </p:txBody>
      </p:sp>
      <p:sp>
        <p:nvSpPr>
          <p:cNvPr id="11" name="Номер слайда 10"/>
          <p:cNvSpPr>
            <a:spLocks noGrp="1"/>
          </p:cNvSpPr>
          <p:nvPr>
            <p:ph type="sldNum" sz="quarter" idx="12"/>
          </p:nvPr>
        </p:nvSpPr>
        <p:spPr/>
        <p:txBody>
          <a:bodyPr/>
          <a:lstStyle/>
          <a:p>
            <a:fld id="{BD97C1CD-9E65-43C1-85A4-266606547339}" type="slidenum">
              <a:rPr lang="uk-UA" smtClean="0"/>
              <a:t>39</a:t>
            </a:fld>
            <a:endParaRPr lang="uk-UA"/>
          </a:p>
        </p:txBody>
      </p:sp>
    </p:spTree>
    <p:extLst>
      <p:ext uri="{BB962C8B-B14F-4D97-AF65-F5344CB8AC3E}">
        <p14:creationId xmlns:p14="http://schemas.microsoft.com/office/powerpoint/2010/main" val="928887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494" y="702892"/>
            <a:ext cx="3977079" cy="417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680" y="839962"/>
            <a:ext cx="4053475" cy="4160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Номер слайда 6"/>
          <p:cNvSpPr>
            <a:spLocks noGrp="1"/>
          </p:cNvSpPr>
          <p:nvPr>
            <p:ph type="sldNum" sz="quarter" idx="12"/>
          </p:nvPr>
        </p:nvSpPr>
        <p:spPr/>
        <p:txBody>
          <a:bodyPr/>
          <a:lstStyle/>
          <a:p>
            <a:fld id="{BD97C1CD-9E65-43C1-85A4-266606547339}" type="slidenum">
              <a:rPr lang="uk-UA" smtClean="0"/>
              <a:t>4</a:t>
            </a:fld>
            <a:endParaRPr lang="uk-UA"/>
          </a:p>
        </p:txBody>
      </p:sp>
    </p:spTree>
    <p:extLst>
      <p:ext uri="{BB962C8B-B14F-4D97-AF65-F5344CB8AC3E}">
        <p14:creationId xmlns:p14="http://schemas.microsoft.com/office/powerpoint/2010/main" val="16701098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027984" y="2327853"/>
            <a:ext cx="9601196" cy="1303867"/>
          </a:xfrm>
          <a:prstGeom prst="rect">
            <a:avLst/>
          </a:prstGeom>
        </p:spPr>
        <p:txBody>
          <a:bodyP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b="1" dirty="0" smtClean="0"/>
              <a:t>ОТЖЕ:</a:t>
            </a:r>
            <a:endParaRPr lang="uk-UA" dirty="0"/>
          </a:p>
        </p:txBody>
      </p:sp>
    </p:spTree>
    <p:extLst>
      <p:ext uri="{BB962C8B-B14F-4D97-AF65-F5344CB8AC3E}">
        <p14:creationId xmlns:p14="http://schemas.microsoft.com/office/powerpoint/2010/main" val="20146171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820499" y="698827"/>
            <a:ext cx="6149646" cy="3547599"/>
          </a:xfrm>
          <a:prstGeom prst="rect">
            <a:avLst/>
          </a:prstGeom>
        </p:spPr>
      </p:pic>
      <p:pic>
        <p:nvPicPr>
          <p:cNvPr id="5" name="Рисунок 4"/>
          <p:cNvPicPr>
            <a:picLocks noChangeAspect="1"/>
          </p:cNvPicPr>
          <p:nvPr/>
        </p:nvPicPr>
        <p:blipFill>
          <a:blip r:embed="rId3"/>
          <a:stretch>
            <a:fillRect/>
          </a:stretch>
        </p:blipFill>
        <p:spPr>
          <a:xfrm>
            <a:off x="5456815" y="3754059"/>
            <a:ext cx="5291699" cy="2284432"/>
          </a:xfrm>
          <a:prstGeom prst="rect">
            <a:avLst/>
          </a:prstGeom>
        </p:spPr>
      </p:pic>
    </p:spTree>
    <p:extLst>
      <p:ext uri="{BB962C8B-B14F-4D97-AF65-F5344CB8AC3E}">
        <p14:creationId xmlns:p14="http://schemas.microsoft.com/office/powerpoint/2010/main" val="2487147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08731" y="1480868"/>
            <a:ext cx="5936861" cy="3535034"/>
          </a:xfrm>
          <a:prstGeom prst="rect">
            <a:avLst/>
          </a:prstGeom>
        </p:spPr>
      </p:pic>
    </p:spTree>
    <p:extLst>
      <p:ext uri="{BB962C8B-B14F-4D97-AF65-F5344CB8AC3E}">
        <p14:creationId xmlns:p14="http://schemas.microsoft.com/office/powerpoint/2010/main" val="2388343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248384" y="1251099"/>
            <a:ext cx="5541082" cy="3864365"/>
          </a:xfrm>
          <a:prstGeom prst="rect">
            <a:avLst/>
          </a:prstGeom>
        </p:spPr>
      </p:pic>
    </p:spTree>
    <p:extLst>
      <p:ext uri="{BB962C8B-B14F-4D97-AF65-F5344CB8AC3E}">
        <p14:creationId xmlns:p14="http://schemas.microsoft.com/office/powerpoint/2010/main" val="25870138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445265" y="1901856"/>
            <a:ext cx="5120766" cy="2452474"/>
          </a:xfrm>
          <a:prstGeom prst="rect">
            <a:avLst/>
          </a:prstGeom>
        </p:spPr>
      </p:pic>
    </p:spTree>
    <p:extLst>
      <p:ext uri="{BB962C8B-B14F-4D97-AF65-F5344CB8AC3E}">
        <p14:creationId xmlns:p14="http://schemas.microsoft.com/office/powerpoint/2010/main" val="10454352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933611" y="1269072"/>
            <a:ext cx="5830828" cy="3906984"/>
          </a:xfrm>
          <a:prstGeom prst="rect">
            <a:avLst/>
          </a:prstGeom>
        </p:spPr>
      </p:pic>
    </p:spTree>
    <p:extLst>
      <p:ext uri="{BB962C8B-B14F-4D97-AF65-F5344CB8AC3E}">
        <p14:creationId xmlns:p14="http://schemas.microsoft.com/office/powerpoint/2010/main" val="3070996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347599" y="845481"/>
            <a:ext cx="6736610" cy="5012707"/>
          </a:xfrm>
          <a:prstGeom prst="rect">
            <a:avLst/>
          </a:prstGeom>
        </p:spPr>
      </p:pic>
    </p:spTree>
    <p:extLst>
      <p:ext uri="{BB962C8B-B14F-4D97-AF65-F5344CB8AC3E}">
        <p14:creationId xmlns:p14="http://schemas.microsoft.com/office/powerpoint/2010/main" val="34292792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847077" y="1173373"/>
            <a:ext cx="5831097" cy="4231283"/>
          </a:xfrm>
          <a:prstGeom prst="rect">
            <a:avLst/>
          </a:prstGeom>
        </p:spPr>
      </p:pic>
    </p:spTree>
    <p:extLst>
      <p:ext uri="{BB962C8B-B14F-4D97-AF65-F5344CB8AC3E}">
        <p14:creationId xmlns:p14="http://schemas.microsoft.com/office/powerpoint/2010/main" val="8188918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612366" y="1335568"/>
            <a:ext cx="6238336" cy="3540892"/>
          </a:xfrm>
          <a:prstGeom prst="rect">
            <a:avLst/>
          </a:prstGeom>
        </p:spPr>
      </p:pic>
    </p:spTree>
    <p:extLst>
      <p:ext uri="{BB962C8B-B14F-4D97-AF65-F5344CB8AC3E}">
        <p14:creationId xmlns:p14="http://schemas.microsoft.com/office/powerpoint/2010/main" val="21695982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659541" y="1157736"/>
            <a:ext cx="6351537" cy="4043992"/>
          </a:xfrm>
          <a:prstGeom prst="rect">
            <a:avLst/>
          </a:prstGeom>
        </p:spPr>
      </p:pic>
    </p:spTree>
    <p:extLst>
      <p:ext uri="{BB962C8B-B14F-4D97-AF65-F5344CB8AC3E}">
        <p14:creationId xmlns:p14="http://schemas.microsoft.com/office/powerpoint/2010/main" val="3662676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276" y="847464"/>
            <a:ext cx="5070756" cy="2760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3465" y="847463"/>
            <a:ext cx="4010612" cy="4143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Номер слайда 6"/>
          <p:cNvSpPr>
            <a:spLocks noGrp="1"/>
          </p:cNvSpPr>
          <p:nvPr>
            <p:ph type="sldNum" sz="quarter" idx="12"/>
          </p:nvPr>
        </p:nvSpPr>
        <p:spPr/>
        <p:txBody>
          <a:bodyPr/>
          <a:lstStyle/>
          <a:p>
            <a:fld id="{BD97C1CD-9E65-43C1-85A4-266606547339}" type="slidenum">
              <a:rPr lang="uk-UA" smtClean="0"/>
              <a:t>5</a:t>
            </a:fld>
            <a:endParaRPr lang="uk-UA"/>
          </a:p>
        </p:txBody>
      </p:sp>
    </p:spTree>
    <p:extLst>
      <p:ext uri="{BB962C8B-B14F-4D97-AF65-F5344CB8AC3E}">
        <p14:creationId xmlns:p14="http://schemas.microsoft.com/office/powerpoint/2010/main" val="40948174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090862" y="1457325"/>
            <a:ext cx="6010275" cy="3943350"/>
          </a:xfrm>
          <a:prstGeom prst="rect">
            <a:avLst/>
          </a:prstGeom>
        </p:spPr>
      </p:pic>
    </p:spTree>
    <p:extLst>
      <p:ext uri="{BB962C8B-B14F-4D97-AF65-F5344CB8AC3E}">
        <p14:creationId xmlns:p14="http://schemas.microsoft.com/office/powerpoint/2010/main" val="30202222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duotone>
              <a:schemeClr val="accent2">
                <a:shade val="45000"/>
                <a:satMod val="135000"/>
              </a:schemeClr>
              <a:prstClr val="white"/>
            </a:duotone>
          </a:blip>
          <a:stretch>
            <a:fillRect/>
          </a:stretch>
        </p:blipFill>
        <p:spPr>
          <a:xfrm>
            <a:off x="2415396" y="947918"/>
            <a:ext cx="6900323" cy="4732682"/>
          </a:xfrm>
          <a:prstGeom prst="rect">
            <a:avLst/>
          </a:prstGeom>
        </p:spPr>
      </p:pic>
    </p:spTree>
    <p:extLst>
      <p:ext uri="{BB962C8B-B14F-4D97-AF65-F5344CB8AC3E}">
        <p14:creationId xmlns:p14="http://schemas.microsoft.com/office/powerpoint/2010/main" val="27137133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151786" y="1338411"/>
            <a:ext cx="5517761" cy="4290863"/>
          </a:xfrm>
          <a:prstGeom prst="rect">
            <a:avLst/>
          </a:prstGeom>
        </p:spPr>
      </p:pic>
    </p:spTree>
    <p:extLst>
      <p:ext uri="{BB962C8B-B14F-4D97-AF65-F5344CB8AC3E}">
        <p14:creationId xmlns:p14="http://schemas.microsoft.com/office/powerpoint/2010/main" val="40905633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26544" y="938873"/>
            <a:ext cx="6960887" cy="2000937"/>
          </a:xfrm>
          <a:prstGeom prst="rect">
            <a:avLst/>
          </a:prstGeom>
        </p:spPr>
      </p:pic>
      <p:pic>
        <p:nvPicPr>
          <p:cNvPr id="3" name="Рисунок 2"/>
          <p:cNvPicPr>
            <a:picLocks noChangeAspect="1"/>
          </p:cNvPicPr>
          <p:nvPr/>
        </p:nvPicPr>
        <p:blipFill>
          <a:blip r:embed="rId3"/>
          <a:stretch>
            <a:fillRect/>
          </a:stretch>
        </p:blipFill>
        <p:spPr>
          <a:xfrm>
            <a:off x="2476141" y="2504177"/>
            <a:ext cx="8343900" cy="2781300"/>
          </a:xfrm>
          <a:prstGeom prst="rect">
            <a:avLst/>
          </a:prstGeom>
        </p:spPr>
      </p:pic>
    </p:spTree>
    <p:extLst>
      <p:ext uri="{BB962C8B-B14F-4D97-AF65-F5344CB8AC3E}">
        <p14:creationId xmlns:p14="http://schemas.microsoft.com/office/powerpoint/2010/main" val="6377527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duotone>
              <a:schemeClr val="accent2">
                <a:shade val="45000"/>
                <a:satMod val="135000"/>
              </a:schemeClr>
              <a:prstClr val="white"/>
            </a:duotone>
          </a:blip>
          <a:stretch>
            <a:fillRect/>
          </a:stretch>
        </p:blipFill>
        <p:spPr>
          <a:xfrm>
            <a:off x="2218260" y="987919"/>
            <a:ext cx="7409140" cy="4669302"/>
          </a:xfrm>
          <a:prstGeom prst="rect">
            <a:avLst/>
          </a:prstGeom>
        </p:spPr>
      </p:pic>
    </p:spTree>
    <p:extLst>
      <p:ext uri="{BB962C8B-B14F-4D97-AF65-F5344CB8AC3E}">
        <p14:creationId xmlns:p14="http://schemas.microsoft.com/office/powerpoint/2010/main" val="30299474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347049" y="1003809"/>
            <a:ext cx="5837117" cy="4648722"/>
          </a:xfrm>
          <a:prstGeom prst="rect">
            <a:avLst/>
          </a:prstGeom>
        </p:spPr>
      </p:pic>
    </p:spTree>
    <p:extLst>
      <p:ext uri="{BB962C8B-B14F-4D97-AF65-F5344CB8AC3E}">
        <p14:creationId xmlns:p14="http://schemas.microsoft.com/office/powerpoint/2010/main" val="15465827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863969" y="1555631"/>
            <a:ext cx="6859617" cy="3641719"/>
          </a:xfrm>
          <a:prstGeom prst="rect">
            <a:avLst/>
          </a:prstGeom>
        </p:spPr>
      </p:pic>
    </p:spTree>
    <p:extLst>
      <p:ext uri="{BB962C8B-B14F-4D97-AF65-F5344CB8AC3E}">
        <p14:creationId xmlns:p14="http://schemas.microsoft.com/office/powerpoint/2010/main" val="27796695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165895" y="1051434"/>
            <a:ext cx="5947194" cy="4637395"/>
          </a:xfrm>
          <a:prstGeom prst="rect">
            <a:avLst/>
          </a:prstGeom>
        </p:spPr>
      </p:pic>
    </p:spTree>
    <p:extLst>
      <p:ext uri="{BB962C8B-B14F-4D97-AF65-F5344CB8AC3E}">
        <p14:creationId xmlns:p14="http://schemas.microsoft.com/office/powerpoint/2010/main" val="36192651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019245" y="1216325"/>
            <a:ext cx="6454535" cy="4505179"/>
          </a:xfrm>
          <a:prstGeom prst="rect">
            <a:avLst/>
          </a:prstGeom>
        </p:spPr>
      </p:pic>
    </p:spTree>
    <p:extLst>
      <p:ext uri="{BB962C8B-B14F-4D97-AF65-F5344CB8AC3E}">
        <p14:creationId xmlns:p14="http://schemas.microsoft.com/office/powerpoint/2010/main" val="15396729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427830" y="853745"/>
            <a:ext cx="6759302" cy="4873354"/>
          </a:xfrm>
          <a:prstGeom prst="rect">
            <a:avLst/>
          </a:prstGeom>
        </p:spPr>
      </p:pic>
    </p:spTree>
    <p:extLst>
      <p:ext uri="{BB962C8B-B14F-4D97-AF65-F5344CB8AC3E}">
        <p14:creationId xmlns:p14="http://schemas.microsoft.com/office/powerpoint/2010/main" val="2690723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just"/>
            <a:r>
              <a:rPr lang="uk-UA" sz="2200" dirty="0" smtClean="0">
                <a:latin typeface="Times New Roman" panose="02020603050405020304" pitchFamily="18" charset="0"/>
                <a:cs typeface="Times New Roman" panose="02020603050405020304" pitchFamily="18" charset="0"/>
              </a:rPr>
              <a:t>МПС необхідний для підтримання збудливості таких клітин, як м'язові та нервової. Також він впливає на транспорт всіх заряджених частинок у будь-якому типі клітин: він сприяє пасивному транспорту аніонів із клітини та катіонів у клітину.</a:t>
            </a:r>
            <a:endParaRPr lang="uk-UA" sz="2200" dirty="0">
              <a:latin typeface="Times New Roman" panose="02020603050405020304" pitchFamily="18" charset="0"/>
              <a:cs typeface="Times New Roman" panose="02020603050405020304" pitchFamily="18" charset="0"/>
            </a:endParaRPr>
          </a:p>
          <a:p>
            <a:pPr algn="just"/>
            <a:r>
              <a:rPr lang="uk-UA" sz="2200" dirty="0" smtClean="0">
                <a:latin typeface="Times New Roman" panose="02020603050405020304" pitchFamily="18" charset="0"/>
                <a:cs typeface="Times New Roman" panose="02020603050405020304" pitchFamily="18" charset="0"/>
              </a:rPr>
              <a:t>Утворення та підтримання мембранного потенціалу забезпечують різні типи іонних насосів (зокрема натрій-калієвий насос або натрій-калієва </a:t>
            </a:r>
            <a:r>
              <a:rPr lang="uk-UA" sz="2200" dirty="0" err="1" smtClean="0">
                <a:latin typeface="Times New Roman" panose="02020603050405020304" pitchFamily="18" charset="0"/>
                <a:cs typeface="Times New Roman" panose="02020603050405020304" pitchFamily="18" charset="0"/>
              </a:rPr>
              <a:t>АТФаза</a:t>
            </a:r>
            <a:r>
              <a:rPr lang="uk-UA" sz="2200" dirty="0" smtClean="0">
                <a:latin typeface="Times New Roman" panose="02020603050405020304" pitchFamily="18" charset="0"/>
                <a:cs typeface="Times New Roman" panose="02020603050405020304" pitchFamily="18" charset="0"/>
              </a:rPr>
              <a:t>) та іонних каналів (калієві, натрієві, хлорні іонні канали).</a:t>
            </a:r>
            <a:endParaRPr lang="uk-UA" sz="22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7195727" y="1001022"/>
            <a:ext cx="3794255" cy="1030180"/>
          </a:xfrm>
          <a:prstGeom prst="rect">
            <a:avLst/>
          </a:prstGeom>
        </p:spPr>
      </p:pic>
      <p:sp>
        <p:nvSpPr>
          <p:cNvPr id="5" name="Прямоугольник 4"/>
          <p:cNvSpPr/>
          <p:nvPr/>
        </p:nvSpPr>
        <p:spPr>
          <a:xfrm>
            <a:off x="1888067" y="1054447"/>
            <a:ext cx="5222994" cy="923330"/>
          </a:xfrm>
          <a:prstGeom prst="rect">
            <a:avLst/>
          </a:prstGeom>
        </p:spPr>
        <p:txBody>
          <a:bodyPr wrap="square">
            <a:spAutoFit/>
          </a:bodyPr>
          <a:lstStyle/>
          <a:p>
            <a:pPr algn="ctr"/>
            <a:r>
              <a:rPr lang="uk-UA" dirty="0"/>
              <a:t>Рисунок 1 – Поляризація мембрани клітини. </a:t>
            </a:r>
          </a:p>
          <a:p>
            <a:pPr algn="ctr"/>
            <a:r>
              <a:rPr lang="uk-UA" dirty="0"/>
              <a:t>Всередині негативний, а зовні – позитивний заряд (зображення схематичне; канали не показано)</a:t>
            </a:r>
          </a:p>
        </p:txBody>
      </p:sp>
    </p:spTree>
    <p:extLst>
      <p:ext uri="{BB962C8B-B14F-4D97-AF65-F5344CB8AC3E}">
        <p14:creationId xmlns:p14="http://schemas.microsoft.com/office/powerpoint/2010/main" val="40032992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D97C1CD-9E65-43C1-85A4-266606547339}" type="slidenum">
              <a:rPr lang="uk-UA" smtClean="0"/>
              <a:t>60</a:t>
            </a:fld>
            <a:endParaRPr lang="uk-UA"/>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947738"/>
            <a:ext cx="7848600" cy="496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19896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122099" y="973527"/>
            <a:ext cx="8257006" cy="4826093"/>
          </a:xfrm>
          <a:prstGeom prst="rect">
            <a:avLst/>
          </a:prstGeom>
        </p:spPr>
      </p:pic>
    </p:spTree>
    <p:extLst>
      <p:ext uri="{BB962C8B-B14F-4D97-AF65-F5344CB8AC3E}">
        <p14:creationId xmlns:p14="http://schemas.microsoft.com/office/powerpoint/2010/main" val="42312520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585588" y="1275541"/>
            <a:ext cx="6955227" cy="4108473"/>
          </a:xfrm>
          <a:prstGeom prst="rect">
            <a:avLst/>
          </a:prstGeom>
        </p:spPr>
      </p:pic>
    </p:spTree>
    <p:extLst>
      <p:ext uri="{BB962C8B-B14F-4D97-AF65-F5344CB8AC3E}">
        <p14:creationId xmlns:p14="http://schemas.microsoft.com/office/powerpoint/2010/main" val="11401004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913902" y="1171484"/>
            <a:ext cx="6220931" cy="4383927"/>
          </a:xfrm>
          <a:prstGeom prst="rect">
            <a:avLst/>
          </a:prstGeom>
        </p:spPr>
      </p:pic>
    </p:spTree>
    <p:extLst>
      <p:ext uri="{BB962C8B-B14F-4D97-AF65-F5344CB8AC3E}">
        <p14:creationId xmlns:p14="http://schemas.microsoft.com/office/powerpoint/2010/main" val="1335616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200400" y="1258198"/>
            <a:ext cx="6126641" cy="4381863"/>
          </a:xfrm>
          <a:prstGeom prst="rect">
            <a:avLst/>
          </a:prstGeom>
        </p:spPr>
      </p:pic>
    </p:spTree>
    <p:extLst>
      <p:ext uri="{BB962C8B-B14F-4D97-AF65-F5344CB8AC3E}">
        <p14:creationId xmlns:p14="http://schemas.microsoft.com/office/powerpoint/2010/main" val="29331143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grayscl/>
          </a:blip>
          <a:stretch>
            <a:fillRect/>
          </a:stretch>
        </p:blipFill>
        <p:spPr>
          <a:xfrm>
            <a:off x="2700068" y="1288481"/>
            <a:ext cx="6697692" cy="3771438"/>
          </a:xfrm>
          <a:prstGeom prst="rect">
            <a:avLst/>
          </a:prstGeom>
        </p:spPr>
      </p:pic>
    </p:spTree>
    <p:extLst>
      <p:ext uri="{BB962C8B-B14F-4D97-AF65-F5344CB8AC3E}">
        <p14:creationId xmlns:p14="http://schemas.microsoft.com/office/powerpoint/2010/main" val="22722628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grayscl/>
          </a:blip>
          <a:stretch>
            <a:fillRect/>
          </a:stretch>
        </p:blipFill>
        <p:spPr>
          <a:xfrm>
            <a:off x="2691440" y="954297"/>
            <a:ext cx="6709015" cy="4853330"/>
          </a:xfrm>
          <a:prstGeom prst="rect">
            <a:avLst/>
          </a:prstGeom>
        </p:spPr>
      </p:pic>
    </p:spTree>
    <p:extLst>
      <p:ext uri="{BB962C8B-B14F-4D97-AF65-F5344CB8AC3E}">
        <p14:creationId xmlns:p14="http://schemas.microsoft.com/office/powerpoint/2010/main" val="18028317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dirty="0" smtClean="0"/>
              <a:t>ЛІТЕРАТУРА</a:t>
            </a:r>
            <a:endParaRPr lang="uk-UA" dirty="0"/>
          </a:p>
        </p:txBody>
      </p:sp>
      <p:sp>
        <p:nvSpPr>
          <p:cNvPr id="5" name="Объект 4"/>
          <p:cNvSpPr>
            <a:spLocks noGrp="1"/>
          </p:cNvSpPr>
          <p:nvPr>
            <p:ph idx="1"/>
          </p:nvPr>
        </p:nvSpPr>
        <p:spPr/>
        <p:txBody>
          <a:bodyPr>
            <a:normAutofit fontScale="85000" lnSpcReduction="10000"/>
          </a:bodyPr>
          <a:lstStyle/>
          <a:p>
            <a:r>
              <a:rPr lang="uk-UA" dirty="0" err="1" smtClean="0"/>
              <a:t>Ємчик</a:t>
            </a:r>
            <a:r>
              <a:rPr lang="uk-UA" dirty="0"/>
              <a:t> </a:t>
            </a:r>
            <a:r>
              <a:rPr lang="uk-UA" dirty="0" smtClean="0"/>
              <a:t>Л.Ф. Основи біологічної фізики і медична апаратура: підручник. – 2-ге вид. </a:t>
            </a:r>
            <a:r>
              <a:rPr lang="uk-UA" dirty="0" err="1" smtClean="0"/>
              <a:t>випр</a:t>
            </a:r>
            <a:r>
              <a:rPr lang="uk-UA" dirty="0" smtClean="0"/>
              <a:t>. – К.: ВСВ «</a:t>
            </a:r>
            <a:r>
              <a:rPr lang="uk-UA" dirty="0" err="1" smtClean="0"/>
              <a:t>Меедицина</a:t>
            </a:r>
            <a:r>
              <a:rPr lang="uk-UA" dirty="0" smtClean="0"/>
              <a:t>», 2014, 392 с.</a:t>
            </a:r>
          </a:p>
          <a:p>
            <a:r>
              <a:rPr lang="uk-UA" dirty="0" err="1" smtClean="0"/>
              <a:t>Афанасьева</a:t>
            </a:r>
            <a:r>
              <a:rPr lang="uk-UA" dirty="0" smtClean="0"/>
              <a:t> Л.О. Основи біологічної і медичної фізики, інформатики й апаратури: </a:t>
            </a:r>
            <a:r>
              <a:rPr lang="uk-UA" dirty="0" err="1" smtClean="0"/>
              <a:t>Навч.посібник</a:t>
            </a:r>
            <a:r>
              <a:rPr lang="uk-UA" dirty="0" smtClean="0"/>
              <a:t>/за </a:t>
            </a:r>
            <a:r>
              <a:rPr lang="uk-UA" dirty="0" err="1" smtClean="0"/>
              <a:t>ред.Годлевського</a:t>
            </a:r>
            <a:r>
              <a:rPr lang="uk-UA" dirty="0" smtClean="0"/>
              <a:t> – Одеса, 2018. – 258 с.</a:t>
            </a:r>
          </a:p>
          <a:p>
            <a:r>
              <a:rPr lang="uk-UA" dirty="0" smtClean="0"/>
              <a:t>Наталія Штефан. </a:t>
            </a:r>
            <a:r>
              <a:rPr lang="uk-UA" dirty="0"/>
              <a:t>Метроном: як керувати розрядами</a:t>
            </a:r>
            <a:r>
              <a:rPr lang="uk-UA" dirty="0" smtClean="0"/>
              <a:t>? Світогляд</a:t>
            </a:r>
            <a:r>
              <a:rPr lang="uk-UA" dirty="0"/>
              <a:t>, 2016, № 6 (62</a:t>
            </a:r>
            <a:r>
              <a:rPr lang="uk-UA" dirty="0" smtClean="0"/>
              <a:t>).</a:t>
            </a:r>
          </a:p>
          <a:p>
            <a:r>
              <a:rPr lang="uk-UA" dirty="0" err="1" smtClean="0"/>
              <a:t>Личковський</a:t>
            </a:r>
            <a:r>
              <a:rPr lang="uk-UA" dirty="0" smtClean="0"/>
              <a:t> Е.І. Біофізика. Фізичні методи аналізу й метрологія:  підручник – Вінниця: Нова книга, 2014. – 464 с. / Сторінки на самостійне опрацювання: С. 61-126 .</a:t>
            </a:r>
          </a:p>
          <a:p>
            <a:r>
              <a:rPr lang="uk-UA" dirty="0" smtClean="0"/>
              <a:t>Антонюк В.С. Біофізика і біомеханіка: підручник. – К.: НТУУ «КПІ», 2012. – 344 с. / Сторінки на самостійне </a:t>
            </a:r>
            <a:r>
              <a:rPr lang="ru-RU" dirty="0" err="1" smtClean="0"/>
              <a:t>опрацювання</a:t>
            </a:r>
            <a:r>
              <a:rPr lang="ru-RU" dirty="0"/>
              <a:t>: </a:t>
            </a:r>
            <a:r>
              <a:rPr lang="uk-UA" dirty="0"/>
              <a:t>С. </a:t>
            </a:r>
            <a:r>
              <a:rPr lang="uk-UA" dirty="0" smtClean="0"/>
              <a:t>119-163.</a:t>
            </a:r>
            <a:endParaRPr lang="uk-UA" dirty="0"/>
          </a:p>
          <a:p>
            <a:pPr marL="0" indent="0">
              <a:buNone/>
            </a:pPr>
            <a:endParaRPr lang="uk-UA" dirty="0"/>
          </a:p>
          <a:p>
            <a:endParaRPr lang="uk-UA" dirty="0" smtClean="0"/>
          </a:p>
          <a:p>
            <a:endParaRPr lang="uk-UA" dirty="0"/>
          </a:p>
        </p:txBody>
      </p:sp>
    </p:spTree>
    <p:extLst>
      <p:ext uri="{BB962C8B-B14F-4D97-AF65-F5344CB8AC3E}">
        <p14:creationId xmlns:p14="http://schemas.microsoft.com/office/powerpoint/2010/main" val="16759102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b="1" dirty="0" smtClean="0"/>
              <a:t>Самостійна робота</a:t>
            </a:r>
            <a:endParaRPr lang="uk-UA" b="1" dirty="0"/>
          </a:p>
        </p:txBody>
      </p:sp>
      <p:sp>
        <p:nvSpPr>
          <p:cNvPr id="5" name="Объект 4"/>
          <p:cNvSpPr>
            <a:spLocks noGrp="1"/>
          </p:cNvSpPr>
          <p:nvPr>
            <p:ph idx="1"/>
          </p:nvPr>
        </p:nvSpPr>
        <p:spPr/>
        <p:txBody>
          <a:bodyPr>
            <a:normAutofit/>
          </a:bodyPr>
          <a:lstStyle/>
          <a:p>
            <a:r>
              <a:rPr lang="uk-UA" b="1" dirty="0" err="1" smtClean="0"/>
              <a:t>Личковський</a:t>
            </a:r>
            <a:r>
              <a:rPr lang="uk-UA" b="1" dirty="0" smtClean="0"/>
              <a:t> Е.І. </a:t>
            </a:r>
            <a:r>
              <a:rPr lang="uk-UA" dirty="0" smtClean="0"/>
              <a:t>Біофізика. Фізичні методи аналізу й метрологія:  підручник – Вінниця: Нова книга, 2014. – 464 с. / </a:t>
            </a:r>
          </a:p>
          <a:p>
            <a:pPr marL="0" indent="0">
              <a:buNone/>
            </a:pPr>
            <a:r>
              <a:rPr lang="uk-UA" b="1" dirty="0" smtClean="0"/>
              <a:t>Сторінки на самостійне опрацювання</a:t>
            </a:r>
            <a:r>
              <a:rPr lang="uk-UA" dirty="0" smtClean="0"/>
              <a:t>: С. 61-126 .</a:t>
            </a:r>
          </a:p>
          <a:p>
            <a:r>
              <a:rPr lang="uk-UA" b="1" dirty="0" smtClean="0"/>
              <a:t>Антонюк В.С. </a:t>
            </a:r>
            <a:r>
              <a:rPr lang="uk-UA" dirty="0" smtClean="0"/>
              <a:t>Біофізика і біомеханіка: підручник. – К.: НТУУ «КПІ», 2012. – 344 с. / </a:t>
            </a:r>
          </a:p>
          <a:p>
            <a:pPr marL="0" indent="0">
              <a:buNone/>
            </a:pPr>
            <a:r>
              <a:rPr lang="uk-UA" b="1" dirty="0" smtClean="0"/>
              <a:t>Сторінки на самостійне </a:t>
            </a:r>
            <a:r>
              <a:rPr lang="ru-RU" b="1" dirty="0" err="1" smtClean="0"/>
              <a:t>опрацювання</a:t>
            </a:r>
            <a:r>
              <a:rPr lang="ru-RU" b="1" dirty="0"/>
              <a:t>: </a:t>
            </a:r>
            <a:r>
              <a:rPr lang="uk-UA" dirty="0"/>
              <a:t>С. </a:t>
            </a:r>
            <a:r>
              <a:rPr lang="uk-UA" dirty="0" smtClean="0"/>
              <a:t>119-163.</a:t>
            </a:r>
            <a:endParaRPr lang="uk-UA" dirty="0"/>
          </a:p>
          <a:p>
            <a:pPr marL="0" indent="0">
              <a:buNone/>
            </a:pPr>
            <a:endParaRPr lang="uk-UA" dirty="0"/>
          </a:p>
          <a:p>
            <a:endParaRPr lang="uk-UA" dirty="0" smtClean="0"/>
          </a:p>
          <a:p>
            <a:endParaRPr lang="uk-UA" dirty="0"/>
          </a:p>
        </p:txBody>
      </p:sp>
    </p:spTree>
    <p:extLst>
      <p:ext uri="{BB962C8B-B14F-4D97-AF65-F5344CB8AC3E}">
        <p14:creationId xmlns:p14="http://schemas.microsoft.com/office/powerpoint/2010/main" val="26796977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dirty="0" smtClean="0"/>
              <a:t>Додаткова література </a:t>
            </a:r>
            <a:endParaRPr lang="uk-UA" dirty="0"/>
          </a:p>
        </p:txBody>
      </p:sp>
      <p:sp>
        <p:nvSpPr>
          <p:cNvPr id="3" name="Объект 2"/>
          <p:cNvSpPr>
            <a:spLocks noGrp="1"/>
          </p:cNvSpPr>
          <p:nvPr>
            <p:ph idx="1"/>
          </p:nvPr>
        </p:nvSpPr>
        <p:spPr>
          <a:xfrm>
            <a:off x="1295401" y="2556931"/>
            <a:ext cx="9601196" cy="3480613"/>
          </a:xfrm>
        </p:spPr>
        <p:txBody>
          <a:bodyPr>
            <a:noAutofit/>
          </a:bodyPr>
          <a:lstStyle/>
          <a:p>
            <a:pPr>
              <a:lnSpc>
                <a:spcPct val="80000"/>
              </a:lnSpc>
              <a:spcBef>
                <a:spcPts val="0"/>
              </a:spcBef>
              <a:spcAft>
                <a:spcPts val="0"/>
              </a:spcAft>
            </a:pPr>
            <a:r>
              <a:rPr lang="uk-UA" sz="2000" dirty="0" smtClean="0"/>
              <a:t>Основи біологічної та медичної фізики, інформатики й апаратури: </a:t>
            </a:r>
            <a:r>
              <a:rPr lang="uk-UA" sz="2000" dirty="0" err="1" smtClean="0"/>
              <a:t>Навч.посібник</a:t>
            </a:r>
            <a:r>
              <a:rPr lang="uk-UA" sz="2000" dirty="0" smtClean="0"/>
              <a:t>/ Л.О. Афанасьєв, П.Г. </a:t>
            </a:r>
            <a:r>
              <a:rPr lang="uk-UA" sz="2000" dirty="0" err="1" smtClean="0"/>
              <a:t>Жуматій</a:t>
            </a:r>
            <a:r>
              <a:rPr lang="uk-UA" sz="2000" dirty="0" smtClean="0"/>
              <a:t>, О.В. </a:t>
            </a:r>
            <a:r>
              <a:rPr lang="uk-UA" sz="2000" dirty="0" err="1" smtClean="0"/>
              <a:t>Мандель</a:t>
            </a:r>
            <a:r>
              <a:rPr lang="uk-UA" sz="2000" dirty="0" smtClean="0"/>
              <a:t> та ін. – Одеса: </a:t>
            </a:r>
            <a:r>
              <a:rPr lang="uk-UA" sz="2000" dirty="0" err="1" smtClean="0"/>
              <a:t>Одес.держ.мед.ун-т</a:t>
            </a:r>
            <a:r>
              <a:rPr lang="uk-UA" sz="2000" dirty="0" smtClean="0"/>
              <a:t>, 2013 – 258 с. </a:t>
            </a:r>
            <a:endParaRPr lang="uk-UA" sz="2000" dirty="0"/>
          </a:p>
          <a:p>
            <a:pPr>
              <a:lnSpc>
                <a:spcPct val="80000"/>
              </a:lnSpc>
              <a:spcBef>
                <a:spcPts val="0"/>
              </a:spcBef>
              <a:spcAft>
                <a:spcPts val="0"/>
              </a:spcAft>
            </a:pPr>
            <a:r>
              <a:rPr lang="ru-RU" sz="2000" dirty="0" smtClean="0"/>
              <a:t>Физиология </a:t>
            </a:r>
            <a:r>
              <a:rPr lang="ru-RU" sz="2000" dirty="0"/>
              <a:t>человека: В 3-х томах. Т.1. Пер. с англ./Под ред. </a:t>
            </a:r>
            <a:r>
              <a:rPr lang="ru-RU" sz="2000" dirty="0" err="1"/>
              <a:t>Р.Шмидта</a:t>
            </a:r>
            <a:r>
              <a:rPr lang="ru-RU" sz="2000" dirty="0"/>
              <a:t> и </a:t>
            </a:r>
            <a:r>
              <a:rPr lang="ru-RU" sz="2000" dirty="0" err="1"/>
              <a:t>Г.Твреса</a:t>
            </a:r>
            <a:r>
              <a:rPr lang="ru-RU" sz="2000" dirty="0"/>
              <a:t>. — М.: Мир, 1996. — 323с., ил.</a:t>
            </a:r>
          </a:p>
          <a:p>
            <a:pPr>
              <a:lnSpc>
                <a:spcPct val="80000"/>
              </a:lnSpc>
              <a:spcBef>
                <a:spcPts val="0"/>
              </a:spcBef>
              <a:spcAft>
                <a:spcPts val="0"/>
              </a:spcAft>
            </a:pPr>
            <a:r>
              <a:rPr lang="en-US" sz="2000" dirty="0" err="1" smtClean="0"/>
              <a:t>Alberts</a:t>
            </a:r>
            <a:r>
              <a:rPr lang="en-US" sz="2000" dirty="0" smtClean="0"/>
              <a:t> </a:t>
            </a:r>
            <a:r>
              <a:rPr lang="en-US" sz="2000" dirty="0"/>
              <a:t>B, Johnson A, Lewis J, Raff M, Roberts K, Walter P (2007). </a:t>
            </a:r>
            <a:r>
              <a:rPr lang="en-US" sz="2000" i="1" dirty="0"/>
              <a:t>Molecular Biology of the Cell</a:t>
            </a:r>
            <a:r>
              <a:rPr lang="en-US" sz="2000" dirty="0"/>
              <a:t> (</a:t>
            </a:r>
            <a:r>
              <a:rPr lang="ru-RU" sz="2000" dirty="0"/>
              <a:t>вид. 5</a:t>
            </a:r>
            <a:r>
              <a:rPr lang="en-US" sz="2000" dirty="0" err="1"/>
              <a:t>th</a:t>
            </a:r>
            <a:r>
              <a:rPr lang="en-US" sz="2000" dirty="0"/>
              <a:t>). Garland Science. </a:t>
            </a:r>
          </a:p>
          <a:p>
            <a:pPr>
              <a:lnSpc>
                <a:spcPct val="80000"/>
              </a:lnSpc>
              <a:spcBef>
                <a:spcPts val="0"/>
              </a:spcBef>
              <a:spcAft>
                <a:spcPts val="0"/>
              </a:spcAft>
            </a:pPr>
            <a:r>
              <a:rPr lang="en-US" sz="2000" dirty="0" smtClean="0"/>
              <a:t>Campbell </a:t>
            </a:r>
            <a:r>
              <a:rPr lang="en-US" sz="2000" dirty="0"/>
              <a:t>NA, Reece JB (2008). </a:t>
            </a:r>
            <a:r>
              <a:rPr lang="en-US" sz="2000" i="1" dirty="0" smtClean="0"/>
              <a:t>Biology</a:t>
            </a:r>
            <a:r>
              <a:rPr lang="uk-UA" sz="2000" dirty="0"/>
              <a:t> </a:t>
            </a:r>
            <a:r>
              <a:rPr lang="en-US" sz="2000" dirty="0" smtClean="0"/>
              <a:t>(</a:t>
            </a:r>
            <a:r>
              <a:rPr lang="ru-RU" sz="2000" dirty="0"/>
              <a:t>вид. 8</a:t>
            </a:r>
            <a:r>
              <a:rPr lang="en-US" sz="2000" dirty="0" err="1"/>
              <a:t>th</a:t>
            </a:r>
            <a:r>
              <a:rPr lang="en-US" sz="2000" dirty="0"/>
              <a:t>). Benjamin </a:t>
            </a:r>
            <a:r>
              <a:rPr lang="en-US" sz="2000" dirty="0" err="1"/>
              <a:t>Cammings</a:t>
            </a:r>
            <a:r>
              <a:rPr lang="en-US" sz="2000" dirty="0"/>
              <a:t>. </a:t>
            </a:r>
            <a:endParaRPr lang="uk-UA" sz="2000" dirty="0" smtClean="0"/>
          </a:p>
          <a:p>
            <a:pPr>
              <a:lnSpc>
                <a:spcPct val="80000"/>
              </a:lnSpc>
              <a:spcBef>
                <a:spcPts val="0"/>
              </a:spcBef>
              <a:spcAft>
                <a:spcPts val="0"/>
              </a:spcAft>
            </a:pPr>
            <a:r>
              <a:rPr lang="en-US" sz="2000" dirty="0" err="1" smtClean="0"/>
              <a:t>Purves</a:t>
            </a:r>
            <a:r>
              <a:rPr lang="en-US" sz="2000" dirty="0" smtClean="0"/>
              <a:t> </a:t>
            </a:r>
            <a:r>
              <a:rPr lang="en-US" sz="2000" dirty="0"/>
              <a:t>D, Augustine JG, Fitzpatrick D, Hall WC, </a:t>
            </a:r>
            <a:r>
              <a:rPr lang="en-US" sz="2000" dirty="0" err="1"/>
              <a:t>Lamantia</a:t>
            </a:r>
            <a:r>
              <a:rPr lang="en-US" sz="2000" dirty="0"/>
              <a:t> AS, McNamara JO, Williams MS (2004). </a:t>
            </a:r>
            <a:r>
              <a:rPr lang="en-US" sz="2000" i="1" dirty="0"/>
              <a:t>Neuroscience</a:t>
            </a:r>
            <a:r>
              <a:rPr lang="en-US" sz="2000" dirty="0"/>
              <a:t> (</a:t>
            </a:r>
            <a:r>
              <a:rPr lang="ru-RU" sz="2000" dirty="0"/>
              <a:t>вид. 3</a:t>
            </a:r>
            <a:r>
              <a:rPr lang="en-US" sz="2000" dirty="0" err="1"/>
              <a:t>rd</a:t>
            </a:r>
            <a:r>
              <a:rPr lang="en-US" sz="2000" dirty="0"/>
              <a:t>). </a:t>
            </a:r>
            <a:r>
              <a:rPr lang="en-US" sz="2000" dirty="0" err="1"/>
              <a:t>Sinauer</a:t>
            </a:r>
            <a:r>
              <a:rPr lang="en-US" sz="2000" dirty="0"/>
              <a:t> Associates. </a:t>
            </a:r>
            <a:endParaRPr lang="ru-RU" sz="2000" dirty="0"/>
          </a:p>
          <a:p>
            <a:pPr>
              <a:lnSpc>
                <a:spcPct val="80000"/>
              </a:lnSpc>
              <a:spcBef>
                <a:spcPts val="0"/>
              </a:spcBef>
              <a:spcAft>
                <a:spcPts val="0"/>
              </a:spcAft>
            </a:pPr>
            <a:r>
              <a:rPr lang="ru-RU" sz="2000" dirty="0"/>
              <a:t>Костюк П</a:t>
            </a:r>
            <a:r>
              <a:rPr lang="ru-RU" sz="2000" dirty="0" smtClean="0"/>
              <a:t>.,</a:t>
            </a:r>
            <a:r>
              <a:rPr lang="ru-RU" sz="2000" dirty="0"/>
              <a:t> Зима </a:t>
            </a:r>
            <a:r>
              <a:rPr lang="ru-RU" sz="2000" dirty="0" smtClean="0"/>
              <a:t>В.,</a:t>
            </a:r>
            <a:r>
              <a:rPr lang="ru-RU" sz="2000" dirty="0"/>
              <a:t> </a:t>
            </a:r>
            <a:r>
              <a:rPr lang="ru-RU" sz="2000" dirty="0" err="1"/>
              <a:t>Магура</a:t>
            </a:r>
            <a:r>
              <a:rPr lang="ru-RU" sz="2000" dirty="0"/>
              <a:t> </a:t>
            </a:r>
            <a:r>
              <a:rPr lang="ru-RU" sz="2000" dirty="0" smtClean="0"/>
              <a:t>та </a:t>
            </a:r>
            <a:r>
              <a:rPr lang="ru-RU" sz="2000" dirty="0" err="1" smtClean="0"/>
              <a:t>ін</a:t>
            </a:r>
            <a:r>
              <a:rPr lang="ru-RU" sz="2000" dirty="0" smtClean="0"/>
              <a:t>.(2001</a:t>
            </a:r>
            <a:r>
              <a:rPr lang="ru-RU" sz="2000" dirty="0"/>
              <a:t>). </a:t>
            </a:r>
            <a:r>
              <a:rPr lang="ru-RU" sz="2000" i="1" dirty="0" err="1"/>
              <a:t>Біофізика</a:t>
            </a:r>
            <a:r>
              <a:rPr lang="ru-RU" sz="2000" dirty="0"/>
              <a:t>. </a:t>
            </a:r>
            <a:r>
              <a:rPr lang="ru-RU" sz="2000" dirty="0" err="1"/>
              <a:t>Київ</a:t>
            </a:r>
            <a:r>
              <a:rPr lang="ru-RU" sz="2000" dirty="0"/>
              <a:t>: Обереги. с. 544. </a:t>
            </a:r>
          </a:p>
          <a:p>
            <a:pPr>
              <a:lnSpc>
                <a:spcPct val="80000"/>
              </a:lnSpc>
              <a:spcBef>
                <a:spcPts val="0"/>
              </a:spcBef>
              <a:spcAft>
                <a:spcPts val="0"/>
              </a:spcAft>
            </a:pPr>
            <a:r>
              <a:rPr lang="ru-RU" sz="2000" dirty="0" smtClean="0"/>
              <a:t>Шуба </a:t>
            </a:r>
            <a:r>
              <a:rPr lang="ru-RU" sz="2000" dirty="0"/>
              <a:t>Я. М. (2010). </a:t>
            </a:r>
            <a:r>
              <a:rPr lang="ru-RU" sz="2000" i="1" dirty="0" err="1"/>
              <a:t>Основи</a:t>
            </a:r>
            <a:r>
              <a:rPr lang="ru-RU" sz="2000" i="1" dirty="0"/>
              <a:t> </a:t>
            </a:r>
            <a:r>
              <a:rPr lang="ru-RU" sz="2000" i="1" dirty="0" err="1"/>
              <a:t>молекулярної</a:t>
            </a:r>
            <a:r>
              <a:rPr lang="ru-RU" sz="2000" i="1" dirty="0"/>
              <a:t> </a:t>
            </a:r>
            <a:r>
              <a:rPr lang="ru-RU" sz="2000" i="1" dirty="0" err="1"/>
              <a:t>фізіології</a:t>
            </a:r>
            <a:r>
              <a:rPr lang="ru-RU" sz="2000" i="1" dirty="0"/>
              <a:t> </a:t>
            </a:r>
            <a:r>
              <a:rPr lang="ru-RU" sz="2000" i="1" dirty="0" err="1"/>
              <a:t>іонних</a:t>
            </a:r>
            <a:r>
              <a:rPr lang="ru-RU" sz="2000" i="1" dirty="0"/>
              <a:t> </a:t>
            </a:r>
            <a:r>
              <a:rPr lang="ru-RU" sz="2000" i="1" dirty="0" err="1"/>
              <a:t>каналів</a:t>
            </a:r>
            <a:r>
              <a:rPr lang="ru-RU" sz="2000" i="1" dirty="0"/>
              <a:t>: </a:t>
            </a:r>
            <a:r>
              <a:rPr lang="ru-RU" sz="2000" i="1" dirty="0" err="1"/>
              <a:t>навчальний</a:t>
            </a:r>
            <a:r>
              <a:rPr lang="ru-RU" sz="2000" i="1" dirty="0"/>
              <a:t> </a:t>
            </a:r>
            <a:r>
              <a:rPr lang="ru-RU" sz="2000" i="1" dirty="0" err="1"/>
              <a:t>посібник</a:t>
            </a:r>
            <a:r>
              <a:rPr lang="ru-RU" sz="2000" i="1" dirty="0"/>
              <a:t> для </a:t>
            </a:r>
            <a:r>
              <a:rPr lang="ru-RU" sz="2000" i="1" dirty="0" err="1"/>
              <a:t>студентів</a:t>
            </a:r>
            <a:r>
              <a:rPr lang="ru-RU" sz="2000" i="1" dirty="0"/>
              <a:t> </a:t>
            </a:r>
            <a:r>
              <a:rPr lang="ru-RU" sz="2000" i="1" dirty="0" err="1"/>
              <a:t>вищих</a:t>
            </a:r>
            <a:r>
              <a:rPr lang="ru-RU" sz="2000" i="1" dirty="0"/>
              <a:t> </a:t>
            </a:r>
            <a:r>
              <a:rPr lang="ru-RU" sz="2000" i="1" dirty="0" err="1"/>
              <a:t>навчальних</a:t>
            </a:r>
            <a:r>
              <a:rPr lang="ru-RU" sz="2000" i="1" dirty="0"/>
              <a:t> </a:t>
            </a:r>
            <a:r>
              <a:rPr lang="ru-RU" sz="2000" i="1" dirty="0" err="1" smtClean="0"/>
              <a:t>закладів</a:t>
            </a:r>
            <a:r>
              <a:rPr lang="ru-RU" sz="2000" dirty="0" smtClean="0"/>
              <a:t>. </a:t>
            </a:r>
            <a:r>
              <a:rPr lang="ru-RU" sz="2000" dirty="0" err="1" smtClean="0"/>
              <a:t>Київ</a:t>
            </a:r>
            <a:r>
              <a:rPr lang="ru-RU" sz="2000" dirty="0"/>
              <a:t>: </a:t>
            </a:r>
            <a:r>
              <a:rPr lang="ru-RU" sz="2000" dirty="0" err="1"/>
              <a:t>Наукова</a:t>
            </a:r>
            <a:r>
              <a:rPr lang="ru-RU" sz="2000" dirty="0"/>
              <a:t> думка. с. 89–118. </a:t>
            </a:r>
            <a:endParaRPr lang="en-US" sz="2000" dirty="0"/>
          </a:p>
        </p:txBody>
      </p:sp>
      <p:sp>
        <p:nvSpPr>
          <p:cNvPr id="9" name="Номер слайда 8"/>
          <p:cNvSpPr>
            <a:spLocks noGrp="1"/>
          </p:cNvSpPr>
          <p:nvPr>
            <p:ph type="sldNum" sz="quarter" idx="12"/>
          </p:nvPr>
        </p:nvSpPr>
        <p:spPr/>
        <p:txBody>
          <a:bodyPr/>
          <a:lstStyle/>
          <a:p>
            <a:fld id="{BD97C1CD-9E65-43C1-85A4-266606547339}" type="slidenum">
              <a:rPr lang="uk-UA" smtClean="0"/>
              <a:t>69</a:t>
            </a:fld>
            <a:endParaRPr lang="uk-UA"/>
          </a:p>
        </p:txBody>
      </p:sp>
    </p:spTree>
    <p:extLst>
      <p:ext uri="{BB962C8B-B14F-4D97-AF65-F5344CB8AC3E}">
        <p14:creationId xmlns:p14="http://schemas.microsoft.com/office/powerpoint/2010/main" val="3523922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032932" y="963320"/>
            <a:ext cx="5604936" cy="4832092"/>
          </a:xfrm>
          <a:prstGeom prst="rect">
            <a:avLst/>
          </a:prstGeom>
        </p:spPr>
        <p:txBody>
          <a:bodyPr wrap="square">
            <a:spAutoFit/>
          </a:bodyPr>
          <a:lstStyle/>
          <a:p>
            <a:pPr indent="360000"/>
            <a:r>
              <a:rPr lang="uk-UA" sz="2200" b="1" i="1" dirty="0" smtClean="0">
                <a:latin typeface="Times New Roman" panose="02020603050405020304" pitchFamily="18" charset="0"/>
                <a:cs typeface="Times New Roman" panose="02020603050405020304" pitchFamily="18" charset="0"/>
              </a:rPr>
              <a:t>Канали мембрани</a:t>
            </a:r>
            <a:r>
              <a:rPr lang="uk-UA" sz="2200" dirty="0" smtClean="0">
                <a:latin typeface="Times New Roman" panose="02020603050405020304" pitchFamily="18" charset="0"/>
                <a:cs typeface="Times New Roman" panose="02020603050405020304" pitchFamily="18" charset="0"/>
              </a:rPr>
              <a:t>, що являють собою пори, або, грубо кажучи, отвори, представлені у великій різноманітності.  </a:t>
            </a:r>
          </a:p>
          <a:p>
            <a:pPr indent="360000"/>
            <a:r>
              <a:rPr lang="uk-UA" sz="2200" dirty="0" smtClean="0">
                <a:latin typeface="Times New Roman" panose="02020603050405020304" pitchFamily="18" charset="0"/>
                <a:cs typeface="Times New Roman" panose="02020603050405020304" pitchFamily="18" charset="0"/>
              </a:rPr>
              <a:t>Залежно від іона, який вони можуть пропускати, бувають </a:t>
            </a:r>
            <a:r>
              <a:rPr lang="uk-UA" sz="2200" i="1" dirty="0" smtClean="0">
                <a:latin typeface="Times New Roman" panose="02020603050405020304" pitchFamily="18" charset="0"/>
                <a:cs typeface="Times New Roman" panose="02020603050405020304" pitchFamily="18" charset="0"/>
              </a:rPr>
              <a:t>натрієві, калієві, кальцієві, хлорні канали</a:t>
            </a:r>
            <a:r>
              <a:rPr lang="uk-UA" sz="2200" dirty="0" smtClean="0">
                <a:latin typeface="Times New Roman" panose="02020603050405020304" pitchFamily="18" charset="0"/>
                <a:cs typeface="Times New Roman" panose="02020603050405020304" pitchFamily="18" charset="0"/>
              </a:rPr>
              <a:t>. Зрозуміло, що вони здатні </a:t>
            </a:r>
            <a:r>
              <a:rPr lang="uk-UA" sz="2200" i="1" dirty="0" smtClean="0">
                <a:latin typeface="Times New Roman" panose="02020603050405020304" pitchFamily="18" charset="0"/>
                <a:cs typeface="Times New Roman" panose="02020603050405020304" pitchFamily="18" charset="0"/>
              </a:rPr>
              <a:t>відкриватися і закриватися</a:t>
            </a:r>
            <a:r>
              <a:rPr lang="uk-UA" sz="2200" dirty="0" smtClean="0">
                <a:latin typeface="Times New Roman" panose="02020603050405020304" pitchFamily="18" charset="0"/>
                <a:cs typeface="Times New Roman" panose="02020603050405020304" pitchFamily="18" charset="0"/>
              </a:rPr>
              <a:t>, але роблять це не просто так чи коли їм заманеться, а </a:t>
            </a:r>
            <a:r>
              <a:rPr lang="uk-UA" sz="2200" i="1" dirty="0" smtClean="0">
                <a:latin typeface="Times New Roman" panose="02020603050405020304" pitchFamily="18" charset="0"/>
                <a:cs typeface="Times New Roman" panose="02020603050405020304" pitchFamily="18" charset="0"/>
              </a:rPr>
              <a:t>під дією певного впливу – стимулу</a:t>
            </a:r>
            <a:r>
              <a:rPr lang="uk-UA" sz="2200" dirty="0" smtClean="0">
                <a:latin typeface="Times New Roman" panose="02020603050405020304" pitchFamily="18" charset="0"/>
                <a:cs typeface="Times New Roman" panose="02020603050405020304" pitchFamily="18" charset="0"/>
              </a:rPr>
              <a:t>. Після закінчення дії цього впливу канали закриваються. </a:t>
            </a:r>
            <a:r>
              <a:rPr lang="ru-RU" sz="2200" i="1" dirty="0" smtClean="0">
                <a:latin typeface="Times New Roman" panose="02020603050405020304" pitchFamily="18" charset="0"/>
                <a:cs typeface="Times New Roman" panose="02020603050405020304" pitchFamily="18" charset="0"/>
              </a:rPr>
              <a:t>Стимулами</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можуть</a:t>
            </a:r>
            <a:r>
              <a:rPr lang="ru-RU" sz="2200" dirty="0" smtClean="0">
                <a:latin typeface="Times New Roman" panose="02020603050405020304" pitchFamily="18" charset="0"/>
                <a:cs typeface="Times New Roman" panose="02020603050405020304" pitchFamily="18" charset="0"/>
              </a:rPr>
              <a:t> бути </a:t>
            </a:r>
            <a:r>
              <a:rPr lang="ru-RU" sz="2200" dirty="0" err="1" smtClean="0">
                <a:latin typeface="Times New Roman" panose="02020603050405020304" pitchFamily="18" charset="0"/>
                <a:cs typeface="Times New Roman" panose="02020603050405020304" pitchFamily="18" charset="0"/>
              </a:rPr>
              <a:t>чи</a:t>
            </a:r>
            <a:r>
              <a:rPr lang="ru-RU" sz="2200" dirty="0" smtClean="0">
                <a:latin typeface="Times New Roman" panose="02020603050405020304" pitchFamily="18" charset="0"/>
                <a:cs typeface="Times New Roman" panose="02020603050405020304" pitchFamily="18" charset="0"/>
              </a:rPr>
              <a:t> то </a:t>
            </a:r>
            <a:r>
              <a:rPr lang="ru-RU" sz="2200" dirty="0" err="1" smtClean="0">
                <a:latin typeface="Times New Roman" panose="02020603050405020304" pitchFamily="18" charset="0"/>
                <a:cs typeface="Times New Roman" panose="02020603050405020304" pitchFamily="18" charset="0"/>
              </a:rPr>
              <a:t>механічна</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дія</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чи</a:t>
            </a:r>
            <a:r>
              <a:rPr lang="ru-RU" sz="2200" dirty="0" smtClean="0">
                <a:latin typeface="Times New Roman" panose="02020603050405020304" pitchFamily="18" charset="0"/>
                <a:cs typeface="Times New Roman" panose="02020603050405020304" pitchFamily="18" charset="0"/>
              </a:rPr>
              <a:t> то </a:t>
            </a:r>
            <a:r>
              <a:rPr lang="ru-RU" sz="2200" dirty="0" err="1" smtClean="0">
                <a:latin typeface="Times New Roman" panose="02020603050405020304" pitchFamily="18" charset="0"/>
                <a:cs typeface="Times New Roman" panose="02020603050405020304" pitchFamily="18" charset="0"/>
              </a:rPr>
              <a:t>хімічна</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речовина</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чи</a:t>
            </a:r>
            <a:r>
              <a:rPr lang="ru-RU" sz="2200" dirty="0" smtClean="0">
                <a:latin typeface="Times New Roman" panose="02020603050405020304" pitchFamily="18" charset="0"/>
                <a:cs typeface="Times New Roman" panose="02020603050405020304" pitchFamily="18" charset="0"/>
              </a:rPr>
              <a:t> то </a:t>
            </a:r>
            <a:r>
              <a:rPr lang="ru-RU" sz="2200" dirty="0" err="1" smtClean="0">
                <a:latin typeface="Times New Roman" panose="02020603050405020304" pitchFamily="18" charset="0"/>
                <a:cs typeface="Times New Roman" panose="02020603050405020304" pitchFamily="18" charset="0"/>
              </a:rPr>
              <a:t>електричний</a:t>
            </a:r>
            <a:r>
              <a:rPr lang="ru-RU" sz="2200" dirty="0" smtClean="0">
                <a:latin typeface="Times New Roman" panose="02020603050405020304" pitchFamily="18" charset="0"/>
                <a:cs typeface="Times New Roman" panose="02020603050405020304" pitchFamily="18" charset="0"/>
              </a:rPr>
              <a:t> струм </a:t>
            </a:r>
            <a:r>
              <a:rPr lang="ru-RU" sz="2200" dirty="0" err="1" smtClean="0">
                <a:latin typeface="Times New Roman" panose="02020603050405020304" pitchFamily="18" charset="0"/>
                <a:cs typeface="Times New Roman" panose="02020603050405020304" pitchFamily="18" charset="0"/>
              </a:rPr>
              <a:t>або</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зміна</a:t>
            </a:r>
            <a:r>
              <a:rPr lang="ru-RU" sz="2200" dirty="0" smtClean="0">
                <a:latin typeface="Times New Roman" panose="02020603050405020304" pitchFamily="18" charset="0"/>
                <a:cs typeface="Times New Roman" panose="02020603050405020304" pitchFamily="18" charset="0"/>
              </a:rPr>
              <a:t> мембранного </a:t>
            </a:r>
            <a:r>
              <a:rPr lang="ru-RU" sz="2200" dirty="0" err="1" smtClean="0">
                <a:latin typeface="Times New Roman" panose="02020603050405020304" pitchFamily="18" charset="0"/>
                <a:cs typeface="Times New Roman" panose="02020603050405020304" pitchFamily="18" charset="0"/>
              </a:rPr>
              <a:t>потенціалу</a:t>
            </a:r>
            <a:r>
              <a:rPr lang="ru-RU" sz="2200" dirty="0" smtClean="0">
                <a:latin typeface="Times New Roman" panose="02020603050405020304" pitchFamily="18" charset="0"/>
                <a:cs typeface="Times New Roman" panose="02020603050405020304" pitchFamily="18" charset="0"/>
              </a:rPr>
              <a:t>.</a:t>
            </a:r>
            <a:endParaRPr lang="uk-UA" sz="22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8702" y="1395120"/>
            <a:ext cx="4475625" cy="3388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8542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Отже, </a:t>
            </a:r>
            <a:r>
              <a:rPr lang="uk-UA" b="1" dirty="0" smtClean="0"/>
              <a:t>мембранний потенціал </a:t>
            </a:r>
            <a:r>
              <a:rPr lang="uk-UA" b="1" dirty="0"/>
              <a:t>спокою</a:t>
            </a:r>
          </a:p>
        </p:txBody>
      </p:sp>
      <p:sp>
        <p:nvSpPr>
          <p:cNvPr id="3" name="Объект 2"/>
          <p:cNvSpPr>
            <a:spLocks noGrp="1"/>
          </p:cNvSpPr>
          <p:nvPr>
            <p:ph idx="1"/>
          </p:nvPr>
        </p:nvSpPr>
        <p:spPr>
          <a:xfrm>
            <a:off x="1295401" y="2556932"/>
            <a:ext cx="9601196" cy="3539068"/>
          </a:xfrm>
        </p:spPr>
        <p:txBody>
          <a:bodyPr>
            <a:normAutofit fontScale="85000" lnSpcReduction="10000"/>
          </a:bodyPr>
          <a:lstStyle/>
          <a:p>
            <a:pPr marL="0" indent="0">
              <a:buNone/>
            </a:pPr>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різниця іонного складу, внаслідок цього і різниця зарядів, по різні боки непроникної для іонів мембрани клітини створює можливість генерувати імпульси. </a:t>
            </a:r>
            <a:endParaRPr lang="uk-UA" dirty="0" smtClean="0">
              <a:latin typeface="Times New Roman" panose="02020603050405020304" pitchFamily="18" charset="0"/>
              <a:cs typeface="Times New Roman" panose="02020603050405020304" pitchFamily="18" charset="0"/>
            </a:endParaRPr>
          </a:p>
          <a:p>
            <a:pPr marL="0" indent="0">
              <a:buNone/>
            </a:pPr>
            <a:r>
              <a:rPr lang="uk-UA" dirty="0" smtClean="0">
                <a:latin typeface="Times New Roman" panose="02020603050405020304" pitchFamily="18" charset="0"/>
                <a:cs typeface="Times New Roman" panose="02020603050405020304" pitchFamily="18" charset="0"/>
              </a:rPr>
              <a:t>При </a:t>
            </a:r>
            <a:r>
              <a:rPr lang="uk-UA" dirty="0">
                <a:latin typeface="Times New Roman" panose="02020603050405020304" pitchFamily="18" charset="0"/>
                <a:cs typeface="Times New Roman" panose="02020603050405020304" pitchFamily="18" charset="0"/>
              </a:rPr>
              <a:t>відповідних умовах на мембрані </a:t>
            </a:r>
            <a:r>
              <a:rPr lang="uk-UA" dirty="0" smtClean="0">
                <a:latin typeface="Times New Roman" panose="02020603050405020304" pitchFamily="18" charset="0"/>
                <a:cs typeface="Times New Roman" panose="02020603050405020304" pitchFamily="18" charset="0"/>
              </a:rPr>
              <a:t>відкриваються </a:t>
            </a:r>
            <a:r>
              <a:rPr lang="uk-UA" dirty="0">
                <a:latin typeface="Times New Roman" panose="02020603050405020304" pitchFamily="18" charset="0"/>
                <a:cs typeface="Times New Roman" panose="02020603050405020304" pitchFamily="18" charset="0"/>
              </a:rPr>
              <a:t>канали (отвори), через які проходять іони, що прагнуть вирівняти свої концентрації з обох боків мембрани. Виникає потенціал дії, котрий і є тим самим імпульсом, електрикою, що </a:t>
            </a:r>
            <a:r>
              <a:rPr lang="uk-UA" dirty="0" smtClean="0">
                <a:latin typeface="Times New Roman" panose="02020603050405020304" pitchFamily="18" charset="0"/>
                <a:cs typeface="Times New Roman" panose="02020603050405020304" pitchFamily="18" charset="0"/>
              </a:rPr>
              <a:t>розповсюджується </a:t>
            </a:r>
            <a:r>
              <a:rPr lang="uk-UA" dirty="0">
                <a:latin typeface="Times New Roman" panose="02020603050405020304" pitchFamily="18" charset="0"/>
                <a:cs typeface="Times New Roman" panose="02020603050405020304" pitchFamily="18" charset="0"/>
              </a:rPr>
              <a:t>по наших нервових волокнах, приводячи в дію органи (наприклад, зумовлює скорочення м’язів). </a:t>
            </a:r>
            <a:endParaRPr lang="uk-UA" dirty="0" smtClean="0">
              <a:latin typeface="Times New Roman" panose="02020603050405020304" pitchFamily="18" charset="0"/>
              <a:cs typeface="Times New Roman" panose="02020603050405020304" pitchFamily="18" charset="0"/>
            </a:endParaRPr>
          </a:p>
          <a:p>
            <a:pPr marL="0" indent="0">
              <a:buNone/>
            </a:pPr>
            <a:r>
              <a:rPr lang="uk-UA" dirty="0" smtClean="0">
                <a:latin typeface="Times New Roman" panose="02020603050405020304" pitchFamily="18" charset="0"/>
                <a:cs typeface="Times New Roman" panose="02020603050405020304" pitchFamily="18" charset="0"/>
              </a:rPr>
              <a:t>Після </a:t>
            </a:r>
            <a:r>
              <a:rPr lang="uk-UA" dirty="0">
                <a:latin typeface="Times New Roman" panose="02020603050405020304" pitchFamily="18" charset="0"/>
                <a:cs typeface="Times New Roman" panose="02020603050405020304" pitchFamily="18" charset="0"/>
              </a:rPr>
              <a:t>закінчення потенціалу дії (ПД) іони по вертаються на свої вихідні позиції, –</a:t>
            </a:r>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і мембранний потенціал відновлюється, що дозволяє знову і знову генерувати імпульси. Але, як уже сказано, генерація цих імпульсів відбувається за наявності відповідних умов –</a:t>
            </a:r>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стимулів</a:t>
            </a:r>
            <a:r>
              <a:rPr lang="uk-UA" dirty="0" smtClean="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4521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Роль </a:t>
            </a:r>
            <a:r>
              <a:rPr lang="ru-RU" b="1" dirty="0" err="1"/>
              <a:t>натрій-калієвого</a:t>
            </a:r>
            <a:r>
              <a:rPr lang="ru-RU" b="1" dirty="0"/>
              <a:t> насосу у </a:t>
            </a:r>
            <a:r>
              <a:rPr lang="ru-RU" b="1" dirty="0" err="1"/>
              <a:t>формуванні</a:t>
            </a:r>
            <a:r>
              <a:rPr lang="ru-RU" b="1" dirty="0"/>
              <a:t> </a:t>
            </a:r>
            <a:r>
              <a:rPr lang="ru-RU" b="1" dirty="0" smtClean="0"/>
              <a:t>МПС</a:t>
            </a:r>
            <a:endParaRPr lang="ru-RU" b="1" dirty="0"/>
          </a:p>
        </p:txBody>
      </p:sp>
      <p:sp>
        <p:nvSpPr>
          <p:cNvPr id="3" name="Объект 2"/>
          <p:cNvSpPr>
            <a:spLocks noGrp="1"/>
          </p:cNvSpPr>
          <p:nvPr>
            <p:ph idx="1"/>
          </p:nvPr>
        </p:nvSpPr>
        <p:spPr>
          <a:xfrm>
            <a:off x="1295401" y="2556931"/>
            <a:ext cx="9601196" cy="3605873"/>
          </a:xfrm>
        </p:spPr>
        <p:txBody>
          <a:bodyPr>
            <a:normAutofit fontScale="92500" lnSpcReduction="10000"/>
          </a:bodyPr>
          <a:lstStyle/>
          <a:p>
            <a:r>
              <a:rPr lang="uk-UA" dirty="0" smtClean="0"/>
              <a:t>Мембранний потенціал спокою може існувати тільки за умови нерівномірного розподілу іонів, що забезпечується функціонуванням натрій-калієвого насосу. Окрім того, цей білок має також має </a:t>
            </a:r>
            <a:r>
              <a:rPr lang="uk-UA" dirty="0" err="1" smtClean="0"/>
              <a:t>електрогенні</a:t>
            </a:r>
            <a:r>
              <a:rPr lang="uk-UA" dirty="0" smtClean="0"/>
              <a:t> властивості - він </a:t>
            </a:r>
            <a:r>
              <a:rPr lang="uk-UA" dirty="0" err="1" smtClean="0"/>
              <a:t>переносить</a:t>
            </a:r>
            <a:r>
              <a:rPr lang="uk-UA" dirty="0" smtClean="0"/>
              <a:t> 3 катіони натрію в обмін на 2 іони калію, що рухаються всередину клітини. </a:t>
            </a:r>
          </a:p>
          <a:p>
            <a:r>
              <a:rPr lang="uk-UA" dirty="0" smtClean="0"/>
              <a:t>Таким чином, </a:t>
            </a:r>
            <a:r>
              <a:rPr lang="uk-UA" dirty="0" err="1" smtClean="0"/>
              <a:t>Na</a:t>
            </a:r>
            <a:r>
              <a:rPr lang="uk-UA" baseline="30000" dirty="0" smtClean="0"/>
              <a:t>+</a:t>
            </a:r>
            <a:r>
              <a:rPr lang="uk-UA" dirty="0" smtClean="0"/>
              <a:t>-K</a:t>
            </a:r>
            <a:r>
              <a:rPr lang="uk-UA" baseline="30000" dirty="0" smtClean="0"/>
              <a:t>+</a:t>
            </a:r>
            <a:r>
              <a:rPr lang="uk-UA" dirty="0" smtClean="0"/>
              <a:t>-</a:t>
            </a:r>
            <a:r>
              <a:rPr lang="uk-UA" dirty="0" err="1" smtClean="0"/>
              <a:t>АТФаза</a:t>
            </a:r>
            <a:r>
              <a:rPr lang="uk-UA" dirty="0" smtClean="0"/>
              <a:t> знижує МПС на 5-10 </a:t>
            </a:r>
            <a:r>
              <a:rPr lang="uk-UA" dirty="0" err="1" smtClean="0"/>
              <a:t>мВ</a:t>
            </a:r>
            <a:r>
              <a:rPr lang="uk-UA" dirty="0" smtClean="0"/>
              <a:t>. Пригнічення діяльності цього білка призводить до незначного (на 5-10 </a:t>
            </a:r>
            <a:r>
              <a:rPr lang="uk-UA" dirty="0" err="1" smtClean="0"/>
              <a:t>мВ</a:t>
            </a:r>
            <a:r>
              <a:rPr lang="uk-UA" dirty="0" smtClean="0"/>
              <a:t>) миттєвого підвищення мембранного потенціалу, після чого він ще деякий час існуватиме на досить стабільному рівні, поки будуть зберігатись градієнти концентрацій </a:t>
            </a:r>
            <a:r>
              <a:rPr lang="uk-UA" dirty="0" err="1" smtClean="0"/>
              <a:t>Na</a:t>
            </a:r>
            <a:r>
              <a:rPr lang="uk-UA" baseline="30000" dirty="0" smtClean="0"/>
              <a:t>+</a:t>
            </a:r>
            <a:r>
              <a:rPr lang="uk-UA" dirty="0" smtClean="0"/>
              <a:t> та K</a:t>
            </a:r>
            <a:r>
              <a:rPr lang="uk-UA" baseline="30000" dirty="0" smtClean="0"/>
              <a:t>+</a:t>
            </a:r>
            <a:r>
              <a:rPr lang="uk-UA" dirty="0" smtClean="0"/>
              <a:t>. Згодом ці градієнти почнуть зменшуватись, внаслідок проникності мембрани до іонів, і через кілька десятків хвилин електричний потенціал на мембрані зникне.</a:t>
            </a:r>
            <a:endParaRPr lang="uk-UA" dirty="0"/>
          </a:p>
        </p:txBody>
      </p:sp>
      <p:sp>
        <p:nvSpPr>
          <p:cNvPr id="9" name="Номер слайда 8"/>
          <p:cNvSpPr>
            <a:spLocks noGrp="1"/>
          </p:cNvSpPr>
          <p:nvPr>
            <p:ph type="sldNum" sz="quarter" idx="12"/>
          </p:nvPr>
        </p:nvSpPr>
        <p:spPr/>
        <p:txBody>
          <a:bodyPr/>
          <a:lstStyle/>
          <a:p>
            <a:fld id="{BD97C1CD-9E65-43C1-85A4-266606547339}" type="slidenum">
              <a:rPr lang="uk-UA" smtClean="0"/>
              <a:t>9</a:t>
            </a:fld>
            <a:endParaRPr lang="uk-UA"/>
          </a:p>
        </p:txBody>
      </p:sp>
    </p:spTree>
    <p:extLst>
      <p:ext uri="{BB962C8B-B14F-4D97-AF65-F5344CB8AC3E}">
        <p14:creationId xmlns:p14="http://schemas.microsoft.com/office/powerpoint/2010/main" val="8040027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2185</TotalTime>
  <Words>2109</Words>
  <Application>Microsoft Office PowerPoint</Application>
  <PresentationFormat>Произвольный</PresentationFormat>
  <Paragraphs>139</Paragraphs>
  <Slides>69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69</vt:i4>
      </vt:variant>
    </vt:vector>
  </HeadingPairs>
  <TitlesOfParts>
    <vt:vector size="70" baseType="lpstr">
      <vt:lpstr>Натуральные материалы</vt:lpstr>
      <vt:lpstr>  Біофізичні основи мембранних процесів</vt:lpstr>
      <vt:lpstr>Мембранний потенціал спокою (МПС)</vt:lpstr>
      <vt:lpstr>Презентация PowerPoint</vt:lpstr>
      <vt:lpstr>Презентация PowerPoint</vt:lpstr>
      <vt:lpstr>Презентация PowerPoint</vt:lpstr>
      <vt:lpstr>Презентация PowerPoint</vt:lpstr>
      <vt:lpstr>Презентация PowerPoint</vt:lpstr>
      <vt:lpstr>Отже, мембранний потенціал спокою</vt:lpstr>
      <vt:lpstr>Роль натрій-калієвого насосу у формуванні МПС</vt:lpstr>
      <vt:lpstr>Презентация PowerPoint</vt:lpstr>
      <vt:lpstr>Формування потенціалу спокою</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 роботі нирок</vt:lpstr>
      <vt:lpstr>Презентация PowerPoint</vt:lpstr>
      <vt:lpstr>Реєстрація потенціалу спокою</vt:lpstr>
      <vt:lpstr>Презентация PowerPoint</vt:lpstr>
      <vt:lpstr>Презентация PowerPoint</vt:lpstr>
      <vt:lpstr>Рівноважний потенціал</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Рівняння Нернста</vt:lpstr>
      <vt:lpstr>Презентация PowerPoint</vt:lpstr>
      <vt:lpstr>Рівняння Голдмана </vt:lpstr>
      <vt:lpstr>Презентация PowerPoint</vt:lpstr>
      <vt:lpstr>Значення мембранного потенціалу спокою для різних тканин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ЛІТЕРАТУРА</vt:lpstr>
      <vt:lpstr>Самостійна робота</vt:lpstr>
      <vt:lpstr>Додаткова література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Біомеханіка</dc:title>
  <dc:creator>Нікітчук Тетяна Миколаївна</dc:creator>
  <cp:lastModifiedBy>ACER</cp:lastModifiedBy>
  <cp:revision>40</cp:revision>
  <dcterms:created xsi:type="dcterms:W3CDTF">2021-02-24T07:00:51Z</dcterms:created>
  <dcterms:modified xsi:type="dcterms:W3CDTF">2022-02-23T18:45:52Z</dcterms:modified>
</cp:coreProperties>
</file>