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2"/>
  </p:notesMasterIdLst>
  <p:handoutMasterIdLst>
    <p:handoutMasterId r:id="rId23"/>
  </p:handoutMasterIdLst>
  <p:sldIdLst>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8"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730B351-01BE-48EC-B701-8046A27C308B}" type="datetime1">
              <a:rPr lang="ru-RU" noProof="1" smtClean="0"/>
              <a:t>15.10.2024</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7ABD897-4713-476D-AE20-029593262098}" type="slidenum">
              <a:rPr lang="ru-RU" noProof="1" dirty="0" smtClean="0"/>
              <a:t>‹№›</a:t>
            </a:fld>
            <a:endParaRPr lang="ru-RU" noProof="1"/>
          </a:p>
        </p:txBody>
      </p:sp>
    </p:spTree>
    <p:extLst>
      <p:ext uri="{BB962C8B-B14F-4D97-AF65-F5344CB8AC3E}">
        <p14:creationId xmlns:p14="http://schemas.microsoft.com/office/powerpoint/2010/main" val="25601369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A3C3DEB-F00F-4C5E-B755-0F9698B17AA6}" type="datetime1">
              <a:rPr lang="ru-RU" noProof="1" smtClean="0"/>
              <a:t>15.10.2024</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CC149C-479E-4175-B238-B83A279FCF50}" type="slidenum">
              <a:rPr lang="ru-RU" noProof="1" dirty="0" smtClean="0"/>
              <a:t>‹№›</a:t>
            </a:fld>
            <a:endParaRPr lang="ru-RU" noProof="1"/>
          </a:p>
        </p:txBody>
      </p:sp>
    </p:spTree>
    <p:extLst>
      <p:ext uri="{BB962C8B-B14F-4D97-AF65-F5344CB8AC3E}">
        <p14:creationId xmlns:p14="http://schemas.microsoft.com/office/powerpoint/2010/main" val="37289732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8FCC149C-479E-4175-B238-B83A279FCF50}" type="slidenum">
              <a:rPr lang="ru-RU" noProof="1" smtClean="0"/>
              <a:t>1</a:t>
            </a:fld>
            <a:endParaRPr lang="ru-RU" noProof="1"/>
          </a:p>
        </p:txBody>
      </p:sp>
    </p:spTree>
    <p:extLst>
      <p:ext uri="{BB962C8B-B14F-4D97-AF65-F5344CB8AC3E}">
        <p14:creationId xmlns:p14="http://schemas.microsoft.com/office/powerpoint/2010/main" val="1914767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Рисунок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1751012" y="1300785"/>
            <a:ext cx="8689976" cy="2509213"/>
          </a:xfrm>
        </p:spPr>
        <p:txBody>
          <a:bodyPr rtlCol="0" anchor="b">
            <a:normAutofit/>
          </a:bodyPr>
          <a:lstStyle>
            <a:lvl1pPr algn="ctr">
              <a:defRPr sz="4800"/>
            </a:lvl1pPr>
          </a:lstStyle>
          <a:p>
            <a:pPr rtl="0"/>
            <a:r>
              <a:rPr lang="ru-RU" noProof="1" smtClean="0"/>
              <a:t>Образец заголовка</a:t>
            </a:r>
            <a:endParaRPr lang="ru-RU" noProof="1"/>
          </a:p>
        </p:txBody>
      </p:sp>
      <p:sp>
        <p:nvSpPr>
          <p:cNvPr id="3" name="Подзаголовок 2"/>
          <p:cNvSpPr>
            <a:spLocks noGrp="1"/>
          </p:cNvSpPr>
          <p:nvPr>
            <p:ph type="subTitle" idx="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1" smtClean="0"/>
              <a:t>Образец подзаголовка</a:t>
            </a:r>
            <a:endParaRPr lang="ru-RU" noProof="1"/>
          </a:p>
        </p:txBody>
      </p:sp>
      <p:sp>
        <p:nvSpPr>
          <p:cNvPr id="4" name="Дата 3"/>
          <p:cNvSpPr>
            <a:spLocks noGrp="1"/>
          </p:cNvSpPr>
          <p:nvPr>
            <p:ph type="dt" sz="half" idx="10"/>
          </p:nvPr>
        </p:nvSpPr>
        <p:spPr/>
        <p:txBody>
          <a:bodyPr rtlCol="0"/>
          <a:lstStyle/>
          <a:p>
            <a:pPr rtl="0"/>
            <a:fld id="{BF968B2B-3E70-4362-9375-2079A7E8B5D3}" type="datetime1">
              <a:rPr lang="ru-RU" noProof="1" smtClean="0"/>
              <a:t>15.10.2024</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pic>
        <p:nvPicPr>
          <p:cNvPr id="10" name="Рисунок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94" y="4289374"/>
            <a:ext cx="10364432" cy="811610"/>
          </a:xfrm>
        </p:spPr>
        <p:txBody>
          <a:bodyPr rtlCol="0" anchor="b"/>
          <a:lstStyle>
            <a:lvl1pPr>
              <a:defRPr sz="3200"/>
            </a:lvl1pPr>
          </a:lstStyle>
          <a:p>
            <a:pPr rtl="0"/>
            <a:r>
              <a:rPr lang="ru-RU" noProof="1" smtClean="0"/>
              <a:t>Образец заголовка</a:t>
            </a:r>
            <a:endParaRPr lang="ru-RU" noProof="1"/>
          </a:p>
        </p:txBody>
      </p:sp>
      <p:sp>
        <p:nvSpPr>
          <p:cNvPr id="3" name="Рисунок 2"/>
          <p:cNvSpPr>
            <a:spLocks noGrp="1" noChangeAspect="1"/>
          </p:cNvSpPr>
          <p:nvPr>
            <p:ph type="pic" idx="1" hasCustomPrompt="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1"/>
              <a:t>Щелкните значок, чтобы добавить изображение</a:t>
            </a:r>
          </a:p>
        </p:txBody>
      </p:sp>
      <p:sp>
        <p:nvSpPr>
          <p:cNvPr id="4" name="Текст 3"/>
          <p:cNvSpPr>
            <a:spLocks noGrp="1"/>
          </p:cNvSpPr>
          <p:nvPr>
            <p:ph type="body" sz="half" idx="2" hasCustomPrompt="1"/>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58A7389A-7910-4470-BE38-144B3D074665}" type="datetime1">
              <a:rPr lang="ru-RU" noProof="1" smtClean="0"/>
              <a:t>15.10.2024</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Рисунок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74" y="609599"/>
            <a:ext cx="10364452" cy="3427245"/>
          </a:xfrm>
        </p:spPr>
        <p:txBody>
          <a:bodyPr rtlCol="0" anchor="ctr"/>
          <a:lstStyle>
            <a:lvl1pPr algn="ctr">
              <a:defRPr sz="3200"/>
            </a:lvl1pPr>
          </a:lstStyle>
          <a:p>
            <a:pPr rtl="0"/>
            <a:r>
              <a:rPr lang="ru-RU" noProof="1" smtClean="0"/>
              <a:t>Образец заголовка</a:t>
            </a:r>
            <a:endParaRPr lang="ru-RU" noProof="1"/>
          </a:p>
        </p:txBody>
      </p:sp>
      <p:sp>
        <p:nvSpPr>
          <p:cNvPr id="4" name="Текст 3"/>
          <p:cNvSpPr>
            <a:spLocks noGrp="1"/>
          </p:cNvSpPr>
          <p:nvPr>
            <p:ph type="body" sz="half" idx="2" hasCustomPrompt="1"/>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46A1FC6B-4620-4848-A586-1DACFE8D76F8}" type="datetime1">
              <a:rPr lang="ru-RU" noProof="1" smtClean="0"/>
              <a:t>15.10.2024</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Рисунок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1446212" y="609600"/>
            <a:ext cx="9302752" cy="2992904"/>
          </a:xfrm>
        </p:spPr>
        <p:txBody>
          <a:bodyPr rtlCol="0" anchor="ctr"/>
          <a:lstStyle>
            <a:lvl1pPr>
              <a:defRPr sz="3200"/>
            </a:lvl1pPr>
          </a:lstStyle>
          <a:p>
            <a:pPr rtl="0"/>
            <a:r>
              <a:rPr lang="ru-RU" noProof="1" smtClean="0"/>
              <a:t>Образец заголовка</a:t>
            </a:r>
            <a:endParaRPr lang="ru-RU" noProof="1"/>
          </a:p>
        </p:txBody>
      </p:sp>
      <p:sp>
        <p:nvSpPr>
          <p:cNvPr id="12" name="Текст 3"/>
          <p:cNvSpPr>
            <a:spLocks noGrp="1"/>
          </p:cNvSpPr>
          <p:nvPr>
            <p:ph type="body" sz="half" idx="13" hasCustomPrompt="1"/>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4" name="Текст 3"/>
          <p:cNvSpPr>
            <a:spLocks noGrp="1"/>
          </p:cNvSpPr>
          <p:nvPr>
            <p:ph type="body" sz="half" idx="2" hasCustomPrompt="1"/>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1738AD9F-F15C-4496-A01E-4DE692B8D59D}" type="datetime1">
              <a:rPr lang="ru-RU" noProof="1" smtClean="0"/>
              <a:t>15.10.2024</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
        <p:nvSpPr>
          <p:cNvPr id="13" name="Надпись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ru-RU" sz="8000" noProof="1">
                <a:solidFill>
                  <a:schemeClr val="tx1"/>
                </a:solidFill>
                <a:effectLst/>
                <a:latin typeface="Calibri" panose="020F0502020204030204" pitchFamily="34" charset="0"/>
              </a:rPr>
              <a:t>«</a:t>
            </a:r>
          </a:p>
        </p:txBody>
      </p:sp>
      <p:sp>
        <p:nvSpPr>
          <p:cNvPr id="14" name="Надпись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1">
                <a:solidFill>
                  <a:schemeClr val="tx1"/>
                </a:solidFill>
                <a:effectLst/>
                <a:latin typeface="Calibri" panose="020F0502020204030204" pitchFamily="34" charset="0"/>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с именем">
    <p:spTree>
      <p:nvGrpSpPr>
        <p:cNvPr id="1" name=""/>
        <p:cNvGrpSpPr/>
        <p:nvPr/>
      </p:nvGrpSpPr>
      <p:grpSpPr>
        <a:xfrm>
          <a:off x="0" y="0"/>
          <a:ext cx="0" cy="0"/>
          <a:chOff x="0" y="0"/>
          <a:chExt cx="0" cy="0"/>
        </a:xfrm>
      </p:grpSpPr>
      <p:pic>
        <p:nvPicPr>
          <p:cNvPr id="8" name="Рисунок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75" y="2138721"/>
            <a:ext cx="10364452" cy="2511835"/>
          </a:xfrm>
        </p:spPr>
        <p:txBody>
          <a:bodyPr rtlCol="0" anchor="b"/>
          <a:lstStyle>
            <a:lvl1pPr algn="ctr">
              <a:defRPr sz="3200"/>
            </a:lvl1pPr>
          </a:lstStyle>
          <a:p>
            <a:pPr rtl="0"/>
            <a:r>
              <a:rPr lang="ru-RU" noProof="1" smtClean="0"/>
              <a:t>Образец заголовка</a:t>
            </a:r>
            <a:endParaRPr lang="ru-RU" noProof="1"/>
          </a:p>
        </p:txBody>
      </p:sp>
      <p:sp>
        <p:nvSpPr>
          <p:cNvPr id="4" name="Текст 3"/>
          <p:cNvSpPr>
            <a:spLocks noGrp="1"/>
          </p:cNvSpPr>
          <p:nvPr>
            <p:ph type="body" sz="half" idx="2" hasCustomPrompt="1"/>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2CCC373A-6F2D-441C-BF6E-3636CBAC06E2}" type="datetime1">
              <a:rPr lang="ru-RU" noProof="1" smtClean="0"/>
              <a:t>15.10.2024</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ойной столбец">
    <p:spTree>
      <p:nvGrpSpPr>
        <p:cNvPr id="1" name=""/>
        <p:cNvGrpSpPr/>
        <p:nvPr/>
      </p:nvGrpSpPr>
      <p:grpSpPr>
        <a:xfrm>
          <a:off x="0" y="0"/>
          <a:ext cx="0" cy="0"/>
          <a:chOff x="0" y="0"/>
          <a:chExt cx="0" cy="0"/>
        </a:xfrm>
      </p:grpSpPr>
      <p:pic>
        <p:nvPicPr>
          <p:cNvPr id="13" name="Рисунок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Заголовок 1"/>
          <p:cNvSpPr>
            <a:spLocks noGrp="1"/>
          </p:cNvSpPr>
          <p:nvPr>
            <p:ph type="title"/>
          </p:nvPr>
        </p:nvSpPr>
        <p:spPr>
          <a:xfrm>
            <a:off x="913774" y="609600"/>
            <a:ext cx="10364452" cy="1605094"/>
          </a:xfrm>
        </p:spPr>
        <p:txBody>
          <a:bodyPr rtlCol="0"/>
          <a:lstStyle/>
          <a:p>
            <a:pPr rtl="0"/>
            <a:r>
              <a:rPr lang="ru-RU" noProof="1" smtClean="0"/>
              <a:t>Образец заголовка</a:t>
            </a:r>
            <a:endParaRPr lang="ru-RU" noProof="1"/>
          </a:p>
        </p:txBody>
      </p:sp>
      <p:sp>
        <p:nvSpPr>
          <p:cNvPr id="7" name="Текст 2"/>
          <p:cNvSpPr>
            <a:spLocks noGrp="1"/>
          </p:cNvSpPr>
          <p:nvPr>
            <p:ph type="body" idx="1" hasCustomPrompt="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8" name="Текст 3"/>
          <p:cNvSpPr>
            <a:spLocks noGrp="1"/>
          </p:cNvSpPr>
          <p:nvPr>
            <p:ph type="body" sz="half" idx="15" hasCustomPrompt="1"/>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9" name="Текст 4"/>
          <p:cNvSpPr>
            <a:spLocks noGrp="1"/>
          </p:cNvSpPr>
          <p:nvPr>
            <p:ph type="body" sz="quarter" idx="3" hasCustomPrompt="1"/>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10" name="Текст 3"/>
          <p:cNvSpPr>
            <a:spLocks noGrp="1"/>
          </p:cNvSpPr>
          <p:nvPr>
            <p:ph type="body" sz="half" idx="16" hasCustomPrompt="1"/>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11" name="Текст 4"/>
          <p:cNvSpPr>
            <a:spLocks noGrp="1"/>
          </p:cNvSpPr>
          <p:nvPr>
            <p:ph type="body" sz="quarter" idx="13" hasCustomPrompt="1"/>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12" name="Текст 3"/>
          <p:cNvSpPr>
            <a:spLocks noGrp="1"/>
          </p:cNvSpPr>
          <p:nvPr>
            <p:ph type="body" sz="half" idx="17" hasCustomPrompt="1"/>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3" name="Дата 2"/>
          <p:cNvSpPr>
            <a:spLocks noGrp="1"/>
          </p:cNvSpPr>
          <p:nvPr>
            <p:ph type="dt" sz="half" idx="10"/>
          </p:nvPr>
        </p:nvSpPr>
        <p:spPr/>
        <p:txBody>
          <a:bodyPr rtlCol="0"/>
          <a:lstStyle/>
          <a:p>
            <a:pPr rtl="0"/>
            <a:fld id="{F874C5A2-75F8-4BD0-B17E-512F4F674108}" type="datetime1">
              <a:rPr lang="ru-RU" noProof="1" smtClean="0"/>
              <a:t>15.10.2024</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Рисунок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Заголовок 1"/>
          <p:cNvSpPr>
            <a:spLocks noGrp="1"/>
          </p:cNvSpPr>
          <p:nvPr>
            <p:ph type="title"/>
          </p:nvPr>
        </p:nvSpPr>
        <p:spPr>
          <a:xfrm>
            <a:off x="913774" y="610772"/>
            <a:ext cx="10364452" cy="1603922"/>
          </a:xfrm>
        </p:spPr>
        <p:txBody>
          <a:bodyPr rtlCol="0"/>
          <a:lstStyle/>
          <a:p>
            <a:pPr rtl="0"/>
            <a:r>
              <a:rPr lang="ru-RU" noProof="1" smtClean="0"/>
              <a:t>Образец заголовка</a:t>
            </a:r>
            <a:endParaRPr lang="ru-RU" noProof="1"/>
          </a:p>
        </p:txBody>
      </p:sp>
      <p:sp>
        <p:nvSpPr>
          <p:cNvPr id="19" name="Текст 2"/>
          <p:cNvSpPr>
            <a:spLocks noGrp="1"/>
          </p:cNvSpPr>
          <p:nvPr>
            <p:ph type="body" idx="1" hasCustomPrompt="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20" name="Рисунок 2"/>
          <p:cNvSpPr>
            <a:spLocks noGrp="1" noChangeAspect="1"/>
          </p:cNvSpPr>
          <p:nvPr>
            <p:ph type="pic" idx="15" hasCustomPrompt="1"/>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1"/>
              <a:t>Щелкните значок, чтобы добавить изображение</a:t>
            </a:r>
          </a:p>
        </p:txBody>
      </p:sp>
      <p:sp>
        <p:nvSpPr>
          <p:cNvPr id="21" name="Текст 3"/>
          <p:cNvSpPr>
            <a:spLocks noGrp="1"/>
          </p:cNvSpPr>
          <p:nvPr>
            <p:ph type="body" sz="half" idx="18" hasCustomPrompt="1"/>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22" name="Текст 4"/>
          <p:cNvSpPr>
            <a:spLocks noGrp="1"/>
          </p:cNvSpPr>
          <p:nvPr>
            <p:ph type="body" sz="quarter" idx="3" hasCustomPrompt="1"/>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23" name="Рисунок 2"/>
          <p:cNvSpPr>
            <a:spLocks noGrp="1" noChangeAspect="1"/>
          </p:cNvSpPr>
          <p:nvPr>
            <p:ph type="pic" idx="21" hasCustomPrompt="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1"/>
              <a:t>Щелкните значок, чтобы добавить изображение</a:t>
            </a:r>
          </a:p>
        </p:txBody>
      </p:sp>
      <p:sp>
        <p:nvSpPr>
          <p:cNvPr id="24" name="Текст 3"/>
          <p:cNvSpPr>
            <a:spLocks noGrp="1"/>
          </p:cNvSpPr>
          <p:nvPr>
            <p:ph type="body" sz="half" idx="19" hasCustomPrompt="1"/>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25" name="Текст 4"/>
          <p:cNvSpPr>
            <a:spLocks noGrp="1"/>
          </p:cNvSpPr>
          <p:nvPr>
            <p:ph type="body" sz="quarter" idx="13" hasCustomPrompt="1"/>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26" name="Рисунок 2"/>
          <p:cNvSpPr>
            <a:spLocks noGrp="1" noChangeAspect="1"/>
          </p:cNvSpPr>
          <p:nvPr>
            <p:ph type="pic" idx="22" hasCustomPrompt="1"/>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1"/>
              <a:t>Щелкните значок, чтобы добавить изображение</a:t>
            </a:r>
          </a:p>
        </p:txBody>
      </p:sp>
      <p:sp>
        <p:nvSpPr>
          <p:cNvPr id="27" name="Текст 3"/>
          <p:cNvSpPr>
            <a:spLocks noGrp="1"/>
          </p:cNvSpPr>
          <p:nvPr>
            <p:ph type="body" sz="half" idx="20" hasCustomPrompt="1"/>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3" name="Дата 2"/>
          <p:cNvSpPr>
            <a:spLocks noGrp="1"/>
          </p:cNvSpPr>
          <p:nvPr>
            <p:ph type="dt" sz="half" idx="10"/>
          </p:nvPr>
        </p:nvSpPr>
        <p:spPr/>
        <p:txBody>
          <a:bodyPr rtlCol="0"/>
          <a:lstStyle/>
          <a:p>
            <a:pPr rtl="0"/>
            <a:fld id="{41ACA310-3091-4397-858C-6879024C2583}" type="datetime1">
              <a:rPr lang="ru-RU" noProof="1" smtClean="0"/>
              <a:t>15.10.2024</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Рисунок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11" name="Вертикальный текст 2"/>
          <p:cNvSpPr>
            <a:spLocks noGrp="1"/>
          </p:cNvSpPr>
          <p:nvPr>
            <p:ph type="body" orient="vert" sz="quarter" idx="13" hasCustomPrompt="1"/>
          </p:nvPr>
        </p:nvSpPr>
        <p:spPr>
          <a:xfrm>
            <a:off x="913775" y="2367093"/>
            <a:ext cx="10364452" cy="3424107"/>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7E4B10FC-B528-4A16-B10B-A9DC13D67C80}" type="datetime1">
              <a:rPr lang="ru-RU" noProof="1" smtClean="0"/>
              <a:t>15.10.2024</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Рисунок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Вертикальный заголовок 1"/>
          <p:cNvSpPr>
            <a:spLocks noGrp="1"/>
          </p:cNvSpPr>
          <p:nvPr>
            <p:ph type="title" orient="vert"/>
          </p:nvPr>
        </p:nvSpPr>
        <p:spPr>
          <a:xfrm>
            <a:off x="8724900" y="609601"/>
            <a:ext cx="2553326" cy="5181599"/>
          </a:xfrm>
        </p:spPr>
        <p:txBody>
          <a:bodyPr vert="eaVert" rtlCol="0"/>
          <a:lstStyle>
            <a:lvl1pPr algn="l">
              <a:defRPr/>
            </a:lvl1pPr>
          </a:lstStyle>
          <a:p>
            <a:pPr rtl="0"/>
            <a:r>
              <a:rPr lang="ru-RU" noProof="1" smtClean="0"/>
              <a:t>Образец заголовка</a:t>
            </a:r>
            <a:endParaRPr lang="ru-RU" noProof="1"/>
          </a:p>
        </p:txBody>
      </p:sp>
      <p:sp>
        <p:nvSpPr>
          <p:cNvPr id="8" name="Вертикальный текст 2"/>
          <p:cNvSpPr>
            <a:spLocks noGrp="1"/>
          </p:cNvSpPr>
          <p:nvPr>
            <p:ph type="body" orient="vert" sz="quarter" idx="13" hasCustomPrompt="1"/>
          </p:nvPr>
        </p:nvSpPr>
        <p:spPr>
          <a:xfrm>
            <a:off x="913775" y="609601"/>
            <a:ext cx="7658724" cy="5181599"/>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906F3BFA-C537-4668-BAE1-431655EC6ADF}" type="datetime1">
              <a:rPr lang="ru-RU" noProof="1" smtClean="0"/>
              <a:t>15.10.2024</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Рисунок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12" name="Объект 2"/>
          <p:cNvSpPr>
            <a:spLocks noGrp="1"/>
          </p:cNvSpPr>
          <p:nvPr>
            <p:ph sz="quarter" idx="13" hasCustomPrompt="1"/>
          </p:nvPr>
        </p:nvSpPr>
        <p:spPr>
          <a:xfrm>
            <a:off x="913774" y="2367092"/>
            <a:ext cx="10363826" cy="3424107"/>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5195307A-D27E-46BF-B3FB-F3A03DE9CD07}" type="datetime1">
              <a:rPr lang="ru-RU" noProof="1" smtClean="0"/>
              <a:t>15.10.2024</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Рисунок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74" y="828563"/>
            <a:ext cx="10351752" cy="2736819"/>
          </a:xfrm>
        </p:spPr>
        <p:txBody>
          <a:bodyPr rtlCol="0" anchor="b">
            <a:normAutofit/>
          </a:bodyPr>
          <a:lstStyle>
            <a:lvl1pPr>
              <a:defRPr sz="4000"/>
            </a:lvl1pPr>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8F1551EA-80F1-41B8-BD41-5E1A36C3072F}" type="datetime1">
              <a:rPr lang="ru-RU" noProof="1" smtClean="0"/>
              <a:t>15.10.2024</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Рисунок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Заголовок 1"/>
          <p:cNvSpPr>
            <a:spLocks noGrp="1"/>
          </p:cNvSpPr>
          <p:nvPr>
            <p:ph type="title"/>
          </p:nvPr>
        </p:nvSpPr>
        <p:spPr>
          <a:xfrm>
            <a:off x="913775" y="618517"/>
            <a:ext cx="10364451" cy="1596177"/>
          </a:xfrm>
        </p:spPr>
        <p:txBody>
          <a:bodyPr rtlCol="0"/>
          <a:lstStyle/>
          <a:p>
            <a:pPr rtl="0"/>
            <a:r>
              <a:rPr lang="ru-RU" noProof="1" smtClean="0"/>
              <a:t>Образец заголовка</a:t>
            </a:r>
            <a:endParaRPr lang="ru-RU" noProof="1"/>
          </a:p>
        </p:txBody>
      </p:sp>
      <p:sp>
        <p:nvSpPr>
          <p:cNvPr id="12" name="Объект 2"/>
          <p:cNvSpPr>
            <a:spLocks noGrp="1"/>
          </p:cNvSpPr>
          <p:nvPr>
            <p:ph sz="quarter" idx="13" hasCustomPrompt="1"/>
          </p:nvPr>
        </p:nvSpPr>
        <p:spPr>
          <a:xfrm>
            <a:off x="913774" y="2367092"/>
            <a:ext cx="5106026" cy="3424107"/>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13" name="Объект 3"/>
          <p:cNvSpPr>
            <a:spLocks noGrp="1"/>
          </p:cNvSpPr>
          <p:nvPr>
            <p:ph sz="quarter" idx="14" hasCustomPrompt="1"/>
          </p:nvPr>
        </p:nvSpPr>
        <p:spPr>
          <a:xfrm>
            <a:off x="6172200" y="2367092"/>
            <a:ext cx="5105400" cy="3424107"/>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Дата 4"/>
          <p:cNvSpPr>
            <a:spLocks noGrp="1"/>
          </p:cNvSpPr>
          <p:nvPr>
            <p:ph type="dt" sz="half" idx="10"/>
          </p:nvPr>
        </p:nvSpPr>
        <p:spPr/>
        <p:txBody>
          <a:bodyPr rtlCol="0"/>
          <a:lstStyle/>
          <a:p>
            <a:pPr rtl="0"/>
            <a:fld id="{9B9A3C06-FDC1-4427-8C40-6AE082524308}" type="datetime1">
              <a:rPr lang="ru-RU" noProof="1" smtClean="0"/>
              <a:t>15.10.2024</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Рисунок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Заголовок 1"/>
          <p:cNvSpPr>
            <a:spLocks noGrp="1"/>
          </p:cNvSpPr>
          <p:nvPr>
            <p:ph type="title"/>
          </p:nvPr>
        </p:nvSpPr>
        <p:spPr>
          <a:xfrm>
            <a:off x="913775" y="618517"/>
            <a:ext cx="10364451" cy="1596177"/>
          </a:xfrm>
        </p:spPr>
        <p:txBody>
          <a:bodyPr rtlCol="0"/>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12" name="Объект 3"/>
          <p:cNvSpPr>
            <a:spLocks noGrp="1"/>
          </p:cNvSpPr>
          <p:nvPr>
            <p:ph sz="quarter" idx="13" hasCustomPrompt="1"/>
          </p:nvPr>
        </p:nvSpPr>
        <p:spPr>
          <a:xfrm>
            <a:off x="913774" y="3051012"/>
            <a:ext cx="5106027" cy="2740187"/>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Текст 4"/>
          <p:cNvSpPr>
            <a:spLocks noGrp="1"/>
          </p:cNvSpPr>
          <p:nvPr>
            <p:ph type="body" sz="quarter" idx="3" hasCustomPrompt="1"/>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13" name="Объект 5"/>
          <p:cNvSpPr>
            <a:spLocks noGrp="1"/>
          </p:cNvSpPr>
          <p:nvPr>
            <p:ph sz="quarter" idx="14" hasCustomPrompt="1"/>
          </p:nvPr>
        </p:nvSpPr>
        <p:spPr>
          <a:xfrm>
            <a:off x="6172200" y="3051012"/>
            <a:ext cx="5105401" cy="2740187"/>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6EF2FC30-AFFB-45B5-9F81-51510AF4B08F}" type="datetime1">
              <a:rPr lang="ru-RU" noProof="1" smtClean="0"/>
              <a:t>15.10.2024</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Рисунок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Дата 2"/>
          <p:cNvSpPr>
            <a:spLocks noGrp="1"/>
          </p:cNvSpPr>
          <p:nvPr>
            <p:ph type="dt" sz="half" idx="10"/>
          </p:nvPr>
        </p:nvSpPr>
        <p:spPr/>
        <p:txBody>
          <a:bodyPr rtlCol="0"/>
          <a:lstStyle/>
          <a:p>
            <a:pPr rtl="0"/>
            <a:fld id="{4E8EA2CA-9329-4B5B-BB6A-27EF7C315BF5}" type="datetime1">
              <a:rPr lang="ru-RU" noProof="1" smtClean="0"/>
              <a:t>15.10.2024</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Рисунок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Дата 1"/>
          <p:cNvSpPr>
            <a:spLocks noGrp="1"/>
          </p:cNvSpPr>
          <p:nvPr>
            <p:ph type="dt" sz="half" idx="10"/>
          </p:nvPr>
        </p:nvSpPr>
        <p:spPr/>
        <p:txBody>
          <a:bodyPr rtlCol="0"/>
          <a:lstStyle/>
          <a:p>
            <a:pPr rtl="0"/>
            <a:fld id="{70BD4C3E-C62F-49E8-9B2B-D21CB9241128}" type="datetime1">
              <a:rPr lang="ru-RU" noProof="1" smtClean="0"/>
              <a:t>15.10.2024</a:t>
            </a:fld>
            <a:endParaRPr lang="ru-RU" noProof="1"/>
          </a:p>
        </p:txBody>
      </p:sp>
      <p:sp>
        <p:nvSpPr>
          <p:cNvPr id="3" name="Нижний колонтитул 2"/>
          <p:cNvSpPr>
            <a:spLocks noGrp="1"/>
          </p:cNvSpPr>
          <p:nvPr>
            <p:ph type="ftr" sz="quarter" idx="11"/>
          </p:nvPr>
        </p:nvSpPr>
        <p:spPr/>
        <p:txBody>
          <a:bodyPr rtlCol="0"/>
          <a:lstStyle/>
          <a:p>
            <a:pPr rtl="0"/>
            <a:endParaRPr lang="ru-RU" noProof="1"/>
          </a:p>
        </p:txBody>
      </p:sp>
      <p:sp>
        <p:nvSpPr>
          <p:cNvPr id="4" name="Номер слайда 3"/>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Рисунок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75" y="609600"/>
            <a:ext cx="3935688" cy="2023252"/>
          </a:xfrm>
        </p:spPr>
        <p:txBody>
          <a:bodyPr rtlCol="0" anchor="b"/>
          <a:lstStyle>
            <a:lvl1pPr algn="ctr">
              <a:defRPr sz="3200"/>
            </a:lvl1pPr>
          </a:lstStyle>
          <a:p>
            <a:pPr rtl="0"/>
            <a:r>
              <a:rPr lang="ru-RU" noProof="1" smtClean="0"/>
              <a:t>Образец заголовка</a:t>
            </a:r>
            <a:endParaRPr lang="ru-RU" noProof="1"/>
          </a:p>
        </p:txBody>
      </p:sp>
      <p:sp>
        <p:nvSpPr>
          <p:cNvPr id="10" name="Объект 2"/>
          <p:cNvSpPr>
            <a:spLocks noGrp="1"/>
          </p:cNvSpPr>
          <p:nvPr>
            <p:ph sz="quarter" idx="13" hasCustomPrompt="1"/>
          </p:nvPr>
        </p:nvSpPr>
        <p:spPr>
          <a:xfrm>
            <a:off x="5078062" y="609600"/>
            <a:ext cx="6200163" cy="5181599"/>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Текст 3"/>
          <p:cNvSpPr>
            <a:spLocks noGrp="1"/>
          </p:cNvSpPr>
          <p:nvPr>
            <p:ph type="body" sz="half" idx="2" hasCustomPrompt="1"/>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8B6746B0-6C06-471D-8CE9-B865864AC703}" type="datetime1">
              <a:rPr lang="ru-RU" noProof="1" smtClean="0"/>
              <a:t>15.10.2024</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Рисунок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913774" y="609600"/>
            <a:ext cx="5934969" cy="2023254"/>
          </a:xfrm>
        </p:spPr>
        <p:txBody>
          <a:bodyPr rtlCol="0" anchor="b"/>
          <a:lstStyle>
            <a:lvl1pPr algn="ctr">
              <a:defRPr sz="3200"/>
            </a:lvl1pPr>
          </a:lstStyle>
          <a:p>
            <a:pPr rtl="0"/>
            <a:r>
              <a:rPr lang="ru-RU" noProof="1" smtClean="0"/>
              <a:t>Образец заголовка</a:t>
            </a:r>
            <a:endParaRPr lang="ru-RU" noProof="1"/>
          </a:p>
        </p:txBody>
      </p:sp>
      <p:sp>
        <p:nvSpPr>
          <p:cNvPr id="3" name="Рисунок 2"/>
          <p:cNvSpPr>
            <a:spLocks noGrp="1" noChangeAspect="1"/>
          </p:cNvSpPr>
          <p:nvPr>
            <p:ph type="pic" idx="1" hasCustomPrompt="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1"/>
              <a:t>Щелкните значок, чтобы добавить фото</a:t>
            </a:r>
          </a:p>
        </p:txBody>
      </p:sp>
      <p:sp>
        <p:nvSpPr>
          <p:cNvPr id="4" name="Текст 3"/>
          <p:cNvSpPr>
            <a:spLocks noGrp="1"/>
          </p:cNvSpPr>
          <p:nvPr>
            <p:ph type="body" sz="half" idx="2" hasCustomPrompt="1"/>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0365FC14-E33A-4163-94AF-B233FD812A3B}" type="datetime1">
              <a:rPr lang="ru-RU" noProof="1" smtClean="0"/>
              <a:t>15.10.2024</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Рисунок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ru-RU" noProof="1"/>
              <a:t>Образец заголовка</a:t>
            </a:r>
          </a:p>
        </p:txBody>
      </p:sp>
      <p:sp>
        <p:nvSpPr>
          <p:cNvPr id="3" name="Текст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4BED3D6-2994-4777-9559-1E0BA6D0F28C}" type="datetime1">
              <a:rPr lang="ru-RU" noProof="1" smtClean="0"/>
              <a:pPr/>
              <a:t>15.10.2024</a:t>
            </a:fld>
            <a:endParaRPr lang="ru-RU" noProof="1"/>
          </a:p>
        </p:txBody>
      </p:sp>
      <p:sp>
        <p:nvSpPr>
          <p:cNvPr id="5" name="Нижний колонтитул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ru-RU" noProof="1"/>
          </a:p>
        </p:txBody>
      </p:sp>
      <p:sp>
        <p:nvSpPr>
          <p:cNvPr id="6" name="Номер слайда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6D22F896-40B5-4ADD-8801-0D06FADFA095}" type="slidenum">
              <a:rPr lang="ru-RU" noProof="1" smtClean="0"/>
              <a:pPr/>
              <a:t>‹№›</a:t>
            </a:fld>
            <a:endParaRPr lang="ru-RU"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Calibri" panose="020F0502020204030204" pitchFamily="34" charset="0"/>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Calibri" panose="020F0502020204030204" pitchFamily="34"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Calibri" panose="020F0502020204030204" pitchFamily="34"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Calibri" panose="020F0502020204030204" pitchFamily="34"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Calibri" panose="020F0502020204030204" pitchFamily="34"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Calibri" panose="020F050202020403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useBgFill="1">
        <p:nvSpPr>
          <p:cNvPr id="19" name="Прямоугольник 18">
            <a:extLst>
              <a:ext uri="{FF2B5EF4-FFF2-40B4-BE49-F238E27FC236}">
                <a16:creationId xmlns:a16="http://schemas.microsoft.com/office/drawing/2014/main" xmlns="" id="{B40FCD49-2060-48B9-8212-8A5F1DF472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latin typeface="Calibri" panose="020F0502020204030204" pitchFamily="34" charset="0"/>
            </a:endParaRPr>
          </a:p>
        </p:txBody>
      </p:sp>
      <p:pic>
        <p:nvPicPr>
          <p:cNvPr id="7" name="Рисунок 6" descr="бороздки на деревянной поверхности крупным планом">
            <a:extLst>
              <a:ext uri="{FF2B5EF4-FFF2-40B4-BE49-F238E27FC236}">
                <a16:creationId xmlns:a16="http://schemas.microsoft.com/office/drawing/2014/main" xmlns="" id="{58C70723-AF1C-49BA-B2B2-D8FE9676FF90}"/>
              </a:ext>
            </a:extLst>
          </p:cNvPr>
          <p:cNvPicPr>
            <a:picLocks noChangeAspect="1"/>
          </p:cNvPicPr>
          <p:nvPr/>
        </p:nvPicPr>
        <p:blipFill rotWithShape="1">
          <a:blip r:embed="rId3">
            <a:alphaModFix amt="35000"/>
          </a:blip>
          <a:srcRect b="15414"/>
          <a:stretch/>
        </p:blipFill>
        <p:spPr>
          <a:xfrm>
            <a:off x="20" y="10"/>
            <a:ext cx="12191980" cy="6857990"/>
          </a:xfrm>
          <a:prstGeom prst="rect">
            <a:avLst/>
          </a:prstGeom>
        </p:spPr>
      </p:pic>
      <p:pic>
        <p:nvPicPr>
          <p:cNvPr id="21" name="Рисунок 20">
            <a:extLst>
              <a:ext uri="{FF2B5EF4-FFF2-40B4-BE49-F238E27FC236}">
                <a16:creationId xmlns:a16="http://schemas.microsoft.com/office/drawing/2014/main" xmlns="" id="{83A45DCD-B5FB-4A86-88D2-91088C7FFC5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2356BAE1-8BDB-451F-A765-321D7D204A90}"/>
              </a:ext>
            </a:extLst>
          </p:cNvPr>
          <p:cNvSpPr>
            <a:spLocks noGrp="1"/>
          </p:cNvSpPr>
          <p:nvPr>
            <p:ph type="ctrTitle"/>
          </p:nvPr>
        </p:nvSpPr>
        <p:spPr>
          <a:xfrm>
            <a:off x="1751012" y="1300785"/>
            <a:ext cx="8689976" cy="2509213"/>
          </a:xfrm>
        </p:spPr>
        <p:txBody>
          <a:bodyPr rtlCol="0">
            <a:normAutofit/>
          </a:bodyPr>
          <a:lstStyle/>
          <a:p>
            <a:pPr lvl="0"/>
            <a:r>
              <a:rPr lang="sr-Latn-RS" b="1" dirty="0"/>
              <a:t>Restaurant with the Best Marketing Strategy</a:t>
            </a:r>
            <a:r>
              <a:rPr lang="ru-RU" dirty="0"/>
              <a:t/>
            </a:r>
            <a:br>
              <a:rPr lang="ru-RU" dirty="0"/>
            </a:br>
            <a:endParaRPr lang="ru-RU" noProof="1"/>
          </a:p>
        </p:txBody>
      </p:sp>
    </p:spTree>
    <p:extLst>
      <p:ext uri="{BB962C8B-B14F-4D97-AF65-F5344CB8AC3E}">
        <p14:creationId xmlns:p14="http://schemas.microsoft.com/office/powerpoint/2010/main" val="290009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a:t>8. Online Ordering and Delivery Services:</a:t>
            </a:r>
            <a:r>
              <a:rPr lang="en-US" sz="2800" dirty="0"/>
              <a:t/>
            </a:r>
            <a:br>
              <a:rPr lang="en-US" sz="2800" dirty="0"/>
            </a:br>
            <a:r>
              <a:rPr lang="en-US" sz="2800" dirty="0"/>
              <a:t>Partner with popular food delivery platforms like Uber Eats, </a:t>
            </a:r>
            <a:r>
              <a:rPr lang="en-US" sz="2800" dirty="0" err="1"/>
              <a:t>Grubhub</a:t>
            </a:r>
            <a:r>
              <a:rPr lang="en-US" sz="2800" dirty="0"/>
              <a:t>, or </a:t>
            </a:r>
            <a:r>
              <a:rPr lang="en-US" sz="2800" dirty="0" err="1"/>
              <a:t>DoorDash</a:t>
            </a:r>
            <a:r>
              <a:rPr lang="en-US" sz="2800" dirty="0"/>
              <a:t> to expand your reach and offer delivery services.</a:t>
            </a:r>
            <a:br>
              <a:rPr lang="en-US" sz="2800" dirty="0"/>
            </a:br>
            <a:endParaRPr lang="ru-RU" sz="2800" dirty="0"/>
          </a:p>
        </p:txBody>
      </p:sp>
      <p:pic>
        <p:nvPicPr>
          <p:cNvPr id="9218" name="Picture 2" descr="Food delivery fast service with online ordering food on mobile phone,  express lunch and dinner shipping vector illustration. Restaurant express food  delivery service with tiny people and soup bowl. Векторный объект Stock |"/>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79750" y="2214694"/>
            <a:ext cx="6032500" cy="424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89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Product Ideas for the Restaurant Market:</a:t>
            </a:r>
            <a:r>
              <a:rPr lang="en-US" dirty="0"/>
              <a:t/>
            </a:r>
            <a:br>
              <a:rPr lang="en-US" dirty="0"/>
            </a:br>
            <a:r>
              <a:rPr lang="en-US" sz="2700" b="1" dirty="0"/>
              <a:t>Custom Merchandise:</a:t>
            </a:r>
            <a:r>
              <a:rPr lang="en-US" sz="2700" dirty="0"/>
              <a:t> Create branded merchandise such as T-shirts, mugs, or tote bags featuring your restaurant's logo and slogan.</a:t>
            </a:r>
            <a:r>
              <a:rPr lang="en-US" dirty="0"/>
              <a:t/>
            </a:r>
            <a:br>
              <a:rPr lang="en-US" dirty="0"/>
            </a:br>
            <a:endParaRPr lang="ru-RU" dirty="0"/>
          </a:p>
        </p:txBody>
      </p:sp>
      <p:pic>
        <p:nvPicPr>
          <p:cNvPr id="10242" name="Picture 2" descr="Impact of Custom Merchandise On Branding - Garments Merchandisi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65650" y="2970273"/>
            <a:ext cx="3060700" cy="18835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tart Selling Custom Merchandise Online | Gel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4267200"/>
            <a:ext cx="4445000" cy="250031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Free Vector | T-shirt print on demand services. promotional apparel design.  merch clothing, custom merchandise products, merch design service conce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6350" y="3804920"/>
            <a:ext cx="4445000" cy="296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00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Cookbook:</a:t>
            </a:r>
            <a:r>
              <a:rPr lang="en-US" dirty="0"/>
              <a:t> Publish a cookbook featuring some of your signature recipes, allowing customers to recreate their favorite dishes at home.</a:t>
            </a:r>
            <a:endParaRPr lang="ru-RU" dirty="0"/>
          </a:p>
        </p:txBody>
      </p:sp>
      <p:pic>
        <p:nvPicPr>
          <p:cNvPr id="11266" name="Picture 2" descr="Love &amp; Lemons Simple Feel Good Food - Love and Lemon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3775" y="2214694"/>
            <a:ext cx="2890913" cy="342423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lways Delicious by Marion Grasby | Cookbook – CookDineH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214694"/>
            <a:ext cx="27051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Free and customizable cookbook templ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1300" y="2214694"/>
            <a:ext cx="2146926" cy="342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24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Meal Kits:</a:t>
            </a:r>
            <a:r>
              <a:rPr lang="en-US" dirty="0"/>
              <a:t> Offer meal kits with pre-portioned ingredients and recipes for customers to enjoy your restaurant-quality dishes at home.</a:t>
            </a:r>
            <a:endParaRPr lang="ru-RU" dirty="0"/>
          </a:p>
        </p:txBody>
      </p:sp>
      <p:pic>
        <p:nvPicPr>
          <p:cNvPr id="12290" name="Picture 2" descr="Try These Meal Kits for Low Cholesterol Diet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52234" y="2366963"/>
            <a:ext cx="6087532"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6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Online Cooking Classes:</a:t>
            </a:r>
            <a:r>
              <a:rPr lang="en-US" dirty="0"/>
              <a:t> Host virtual cooking classes where your chef teaches customers how to prepare some of your restaurant's specialties.</a:t>
            </a:r>
            <a:endParaRPr lang="ru-RU" dirty="0"/>
          </a:p>
        </p:txBody>
      </p:sp>
      <p:pic>
        <p:nvPicPr>
          <p:cNvPr id="13314" name="Picture 2" descr="FREE Online Cooking Classes with chefs in English | Let's Eat The World"/>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3775" y="2214695"/>
            <a:ext cx="5232432" cy="273830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he Best Online Cooking Classes of 2023 – SheKn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207" y="2856587"/>
            <a:ext cx="5132019" cy="384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9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Gourmet Food Products:</a:t>
            </a:r>
            <a:r>
              <a:rPr lang="en-US" dirty="0"/>
              <a:t> Package and sell some of your restaurant's popular sauces, dressings, or spice blends for customers to purchase and use at home.</a:t>
            </a:r>
            <a:endParaRPr lang="ru-RU" dirty="0"/>
          </a:p>
        </p:txBody>
      </p:sp>
      <p:pic>
        <p:nvPicPr>
          <p:cNvPr id="14338" name="Picture 2" descr="Where to Shop for Specialty Gourmet Foods in Tahoe | Lake Taho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39535" y="2214694"/>
            <a:ext cx="5138691" cy="342423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talian Food Products Stock Photo - Download Image Now - Merchandise,  Label, Food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775" y="3221037"/>
            <a:ext cx="5225760" cy="348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1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Event Hosting Services:</a:t>
            </a:r>
            <a:r>
              <a:rPr lang="en-US" dirty="0"/>
              <a:t> If you have space, offer event hosting services for private parties, meetings, or special occasions.</a:t>
            </a:r>
            <a:endParaRPr lang="ru-RU" dirty="0"/>
          </a:p>
        </p:txBody>
      </p:sp>
      <p:pic>
        <p:nvPicPr>
          <p:cNvPr id="15362" name="Picture 2" descr="Events Management Service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16623" y="2366963"/>
            <a:ext cx="4358753"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8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914400" y="619125"/>
            <a:ext cx="10363200" cy="5870575"/>
          </a:xfrm>
        </p:spPr>
        <p:txBody>
          <a:bodyPr/>
          <a:lstStyle/>
          <a:p>
            <a:r>
              <a:rPr lang="en-US" dirty="0"/>
              <a:t>Remember to research your specific market and customer preferences to determine which strategy and product ideas align best with your restaurant's goals and audience. Regularly evaluate and adjust your marketing approach to stay relevant and competitive in the restaurant industry.</a:t>
            </a:r>
            <a:endParaRPr lang="ru-RU" dirty="0"/>
          </a:p>
        </p:txBody>
      </p:sp>
    </p:spTree>
    <p:extLst>
      <p:ext uri="{BB962C8B-B14F-4D97-AF65-F5344CB8AC3E}">
        <p14:creationId xmlns:p14="http://schemas.microsoft.com/office/powerpoint/2010/main" val="46927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a:t>Keep in mind that the effectiveness of a marketing strategy can vary depending on the specific restaurant's target audience, location, and competition. It's essential to tailor your approach to your unique circumstances.</a:t>
            </a:r>
            <a:endParaRPr lang="ru-RU" sz="2800" dirty="0"/>
          </a:p>
        </p:txBody>
      </p:sp>
      <p:pic>
        <p:nvPicPr>
          <p:cNvPr id="1026" name="Picture 2" descr="Why You Need To Review Your Marketing Strategy After Quarter 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60777" y="2366963"/>
            <a:ext cx="4470445"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0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b="1" dirty="0"/>
              <a:t>1. Digital Marketing and Online Presence:</a:t>
            </a:r>
            <a:r>
              <a:rPr lang="en-US" sz="2000" dirty="0"/>
              <a:t/>
            </a:r>
            <a:br>
              <a:rPr lang="en-US" sz="2000" dirty="0"/>
            </a:br>
            <a:r>
              <a:rPr lang="en-US" sz="2000" b="1" dirty="0"/>
              <a:t>Website:</a:t>
            </a:r>
            <a:r>
              <a:rPr lang="en-US" sz="2000" dirty="0"/>
              <a:t> Ensure your restaurant has a well-designed, user-friendly website that includes menus, contact information, and online reservation options.</a:t>
            </a:r>
            <a:br>
              <a:rPr lang="en-US" sz="2000" dirty="0"/>
            </a:br>
            <a:r>
              <a:rPr lang="en-US" sz="2000" b="1" dirty="0"/>
              <a:t>Social Media:</a:t>
            </a:r>
            <a:r>
              <a:rPr lang="en-US" sz="2000" dirty="0"/>
              <a:t> Maintain active and engaging social media profiles on platforms like Instagram, Facebook, and Twitter to showcase your food, engage with customers, and run promotions.</a:t>
            </a:r>
            <a:br>
              <a:rPr lang="en-US" sz="2000" dirty="0"/>
            </a:br>
            <a:endParaRPr lang="ru-RU" sz="2000" dirty="0"/>
          </a:p>
        </p:txBody>
      </p:sp>
      <p:pic>
        <p:nvPicPr>
          <p:cNvPr id="2050" name="Picture 2" descr="What is a Website ? - GeeksforGeek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3776" y="2214695"/>
            <a:ext cx="4640364" cy="21160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portance of Social Media | Benefits of Social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140" y="3538320"/>
            <a:ext cx="5724086" cy="321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1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a:t>2. Content Marketing:</a:t>
            </a:r>
            <a:r>
              <a:rPr lang="en-US" sz="2800" dirty="0"/>
              <a:t/>
            </a:r>
            <a:br>
              <a:rPr lang="en-US" sz="2800" dirty="0"/>
            </a:br>
            <a:r>
              <a:rPr lang="en-US" sz="2800" dirty="0"/>
              <a:t>Create a blog on your website with articles about food, recipes, and restaurant news to engage with your audience and improve SEO.</a:t>
            </a:r>
            <a:br>
              <a:rPr lang="en-US" sz="2800" dirty="0"/>
            </a:br>
            <a:endParaRPr lang="ru-RU" sz="2800" dirty="0"/>
          </a:p>
        </p:txBody>
      </p:sp>
      <p:pic>
        <p:nvPicPr>
          <p:cNvPr id="3074" name="Picture 2" descr="How to Succeed with Content Marketi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147351" y="2366963"/>
            <a:ext cx="5897297"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66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a:t>3. Email Marketing:</a:t>
            </a:r>
            <a:r>
              <a:rPr lang="en-US" sz="2800" dirty="0"/>
              <a:t/>
            </a:r>
            <a:br>
              <a:rPr lang="en-US" sz="2800" dirty="0"/>
            </a:br>
            <a:r>
              <a:rPr lang="en-US" sz="2800" dirty="0"/>
              <a:t>Collect customer email addresses and send regular newsletters with updates, special offers, and event announcements.</a:t>
            </a:r>
            <a:br>
              <a:rPr lang="en-US" sz="2800" dirty="0"/>
            </a:br>
            <a:endParaRPr lang="ru-RU" sz="2800" dirty="0"/>
          </a:p>
        </p:txBody>
      </p:sp>
      <p:pic>
        <p:nvPicPr>
          <p:cNvPr id="4098" name="Picture 2" descr="Как email-маркетинг будет выглядеть в 2020 году – Retail Rocket"/>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91988" y="2366963"/>
            <a:ext cx="5008024"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4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100" b="1" dirty="0"/>
              <a:t>4. Online Reviews and Reputation Management:</a:t>
            </a:r>
            <a:r>
              <a:rPr lang="en-US" sz="3100" dirty="0"/>
              <a:t/>
            </a:r>
            <a:br>
              <a:rPr lang="en-US" sz="3100" dirty="0"/>
            </a:br>
            <a:r>
              <a:rPr lang="en-US" sz="3100" dirty="0"/>
              <a:t>Encourage satisfied customers to leave positive reviews on platforms like Google, Yelp, and TripAdvisor, and actively manage and respond to both positive and negative feedback.</a:t>
            </a:r>
            <a:r>
              <a:rPr lang="en-US" dirty="0"/>
              <a:t/>
            </a:r>
            <a:br>
              <a:rPr lang="en-US" dirty="0"/>
            </a:br>
            <a:endParaRPr lang="ru-RU" dirty="0"/>
          </a:p>
        </p:txBody>
      </p:sp>
      <p:pic>
        <p:nvPicPr>
          <p:cNvPr id="5122" name="Picture 2" descr="5 Benefits of Online Reputation Management"/>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3775" y="2214695"/>
            <a:ext cx="4515899" cy="27256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nline Reputation and Review Management | BNE Cre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127" y="2680689"/>
            <a:ext cx="5274099" cy="405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4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a:t>5. Loyalty Programs:</a:t>
            </a:r>
            <a:r>
              <a:rPr lang="en-US" sz="2800" dirty="0"/>
              <a:t/>
            </a:r>
            <a:br>
              <a:rPr lang="en-US" sz="2800" dirty="0"/>
            </a:br>
            <a:r>
              <a:rPr lang="en-US" sz="2800" dirty="0"/>
              <a:t>Implement a loyalty program that rewards frequent customers with discounts, free items, or exclusive access to special events.</a:t>
            </a:r>
            <a:br>
              <a:rPr lang="en-US" sz="2800" dirty="0"/>
            </a:br>
            <a:endParaRPr lang="ru-RU" sz="2800" dirty="0"/>
          </a:p>
        </p:txBody>
      </p:sp>
      <p:pic>
        <p:nvPicPr>
          <p:cNvPr id="6146" name="Picture 2" descr="Everything You Need to Know About Customer Rewards Programs - CommBox"/>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173984" y="2366963"/>
            <a:ext cx="5844031"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4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a:t>6. Influencer Marketing:</a:t>
            </a:r>
            <a:r>
              <a:rPr lang="en-US" sz="2800" dirty="0"/>
              <a:t/>
            </a:r>
            <a:br>
              <a:rPr lang="en-US" sz="2800" dirty="0"/>
            </a:br>
            <a:r>
              <a:rPr lang="en-US" sz="2800" dirty="0"/>
              <a:t>Collaborate with local influencers or food bloggers to promote your restaurant through reviews and social media posts.</a:t>
            </a:r>
            <a:br>
              <a:rPr lang="en-US" sz="2800" dirty="0"/>
            </a:br>
            <a:endParaRPr lang="ru-RU" sz="2800" dirty="0"/>
          </a:p>
        </p:txBody>
      </p:sp>
      <p:pic>
        <p:nvPicPr>
          <p:cNvPr id="7170" name="Picture 2" descr="5 Reasons Why Influencer Marketing is a Must for Your Business in 202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9827" y="2214694"/>
            <a:ext cx="5132345" cy="342423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nfluencer là gì? Làm Sao Để Trở Thành Influencer Mark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819" y="4889499"/>
            <a:ext cx="2619008" cy="174466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Es El Fin Del Influencer Marketing? - Sirope | Agencia Creati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2172" y="2927461"/>
            <a:ext cx="2616051" cy="196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49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a:t>7. Local SEO:</a:t>
            </a:r>
            <a:r>
              <a:rPr lang="en-US" sz="2800" dirty="0"/>
              <a:t/>
            </a:r>
            <a:br>
              <a:rPr lang="en-US" sz="2800" dirty="0"/>
            </a:br>
            <a:r>
              <a:rPr lang="en-US" sz="2800" dirty="0"/>
              <a:t>Optimize your website for local search terms to improve visibility in search engine results pages for users looking for nearby restaurants.</a:t>
            </a:r>
            <a:br>
              <a:rPr lang="en-US" sz="2800" dirty="0"/>
            </a:br>
            <a:endParaRPr lang="ru-RU" sz="2800" dirty="0"/>
          </a:p>
        </p:txBody>
      </p:sp>
      <p:pic>
        <p:nvPicPr>
          <p:cNvPr id="8194" name="Picture 2" descr="Local SEO Guide: Rank Higher And Get More Local Customer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725374" y="2366963"/>
            <a:ext cx="4741251"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249620"/>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Office_36806545_TF34316244.potx" id="{57D5A94B-CCD5-407D-ABE2-1A71EAA1466D}" vid="{5D07F21E-AE80-4ACD-8DD2-670122059C76}"/>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E252AE-1687-4F4A-AAAD-EE8304DE9099}">
  <ds:schemaRefs>
    <ds:schemaRef ds:uri="http://schemas.microsoft.com/sharepoint/v3/contenttype/forms"/>
  </ds:schemaRefs>
</ds:datastoreItem>
</file>

<file path=customXml/itemProps2.xml><?xml version="1.0" encoding="utf-8"?>
<ds:datastoreItem xmlns:ds="http://schemas.openxmlformats.org/officeDocument/2006/customXml" ds:itemID="{5E99C30C-D4EF-40A1-90A6-0C8077024112}">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16c05727-aa75-4e4a-9b5f-8a80a1165891"/>
    <ds:schemaRef ds:uri="http://www.w3.org/XML/1998/namespace"/>
    <ds:schemaRef ds:uri="71af3243-3dd4-4a8d-8c0d-dd76da1f02a5"/>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ABA78EF8-E824-4C87-A4FF-3288A5E91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Оформление Капля</Template>
  <TotalTime>0</TotalTime>
  <Words>257</Words>
  <Application>Microsoft Office PowerPoint</Application>
  <PresentationFormat>Довільний</PresentationFormat>
  <Paragraphs>18</Paragraphs>
  <Slides>17</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17</vt:i4>
      </vt:variant>
    </vt:vector>
  </HeadingPairs>
  <TitlesOfParts>
    <vt:vector size="18" baseType="lpstr">
      <vt:lpstr>Капля</vt:lpstr>
      <vt:lpstr>Restaurant with the Best Marketing Strategy </vt:lpstr>
      <vt:lpstr>Keep in mind that the effectiveness of a marketing strategy can vary depending on the specific restaurant's target audience, location, and competition. It's essential to tailor your approach to your unique circumstances.</vt:lpstr>
      <vt:lpstr>1. Digital Marketing and Online Presence: Website: Ensure your restaurant has a well-designed, user-friendly website that includes menus, contact information, and online reservation options. Social Media: Maintain active and engaging social media profiles on platforms like Instagram, Facebook, and Twitter to showcase your food, engage with customers, and run promotions. </vt:lpstr>
      <vt:lpstr>2. Content Marketing: Create a blog on your website with articles about food, recipes, and restaurant news to engage with your audience and improve SEO. </vt:lpstr>
      <vt:lpstr>3. Email Marketing: Collect customer email addresses and send regular newsletters with updates, special offers, and event announcements. </vt:lpstr>
      <vt:lpstr>4. Online Reviews and Reputation Management: Encourage satisfied customers to leave positive reviews on platforms like Google, Yelp, and TripAdvisor, and actively manage and respond to both positive and negative feedback. </vt:lpstr>
      <vt:lpstr>5. Loyalty Programs: Implement a loyalty program that rewards frequent customers with discounts, free items, or exclusive access to special events. </vt:lpstr>
      <vt:lpstr>6. Influencer Marketing: Collaborate with local influencers or food bloggers to promote your restaurant through reviews and social media posts. </vt:lpstr>
      <vt:lpstr>7. Local SEO: Optimize your website for local search terms to improve visibility in search engine results pages for users looking for nearby restaurants. </vt:lpstr>
      <vt:lpstr>8. Online Ordering and Delivery Services: Partner with popular food delivery platforms like Uber Eats, Grubhub, or DoorDash to expand your reach and offer delivery services. </vt:lpstr>
      <vt:lpstr>Product Ideas for the Restaurant Market: Custom Merchandise: Create branded merchandise such as T-shirts, mugs, or tote bags featuring your restaurant's logo and slogan. </vt:lpstr>
      <vt:lpstr>Cookbook: Publish a cookbook featuring some of your signature recipes, allowing customers to recreate their favorite dishes at home.</vt:lpstr>
      <vt:lpstr>Meal Kits: Offer meal kits with pre-portioned ingredients and recipes for customers to enjoy your restaurant-quality dishes at home.</vt:lpstr>
      <vt:lpstr>Online Cooking Classes: Host virtual cooking classes where your chef teaches customers how to prepare some of your restaurant's specialties.</vt:lpstr>
      <vt:lpstr>Gourmet Food Products: Package and sell some of your restaurant's popular sauces, dressings, or spice blends for customers to purchase and use at home.</vt:lpstr>
      <vt:lpstr>Event Hosting Services: If you have space, offer event hosting services for private parties, meetings, or special occasions.</vt:lpstr>
      <vt:lpstr>Remember to research your specific market and customer preferences to determine which strategy and product ideas align best with your restaurant's goals and audience. Regularly evaluate and adjust your marketing approach to stay relevant and competitive in the restaurant industry.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2023-10-02T07:21:11Z</dcterms:created>
  <dcterms:modified xsi:type="dcterms:W3CDTF">2024-10-14T23:49:32Z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