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90" r:id="rId6"/>
    <p:sldId id="29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69" r:id="rId15"/>
    <p:sldId id="270" r:id="rId16"/>
    <p:sldId id="271" r:id="rId17"/>
    <p:sldId id="274" r:id="rId18"/>
    <p:sldId id="275" r:id="rId19"/>
    <p:sldId id="310" r:id="rId20"/>
    <p:sldId id="311" r:id="rId21"/>
    <p:sldId id="312" r:id="rId22"/>
    <p:sldId id="313" r:id="rId23"/>
    <p:sldId id="314" r:id="rId24"/>
    <p:sldId id="262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920" y="1767884"/>
            <a:ext cx="11522075" cy="3190553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ЗАГАЛЬНЕ УЯВЛЕННЯ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УПРАВЛІННЯ НИМ</a:t>
            </a: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8" y="2582779"/>
            <a:ext cx="11681525" cy="2438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його включає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обовʼязкові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елементи, як-от: 1) характер і значення проблеми (ідеї); 2) резюме керівника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 3)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«дерева цілей» з описом; 4) система заходів, що характеризує досягнення цілей; 5) всебічне обґрунтування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 6) система підтримки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 7) характеристика науково-технічної ради; 8) висновок експерта; 9) механізм реалізації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та система стимулювання.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13346" y="712601"/>
            <a:ext cx="112294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Інноваційні 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Сукупність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взаємоповʼязаних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інвестиційних заходів, орієнтованих на комерційну експлуатацію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науковотехнічних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результатів, розробку нових продуктів та послуг, впровадження нових технологій називається інноваційним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проєктом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894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7" y="2342147"/>
            <a:ext cx="11681525" cy="283945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вони такими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точними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скориговані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виділених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фактичного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рамки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обумовлюються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обмеженою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513346" y="712601"/>
            <a:ext cx="11229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науково-дослідних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розробок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скажімо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розроблювання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нового продукту,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конструкцій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інформаційно-контрольної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3345" y="584265"/>
            <a:ext cx="11229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нині є надзвичайно актуальними. Вони охоплюють сукупність офіційно організованих заходів, спрямованих на досягнення спільної мети, створення складної системи із встановленими характеристиками якості та обмеженою кількістю ресурсів. Цей тип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передбачає комплекс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взаємоповʼязаних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ресурсів, які забезпечують замовника або кінцевого користувача випуском одного чи декількох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ІТ-продуктів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На практиці такі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відображають сукупність процесів, що зумовлюють зміни в технологічних або соціальних системах.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9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Освітні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Через нагальну потребу в Україні подібні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стають дедалі популярнішими не лише в навчальних закладах, а й у великих корпораціях та компаніях. Прикладами можуть бути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включають запровадження дистанційного навчання,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працівників у компаніях, підготовку кандидатів до вступу до університетів тощо.</a:t>
            </a:r>
          </a:p>
        </p:txBody>
      </p:sp>
    </p:spTree>
    <p:extLst>
      <p:ext uri="{BB962C8B-B14F-4D97-AF65-F5344CB8AC3E}">
        <p14:creationId xmlns:p14="http://schemas.microsoft.com/office/powerpoint/2010/main" val="106977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7" y="2646947"/>
            <a:ext cx="5279294" cy="28394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Середні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включають роботи,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повʼязані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плануванням та будівництвом компаній, розробкою невеликих родовищ корисних копалин (нафти, газу, вугілля), якщо їх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проєктування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базується на типових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рішеннях, а будівництво ведеться із застосуванням цілого методу блоків.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13346" y="466379"/>
            <a:ext cx="11229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проєктів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999747" y="2622884"/>
            <a:ext cx="5743071" cy="28394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поєднаних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спільною метою, використовуваними засобами та єдиним планом розробки і реалізації. Такі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можуть бути національними, міжнародними, регіональними, галузевими, міжгалузевими тощо. Термін реалізації великого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виходить за межі 5–7 років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13346" y="1808095"/>
            <a:ext cx="11229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складний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ілка вниз 2"/>
          <p:cNvSpPr/>
          <p:nvPr/>
        </p:nvSpPr>
        <p:spPr>
          <a:xfrm rot="2285710">
            <a:off x="2936833" y="1169189"/>
            <a:ext cx="737937" cy="59239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низ 6"/>
          <p:cNvSpPr/>
          <p:nvPr/>
        </p:nvSpPr>
        <p:spPr>
          <a:xfrm rot="19868621">
            <a:off x="8504324" y="1192446"/>
            <a:ext cx="737937" cy="59239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низ 7"/>
          <p:cNvSpPr/>
          <p:nvPr/>
        </p:nvSpPr>
        <p:spPr>
          <a:xfrm>
            <a:off x="5768138" y="1192446"/>
            <a:ext cx="737937" cy="59239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1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850232" y="417096"/>
            <a:ext cx="10700084" cy="10748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проектами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50232" y="2022447"/>
            <a:ext cx="10475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Управління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 процес управління людьми та координації людей, матеріальних і фінансових ресурсів у життєвому циклі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із застосуванням сучасних методів та прийомів управління, цілей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 це виконання комплексу взаємозалежних робіт в інтересах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Суть механізму управління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полягає в управлінні цілями організації, що допомагає компанії швидко досягати успіху в конкурентній боротьбі, реагувати на зовнішні та внутрішні зміни, економити час і гроші</a:t>
            </a:r>
          </a:p>
        </p:txBody>
      </p:sp>
    </p:spTree>
    <p:extLst>
      <p:ext uri="{BB962C8B-B14F-4D97-AF65-F5344CB8AC3E}">
        <p14:creationId xmlns:p14="http://schemas.microsoft.com/office/powerpoint/2010/main" val="183156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58" y="135976"/>
            <a:ext cx="3707343" cy="54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20" y="1171992"/>
            <a:ext cx="40290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5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558" y="739747"/>
            <a:ext cx="109727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менеджера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проєктом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технічну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роботу</a:t>
            </a:r>
          </a:p>
          <a:p>
            <a:pPr lvl="0"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обовʼязок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менеджера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завершено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вчасно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межах бюджету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належними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результатами</a:t>
            </a:r>
          </a:p>
          <a:p>
            <a:pPr lvl="0"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Істотною передумовою управління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 точне визначення та формулювання цілей, починаючи з найвищого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рівня, поступово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найбільш конкретних цілей і завдань. Крім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того, управління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доречніше розглядати не 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послідовну реалізацію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ретельно підібраних цілей, а як просування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вперед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Такий механізм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повʼязаний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 досягненнями цілей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управлінського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рівня до досягнення кінцевої мети.</a:t>
            </a:r>
          </a:p>
        </p:txBody>
      </p:sp>
    </p:spTree>
    <p:extLst>
      <p:ext uri="{BB962C8B-B14F-4D97-AF65-F5344CB8AC3E}">
        <p14:creationId xmlns:p14="http://schemas.microsoft.com/office/powerpoint/2010/main" val="113511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2085474" y="387877"/>
            <a:ext cx="8229600" cy="11831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373" y="2526068"/>
            <a:ext cx="5890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бажаний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кінцевий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результат,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результату.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0" y="1773770"/>
            <a:ext cx="4539916" cy="39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2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28" y="542373"/>
            <a:ext cx="105396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встановлення цілей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дає можливість узагальнити всю наявну інформацію на початковому етапі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проєктної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діяльності, встановити прийнятні терміни, визначити достатність ресурсів та надати всім учасникам процесу чіткі, точні та конкретні завдання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аналізу базується на англомовних термінах, що формують цю абревіатуру і мають конкретне смислове навантаження: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Specific, </a:t>
            </a: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конкретність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Характеризується чітко визначеними цілями, що збільшує ймовірність досягнення мети.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Measurable, 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вимірюваність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Обумовлюється наявними критеріями або метриками для вимірювання процесу досягнення цілей, а саме такими показниками, як якість, кількість та ціна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6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28" y="542373"/>
            <a:ext cx="1053966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Achievable, 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досяжність.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Розумні цілі повинні бути досяжними, оскільки вони впливають на реальність завдання для мотивації підрядника. Якщо мета недосяжна – ймовірність її досягнення дорівнюватиме нулю.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Relevant, 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актуальність.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Щоб визначити актуальність мети, важливо зрозуміти, як вирішення конкретного завдання сприятиме досягненню глобальних стратегічних цілей компанії. При встановленні поточної мети виникає питання: які переваги матиме компанія? Якщо суспільство загалом не виграє від цієї мети – ця ціль вважається непотрібною і марною тратою ресурсів суспільства. •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Time-bound,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обмеженість у часі. Ціль для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SMART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повинна бути обмежена в часі, що встановлює кінцевий термін, перевищення якого вказує на те, що мети не досягнуто; у протилежному випадку марно й говорити про досяжність – це може засвідчувати, що певна мета теоретично досяжна, проте неможливо вказати часові рамки, у які її вдасться досягнути. Встановлення часових рамок та меж реалізації мети допомагає керувати процесом управління. У такому разі часові рамки мають установлюватися з урахуванням своєчасного досягнення цілі</a:t>
            </a:r>
            <a:endParaRPr lang="uk-UA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0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58" y="1639547"/>
            <a:ext cx="10942637" cy="3190553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Поняття та класифікація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Сутність системи управління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Цілі управління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Принципи і функції управління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Сучасні тенденції управління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27" y="1087804"/>
            <a:ext cx="105396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Time-bound, 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обмеженість у часі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Ціль для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SMART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повинна бути обмежена в часі, що встановлює кінцевий термін, перевищення якого вказує на те, що мети не досягнуто; у протилежному випадку марно й говорити про досяжність – це може засвідчувати, що певна мета теоретично досяжна, проте неможливо вказати часові рамки, у які її вдасться досягнути. Встановлення часових рамок та меж реалізації мети допомагає керувати процесом управління. У такому разі часові рамки мають установлюватися з урахуванням своєчасного досягнення цілі</a:t>
            </a:r>
            <a:endParaRPr lang="uk-UA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5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2085474" y="387877"/>
            <a:ext cx="8229600" cy="11831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372" y="2012721"/>
            <a:ext cx="105431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Організаційне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управління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допомагає організаціям набувати ваги за допомогою таких принципів: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узгодження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 організаційною стратегією;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інтеграція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 організаційними можливостями;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послідовність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навчання;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організаційна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інтеграція;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ставлення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до організації;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постійний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розвиток</a:t>
            </a:r>
          </a:p>
        </p:txBody>
      </p:sp>
    </p:spTree>
    <p:extLst>
      <p:ext uri="{BB962C8B-B14F-4D97-AF65-F5344CB8AC3E}">
        <p14:creationId xmlns:p14="http://schemas.microsoft.com/office/powerpoint/2010/main" val="120795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16" y="330029"/>
            <a:ext cx="4576763" cy="530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24" y="208239"/>
            <a:ext cx="3605681" cy="542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20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2085473" y="387877"/>
            <a:ext cx="8807115" cy="11831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372" y="1868342"/>
            <a:ext cx="10863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Тенденції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управління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1. Сфера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на яку слід звернути особливу увагу, – це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безпека даних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та конфіденційність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віддаленої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актуальне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карантинних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пандемії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будь-коли,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3. Автоматизація управління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проєктами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індивідами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емоціями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5. Аналіз даних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1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2085469" y="288758"/>
            <a:ext cx="8165432" cy="70585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проєктів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27423" y="1507957"/>
            <a:ext cx="11681525" cy="11550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тимчасові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унікального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22949" y="2841230"/>
            <a:ext cx="9737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чітким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результатом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кінцевим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причетності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перегляду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документа,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результату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результатом;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задоволеності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способом.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7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79" y="884125"/>
            <a:ext cx="11341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мети (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мети). </a:t>
            </a:r>
          </a:p>
          <a:p>
            <a:pPr lvl="0" algn="just"/>
            <a:r>
              <a:rPr lang="uk-UA" sz="3200" i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мають кілька ієрархічних цілей (ієрархічність цілей).</a:t>
            </a:r>
          </a:p>
          <a:p>
            <a:pPr lvl="0" algn="just"/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Узгоджене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Часові рамки </a:t>
            </a:r>
            <a:r>
              <a:rPr lang="uk-UA" sz="3200" i="1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Наявність коштів.</a:t>
            </a:r>
          </a:p>
          <a:p>
            <a:pPr lvl="0" algn="just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Унікальність.</a:t>
            </a:r>
          </a:p>
          <a:p>
            <a:pPr lvl="0" algn="just"/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4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741"/>
            <a:ext cx="5374105" cy="555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112042" y="1355559"/>
            <a:ext cx="5807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Монопроєкти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це окремі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різних типів, видів та критеріїв.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Мультипроєкти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це складні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або програми, які складаються з декількох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вимагають управління кількома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Мегапроєкти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це цільові програми розвитку регіонів та галузей, які включають кілька окремих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моно-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мультипроєктів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9" y="2277979"/>
            <a:ext cx="11681525" cy="29517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Вони мають свою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цілей і потреба їх перегляду при досягненні проміжних результатів;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кількісна та якісна оцінка дуже складна;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умови та тривалість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залежать від імовірних факторів, які все ще плануються, а потім визначаються;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витрати на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зазвичай залежать від виділеного бюджету;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кошти виділяються за потреби.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Соціальні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найбільш неконкретні.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13346" y="712601"/>
            <a:ext cx="11229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Реформа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здоровʼя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бідних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стихійних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лих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потрясінь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2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9" y="2277979"/>
            <a:ext cx="11681525" cy="29517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Вони характеризуються такими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цілі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встановлюються заздалегідь, але його результати важче визначити кількісно, оскільки вони, як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правило,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повʼязані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 організаційним удосконаленням системи;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термін і тривалість визначаються заздалегідь;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ресурси надаються за можливості;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витрати на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є фіксованими та підлягають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перевірці на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наявність економічної ефективності, але потребують коригування щодо прогресу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13346" y="712601"/>
            <a:ext cx="11229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Організаційні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Реформа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форуму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організаційні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9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9" y="1828800"/>
            <a:ext cx="11681525" cy="362551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Їм притаманні такі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метою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є підвищення економічної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ефективності системи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і це ускладнює їх оцінку;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основні цілі встановлюються заздалегідь, але їх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потрібно коригувати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відповідно до вже створеної системи; те саме стосується і часових рамок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кошти на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надаються за потреби;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‒ витрати заздалегідь обумовлюються, контролюються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та визначаються відповідно до ходу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це означає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що економічні результати мають бути досягнуті 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певний період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часу, з фіксованою вартістю та, за необхідності, наявними</a:t>
            </a: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ресурсами.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13346" y="712601"/>
            <a:ext cx="112294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Приватизація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контролю,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6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7318" y="2310063"/>
            <a:ext cx="11681525" cy="271111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передбачають таке: 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кожен інвестиційний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активується до здійснення заходів, викладених у відповідній документації; 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його завершення також відбувається набагато пізніше встановлених термінів. 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Існують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лише дві фази інвестиційного циклу: передінвестиційна та експлуатаційна стадія. 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інвестиційного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полягає в максимізації прибутку від вкладень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13346" y="712601"/>
            <a:ext cx="11229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Інвестиційні 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Суть інвестиційного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полягає у реалізації інноваційної ідеї, яка вже включена в розроблену технологію чи обладнання, на конкретному інвестиційному інструменті. </a:t>
            </a:r>
          </a:p>
        </p:txBody>
      </p:sp>
    </p:spTree>
    <p:extLst>
      <p:ext uri="{BB962C8B-B14F-4D97-AF65-F5344CB8AC3E}">
        <p14:creationId xmlns:p14="http://schemas.microsoft.com/office/powerpoint/2010/main" val="3939753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1652</Words>
  <Application>Microsoft Office PowerPoint</Application>
  <PresentationFormat>Довільний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ТЕМА 1. ЗАГАЛЬНЕ УЯВЛЕННЯ ПРО ПРОЄКТ ТА УПРАВЛІННЯ НИМ</vt:lpstr>
      <vt:lpstr>1. Поняття та класифікація проєктів 2. Сутність системи управління проєктами 3. Цілі управління проєктами 4. Принципи і функції управління проєктами 5. Сучасні тенденції управління проєктами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User</cp:lastModifiedBy>
  <cp:revision>58</cp:revision>
  <dcterms:created xsi:type="dcterms:W3CDTF">2023-01-12T09:20:21Z</dcterms:created>
  <dcterms:modified xsi:type="dcterms:W3CDTF">2026-02-07T12:59:31Z</dcterms:modified>
</cp:coreProperties>
</file>