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8" r:id="rId4"/>
    <p:sldId id="265" r:id="rId5"/>
    <p:sldId id="290" r:id="rId6"/>
    <p:sldId id="291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269" r:id="rId15"/>
    <p:sldId id="270" r:id="rId16"/>
    <p:sldId id="271" r:id="rId17"/>
    <p:sldId id="274" r:id="rId18"/>
    <p:sldId id="275" r:id="rId19"/>
    <p:sldId id="310" r:id="rId20"/>
    <p:sldId id="311" r:id="rId21"/>
    <p:sldId id="312" r:id="rId22"/>
    <p:sldId id="313" r:id="rId23"/>
    <p:sldId id="314" r:id="rId24"/>
    <p:sldId id="262" r:id="rId2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370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920" y="1767884"/>
            <a:ext cx="11522075" cy="3190553"/>
          </a:xfrm>
        </p:spPr>
        <p:txBody>
          <a:bodyPr>
            <a:normAutofit/>
          </a:bodyPr>
          <a:lstStyle/>
          <a:p>
            <a:r>
              <a:rPr lang="uk-UA" sz="4400" b="1" dirty="0" smtClean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uk-UA" sz="44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4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ЗАГАЛЬНЕ УЯВЛЕННЯ</a:t>
            </a:r>
            <a:br>
              <a:rPr lang="ru-RU" sz="4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ПРО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ПРОЄКТ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УПРАВЛІННЯ НИМ</a:t>
            </a:r>
          </a:p>
        </p:txBody>
      </p:sp>
    </p:spTree>
    <p:extLst>
      <p:ext uri="{BB962C8B-B14F-4D97-AF65-F5344CB8AC3E}">
        <p14:creationId xmlns:p14="http://schemas.microsoft.com/office/powerpoint/2010/main" val="3528826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круглений прямокутник 4"/>
          <p:cNvSpPr/>
          <p:nvPr/>
        </p:nvSpPr>
        <p:spPr>
          <a:xfrm>
            <a:off x="287318" y="2582779"/>
            <a:ext cx="11681525" cy="2438400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його включає </a:t>
            </a:r>
            <a:r>
              <a:rPr lang="uk-UA" sz="2200" dirty="0" err="1">
                <a:latin typeface="Times New Roman" pitchFamily="18" charset="0"/>
                <a:cs typeface="Times New Roman" pitchFamily="18" charset="0"/>
              </a:rPr>
              <a:t>обовʼязкові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 елементи, як-от: 1) характер і значення проблеми (ідеї); 2) резюме керівника </a:t>
            </a:r>
            <a:r>
              <a:rPr lang="uk-UA" sz="2200" dirty="0" err="1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; 3) </a:t>
            </a:r>
            <a:r>
              <a:rPr lang="uk-UA" sz="2200" dirty="0" err="1">
                <a:latin typeface="Times New Roman" pitchFamily="18" charset="0"/>
                <a:cs typeface="Times New Roman" pitchFamily="18" charset="0"/>
              </a:rPr>
              <a:t>проєкт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 «дерева цілей» з описом; 4) система заходів, що характеризує досягнення цілей; 5) всебічне обґрунтування </a:t>
            </a:r>
            <a:r>
              <a:rPr lang="uk-UA" sz="2200" dirty="0" err="1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; 6) система підтримки </a:t>
            </a:r>
            <a:r>
              <a:rPr lang="uk-UA" sz="2200" dirty="0" err="1">
                <a:latin typeface="Times New Roman" pitchFamily="18" charset="0"/>
                <a:cs typeface="Times New Roman" pitchFamily="18" charset="0"/>
              </a:rPr>
              <a:t>проєктів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; 7) характеристика науково-технічної ради; 8) висновок експерта; 9) механізм реалізації </a:t>
            </a:r>
            <a:r>
              <a:rPr lang="uk-UA" sz="2200" dirty="0" err="1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 та система стимулювання.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513346" y="712601"/>
            <a:ext cx="1122947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Інноваційні </a:t>
            </a:r>
            <a:r>
              <a:rPr lang="uk-UA" sz="2600" b="1" dirty="0" err="1">
                <a:latin typeface="Times New Roman" pitchFamily="18" charset="0"/>
                <a:cs typeface="Times New Roman" pitchFamily="18" charset="0"/>
              </a:rPr>
              <a:t>проєкти</a:t>
            </a:r>
            <a:r>
              <a:rPr lang="uk-UA" sz="26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Сукупність </a:t>
            </a:r>
            <a:r>
              <a:rPr lang="uk-UA" sz="2600" dirty="0" err="1">
                <a:latin typeface="Times New Roman" pitchFamily="18" charset="0"/>
                <a:cs typeface="Times New Roman" pitchFamily="18" charset="0"/>
              </a:rPr>
              <a:t>взаємоповʼязаних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 інвестиційних заходів, орієнтованих на комерційну експлуатацію </a:t>
            </a:r>
            <a:r>
              <a:rPr lang="uk-UA" sz="2600" dirty="0" err="1">
                <a:latin typeface="Times New Roman" pitchFamily="18" charset="0"/>
                <a:cs typeface="Times New Roman" pitchFamily="18" charset="0"/>
              </a:rPr>
              <a:t>науковотехнічних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 результатів, розробку нових продуктів та послуг, впровадження нових технологій називається інноваційним </a:t>
            </a:r>
            <a:r>
              <a:rPr lang="uk-UA" sz="2600" dirty="0" err="1">
                <a:latin typeface="Times New Roman" pitchFamily="18" charset="0"/>
                <a:cs typeface="Times New Roman" pitchFamily="18" charset="0"/>
              </a:rPr>
              <a:t>проєктом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08942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круглений прямокутник 4"/>
          <p:cNvSpPr/>
          <p:nvPr/>
        </p:nvSpPr>
        <p:spPr>
          <a:xfrm>
            <a:off x="287317" y="2342147"/>
            <a:ext cx="11681525" cy="2839453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Характеризуються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вони такими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ознаками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: ‒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головна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мета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чітко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визначена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але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окремі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цілі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точними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досягненні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часткових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; ‒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термін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завершення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встановлюються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заздалегідь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але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скориговані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проміжних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загального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прогресу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; ‒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проєкт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часто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виділених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рідше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фактичного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просування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; ‒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рамки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обумовлюються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обмеженою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можливістю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потужностей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експертів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2" name="Прямокутник 1"/>
          <p:cNvSpPr/>
          <p:nvPr/>
        </p:nvSpPr>
        <p:spPr>
          <a:xfrm>
            <a:off x="513346" y="712601"/>
            <a:ext cx="1122947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Проєкти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науково-дослідних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розробок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передбачають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скажімо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розроблювання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нового продукту,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будівельних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конструкцій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опрацювання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нової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інформаційно-контрольної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endParaRPr lang="uk-UA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446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513345" y="584265"/>
            <a:ext cx="1122947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IT-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проєкти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нині є надзвичайно актуальними. Вони охоплюють сукупність офіційно організованих заходів, спрямованих на досягнення спільної мети, створення складної системи із встановленими характеристиками якості та обмеженою кількістю ресурсів. Цей тип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проєктів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передбачає комплекс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взаємоповʼязаних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ресурсів, які забезпечують замовника або кінцевого користувача випуском одного чи декількох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ІТ-продуктів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 На практиці такі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проєкти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відображають сукупність процесів, що зумовлюють зміни в технологічних або соціальних системах. 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uk-UA" sz="900" b="1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Освітні 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проєкти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Через нагальну потребу в Україні подібні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проєкти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стають дедалі популярнішими не лише в навчальних закладах, а й у великих корпораціях та компаніях. Прикладами можуть бути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проєкти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що включають запровадження дистанційного навчання,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працівників у компаніях, підготовку кандидатів до вступу до університетів тощо.</a:t>
            </a:r>
          </a:p>
        </p:txBody>
      </p:sp>
    </p:spTree>
    <p:extLst>
      <p:ext uri="{BB962C8B-B14F-4D97-AF65-F5344CB8AC3E}">
        <p14:creationId xmlns:p14="http://schemas.microsoft.com/office/powerpoint/2010/main" val="1069779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круглений прямокутник 4"/>
          <p:cNvSpPr/>
          <p:nvPr/>
        </p:nvSpPr>
        <p:spPr>
          <a:xfrm>
            <a:off x="287317" y="2646947"/>
            <a:ext cx="5279294" cy="283945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uk-UA" sz="2000" b="1" i="1" dirty="0" smtClean="0">
                <a:latin typeface="Times New Roman" pitchFamily="18" charset="0"/>
                <a:cs typeface="Times New Roman" pitchFamily="18" charset="0"/>
              </a:rPr>
              <a:t>Середні </a:t>
            </a:r>
            <a:r>
              <a:rPr lang="uk-UA" sz="2000" b="1" i="1" dirty="0" err="1">
                <a:latin typeface="Times New Roman" pitchFamily="18" charset="0"/>
                <a:cs typeface="Times New Roman" pitchFamily="18" charset="0"/>
              </a:rPr>
              <a:t>проєкти</a:t>
            </a:r>
            <a:r>
              <a:rPr lang="uk-UA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включають роботи,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повʼязані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з плануванням та будівництвом компаній, розробкою невеликих родовищ корисних копалин (нафти, газу, вугілля), якщо їх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проєктування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базується на типових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проєктних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рішеннях, а будівництво ведеться із застосуванням цілого методу блоків.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513346" y="466379"/>
            <a:ext cx="112294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Рівні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складності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проєктів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круглений прямокутник 3"/>
          <p:cNvSpPr/>
          <p:nvPr/>
        </p:nvSpPr>
        <p:spPr>
          <a:xfrm>
            <a:off x="5999747" y="2622884"/>
            <a:ext cx="5743071" cy="283945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Великі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проєкти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реалізуються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рамках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цільових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програм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включають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низку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численних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проєктів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поєднаних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спільною метою, використовуваними засобами та єдиним планом розробки і реалізації. Такі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проєкти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можуть бути національними, міжнародними, регіональними, галузевими, міжгалузевими тощо. Термін реалізації великого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виходить за межі 5–7 років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513346" y="1808095"/>
            <a:ext cx="112294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Простий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Складний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Дуже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складний</a:t>
            </a:r>
            <a:endParaRPr lang="uk-UA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ілка вниз 2"/>
          <p:cNvSpPr/>
          <p:nvPr/>
        </p:nvSpPr>
        <p:spPr>
          <a:xfrm rot="2285710">
            <a:off x="2936833" y="1169189"/>
            <a:ext cx="737937" cy="592392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ілка вниз 6"/>
          <p:cNvSpPr/>
          <p:nvPr/>
        </p:nvSpPr>
        <p:spPr>
          <a:xfrm rot="19868621">
            <a:off x="8504324" y="1192446"/>
            <a:ext cx="737937" cy="592392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ілка вниз 7"/>
          <p:cNvSpPr/>
          <p:nvPr/>
        </p:nvSpPr>
        <p:spPr>
          <a:xfrm>
            <a:off x="5768138" y="1192446"/>
            <a:ext cx="737937" cy="592392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1717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круглений прямокутник 3"/>
          <p:cNvSpPr/>
          <p:nvPr/>
        </p:nvSpPr>
        <p:spPr>
          <a:xfrm>
            <a:off x="850232" y="417096"/>
            <a:ext cx="10700084" cy="107482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Сутність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проектами</a:t>
            </a:r>
            <a:endParaRPr lang="uk-UA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850232" y="2022447"/>
            <a:ext cx="1047549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Управління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проєктами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це процес управління людьми та координації людей, матеріальних і фінансових ресурсів у життєвому циклі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із застосуванням сучасних методів та прийомів управління, цілей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; це виконання комплексу взаємозалежних робіт в інтересах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Суть механізму управління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проєктами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полягає в управлінні цілями організації, що допомагає компанії швидко досягати успіху в конкурентній боротьбі, реагувати на зовнішні та внутрішні зміни, економити час і гроші</a:t>
            </a:r>
          </a:p>
        </p:txBody>
      </p:sp>
    </p:spTree>
    <p:extLst>
      <p:ext uri="{BB962C8B-B14F-4D97-AF65-F5344CB8AC3E}">
        <p14:creationId xmlns:p14="http://schemas.microsoft.com/office/powerpoint/2010/main" val="1831567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058" y="135976"/>
            <a:ext cx="3707343" cy="542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820" y="1171992"/>
            <a:ext cx="4029075" cy="307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9057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3558" y="739747"/>
            <a:ext cx="10972799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Основне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менеджера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управляти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проєктом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, а не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технічну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роботу</a:t>
            </a:r>
          </a:p>
          <a:p>
            <a:pPr lvl="0" algn="just"/>
            <a:endParaRPr lang="ru-RU" sz="9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Головний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обовʼязок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менеджера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забезпечити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усі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завершено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вчасно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межах бюджету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змісту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належними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результатами</a:t>
            </a:r>
          </a:p>
          <a:p>
            <a:pPr lvl="0" algn="just"/>
            <a:endParaRPr lang="ru-RU" sz="9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Істотною передумовою управління 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проєктами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є точне визначення та формулювання цілей, починаючи з найвищого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рівня, поступово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до найбільш конкретних цілей і завдань. Крім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того, управління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проєктами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доречніше розглядати не як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послідовну реалізацію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ретельно підібраних цілей, а як просування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вперед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 Такий механізм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повʼязаний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з досягненнями цілей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від управлінського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рівня до досягнення кінцевої мети.</a:t>
            </a:r>
          </a:p>
        </p:txBody>
      </p:sp>
    </p:spTree>
    <p:extLst>
      <p:ext uri="{BB962C8B-B14F-4D97-AF65-F5344CB8AC3E}">
        <p14:creationId xmlns:p14="http://schemas.microsoft.com/office/powerpoint/2010/main" val="11351193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круглений прямокутник 3"/>
          <p:cNvSpPr/>
          <p:nvPr/>
        </p:nvSpPr>
        <p:spPr>
          <a:xfrm>
            <a:off x="2085474" y="387877"/>
            <a:ext cx="8229600" cy="118310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Цілі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проєктами</a:t>
            </a:r>
            <a:endParaRPr lang="uk-UA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6373" y="2526068"/>
            <a:ext cx="58908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Ціль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визначає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бажаний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кінцевий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результат,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потрібно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досягти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яка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виконується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досягнення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результату.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810" y="1773770"/>
            <a:ext cx="4539916" cy="3923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49251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3328" y="542373"/>
            <a:ext cx="10539663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встановлення цілей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SMART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дає можливість узагальнити всю наявну інформацію на початковому етапі </a:t>
            </a:r>
            <a:r>
              <a:rPr lang="uk-UA" sz="2600" dirty="0" err="1">
                <a:latin typeface="Times New Roman" pitchFamily="18" charset="0"/>
                <a:cs typeface="Times New Roman" pitchFamily="18" charset="0"/>
              </a:rPr>
              <a:t>проєктної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 діяльності, встановити прийнятні терміни, визначити достатність ресурсів та надати всім учасникам процесу чіткі, точні та конкретні завдання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endParaRPr lang="uk-UA" sz="1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Назва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аналізу базується на англомовних термінах, що формують цю абревіатуру і мають конкретне смислове навантаження: </a:t>
            </a:r>
            <a:endParaRPr lang="uk-UA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600" b="1" i="1" dirty="0">
                <a:latin typeface="Times New Roman" pitchFamily="18" charset="0"/>
                <a:cs typeface="Times New Roman" pitchFamily="18" charset="0"/>
              </a:rPr>
              <a:t>Specific, </a:t>
            </a:r>
            <a:r>
              <a:rPr lang="uk-UA" sz="2600" b="1" i="1" dirty="0">
                <a:latin typeface="Times New Roman" pitchFamily="18" charset="0"/>
                <a:cs typeface="Times New Roman" pitchFamily="18" charset="0"/>
              </a:rPr>
              <a:t>конкретність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. Характеризується чітко визначеними цілями, що збільшує ймовірність досягнення мети. </a:t>
            </a:r>
            <a:endParaRPr lang="uk-UA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Measurable, </a:t>
            </a:r>
            <a:r>
              <a:rPr lang="uk-UA" sz="2600" b="1" dirty="0" err="1">
                <a:latin typeface="Times New Roman" pitchFamily="18" charset="0"/>
                <a:cs typeface="Times New Roman" pitchFamily="18" charset="0"/>
              </a:rPr>
              <a:t>вимірюваність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. Обумовлюється наявними критеріями або метриками для вимірювання процесу досягнення цілей, а саме такими показниками, як якість, кількість та ціна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26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9632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3328" y="542373"/>
            <a:ext cx="10539663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Achievable, </a:t>
            </a:r>
            <a:r>
              <a:rPr lang="uk-UA" sz="2600" b="1" dirty="0">
                <a:latin typeface="Times New Roman" pitchFamily="18" charset="0"/>
                <a:cs typeface="Times New Roman" pitchFamily="18" charset="0"/>
              </a:rPr>
              <a:t>досяжність.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Розумні цілі повинні бути досяжними, оскільки вони впливають на реальність завдання для мотивації підрядника. Якщо мета недосяжна – ймовірність її досягнення дорівнюватиме нулю. </a:t>
            </a:r>
            <a:endParaRPr lang="uk-UA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Relevant, </a:t>
            </a:r>
            <a:r>
              <a:rPr lang="uk-UA" sz="2600" b="1" dirty="0">
                <a:latin typeface="Times New Roman" pitchFamily="18" charset="0"/>
                <a:cs typeface="Times New Roman" pitchFamily="18" charset="0"/>
              </a:rPr>
              <a:t>актуальність.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Щоб визначити актуальність мети, важливо зрозуміти, як вирішення конкретного завдання сприятиме досягненню глобальних стратегічних цілей компанії. При встановленні поточної мети виникає питання: які переваги матиме компанія? Якщо суспільство загалом не виграє від цієї мети – ця ціль вважається непотрібною і марною тратою ресурсів суспільства. •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Time-bound,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обмеженість у часі. Ціль для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SMART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повинна бути обмежена в часі, що встановлює кінцевий термін, перевищення якого вказує на те, що мети не досягнуто; у протилежному випадку марно й говорити про досяжність – це може засвідчувати, що певна мета теоретично досяжна, проте неможливо вказати часові рамки, у які її вдасться досягнути. Встановлення часових рамок та меж реалізації мети допомагає керувати процесом управління. У такому разі часові рамки мають установлюватися з урахуванням своєчасного досягнення цілі</a:t>
            </a:r>
            <a:endParaRPr lang="uk-UA" sz="26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300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8358" y="1639547"/>
            <a:ext cx="10942637" cy="3190553"/>
          </a:xfrm>
        </p:spPr>
        <p:txBody>
          <a:bodyPr>
            <a:normAutofit/>
          </a:bodyPr>
          <a:lstStyle/>
          <a:p>
            <a:pPr algn="l"/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. Поняття та класифікація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проєктів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. Сутність системи управління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проєктами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. Цілі управління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проєктами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. Принципи і функції управління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проєктами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. Сучасні тенденції управління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проєктами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600" b="1" dirty="0">
                <a:latin typeface="Times New Roman" pitchFamily="18" charset="0"/>
                <a:cs typeface="Times New Roman" pitchFamily="18" charset="0"/>
              </a:rPr>
            </a:br>
            <a:endParaRPr lang="uk-UA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366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3327" y="1087804"/>
            <a:ext cx="1053966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Time-bound, </a:t>
            </a:r>
            <a:r>
              <a:rPr lang="uk-UA" sz="2600" b="1" dirty="0">
                <a:latin typeface="Times New Roman" pitchFamily="18" charset="0"/>
                <a:cs typeface="Times New Roman" pitchFamily="18" charset="0"/>
              </a:rPr>
              <a:t>обмеженість у часі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. Ціль для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SMART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повинна бути обмежена в часі, що встановлює кінцевий термін, перевищення якого вказує на те, що мети не досягнуто; у протилежному випадку марно й говорити про досяжність – це може засвідчувати, що певна мета теоретично досяжна, проте неможливо вказати часові рамки, у які її вдасться досягнути. Встановлення часових рамок та меж реалізації мети допомагає керувати процесом управління. У такому разі часові рамки мають установлюватися з урахуванням своєчасного досягнення цілі</a:t>
            </a:r>
            <a:endParaRPr lang="uk-UA" sz="26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955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круглений прямокутник 3"/>
          <p:cNvSpPr/>
          <p:nvPr/>
        </p:nvSpPr>
        <p:spPr>
          <a:xfrm>
            <a:off x="2085474" y="387877"/>
            <a:ext cx="8229600" cy="118310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Принципи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проєктами</a:t>
            </a:r>
            <a:endParaRPr lang="uk-UA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6372" y="2012721"/>
            <a:ext cx="1054310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Організаційне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управління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проєктами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допомагає організаціям набувати ваги за допомогою таких принципів: 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узгодження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з організаційною стратегією; </a:t>
            </a:r>
            <a:endParaRPr lang="uk-UA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інтеграція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з організаційними можливостями; </a:t>
            </a:r>
            <a:endParaRPr lang="uk-UA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послідовність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навчання; </a:t>
            </a:r>
            <a:endParaRPr lang="uk-UA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організаційна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інтеграція; </a:t>
            </a:r>
            <a:endParaRPr lang="uk-UA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ставлення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до організації; </a:t>
            </a:r>
            <a:endParaRPr lang="uk-UA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постійний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розвиток</a:t>
            </a:r>
          </a:p>
        </p:txBody>
      </p:sp>
    </p:spTree>
    <p:extLst>
      <p:ext uri="{BB962C8B-B14F-4D97-AF65-F5344CB8AC3E}">
        <p14:creationId xmlns:p14="http://schemas.microsoft.com/office/powerpoint/2010/main" val="1207956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116" y="330029"/>
            <a:ext cx="4576763" cy="5300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124" y="208239"/>
            <a:ext cx="3605681" cy="5422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42027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круглений прямокутник 3"/>
          <p:cNvSpPr/>
          <p:nvPr/>
        </p:nvSpPr>
        <p:spPr>
          <a:xfrm>
            <a:off x="2085473" y="387877"/>
            <a:ext cx="8807115" cy="118310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Сучасні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тенденції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проєктами</a:t>
            </a:r>
            <a:endParaRPr lang="uk-UA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6372" y="1868342"/>
            <a:ext cx="1086394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Тенденції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управління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проєктами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1. Сфера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, на яку слід звернути особливу увагу, – це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безпека даних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та конфіденційність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проєктами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віддаленої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особливо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актуальне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карантинних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обмежень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пандемії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будь-коли,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свої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команди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працюють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вдома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3. Автоматизація управління </a:t>
            </a:r>
            <a:r>
              <a:rPr lang="uk-UA" sz="2400" i="1" dirty="0" err="1" smtClean="0">
                <a:latin typeface="Times New Roman" pitchFamily="18" charset="0"/>
                <a:cs typeface="Times New Roman" pitchFamily="18" charset="0"/>
              </a:rPr>
              <a:t>проєктами</a:t>
            </a:r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індивідами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емоціями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5. Аналіз даних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Тенденції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навчальними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проєктами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їхні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переваги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0169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8271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круглений прямокутник 3"/>
          <p:cNvSpPr/>
          <p:nvPr/>
        </p:nvSpPr>
        <p:spPr>
          <a:xfrm>
            <a:off x="2085469" y="288758"/>
            <a:ext cx="8165432" cy="70585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Поняття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класифікація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проєктів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круглений прямокутник 4"/>
          <p:cNvSpPr/>
          <p:nvPr/>
        </p:nvSpPr>
        <p:spPr>
          <a:xfrm>
            <a:off x="327423" y="1507957"/>
            <a:ext cx="11681525" cy="115503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Проєкт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тимчасові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заходи,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спрямовані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досягнення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унікального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продукту,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послуги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відповідного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результату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1122949" y="2841230"/>
            <a:ext cx="973755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‒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набір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завдань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чітким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результатом і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кінцевим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терміном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‒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ознаки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причетності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оновлення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перегляду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певного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документа,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результату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окремої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одиниці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‒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попередньо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визначений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обмежений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певним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результатом;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‒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інструмент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покращення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задоволеності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споживачів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конкретним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заздалегідь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визначеним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способом.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874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9179" y="884125"/>
            <a:ext cx="1134176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Загалом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проєкт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характеризується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певними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ознаками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Спрямованість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досягнення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мети (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досягнення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мети). </a:t>
            </a:r>
          </a:p>
          <a:p>
            <a:pPr lvl="0" algn="just"/>
            <a:r>
              <a:rPr lang="uk-UA" sz="3200" i="1" dirty="0" err="1">
                <a:latin typeface="Times New Roman" pitchFamily="18" charset="0"/>
                <a:cs typeface="Times New Roman" pitchFamily="18" charset="0"/>
              </a:rPr>
              <a:t>Проєкти</a:t>
            </a:r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 мають кілька ієрархічних цілей (ієрархічність цілей).</a:t>
            </a:r>
          </a:p>
          <a:p>
            <a:pPr lvl="0" algn="just"/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Узгоджене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здійснення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відповідних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узгодженість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0" algn="just"/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Часові рамки </a:t>
            </a:r>
            <a:r>
              <a:rPr lang="uk-UA" sz="3200" i="1" dirty="0" err="1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Наявність коштів.</a:t>
            </a:r>
          </a:p>
          <a:p>
            <a:pPr lvl="0" algn="just"/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Унікальність.</a:t>
            </a:r>
          </a:p>
          <a:p>
            <a:pPr lvl="0" algn="just"/>
            <a:endParaRPr lang="uk-UA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240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8741"/>
            <a:ext cx="5374105" cy="5559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6112042" y="1355559"/>
            <a:ext cx="58072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 err="1">
                <a:latin typeface="Times New Roman" pitchFamily="18" charset="0"/>
                <a:cs typeface="Times New Roman" pitchFamily="18" charset="0"/>
              </a:rPr>
              <a:t>Монопроєкти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це окремі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проєкти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різних типів, видів та критеріїв. 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000" b="1" dirty="0" err="1" smtClean="0">
                <a:latin typeface="Times New Roman" pitchFamily="18" charset="0"/>
                <a:cs typeface="Times New Roman" pitchFamily="18" charset="0"/>
              </a:rPr>
              <a:t>Мультипроєкти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це складні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проєкти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або програми, які складаються з декількох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проєктів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і вимагають управління кількома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проєктами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000" b="1" dirty="0" err="1" smtClean="0">
                <a:latin typeface="Times New Roman" pitchFamily="18" charset="0"/>
                <a:cs typeface="Times New Roman" pitchFamily="18" charset="0"/>
              </a:rPr>
              <a:t>Мегапроєкти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це цільові програми розвитку регіонів та галузей, які включають кілька окремих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моно-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мультипроєктів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692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круглений прямокутник 4"/>
          <p:cNvSpPr/>
          <p:nvPr/>
        </p:nvSpPr>
        <p:spPr>
          <a:xfrm>
            <a:off x="287319" y="2277979"/>
            <a:ext cx="11681525" cy="2951748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Вони мають свою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специфіку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‒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формування цілей і потреба їх перегляду при досягненні проміжних результатів; 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‒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кількісна та якісна оцінка дуже складна; 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‒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умови та тривалість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залежать від імовірних факторів, які все ще плануються, а потім визначаються; 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‒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витрати на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проєкт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зазвичай залежать від виділеного бюджету; 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‒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кошти виділяються за потреби. 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uk-UA" sz="105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Соціальні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проєкти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найбільш неконкретні.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513346" y="712601"/>
            <a:ext cx="1122947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Соціальні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проєкти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Реформа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соціального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охорони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здоровʼя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соціального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захисту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бідних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подолання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наслідків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стихійних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лих та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соціальних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потрясінь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все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соціальні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проєкти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uk-UA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823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круглений прямокутник 4"/>
          <p:cNvSpPr/>
          <p:nvPr/>
        </p:nvSpPr>
        <p:spPr>
          <a:xfrm>
            <a:off x="287319" y="2277979"/>
            <a:ext cx="11681525" cy="2951748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Вони характеризуються такими 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ознаками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‒ цілі </a:t>
            </a:r>
            <a:r>
              <a:rPr lang="uk-UA" sz="2200" dirty="0" err="1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 встановлюються заздалегідь, але його результати важче визначити кількісно, оскільки вони, як 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правило, </a:t>
            </a:r>
            <a:r>
              <a:rPr lang="uk-UA" sz="2200" dirty="0" err="1" smtClean="0">
                <a:latin typeface="Times New Roman" pitchFamily="18" charset="0"/>
                <a:cs typeface="Times New Roman" pitchFamily="18" charset="0"/>
              </a:rPr>
              <a:t>повʼязані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з організаційним удосконаленням системи;</a:t>
            </a:r>
          </a:p>
          <a:p>
            <a:pPr lvl="0"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‒ термін і тривалість визначаються заздалегідь;</a:t>
            </a:r>
          </a:p>
          <a:p>
            <a:pPr lvl="0"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‒ ресурси надаються за можливості;</a:t>
            </a:r>
          </a:p>
          <a:p>
            <a:pPr lvl="0"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‒ витрати на </a:t>
            </a:r>
            <a:r>
              <a:rPr lang="uk-UA" sz="2200" dirty="0" err="1">
                <a:latin typeface="Times New Roman" pitchFamily="18" charset="0"/>
                <a:cs typeface="Times New Roman" pitchFamily="18" charset="0"/>
              </a:rPr>
              <a:t>проєкт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 є фіксованими та підлягають 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перевірці на 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наявність економічної ефективності, але потребують коригування щодо прогресу </a:t>
            </a:r>
            <a:r>
              <a:rPr lang="uk-UA" sz="2200" dirty="0" err="1">
                <a:latin typeface="Times New Roman" pitchFamily="18" charset="0"/>
                <a:cs typeface="Times New Roman" pitchFamily="18" charset="0"/>
              </a:rPr>
              <a:t>проєкту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513346" y="712601"/>
            <a:ext cx="1122947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Організаційні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проєкти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Реформа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компанії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реалізація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концепції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нової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нової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функціонування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міжнародного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форуму –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все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організаційні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проєкти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uk-UA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896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круглений прямокутник 4"/>
          <p:cNvSpPr/>
          <p:nvPr/>
        </p:nvSpPr>
        <p:spPr>
          <a:xfrm>
            <a:off x="287319" y="1828800"/>
            <a:ext cx="11681525" cy="3625515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Їм притаманні такі 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характеристики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‒ метою </a:t>
            </a:r>
            <a:r>
              <a:rPr lang="uk-UA" sz="2200" dirty="0" err="1">
                <a:latin typeface="Times New Roman" pitchFamily="18" charset="0"/>
                <a:cs typeface="Times New Roman" pitchFamily="18" charset="0"/>
              </a:rPr>
              <a:t>проєктів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 є підвищення економічної 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ефективності системи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, і це ускладнює їх оцінку;</a:t>
            </a:r>
          </a:p>
          <a:p>
            <a:pPr lvl="0"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‒ основні цілі встановлюються заздалегідь, але їх 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потрібно коригувати 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відповідно до вже створеної системи; те саме стосується і часових рамок </a:t>
            </a:r>
            <a:r>
              <a:rPr lang="uk-UA" sz="2200" dirty="0" err="1">
                <a:latin typeface="Times New Roman" pitchFamily="18" charset="0"/>
                <a:cs typeface="Times New Roman" pitchFamily="18" charset="0"/>
              </a:rPr>
              <a:t>проєктів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‒ кошти на </a:t>
            </a:r>
            <a:r>
              <a:rPr lang="uk-UA" sz="2200" dirty="0" err="1">
                <a:latin typeface="Times New Roman" pitchFamily="18" charset="0"/>
                <a:cs typeface="Times New Roman" pitchFamily="18" charset="0"/>
              </a:rPr>
              <a:t>проєкт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 надаються за потреби;</a:t>
            </a:r>
          </a:p>
          <a:p>
            <a:pPr lvl="0"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‒ витрати заздалегідь обумовлюються, контролюються 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за результатами 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та визначаються відповідно до ходу </a:t>
            </a:r>
            <a:r>
              <a:rPr lang="uk-UA" sz="2200" dirty="0" err="1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це означає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, що економічні результати мають бути досягнуті у 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певний період 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часу, з фіксованою вартістю та, за необхідності, наявними</a:t>
            </a:r>
          </a:p>
          <a:p>
            <a:pPr lvl="0"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ресурсами.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513346" y="712601"/>
            <a:ext cx="1122947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Економічні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проєкти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Приватизація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компанії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контролю,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запровадження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нової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податкової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економічні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проєкти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269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круглений прямокутник 4"/>
          <p:cNvSpPr/>
          <p:nvPr/>
        </p:nvSpPr>
        <p:spPr>
          <a:xfrm>
            <a:off x="287318" y="2310063"/>
            <a:ext cx="11681525" cy="2711116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Основні 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характеристики 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передбачають таке: </a:t>
            </a:r>
            <a:endParaRPr lang="uk-UA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‒ 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кожен інвестиційний </a:t>
            </a:r>
            <a:r>
              <a:rPr lang="uk-UA" sz="2200" dirty="0" err="1">
                <a:latin typeface="Times New Roman" pitchFamily="18" charset="0"/>
                <a:cs typeface="Times New Roman" pitchFamily="18" charset="0"/>
              </a:rPr>
              <a:t>проєкт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 активується до здійснення заходів, викладених у відповідній документації; </a:t>
            </a:r>
            <a:endParaRPr lang="uk-UA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‒ 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його завершення також відбувається набагато пізніше встановлених термінів. </a:t>
            </a:r>
            <a:endParaRPr lang="uk-UA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Існують 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лише дві фази інвестиційного циклу: передінвестиційна та експлуатаційна стадія. </a:t>
            </a:r>
            <a:endParaRPr lang="uk-UA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Мета 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інвестиційного </a:t>
            </a:r>
            <a:r>
              <a:rPr lang="uk-UA" sz="2200" dirty="0" err="1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 полягає в максимізації прибутку від вкладень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513346" y="712601"/>
            <a:ext cx="1122947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Інвестиційні </a:t>
            </a:r>
            <a:r>
              <a:rPr lang="uk-UA" sz="2600" b="1" dirty="0" err="1">
                <a:latin typeface="Times New Roman" pitchFamily="18" charset="0"/>
                <a:cs typeface="Times New Roman" pitchFamily="18" charset="0"/>
              </a:rPr>
              <a:t>проєкти</a:t>
            </a:r>
            <a:r>
              <a:rPr lang="uk-UA" sz="26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Суть інвестиційного </a:t>
            </a:r>
            <a:r>
              <a:rPr lang="uk-UA" sz="2600" dirty="0" err="1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 полягає у реалізації інноваційної ідеї, яка вже включена в розроблену технологію чи обладнання, на конкретному інвестиційному інструменті. </a:t>
            </a:r>
          </a:p>
        </p:txBody>
      </p:sp>
    </p:spTree>
    <p:extLst>
      <p:ext uri="{BB962C8B-B14F-4D97-AF65-F5344CB8AC3E}">
        <p14:creationId xmlns:p14="http://schemas.microsoft.com/office/powerpoint/2010/main" val="39397536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</TotalTime>
  <Words>1652</Words>
  <Application>Microsoft Office PowerPoint</Application>
  <PresentationFormat>Довільний</PresentationFormat>
  <Paragraphs>93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24</vt:i4>
      </vt:variant>
    </vt:vector>
  </HeadingPairs>
  <TitlesOfParts>
    <vt:vector size="25" baseType="lpstr">
      <vt:lpstr>Тема Office</vt:lpstr>
      <vt:lpstr>ТЕМА 1. ЗАГАЛЬНЕ УЯВЛЕННЯ ПРО ПРОЄКТ ТА УПРАВЛІННЯ НИМ</vt:lpstr>
      <vt:lpstr>1. Поняття та класифікація проєктів 2. Сутність системи управління проєктами 3. Цілі управління проєктами 4. Принципи і функції управління проєктами 5. Сучасні тенденції управління проєктами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58</cp:revision>
  <dcterms:created xsi:type="dcterms:W3CDTF">2023-01-12T09:20:21Z</dcterms:created>
  <dcterms:modified xsi:type="dcterms:W3CDTF">2026-02-07T12:59:31Z</dcterms:modified>
</cp:coreProperties>
</file>