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F79051-0559-BC3B-89C6-60E0D49CC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3013" y="1860178"/>
            <a:ext cx="10470776" cy="156882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Лекція на тему: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>«Документування </a:t>
            </a:r>
            <a:r>
              <a:rPr lang="uk-UA" dirty="0" smtClean="0"/>
              <a:t>бізнес-процесів»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90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FD6C044-8C55-5E3A-8807-4CF7B27CC2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41927" y="676835"/>
            <a:ext cx="10300447" cy="56477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700" dirty="0"/>
              <a:t>Для ідентифікації засобів процесу “Управляти документацією“ необхідно розробити документовану процедуру, що передбачатиме порядок дій щодо:</a:t>
            </a:r>
          </a:p>
          <a:p>
            <a:pPr marL="0" indent="0">
              <a:buNone/>
            </a:pPr>
            <a:r>
              <a:rPr lang="uk-UA" sz="1400" i="1" dirty="0"/>
              <a:t>а) затвердження документів на адекватність їх видання;</a:t>
            </a:r>
          </a:p>
          <a:p>
            <a:pPr marL="0" indent="0">
              <a:buNone/>
            </a:pPr>
            <a:r>
              <a:rPr lang="en-US" sz="1400" i="1" dirty="0"/>
              <a:t>b) </a:t>
            </a:r>
            <a:r>
              <a:rPr lang="uk-UA" sz="1400" i="1" dirty="0"/>
              <a:t>аналізу актуалізації в міру необхідності і перезатвердження документів;</a:t>
            </a:r>
          </a:p>
          <a:p>
            <a:pPr marL="0" indent="0">
              <a:buNone/>
            </a:pPr>
            <a:r>
              <a:rPr lang="uk-UA" sz="1400" i="1" dirty="0"/>
              <a:t>с) забезпечення ідентифікації внесених змін і своєчасності перегляду статусу документів;</a:t>
            </a:r>
          </a:p>
          <a:p>
            <a:pPr marL="0" indent="0">
              <a:buNone/>
            </a:pPr>
            <a:r>
              <a:rPr lang="en-US" sz="1400" i="1" dirty="0"/>
              <a:t>d) </a:t>
            </a:r>
            <a:r>
              <a:rPr lang="uk-UA" sz="1400" i="1" dirty="0"/>
              <a:t>забезпечення наявності відповідних версій документів що використовуються у місцях їх</a:t>
            </a:r>
          </a:p>
          <a:p>
            <a:pPr marL="0" indent="0">
              <a:buNone/>
            </a:pPr>
            <a:r>
              <a:rPr lang="uk-UA" sz="1400" i="1" dirty="0"/>
              <a:t>застосування;</a:t>
            </a:r>
          </a:p>
          <a:p>
            <a:pPr marL="0" indent="0">
              <a:buNone/>
            </a:pPr>
            <a:r>
              <a:rPr lang="uk-UA" sz="1400" i="1" dirty="0"/>
              <a:t>е) забезпечення зберігання документів чіткими і легко ідентифікованими;</a:t>
            </a:r>
          </a:p>
          <a:p>
            <a:pPr marL="0" indent="0">
              <a:buNone/>
            </a:pPr>
            <a:r>
              <a:rPr lang="en-US" sz="1400" i="1" dirty="0"/>
              <a:t>f) </a:t>
            </a:r>
            <a:r>
              <a:rPr lang="uk-UA" sz="1400" i="1" dirty="0"/>
              <a:t>забезпечення ідентифікації документів зовнішнього походження і управління їх</a:t>
            </a:r>
          </a:p>
          <a:p>
            <a:pPr marL="0" indent="0">
              <a:buNone/>
            </a:pPr>
            <a:r>
              <a:rPr lang="uk-UA" sz="1400" i="1" dirty="0"/>
              <a:t>розсилкою;</a:t>
            </a:r>
          </a:p>
          <a:p>
            <a:pPr marL="0" indent="0">
              <a:buNone/>
            </a:pPr>
            <a:r>
              <a:rPr lang="en-US" sz="1400" i="1" dirty="0"/>
              <a:t>g) </a:t>
            </a:r>
            <a:r>
              <a:rPr lang="uk-UA" sz="1400" i="1" dirty="0"/>
              <a:t>запобігання непередбачуваному використанню застарілих документів і застосування</a:t>
            </a:r>
          </a:p>
          <a:p>
            <a:pPr marL="0" indent="0">
              <a:buNone/>
            </a:pPr>
            <a:r>
              <a:rPr lang="uk-UA" sz="1400" i="1" dirty="0"/>
              <a:t>відповідної ідентифікації документів, що залишені для будь-яких інших цілей” (</a:t>
            </a:r>
            <a:r>
              <a:rPr lang="en-US" sz="1400" i="1" dirty="0"/>
              <a:t>ISO 9001:2008</a:t>
            </a:r>
          </a:p>
          <a:p>
            <a:pPr marL="0" indent="0">
              <a:buNone/>
            </a:pPr>
            <a:r>
              <a:rPr lang="uk-UA" sz="1400" i="1" dirty="0"/>
              <a:t>п.4.2.3. Управління документацією).</a:t>
            </a:r>
          </a:p>
          <a:p>
            <a:pPr marL="0" indent="0">
              <a:buNone/>
            </a:pPr>
            <a:r>
              <a:rPr lang="uk-UA" sz="1700" dirty="0"/>
              <a:t>Структура документації визначається структурою процесу, зміст якого вона описує і регламентує.</a:t>
            </a:r>
          </a:p>
        </p:txBody>
      </p:sp>
    </p:spTree>
    <p:extLst>
      <p:ext uri="{BB962C8B-B14F-4D97-AF65-F5344CB8AC3E}">
        <p14:creationId xmlns:p14="http://schemas.microsoft.com/office/powerpoint/2010/main" val="177104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5F0D4F-0A67-B6E9-4A49-736E383C9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887506"/>
            <a:ext cx="10364451" cy="1327188"/>
          </a:xfrm>
        </p:spPr>
        <p:txBody>
          <a:bodyPr/>
          <a:lstStyle/>
          <a:p>
            <a:r>
              <a:rPr lang="ru-RU" dirty="0"/>
              <a:t>3.2.Структура регламенту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1E0DC84-82FC-B23D-B622-0CCF3E0D104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Регламент </a:t>
            </a:r>
            <a:r>
              <a:rPr lang="ru-RU" dirty="0" err="1"/>
              <a:t>процесу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документ, у </a:t>
            </a:r>
            <a:r>
              <a:rPr lang="ru-RU" dirty="0" err="1"/>
              <a:t>якому</a:t>
            </a:r>
            <a:r>
              <a:rPr lang="ru-RU" dirty="0"/>
              <a:t> описано порядок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N у </a:t>
            </a:r>
            <a:r>
              <a:rPr lang="ru-RU" dirty="0" err="1"/>
              <a:t>цілому</a:t>
            </a:r>
            <a:r>
              <a:rPr lang="ru-RU" dirty="0"/>
              <a:t>. Для </a:t>
            </a:r>
            <a:r>
              <a:rPr lang="ru-RU" dirty="0" err="1"/>
              <a:t>підрозділу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один </a:t>
            </a:r>
            <a:r>
              <a:rPr lang="ru-RU" dirty="0" err="1"/>
              <a:t>процес</a:t>
            </a:r>
            <a:r>
              <a:rPr lang="ru-RU" dirty="0"/>
              <a:t>, регламент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збігатися</a:t>
            </a:r>
            <a:r>
              <a:rPr lang="ru-RU" dirty="0"/>
              <a:t> з </a:t>
            </a:r>
            <a:r>
              <a:rPr lang="ru-RU" dirty="0" err="1"/>
              <a:t>Положенням</a:t>
            </a:r>
            <a:r>
              <a:rPr lang="ru-RU" dirty="0"/>
              <a:t> про </a:t>
            </a:r>
            <a:r>
              <a:rPr lang="ru-RU" dirty="0" err="1"/>
              <a:t>підрозділ</a:t>
            </a:r>
            <a:r>
              <a:rPr lang="ru-RU" dirty="0"/>
              <a:t>. Тому, у документ з </a:t>
            </a:r>
            <a:r>
              <a:rPr lang="ru-RU" dirty="0" err="1"/>
              <a:t>назвою</a:t>
            </a:r>
            <a:r>
              <a:rPr lang="ru-RU" dirty="0"/>
              <a:t> «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підрозділ</a:t>
            </a:r>
            <a:r>
              <a:rPr lang="ru-RU" dirty="0"/>
              <a:t>» </a:t>
            </a:r>
            <a:r>
              <a:rPr lang="ru-RU" dirty="0" err="1"/>
              <a:t>можна</a:t>
            </a:r>
            <a:r>
              <a:rPr lang="ru-RU" dirty="0"/>
              <a:t> внести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регламентують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і </a:t>
            </a:r>
            <a:r>
              <a:rPr lang="ru-RU" dirty="0" err="1"/>
              <a:t>керування</a:t>
            </a:r>
            <a:r>
              <a:rPr lang="ru-RU" dirty="0"/>
              <a:t> ним. Для великого </a:t>
            </a:r>
            <a:r>
              <a:rPr lang="ru-RU" dirty="0" err="1"/>
              <a:t>підрозділу</a:t>
            </a:r>
            <a:r>
              <a:rPr lang="ru-RU" dirty="0"/>
              <a:t>, у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підрозділ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містити</a:t>
            </a:r>
            <a:r>
              <a:rPr lang="ru-RU" dirty="0"/>
              <a:t> </a:t>
            </a:r>
            <a:r>
              <a:rPr lang="ru-RU" dirty="0" err="1"/>
              <a:t>посилання</a:t>
            </a:r>
            <a:r>
              <a:rPr lang="ru-RU" dirty="0"/>
              <a:t> на </a:t>
            </a:r>
            <a:r>
              <a:rPr lang="ru-RU" dirty="0" err="1"/>
              <a:t>регламенти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16129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EE7A4CF-1E7A-0E93-29CB-5F4B1B730D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66799" y="896471"/>
            <a:ext cx="10381129" cy="53074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Регламент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наступну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1. </a:t>
            </a:r>
            <a:r>
              <a:rPr lang="ru-RU" b="1" dirty="0" err="1"/>
              <a:t>Призначення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ціль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даного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 основного </a:t>
            </a:r>
            <a:r>
              <a:rPr lang="ru-RU" dirty="0" err="1"/>
              <a:t>завдання</a:t>
            </a:r>
            <a:r>
              <a:rPr lang="ru-RU" dirty="0"/>
              <a:t>, </a:t>
            </a:r>
            <a:r>
              <a:rPr lang="ru-RU" dirty="0" err="1"/>
              <a:t>виготовлення</a:t>
            </a:r>
            <a:r>
              <a:rPr lang="ru-RU" dirty="0"/>
              <a:t> продукту,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попередньо</a:t>
            </a:r>
            <a:r>
              <a:rPr lang="ru-RU" dirty="0"/>
              <a:t> </a:t>
            </a:r>
            <a:r>
              <a:rPr lang="ru-RU" dirty="0" err="1"/>
              <a:t>обумовленим</a:t>
            </a:r>
            <a:r>
              <a:rPr lang="ru-RU" dirty="0"/>
              <a:t> ресурсом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 і т.д.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b="1" dirty="0" err="1"/>
              <a:t>Власник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призначена</a:t>
            </a:r>
            <a:r>
              <a:rPr lang="ru-RU" dirty="0"/>
              <a:t> </a:t>
            </a:r>
            <a:r>
              <a:rPr lang="ru-RU" dirty="0" err="1"/>
              <a:t>посадова</a:t>
            </a:r>
            <a:r>
              <a:rPr lang="ru-RU" dirty="0"/>
              <a:t> особа, </a:t>
            </a:r>
            <a:r>
              <a:rPr lang="ru-RU" dirty="0" err="1"/>
              <a:t>відповідальна</a:t>
            </a:r>
            <a:r>
              <a:rPr lang="ru-RU" dirty="0"/>
              <a:t> за результат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у </a:t>
            </a:r>
            <a:r>
              <a:rPr lang="ru-RU" dirty="0" err="1"/>
              <a:t>своєму</a:t>
            </a:r>
            <a:r>
              <a:rPr lang="ru-RU" dirty="0"/>
              <a:t> </a:t>
            </a:r>
            <a:r>
              <a:rPr lang="ru-RU" dirty="0" err="1"/>
              <a:t>розпорядженні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хід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і </a:t>
            </a:r>
            <a:r>
              <a:rPr lang="ru-RU" dirty="0" err="1"/>
              <a:t>повноваження</a:t>
            </a:r>
            <a:r>
              <a:rPr lang="ru-RU" dirty="0"/>
              <a:t> для </a:t>
            </a:r>
            <a:r>
              <a:rPr lang="ru-RU" dirty="0" err="1"/>
              <a:t>керування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3. </a:t>
            </a:r>
            <a:r>
              <a:rPr lang="ru-RU" b="1" dirty="0" err="1"/>
              <a:t>Виходи</a:t>
            </a:r>
            <a:r>
              <a:rPr lang="ru-RU" b="1" dirty="0"/>
              <a:t> і </a:t>
            </a:r>
            <a:r>
              <a:rPr lang="ru-RU" b="1" dirty="0" err="1"/>
              <a:t>споживачі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виходів</a:t>
            </a:r>
            <a:r>
              <a:rPr lang="ru-RU" dirty="0"/>
              <a:t> (</a:t>
            </a:r>
            <a:r>
              <a:rPr lang="ru-RU" dirty="0" err="1"/>
              <a:t>результатів</a:t>
            </a:r>
            <a:r>
              <a:rPr lang="ru-RU" dirty="0"/>
              <a:t>, 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 і т.д.)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вказівкою</a:t>
            </a:r>
            <a:r>
              <a:rPr lang="ru-RU" dirty="0"/>
              <a:t> </a:t>
            </a:r>
            <a:r>
              <a:rPr lang="ru-RU" dirty="0" err="1"/>
              <a:t>специфікацій</a:t>
            </a:r>
            <a:r>
              <a:rPr lang="ru-RU" dirty="0"/>
              <a:t> на них, а також </a:t>
            </a:r>
            <a:r>
              <a:rPr lang="ru-RU" dirty="0" err="1"/>
              <a:t>споживачів</a:t>
            </a:r>
            <a:r>
              <a:rPr lang="ru-RU" dirty="0"/>
              <a:t> і порядку </a:t>
            </a:r>
            <a:r>
              <a:rPr lang="ru-RU" dirty="0" err="1"/>
              <a:t>взаємодії</a:t>
            </a:r>
            <a:r>
              <a:rPr lang="ru-RU" dirty="0"/>
              <a:t> з ними. </a:t>
            </a:r>
            <a:r>
              <a:rPr lang="ru-RU" dirty="0" err="1"/>
              <a:t>Специфікації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наведені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в </a:t>
            </a:r>
            <a:r>
              <a:rPr lang="ru-RU" dirty="0" err="1"/>
              <a:t>Регламенті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на них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бутипосилання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4. </a:t>
            </a:r>
            <a:r>
              <a:rPr lang="ru-RU" b="1" dirty="0"/>
              <a:t>Входи і </a:t>
            </a:r>
            <a:r>
              <a:rPr lang="ru-RU" b="1" dirty="0" err="1"/>
              <a:t>ресурси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входів</a:t>
            </a:r>
            <a:r>
              <a:rPr lang="ru-RU" dirty="0"/>
              <a:t> (</a:t>
            </a:r>
            <a:r>
              <a:rPr lang="ru-RU" dirty="0" err="1"/>
              <a:t>продуктів</a:t>
            </a:r>
            <a:r>
              <a:rPr lang="ru-RU" dirty="0"/>
              <a:t>,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ресурсів</a:t>
            </a:r>
            <a:r>
              <a:rPr lang="ru-RU" dirty="0"/>
              <a:t> і т.д.)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вказанням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постачальників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допоміжних</a:t>
            </a:r>
            <a:r>
              <a:rPr lang="ru-RU" dirty="0"/>
              <a:t> </a:t>
            </a:r>
            <a:r>
              <a:rPr lang="ru-RU" dirty="0" err="1"/>
              <a:t>процесів</a:t>
            </a:r>
            <a:r>
              <a:rPr lang="ru-RU" dirty="0"/>
              <a:t>, </a:t>
            </a:r>
            <a:r>
              <a:rPr lang="ru-RU" dirty="0" err="1"/>
              <a:t>виходи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створюють</a:t>
            </a:r>
            <a:r>
              <a:rPr lang="ru-RU" dirty="0"/>
              <a:t> </a:t>
            </a:r>
            <a:r>
              <a:rPr lang="ru-RU" dirty="0" err="1"/>
              <a:t>вхід</a:t>
            </a:r>
            <a:r>
              <a:rPr lang="ru-RU" dirty="0"/>
              <a:t> </a:t>
            </a:r>
            <a:r>
              <a:rPr lang="ru-RU" dirty="0" err="1"/>
              <a:t>процесу-споживачу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порядок </a:t>
            </a:r>
            <a:r>
              <a:rPr lang="ru-RU" dirty="0" err="1"/>
              <a:t>взаємодії</a:t>
            </a:r>
            <a:r>
              <a:rPr lang="ru-RU" dirty="0"/>
              <a:t> з </a:t>
            </a:r>
            <a:r>
              <a:rPr lang="ru-RU" dirty="0" err="1"/>
              <a:t>постачальниками</a:t>
            </a:r>
            <a:r>
              <a:rPr lang="ru-RU" dirty="0"/>
              <a:t>, а також </a:t>
            </a:r>
            <a:r>
              <a:rPr lang="ru-RU" dirty="0" err="1"/>
              <a:t>специфікації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посилання</a:t>
            </a:r>
            <a:r>
              <a:rPr lang="ru-RU" dirty="0"/>
              <a:t> на </a:t>
            </a:r>
            <a:r>
              <a:rPr lang="ru-RU" dirty="0" err="1"/>
              <a:t>специфікації</a:t>
            </a:r>
            <a:r>
              <a:rPr lang="ru-RU" dirty="0"/>
              <a:t> для кожного входу і ресурсу.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b="1" dirty="0" err="1"/>
              <a:t>Показники</a:t>
            </a:r>
            <a:r>
              <a:rPr lang="ru-RU" b="1" dirty="0"/>
              <a:t> </a:t>
            </a:r>
            <a:r>
              <a:rPr lang="ru-RU" b="1" dirty="0" err="1"/>
              <a:t>процесу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перелік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сформульовані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форм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та </a:t>
            </a:r>
            <a:r>
              <a:rPr lang="ru-RU" dirty="0" err="1"/>
              <a:t>інформації</a:t>
            </a:r>
            <a:r>
              <a:rPr lang="ru-RU" dirty="0"/>
              <a:t> про стан </a:t>
            </a:r>
            <a:r>
              <a:rPr lang="ru-RU" dirty="0" err="1"/>
              <a:t>перебігу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оцінює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хід</a:t>
            </a:r>
            <a:r>
              <a:rPr lang="ru-RU" dirty="0"/>
              <a:t> і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управлінські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вдосконалення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35837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492768-F980-083B-FBCB-664D1A6361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3" y="4957482"/>
            <a:ext cx="10363826" cy="11385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Процедуру </a:t>
            </a:r>
            <a:r>
              <a:rPr lang="ru-RU" dirty="0" err="1"/>
              <a:t>документування</a:t>
            </a:r>
            <a:r>
              <a:rPr lang="ru-RU" dirty="0"/>
              <a:t> </a:t>
            </a:r>
            <a:r>
              <a:rPr lang="ru-RU" dirty="0" err="1"/>
              <a:t>процесу</a:t>
            </a:r>
            <a:r>
              <a:rPr lang="ru-RU" dirty="0"/>
              <a:t> </a:t>
            </a:r>
            <a:r>
              <a:rPr lang="ru-RU" dirty="0" err="1"/>
              <a:t>зручно</a:t>
            </a:r>
            <a:r>
              <a:rPr lang="ru-RU" dirty="0"/>
              <a:t> </a:t>
            </a:r>
            <a:r>
              <a:rPr lang="ru-RU" dirty="0" err="1"/>
              <a:t>розпочинати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заповнення</a:t>
            </a:r>
            <a:r>
              <a:rPr lang="ru-RU" dirty="0"/>
              <a:t> </a:t>
            </a:r>
            <a:r>
              <a:rPr lang="ru-RU" dirty="0" err="1"/>
              <a:t>організаційно-структурних</a:t>
            </a:r>
            <a:r>
              <a:rPr lang="ru-RU" dirty="0"/>
              <a:t> карт </a:t>
            </a:r>
            <a:r>
              <a:rPr lang="ru-RU" dirty="0" err="1"/>
              <a:t>процесу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узагальненій</a:t>
            </a:r>
            <a:r>
              <a:rPr lang="ru-RU" dirty="0"/>
              <a:t> </a:t>
            </a:r>
            <a:r>
              <a:rPr lang="ru-RU" dirty="0" err="1"/>
              <a:t>формі</a:t>
            </a:r>
            <a:r>
              <a:rPr lang="ru-RU" dirty="0"/>
              <a:t> </a:t>
            </a:r>
            <a:r>
              <a:rPr lang="ru-RU" dirty="0" err="1"/>
              <a:t>відтворюють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регламенту </a:t>
            </a:r>
            <a:r>
              <a:rPr lang="ru-RU" dirty="0" err="1"/>
              <a:t>процесу</a:t>
            </a:r>
            <a:r>
              <a:rPr lang="ru-RU" dirty="0"/>
              <a:t> (</a:t>
            </a:r>
            <a:r>
              <a:rPr lang="ru-RU" dirty="0" err="1"/>
              <a:t>Таблиця</a:t>
            </a:r>
            <a:r>
              <a:rPr lang="ru-RU" dirty="0"/>
              <a:t> 3.1).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2CF6043-3002-64D6-F2BC-908533E4D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163" y="580062"/>
            <a:ext cx="6287045" cy="413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C8E02CB-EB66-4D3C-773F-16DE110E23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9152" y="2420881"/>
            <a:ext cx="9215718" cy="3424107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Документація процесу </a:t>
            </a:r>
            <a:r>
              <a:rPr lang="uk-UA" dirty="0"/>
              <a:t>— перелік документів, що регламентують виконання всіх робіт, функцій, що входять до складу процесу, розподіл відповідальності посадових осіб, персоналу за їх виконання; порядок взаємодії, послідовність виконання робіт і функцій.</a:t>
            </a:r>
          </a:p>
        </p:txBody>
      </p:sp>
    </p:spTree>
    <p:extLst>
      <p:ext uri="{BB962C8B-B14F-4D97-AF65-F5344CB8AC3E}">
        <p14:creationId xmlns:p14="http://schemas.microsoft.com/office/powerpoint/2010/main" val="1788411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4CECB6-8D6B-2B8F-1196-1E883D84E76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99255" y="1004047"/>
            <a:ext cx="10399685" cy="509195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sz="1400" dirty="0"/>
              <a:t>Перелік документів, необхідних для забезпечення ефективного планування, роботи і управління процесами включає:</a:t>
            </a:r>
          </a:p>
          <a:p>
            <a:pPr marL="0" indent="0">
              <a:buNone/>
            </a:pPr>
            <a:r>
              <a:rPr lang="uk-UA" sz="1400" dirty="0"/>
              <a:t>- технічні вимоги (документ, у якому встановлено вимоги до об'єкта. Розрізняють технічні умови на продукцію, технічні умови на випробування. Технічні умови повинні містити посилання, схеми та іншу відповідну документацію, вказувати способи і критерії, за допомогою яких можна здійснювати перевірку відповідності);</a:t>
            </a:r>
          </a:p>
          <a:p>
            <a:pPr marL="0" indent="0">
              <a:buNone/>
            </a:pPr>
            <a:r>
              <a:rPr lang="uk-UA" sz="1400" dirty="0"/>
              <a:t>- методичні вимоги (рекомендації або пропозиції щодо здійснення </a:t>
            </a:r>
            <a:r>
              <a:rPr lang="uk-UA" sz="1400" dirty="0" err="1"/>
              <a:t>процессу</a:t>
            </a:r>
            <a:r>
              <a:rPr lang="uk-UA" sz="1400" dirty="0"/>
              <a:t>);</a:t>
            </a:r>
          </a:p>
          <a:p>
            <a:pPr marL="0" indent="0">
              <a:buNone/>
            </a:pPr>
            <a:r>
              <a:rPr lang="uk-UA" sz="1400" dirty="0"/>
              <a:t>- робочі інструкції, креслення;</a:t>
            </a:r>
          </a:p>
          <a:p>
            <a:pPr marL="0" indent="0">
              <a:buNone/>
            </a:pPr>
            <a:r>
              <a:rPr lang="uk-UA" sz="1400" dirty="0"/>
              <a:t>- інструкції з випробувань;</a:t>
            </a:r>
          </a:p>
          <a:p>
            <a:pPr marL="0" indent="0">
              <a:buNone/>
            </a:pPr>
            <a:r>
              <a:rPr lang="uk-UA" sz="1400" dirty="0"/>
              <a:t>- карти процесів, блок-схеми процесів і/або опис процесів (схематичне зображення з використанням умовних позначень, послідовності, </a:t>
            </a:r>
            <a:r>
              <a:rPr lang="uk-UA" sz="1400" dirty="0" err="1"/>
              <a:t>зв’язків</a:t>
            </a:r>
            <a:r>
              <a:rPr lang="uk-UA" sz="1400" dirty="0"/>
              <a:t> і змісту самих процесів);</a:t>
            </a:r>
          </a:p>
          <a:p>
            <a:pPr marL="0" indent="0">
              <a:buNone/>
            </a:pPr>
            <a:r>
              <a:rPr lang="uk-UA" sz="1400" dirty="0"/>
              <a:t>- організаційні карти (регламент здійснення процесу);</a:t>
            </a:r>
          </a:p>
          <a:p>
            <a:pPr marL="0" indent="0">
              <a:buNone/>
            </a:pPr>
            <a:r>
              <a:rPr lang="uk-UA" sz="1400" dirty="0"/>
              <a:t>- документи, що служать для внутрішнього зв'язку;</a:t>
            </a:r>
          </a:p>
          <a:p>
            <a:pPr marL="0" indent="0">
              <a:buNone/>
            </a:pPr>
            <a:r>
              <a:rPr lang="uk-UA" sz="1400" dirty="0"/>
              <a:t>- графіки виробництва;</a:t>
            </a:r>
          </a:p>
          <a:p>
            <a:pPr marL="0" indent="0">
              <a:buNone/>
            </a:pPr>
            <a:r>
              <a:rPr lang="uk-UA" sz="1400" dirty="0"/>
              <a:t>- затверджений перелік постачальників;</a:t>
            </a:r>
          </a:p>
          <a:p>
            <a:pPr marL="0" indent="0">
              <a:buNone/>
            </a:pPr>
            <a:r>
              <a:rPr lang="uk-UA" sz="1400" dirty="0"/>
              <a:t>- плани контролю і випробувань;</a:t>
            </a:r>
          </a:p>
          <a:p>
            <a:pPr marL="0" indent="0">
              <a:buNone/>
            </a:pPr>
            <a:r>
              <a:rPr lang="uk-UA" sz="1400" dirty="0"/>
              <a:t>- плани якості;</a:t>
            </a:r>
          </a:p>
          <a:p>
            <a:pPr marL="0" indent="0">
              <a:buNone/>
            </a:pPr>
            <a:r>
              <a:rPr lang="uk-UA" sz="1400" dirty="0"/>
              <a:t>- записи (протоколи якості).</a:t>
            </a:r>
          </a:p>
        </p:txBody>
      </p:sp>
    </p:spTree>
    <p:extLst>
      <p:ext uri="{BB962C8B-B14F-4D97-AF65-F5344CB8AC3E}">
        <p14:creationId xmlns:p14="http://schemas.microsoft.com/office/powerpoint/2010/main" val="3707409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6EA0A69-1ACE-A9E0-4A32-00586D9034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887506"/>
            <a:ext cx="10363826" cy="51816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Стандарт </a:t>
            </a:r>
            <a:r>
              <a:rPr lang="en-US" dirty="0"/>
              <a:t>ISO-9001:2008 </a:t>
            </a:r>
            <a:r>
              <a:rPr lang="uk-UA" dirty="0"/>
              <a:t>вимагає обов'язкової розробки документованих процедур для шести процесів:</a:t>
            </a:r>
          </a:p>
          <a:p>
            <a:pPr marL="0" indent="0">
              <a:buNone/>
            </a:pPr>
            <a:r>
              <a:rPr lang="uk-UA" dirty="0"/>
              <a:t>• п. 4.2.3. Управляти документацією;</a:t>
            </a:r>
          </a:p>
          <a:p>
            <a:pPr marL="0" indent="0">
              <a:buNone/>
            </a:pPr>
            <a:r>
              <a:rPr lang="uk-UA" dirty="0"/>
              <a:t>• п. 4.2.4 .Управляти протоколами якості;</a:t>
            </a:r>
          </a:p>
          <a:p>
            <a:pPr marL="0" indent="0">
              <a:buNone/>
            </a:pPr>
            <a:r>
              <a:rPr lang="uk-UA" dirty="0"/>
              <a:t>• п. 8.2.2. Внутрішній аудит;</a:t>
            </a:r>
          </a:p>
          <a:p>
            <a:pPr marL="0" indent="0">
              <a:buNone/>
            </a:pPr>
            <a:r>
              <a:rPr lang="uk-UA" dirty="0"/>
              <a:t>• п. 8.3. Управляти невідповідною продукцією;</a:t>
            </a:r>
          </a:p>
          <a:p>
            <a:pPr marL="0" indent="0">
              <a:buNone/>
            </a:pPr>
            <a:r>
              <a:rPr lang="uk-UA" dirty="0"/>
              <a:t>• п. 8.5.2. Проводити коригувальні дії;</a:t>
            </a:r>
          </a:p>
          <a:p>
            <a:pPr marL="0" indent="0">
              <a:buNone/>
            </a:pPr>
            <a:r>
              <a:rPr lang="uk-UA" dirty="0"/>
              <a:t>• п. 8.5.3. Здійснити попереджуючі дії.</a:t>
            </a:r>
          </a:p>
          <a:p>
            <a:pPr marL="0" indent="0">
              <a:buNone/>
            </a:pPr>
            <a:r>
              <a:rPr lang="uk-UA" dirty="0"/>
              <a:t>Усі інші процеси організація має описувати із врахуванням наступних факторів: вплив на якість продукції; ризик незадоволення споживачів; законодавчі й/або нормативні вимоги; економічні ризики; результативність і ефективність; компетентність персоналу; складність процесів.</a:t>
            </a:r>
          </a:p>
          <a:p>
            <a:pPr marL="0" indent="0">
              <a:buNone/>
            </a:pPr>
            <a:r>
              <a:rPr lang="uk-UA" dirty="0"/>
              <a:t>Окрім того, вищезазначений стандарт вимагає обов’язкового ведення переліку записів (табл. 3.2).</a:t>
            </a:r>
          </a:p>
        </p:txBody>
      </p:sp>
    </p:spTree>
    <p:extLst>
      <p:ext uri="{BB962C8B-B14F-4D97-AF65-F5344CB8AC3E}">
        <p14:creationId xmlns:p14="http://schemas.microsoft.com/office/powerpoint/2010/main" val="858169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645984A1-B3D0-8BC5-F504-A0E0B6BBD7F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895322" y="4700590"/>
            <a:ext cx="6401355" cy="1646063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D5DE541-759C-F707-3779-9B4DA225B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302" y="143435"/>
            <a:ext cx="6530906" cy="45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633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605F5C71-2D4E-20E5-061F-3A43E24F56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65412" y="1112091"/>
            <a:ext cx="10363200" cy="48942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/>
              <a:t>Посадова інструкція власника процесу </a:t>
            </a:r>
            <a:r>
              <a:rPr lang="uk-UA" dirty="0"/>
              <a:t>— документ, який окрім звичайних посадових обов'язків, містить вимоги щодо регулярності аналізу інформації про хід процесу і прийняття управлінських рішень. Як додаток до посадової інструкції може бути розроблено регламент проведення такого аналізу. Регламент з проведення аналізу містить тимчасові границі виконання управлінських функцій власника процесу, порядок взаємодії власника процесу з іншими власниками процесів і підрозділами.</a:t>
            </a:r>
          </a:p>
          <a:p>
            <a:pPr marL="0" indent="0">
              <a:buNone/>
            </a:pPr>
            <a:r>
              <a:rPr lang="uk-UA" dirty="0"/>
              <a:t>У посадових інструкціях персоналу, що виконує роботи процесу, відображають вимоги до взаємодії між операторами і власниками процесів, а також з іншими підрозділами. Для більш повного опису діяльності персоналу доцільно вказувати форми документів або специфікацій, що встановлюють порядок взаємодії.</a:t>
            </a:r>
          </a:p>
        </p:txBody>
      </p:sp>
    </p:spTree>
    <p:extLst>
      <p:ext uri="{BB962C8B-B14F-4D97-AF65-F5344CB8AC3E}">
        <p14:creationId xmlns:p14="http://schemas.microsoft.com/office/powerpoint/2010/main" val="3748879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D86B7229-B861-4B9F-E9F6-2C217AC973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1250" y="654424"/>
            <a:ext cx="10166350" cy="59794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1600" dirty="0"/>
              <a:t>Інструкції із проведення окремих робіт — якщо для персоналу, що виконує процес, необхідна документація, що описує порядок виконання окремих робіт, то відповідні інструкції створюють виходячи із наступних міркувань:</a:t>
            </a:r>
          </a:p>
          <a:p>
            <a:pPr marL="0" indent="0">
              <a:buNone/>
            </a:pPr>
            <a:r>
              <a:rPr lang="uk-UA" sz="1600" dirty="0"/>
              <a:t>1. При декомпозиції «вниз», процесний підхід можна застосувати до кожного робочого місця. У цьому випадку кожен співробітник може розглядати себе одночасно у ролі власника і виконавця процесу. Інструкція для виконавця містить у спрощеній формі всі розділи, які відображені у регламенті процесу:</a:t>
            </a:r>
          </a:p>
          <a:p>
            <a:pPr marL="0" indent="0">
              <a:buNone/>
            </a:pPr>
            <a:r>
              <a:rPr lang="uk-UA" sz="1600" dirty="0"/>
              <a:t>• призначення і область дії інструкції;</a:t>
            </a:r>
          </a:p>
          <a:p>
            <a:pPr marL="0" indent="0">
              <a:buNone/>
            </a:pPr>
            <a:r>
              <a:rPr lang="uk-UA" sz="1600" dirty="0"/>
              <a:t>• вимоги до кваліфікації виконавця;</a:t>
            </a:r>
          </a:p>
          <a:p>
            <a:pPr marL="0" indent="0">
              <a:buNone/>
            </a:pPr>
            <a:r>
              <a:rPr lang="uk-UA" sz="1600" dirty="0"/>
              <a:t>• структура робочого місця (застосовувані ресурси, порядок взаємодії з</a:t>
            </a:r>
          </a:p>
          <a:p>
            <a:pPr marL="0" indent="0">
              <a:buNone/>
            </a:pPr>
            <a:r>
              <a:rPr lang="uk-UA" sz="1600" dirty="0"/>
              <a:t>постачальниками входів і ресурсів);</a:t>
            </a:r>
          </a:p>
          <a:p>
            <a:pPr marL="0" indent="0">
              <a:buNone/>
            </a:pPr>
            <a:r>
              <a:rPr lang="uk-UA" sz="1600" dirty="0"/>
              <a:t>• порядок дій із виконання даної роботи (операції);</a:t>
            </a:r>
          </a:p>
          <a:p>
            <a:pPr marL="0" indent="0">
              <a:buNone/>
            </a:pPr>
            <a:r>
              <a:rPr lang="uk-UA" sz="1600" dirty="0"/>
              <a:t>• порядок дій у випадках відхилень (керування роботою за інформацією про результати,</a:t>
            </a:r>
          </a:p>
          <a:p>
            <a:pPr marL="0" indent="0">
              <a:buNone/>
            </a:pPr>
            <a:r>
              <a:rPr lang="uk-UA" sz="1600" dirty="0"/>
              <a:t>вказівки про дії з невідповідною продукцією);</a:t>
            </a:r>
          </a:p>
          <a:p>
            <a:pPr marL="0" indent="0">
              <a:buNone/>
            </a:pPr>
            <a:r>
              <a:rPr lang="uk-UA" sz="1600" dirty="0"/>
              <a:t>• вимоги до результату роботи (специфікація вихідного продукту і порядок взаємодії із</a:t>
            </a:r>
          </a:p>
          <a:p>
            <a:pPr marL="0" indent="0">
              <a:buNone/>
            </a:pPr>
            <a:r>
              <a:rPr lang="uk-UA" sz="1600" dirty="0"/>
              <a:t>його споживачами);</a:t>
            </a:r>
          </a:p>
          <a:p>
            <a:pPr marL="0" indent="0">
              <a:buNone/>
            </a:pPr>
            <a:r>
              <a:rPr lang="uk-UA" sz="1600" dirty="0"/>
              <a:t>• посилання на інші нормативні документи (інструкція з обслуговування і експлуатації</a:t>
            </a:r>
          </a:p>
          <a:p>
            <a:pPr marL="0" indent="0">
              <a:buNone/>
            </a:pPr>
            <a:r>
              <a:rPr lang="uk-UA" sz="1600" dirty="0"/>
              <a:t>устаткування);</a:t>
            </a:r>
          </a:p>
          <a:p>
            <a:pPr marL="0" indent="0">
              <a:buNone/>
            </a:pPr>
            <a:r>
              <a:rPr lang="uk-UA" sz="1600" dirty="0"/>
              <a:t>• порядок документування результатів роботи (операції).</a:t>
            </a:r>
          </a:p>
        </p:txBody>
      </p:sp>
    </p:spTree>
    <p:extLst>
      <p:ext uri="{BB962C8B-B14F-4D97-AF65-F5344CB8AC3E}">
        <p14:creationId xmlns:p14="http://schemas.microsoft.com/office/powerpoint/2010/main" val="353455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69A273-6206-E0EF-9701-4D15CEB8F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3.1.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документування</a:t>
            </a:r>
            <a:r>
              <a:rPr lang="ru-RU" dirty="0"/>
              <a:t> </a:t>
            </a:r>
            <a:r>
              <a:rPr lang="ru-RU" dirty="0" err="1"/>
              <a:t>бізнес-процесів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0C5FE2-397A-9B61-B70B-D37683F665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528047"/>
            <a:ext cx="10363826" cy="3263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Розробка документації в управління виробничою системою не є самоціллю. Документація повинна створювати можливості передати зміст, послідовність дій і служити інструментом створення доданої споживчої цінності (ІСО 9004:2000).</a:t>
            </a:r>
          </a:p>
          <a:p>
            <a:pPr marL="0" indent="0">
              <a:buNone/>
            </a:pPr>
            <a:r>
              <a:rPr lang="uk-UA" dirty="0"/>
              <a:t>Ці дві ключові тези формулюють основу проектування і функціонування процесу управління документацією.</a:t>
            </a:r>
          </a:p>
        </p:txBody>
      </p:sp>
    </p:spTree>
    <p:extLst>
      <p:ext uri="{BB962C8B-B14F-4D97-AF65-F5344CB8AC3E}">
        <p14:creationId xmlns:p14="http://schemas.microsoft.com/office/powerpoint/2010/main" val="608491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FE85F9-1322-3C01-C08A-C38E9128842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308846"/>
            <a:ext cx="10363826" cy="4634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2. Всі діючі інструкції мають містити:</a:t>
            </a:r>
          </a:p>
          <a:p>
            <a:pPr marL="0" indent="0">
              <a:buNone/>
            </a:pPr>
            <a:r>
              <a:rPr lang="uk-UA" dirty="0"/>
              <a:t>• підписи осіб, які розробили, перевірили, погодили і затвердили дану інструкцію;</a:t>
            </a:r>
          </a:p>
          <a:p>
            <a:pPr marL="0" indent="0">
              <a:buNone/>
            </a:pPr>
            <a:r>
              <a:rPr lang="uk-UA" dirty="0"/>
              <a:t>• підписи виконавців про ознайомлення з інструкцією;</a:t>
            </a:r>
          </a:p>
          <a:p>
            <a:pPr marL="0" indent="0">
              <a:buNone/>
            </a:pPr>
            <a:r>
              <a:rPr lang="uk-UA" dirty="0"/>
              <a:t>• вчасно внесені коригування і зміни;</a:t>
            </a:r>
          </a:p>
          <a:p>
            <a:pPr marL="0" indent="0">
              <a:buNone/>
            </a:pPr>
            <a:r>
              <a:rPr lang="uk-UA" dirty="0"/>
              <a:t>• терміни чергового перегляду інструкції;</a:t>
            </a:r>
          </a:p>
          <a:p>
            <a:pPr marL="0" indent="0">
              <a:buNone/>
            </a:pPr>
            <a:r>
              <a:rPr lang="uk-UA" dirty="0"/>
              <a:t>• оцінки перегляду діючих інструкцій;</a:t>
            </a:r>
          </a:p>
          <a:p>
            <a:pPr marL="0" indent="0">
              <a:buNone/>
            </a:pPr>
            <a:r>
              <a:rPr lang="uk-UA" dirty="0"/>
              <a:t>• відомості про розсилання екземплярів інструкцій і, при необхідності, дані про внесення коригувань і змін у розіслані облікові екземпляри.</a:t>
            </a:r>
          </a:p>
        </p:txBody>
      </p:sp>
    </p:spTree>
    <p:extLst>
      <p:ext uri="{BB962C8B-B14F-4D97-AF65-F5344CB8AC3E}">
        <p14:creationId xmlns:p14="http://schemas.microsoft.com/office/powerpoint/2010/main" val="29548639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E0E5B23-AC28-05AE-5387-C1D146F7C4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12386" y="995082"/>
            <a:ext cx="10363826" cy="504712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3. Процес створення інструкцій, перегляду і внесення змін у діючі інструкції має передбачати:</a:t>
            </a:r>
          </a:p>
          <a:p>
            <a:pPr marL="0" indent="0">
              <a:buNone/>
            </a:pPr>
            <a:r>
              <a:rPr lang="uk-UA" dirty="0"/>
              <a:t>• процедуру визначення потреби у новому документі;</a:t>
            </a:r>
          </a:p>
          <a:p>
            <a:pPr marL="0" indent="0">
              <a:buNone/>
            </a:pPr>
            <a:r>
              <a:rPr lang="uk-UA" dirty="0"/>
              <a:t>• призначення відповідального за розробку;</a:t>
            </a:r>
          </a:p>
          <a:p>
            <a:pPr marL="0" indent="0">
              <a:buNone/>
            </a:pPr>
            <a:r>
              <a:rPr lang="uk-UA" dirty="0"/>
              <a:t>• аналіз вимог до нового документа діючої нормативної документації;</a:t>
            </a:r>
          </a:p>
          <a:p>
            <a:pPr marL="0" indent="0">
              <a:buNone/>
            </a:pPr>
            <a:r>
              <a:rPr lang="uk-UA" dirty="0"/>
              <a:t>• порядок розробки документа;</a:t>
            </a:r>
          </a:p>
          <a:p>
            <a:pPr marL="0" indent="0">
              <a:buNone/>
            </a:pPr>
            <a:r>
              <a:rPr lang="uk-UA" dirty="0"/>
              <a:t>• порядок узгодження і затвердження документа;</a:t>
            </a:r>
          </a:p>
          <a:p>
            <a:pPr marL="0" indent="0">
              <a:buNone/>
            </a:pPr>
            <a:r>
              <a:rPr lang="uk-UA" dirty="0"/>
              <a:t>• порядок розсилки і постановки на облік копій документу;</a:t>
            </a:r>
          </a:p>
          <a:p>
            <a:pPr marL="0" indent="0">
              <a:buNone/>
            </a:pPr>
            <a:r>
              <a:rPr lang="uk-UA" dirty="0"/>
              <a:t>• порядок зберігання документу в архіві і на робочих місцях;</a:t>
            </a:r>
          </a:p>
          <a:p>
            <a:pPr marL="0" indent="0">
              <a:buNone/>
            </a:pPr>
            <a:r>
              <a:rPr lang="uk-UA" dirty="0"/>
              <a:t>• порядок перегляду, внесення коригувань і змін;</a:t>
            </a:r>
          </a:p>
          <a:p>
            <a:pPr marL="0" indent="0">
              <a:buNone/>
            </a:pPr>
            <a:r>
              <a:rPr lang="uk-UA" dirty="0"/>
              <a:t>• порядок анулювання внутрішніх документів, що втратили свою чинність.</a:t>
            </a:r>
          </a:p>
          <a:p>
            <a:pPr marL="0" indent="0">
              <a:buNone/>
            </a:pPr>
            <a:r>
              <a:rPr lang="uk-UA" dirty="0"/>
              <a:t>4. При доцільності чи необхідності нормативний документ внутрішнього походження може містити у тексті або у додатку регламент виконання окремих операцій, переходів при виконанні роботи. Для опису посадової інструкції регламентація може проводитися на основі щоденної, щотижневої, щомісячної і навіть річної циклічності робіт.</a:t>
            </a:r>
          </a:p>
        </p:txBody>
      </p:sp>
    </p:spTree>
    <p:extLst>
      <p:ext uri="{BB962C8B-B14F-4D97-AF65-F5344CB8AC3E}">
        <p14:creationId xmlns:p14="http://schemas.microsoft.com/office/powerpoint/2010/main" val="40456988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A2957F75-D22B-6822-57CF-C170E9A3DB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8165" y="762000"/>
            <a:ext cx="10408023" cy="53340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b="1" dirty="0"/>
              <a:t>Наприклад</a:t>
            </a:r>
            <a:r>
              <a:rPr lang="uk-UA" dirty="0"/>
              <a:t>, у посадовій інструкції начальника цеху можуть бути зазначені наступні види робіт, виконувані на регулярній основі:</a:t>
            </a:r>
          </a:p>
          <a:p>
            <a:pPr marL="0" indent="0">
              <a:buNone/>
            </a:pPr>
            <a:r>
              <a:rPr lang="uk-UA" b="1" dirty="0"/>
              <a:t>1. Кожного дня:</a:t>
            </a:r>
          </a:p>
          <a:p>
            <a:pPr marL="0" indent="0">
              <a:buNone/>
            </a:pPr>
            <a:r>
              <a:rPr lang="uk-UA" dirty="0"/>
              <a:t>а) 8.00 — аналіз інформації про виробництво за минулу добу/зміну;</a:t>
            </a:r>
          </a:p>
          <a:p>
            <a:pPr marL="0" indent="0">
              <a:buNone/>
            </a:pPr>
            <a:r>
              <a:rPr lang="uk-UA" dirty="0"/>
              <a:t>б) 9.00 — видача і коригування планових завдань на наступну добу/зміну.</a:t>
            </a:r>
          </a:p>
          <a:p>
            <a:pPr marL="0" indent="0">
              <a:buNone/>
            </a:pPr>
            <a:r>
              <a:rPr lang="uk-UA" b="1" dirty="0"/>
              <a:t>2. Кожного тижня:</a:t>
            </a:r>
          </a:p>
          <a:p>
            <a:pPr marL="0" indent="0">
              <a:buNone/>
            </a:pPr>
            <a:r>
              <a:rPr lang="uk-UA" dirty="0"/>
              <a:t>а) понеділок 12.00 — нарада у начальника виробництва;</a:t>
            </a:r>
          </a:p>
          <a:p>
            <a:pPr marL="0" indent="0">
              <a:buNone/>
            </a:pPr>
            <a:r>
              <a:rPr lang="uk-UA" dirty="0"/>
              <a:t>б) вівторок 10.00 — нарада із керівниками дільниць;</a:t>
            </a:r>
          </a:p>
          <a:p>
            <a:pPr marL="0" indent="0">
              <a:buNone/>
            </a:pPr>
            <a:r>
              <a:rPr lang="uk-UA" dirty="0"/>
              <a:t>в) п'ятниця 16.00 — підготовка звітної інформації для участі у нараді начальника виробництва.</a:t>
            </a:r>
          </a:p>
          <a:p>
            <a:pPr marL="0" indent="0">
              <a:buNone/>
            </a:pPr>
            <a:r>
              <a:rPr lang="uk-UA" b="1" dirty="0"/>
              <a:t>3. Кожного місяця:</a:t>
            </a:r>
          </a:p>
          <a:p>
            <a:pPr marL="0" indent="0">
              <a:buNone/>
            </a:pPr>
            <a:r>
              <a:rPr lang="uk-UA" dirty="0"/>
              <a:t>а) до 2 числа місяця, що слідує за звітним, — подання начальнику виробництва звіту про</a:t>
            </a:r>
          </a:p>
          <a:p>
            <a:pPr marL="0" indent="0">
              <a:buNone/>
            </a:pPr>
            <a:r>
              <a:rPr lang="uk-UA" dirty="0"/>
              <a:t>виконання планових показників за минулий місяць;</a:t>
            </a:r>
          </a:p>
          <a:p>
            <a:pPr marL="0" indent="0">
              <a:buNone/>
            </a:pPr>
            <a:r>
              <a:rPr lang="uk-UA" dirty="0"/>
              <a:t>б) друга декада місяця, що слідує за звітним, — підсумкова нарада у директора заводу.</a:t>
            </a:r>
          </a:p>
          <a:p>
            <a:pPr marL="0" indent="0">
              <a:buNone/>
            </a:pPr>
            <a:r>
              <a:rPr lang="uk-UA" b="1" dirty="0"/>
              <a:t>4. Кожного кварталу:</a:t>
            </a:r>
          </a:p>
          <a:p>
            <a:pPr marL="0" indent="0">
              <a:buNone/>
            </a:pPr>
            <a:r>
              <a:rPr lang="uk-UA" dirty="0"/>
              <a:t>а) проведення чергових інструктажів із охорони праці і пожежної безпеки;</a:t>
            </a:r>
          </a:p>
          <a:p>
            <a:pPr marL="0" indent="0">
              <a:buNone/>
            </a:pPr>
            <a:r>
              <a:rPr lang="uk-UA" dirty="0"/>
              <a:t>б) організація навчання і атестації персоналу, що зайнятий на небезпечних роботах.</a:t>
            </a:r>
          </a:p>
        </p:txBody>
      </p:sp>
    </p:spTree>
    <p:extLst>
      <p:ext uri="{BB962C8B-B14F-4D97-AF65-F5344CB8AC3E}">
        <p14:creationId xmlns:p14="http://schemas.microsoft.com/office/powerpoint/2010/main" val="17288769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FC6D5B8-9FD8-F81B-2615-19D5D88BE89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0564" y="1559859"/>
            <a:ext cx="9897035" cy="423134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Регламент у формі робочих інструкцій, операційних і технологічних карт також може містити переходи, виконувані протягом робочої зміни:</a:t>
            </a:r>
          </a:p>
          <a:p>
            <a:pPr marL="0" indent="0">
              <a:buNone/>
            </a:pPr>
            <a:r>
              <a:rPr lang="uk-UA" dirty="0"/>
              <a:t>а) час початку роботи;</a:t>
            </a:r>
          </a:p>
          <a:p>
            <a:pPr marL="0" indent="0">
              <a:buNone/>
            </a:pPr>
            <a:r>
              <a:rPr lang="uk-UA" dirty="0"/>
              <a:t>б) час підготовки до проведення операції:</a:t>
            </a:r>
          </a:p>
          <a:p>
            <a:pPr marL="0" indent="0">
              <a:buNone/>
            </a:pPr>
            <a:r>
              <a:rPr lang="uk-UA" dirty="0"/>
              <a:t>в) час завершення роботи;</a:t>
            </a:r>
          </a:p>
          <a:p>
            <a:pPr marL="0" indent="0">
              <a:buNone/>
            </a:pPr>
            <a:r>
              <a:rPr lang="uk-UA" dirty="0"/>
              <a:t>г) технічне обслуговування протягом зміни і після закінчення її;</a:t>
            </a:r>
          </a:p>
          <a:p>
            <a:pPr marL="0" indent="0">
              <a:buNone/>
            </a:pPr>
            <a:r>
              <a:rPr lang="uk-UA" dirty="0"/>
              <a:t>д) час і порядок передачі зміни.</a:t>
            </a:r>
          </a:p>
        </p:txBody>
      </p:sp>
    </p:spTree>
    <p:extLst>
      <p:ext uri="{BB962C8B-B14F-4D97-AF65-F5344CB8AC3E}">
        <p14:creationId xmlns:p14="http://schemas.microsoft.com/office/powerpoint/2010/main" val="25333850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8C1EDBB-C5BA-81B3-E9EE-9760C3BD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3.3.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процесного</a:t>
            </a:r>
            <a:r>
              <a:rPr lang="ru-RU" dirty="0"/>
              <a:t> </a:t>
            </a:r>
            <a:r>
              <a:rPr lang="ru-RU" dirty="0" err="1"/>
              <a:t>підходу</a:t>
            </a:r>
            <a:r>
              <a:rPr lang="ru-RU" dirty="0"/>
              <a:t> у </a:t>
            </a:r>
            <a:r>
              <a:rPr lang="ru-RU" dirty="0" err="1"/>
              <a:t>розробці</a:t>
            </a:r>
            <a:r>
              <a:rPr lang="ru-RU" dirty="0"/>
              <a:t> моделей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підприємством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модель СУЯ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19F1906-D017-6868-0A1C-223B2D0EEA0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/>
              <a:t>Моделювання</a:t>
            </a:r>
            <a:r>
              <a:rPr lang="uk-UA" dirty="0"/>
              <a:t> – це процес відображення реальної діяльності із допомогою спеціальної методології. Важливо розуміти, що процес моделювання носить суб’єктивний характер. Справа в тім, що 80-90% інформації необхідної для розробки моделей надходить від </a:t>
            </a:r>
            <a:r>
              <a:rPr lang="uk-UA" dirty="0" err="1"/>
              <a:t>інтев’юрованих</a:t>
            </a:r>
            <a:r>
              <a:rPr lang="uk-UA" dirty="0"/>
              <a:t> працівників і керівників підрозділів організації. При цьому, суб’єктивною є як думки співробітників про реальний стан протікання робіт, так і оцінка стану процесів аналітиком, що проводить інтерв’ю. Але, даний суб’єктивізм піддається об’єктивізації, якщо думки опитуваного персоналу розглядати із врахуванням позиції кінцевого споживача, який очікує і прагне отримати надійний і якісний продукт.</a:t>
            </a:r>
          </a:p>
          <a:p>
            <a:pPr marL="0" indent="0">
              <a:buNone/>
            </a:pPr>
            <a:r>
              <a:rPr lang="uk-UA" b="1" dirty="0"/>
              <a:t>Ціллю проектування моделі процесу управління підвищенням якості </a:t>
            </a:r>
            <a:r>
              <a:rPr lang="uk-UA" dirty="0"/>
              <a:t>є організація ефективної процедури, що забезпечує цілеспрямований і системний вплив на параметри якості з метою їх постійного покращення.</a:t>
            </a:r>
          </a:p>
        </p:txBody>
      </p:sp>
    </p:spTree>
    <p:extLst>
      <p:ext uri="{BB962C8B-B14F-4D97-AF65-F5344CB8AC3E}">
        <p14:creationId xmlns:p14="http://schemas.microsoft.com/office/powerpoint/2010/main" val="1433041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3BB939-C076-6714-125F-1C16103D11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3353" y="1757083"/>
            <a:ext cx="10085294" cy="3917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В основі моделювання процесу «Управляти якістю» є системний підхід, який передбачає:</a:t>
            </a:r>
          </a:p>
          <a:p>
            <a:pPr marL="0" indent="0">
              <a:buNone/>
            </a:pPr>
            <a:r>
              <a:rPr lang="uk-UA" dirty="0"/>
              <a:t>• розгляд всіх подій, явищ і процесів у їх взаємозв'язку (розуміння того, що всі вони є частиною однієї складної системи);</a:t>
            </a:r>
          </a:p>
          <a:p>
            <a:pPr marL="0" indent="0">
              <a:buNone/>
            </a:pPr>
            <a:r>
              <a:rPr lang="uk-UA" dirty="0"/>
              <a:t>• визначення пріоритетів;</a:t>
            </a:r>
          </a:p>
          <a:p>
            <a:pPr marL="0" indent="0">
              <a:buNone/>
            </a:pPr>
            <a:r>
              <a:rPr lang="uk-UA" dirty="0"/>
              <a:t>• робота із причинами, а не із їх наслідками;</a:t>
            </a:r>
          </a:p>
          <a:p>
            <a:pPr marL="0" indent="0">
              <a:buNone/>
            </a:pPr>
            <a:r>
              <a:rPr lang="uk-UA" dirty="0"/>
              <a:t>• систематичність (логічне доведення будь-якої справи до завершення).</a:t>
            </a:r>
          </a:p>
        </p:txBody>
      </p:sp>
    </p:spTree>
    <p:extLst>
      <p:ext uri="{BB962C8B-B14F-4D97-AF65-F5344CB8AC3E}">
        <p14:creationId xmlns:p14="http://schemas.microsoft.com/office/powerpoint/2010/main" val="1353885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0011269-EDB0-AF2E-BDCA-81B93EF025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3801034"/>
            <a:ext cx="10363826" cy="25728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/>
              <a:t>Стандарт ІСО 9001:2008 вимагає розгляду системи управління якістю, як узгодженої взаємодії горизонтальних і вертикальних бізнес-процесів (Рис. 3.1.), що у своїй суті переслідують створення доданої споживчої цінності у результуючому продукті.</a:t>
            </a:r>
          </a:p>
          <a:p>
            <a:pPr marL="0" indent="0">
              <a:buNone/>
            </a:pPr>
            <a:r>
              <a:rPr lang="uk-UA" dirty="0"/>
              <a:t>Стандарти серії </a:t>
            </a:r>
            <a:r>
              <a:rPr lang="en-US" dirty="0"/>
              <a:t>ISO 9000 </a:t>
            </a:r>
            <a:r>
              <a:rPr lang="uk-UA" dirty="0"/>
              <a:t>охоплюють загальноприйняті світовою спільнотою вимоги до </a:t>
            </a:r>
            <a:r>
              <a:rPr lang="uk-UA" dirty="0" err="1"/>
              <a:t>си</a:t>
            </a:r>
            <a:r>
              <a:rPr lang="en-US" dirty="0"/>
              <a:t>c</a:t>
            </a:r>
            <a:r>
              <a:rPr lang="uk-UA" dirty="0"/>
              <a:t>тем управління якістю і передбачають добровільність їх застосування. Ці стандарти є найпоширенішими у світі і більше, ніж у 130 країнах світу стандарти </a:t>
            </a:r>
            <a:r>
              <a:rPr lang="en-US" dirty="0"/>
              <a:t>ISO </a:t>
            </a:r>
            <a:r>
              <a:rPr lang="uk-UA" dirty="0"/>
              <a:t>серії 9000 прийняті як національні.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3812C31-DA90-56AB-9D7B-EDF83CED4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251" y="326622"/>
            <a:ext cx="6370872" cy="32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55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0381AF-B52E-8B77-2696-81EEADC93C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9906" y="797860"/>
            <a:ext cx="10237694" cy="536985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Система управління якістю, що відповідає вимогам міжнародного стандарту </a:t>
            </a:r>
            <a:r>
              <a:rPr lang="en-US" dirty="0"/>
              <a:t>ISO 9001</a:t>
            </a:r>
            <a:r>
              <a:rPr lang="uk-UA" dirty="0"/>
              <a:t> створює для організації можливість: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гарантувати своєчасну поставку якісної продукції замовнику;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зменшувати число дефектів, зменшуючи обсяг переробок і затрат на проведення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гарантійних ремонтів;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виявляти помилки на ранніх стадіях і не повторювати їх;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покращувати керованість у період змін ринкової ситуації або розширенні виробництва;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покращувати обізнаність персоналу про цілі організації;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чітко визначити обов’язки і права персоналу;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покращити використання ресурсів і матеріалів;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покращити взаємодію з постачальниками і споживачами;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використовувати у рекламних матеріалах визнану емблему </a:t>
            </a:r>
            <a:r>
              <a:rPr lang="en-US" dirty="0"/>
              <a:t>ISO 9000 (</a:t>
            </a:r>
            <a:r>
              <a:rPr lang="uk-UA" dirty="0"/>
              <a:t>якщо система сертифікована).</a:t>
            </a:r>
          </a:p>
        </p:txBody>
      </p:sp>
    </p:spTree>
    <p:extLst>
      <p:ext uri="{BB962C8B-B14F-4D97-AF65-F5344CB8AC3E}">
        <p14:creationId xmlns:p14="http://schemas.microsoft.com/office/powerpoint/2010/main" val="2872978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50804D8-4BB1-D239-9B64-6573374D772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6446" y="842682"/>
            <a:ext cx="10157325" cy="601531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Рішення про впровадження моделі СУЯ в управління організацією приймають в кожному випадку індивідуально, але сам процес її впровадження передбачає етапи, що є типовими для всіх організацій: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ідентифікувати потреби і очікування споживачів та інших зацікавлених сторін;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розробити політику і цілі організації у сфері якості;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ідентифікувати процеси і відповідальність, необхідні для досягнення цілей у сфері якості;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ідентифікувати і визначити необхідні ресурси, забезпечити їх наявність для досягнення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цілей в області якості;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/>
              <a:t>розробити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для </a:t>
            </a:r>
            <a:r>
              <a:rPr lang="ru-RU" dirty="0" err="1"/>
              <a:t>вимірювання</a:t>
            </a:r>
            <a:r>
              <a:rPr lang="ru-RU" dirty="0"/>
              <a:t> </a:t>
            </a:r>
            <a:r>
              <a:rPr lang="ru-RU" dirty="0" err="1"/>
              <a:t>результативності</a:t>
            </a:r>
            <a:r>
              <a:rPr lang="ru-RU" dirty="0"/>
              <a:t> і </a:t>
            </a:r>
            <a:r>
              <a:rPr lang="ru-RU" dirty="0" err="1"/>
              <a:t>ефективності</a:t>
            </a:r>
            <a:r>
              <a:rPr lang="ru-RU" dirty="0"/>
              <a:t> кожного з </a:t>
            </a:r>
            <a:r>
              <a:rPr lang="ru-RU" dirty="0" err="1"/>
              <a:t>процесів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вимірювань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результативності</a:t>
            </a:r>
            <a:r>
              <a:rPr lang="ru-RU" dirty="0"/>
              <a:t> і </a:t>
            </a:r>
            <a:r>
              <a:rPr lang="ru-RU" dirty="0" err="1"/>
              <a:t>ефективності</a:t>
            </a:r>
            <a:r>
              <a:rPr lang="ru-RU" dirty="0"/>
              <a:t> кожного з </a:t>
            </a:r>
            <a:r>
              <a:rPr lang="ru-RU" dirty="0" err="1"/>
              <a:t>процесів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, </a:t>
            </a:r>
            <a:r>
              <a:rPr lang="ru-RU" dirty="0" err="1"/>
              <a:t>необхідні</a:t>
            </a:r>
            <a:r>
              <a:rPr lang="ru-RU" dirty="0"/>
              <a:t> для </a:t>
            </a:r>
            <a:r>
              <a:rPr lang="ru-RU" dirty="0" err="1"/>
              <a:t>попередження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</a:t>
            </a:r>
            <a:r>
              <a:rPr lang="ru-RU" dirty="0" err="1"/>
              <a:t>невідповідностей</a:t>
            </a:r>
            <a:r>
              <a:rPr lang="ru-RU" dirty="0"/>
              <a:t> і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причин;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і </a:t>
            </a:r>
            <a:r>
              <a:rPr lang="ru-RU" dirty="0" err="1"/>
              <a:t>застосувати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покращення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03969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7AA54F-C8A6-BB9B-8A33-C309876276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087" y="1255060"/>
            <a:ext cx="10363826" cy="52264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Кожен із вищезазначених етапів є обов’язковим для всієї компанії, що дозволяє її персоналу усвідомити власну роль у створенні доданої споживчої цінності у кінцевому продукті діяльності і персональну відповідальність за результати праці.</a:t>
            </a:r>
          </a:p>
          <a:p>
            <a:pPr marL="0" indent="0">
              <a:buNone/>
            </a:pPr>
            <a:r>
              <a:rPr lang="uk-UA" dirty="0"/>
              <a:t>Система управління якістю у своєму створенні і функціонуванні підпорядкована управлінському циклу план – дія – контроль – коригування.</a:t>
            </a:r>
          </a:p>
          <a:p>
            <a:pPr marL="0" indent="0">
              <a:buNone/>
            </a:pPr>
            <a:r>
              <a:rPr lang="uk-UA" dirty="0"/>
              <a:t>Функція планування системи управління підпорядкована прагненню організації вдосконалити продукт, процеси закупок, технологічних процесів, компетентності і майстерності персоналу. Організація, усвідомлюючи, що якість продукції безпосередньо залежить від якості здійснення функцій порівнює бажану і досягнуту якість, розробляє організаційні дії з покращення системи управління.</a:t>
            </a:r>
          </a:p>
        </p:txBody>
      </p:sp>
    </p:spTree>
    <p:extLst>
      <p:ext uri="{BB962C8B-B14F-4D97-AF65-F5344CB8AC3E}">
        <p14:creationId xmlns:p14="http://schemas.microsoft.com/office/powerpoint/2010/main" val="234772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484C34-6B82-ED58-13A8-EEF2978482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950260"/>
            <a:ext cx="10363826" cy="618564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/>
              <a:t>Основні цілі управління документуванням процесів у організації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DDC0BCB1-37F8-3334-FECE-10493CD3A51A}"/>
              </a:ext>
            </a:extLst>
          </p:cNvPr>
          <p:cNvSpPr/>
          <p:nvPr/>
        </p:nvSpPr>
        <p:spPr>
          <a:xfrm>
            <a:off x="2061882" y="1568822"/>
            <a:ext cx="403412" cy="251011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xmlns="" id="{DCAEC83B-92A4-6EE4-ACBA-1DEFA91C1D87}"/>
              </a:ext>
            </a:extLst>
          </p:cNvPr>
          <p:cNvSpPr/>
          <p:nvPr/>
        </p:nvSpPr>
        <p:spPr>
          <a:xfrm>
            <a:off x="9726706" y="1568823"/>
            <a:ext cx="403412" cy="251011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24209C0A-0757-29BB-C377-6D6AEDADE646}"/>
              </a:ext>
            </a:extLst>
          </p:cNvPr>
          <p:cNvSpPr/>
          <p:nvPr/>
        </p:nvSpPr>
        <p:spPr>
          <a:xfrm>
            <a:off x="5710204" y="1568824"/>
            <a:ext cx="403412" cy="2510117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57FC0FA-5150-45A3-11A0-E4E5A5593F14}"/>
              </a:ext>
            </a:extLst>
          </p:cNvPr>
          <p:cNvSpPr txBox="1"/>
          <p:nvPr/>
        </p:nvSpPr>
        <p:spPr>
          <a:xfrm>
            <a:off x="932016" y="4697501"/>
            <a:ext cx="2663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ПЕРЕДАЧА ІНФОРМАЦІЇ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8D70EF-D881-98A6-CCF7-A951F939CCB9}"/>
              </a:ext>
            </a:extLst>
          </p:cNvPr>
          <p:cNvSpPr txBox="1"/>
          <p:nvPr/>
        </p:nvSpPr>
        <p:spPr>
          <a:xfrm>
            <a:off x="4464110" y="469750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РОЗПОВСЮДЖЕННЯ ТА ЗБЕРЕЖЕННЯ ЗНАНЬ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9F29C7-8489-5AFC-C81E-49B347B382D6}"/>
              </a:ext>
            </a:extLst>
          </p:cNvPr>
          <p:cNvSpPr txBox="1"/>
          <p:nvPr/>
        </p:nvSpPr>
        <p:spPr>
          <a:xfrm>
            <a:off x="8054788" y="4642846"/>
            <a:ext cx="3747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ПІДТВЕРДЖЕННЯ ВИКОНАННЯ РАНІШЕ ЗАПЛАНОВАНОГО</a:t>
            </a:r>
          </a:p>
        </p:txBody>
      </p:sp>
    </p:spTree>
    <p:extLst>
      <p:ext uri="{BB962C8B-B14F-4D97-AF65-F5344CB8AC3E}">
        <p14:creationId xmlns:p14="http://schemas.microsoft.com/office/powerpoint/2010/main" val="36179826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7D77E45-4BD9-BD70-72E9-E546833CD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376470"/>
            <a:ext cx="10364451" cy="959271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Питання</a:t>
            </a:r>
            <a:r>
              <a:rPr lang="ru-RU" dirty="0"/>
              <a:t> для контролю </a:t>
            </a:r>
            <a:r>
              <a:rPr lang="ru-RU" dirty="0" err="1"/>
              <a:t>знань</a:t>
            </a:r>
            <a:r>
              <a:rPr lang="ru-RU" dirty="0"/>
              <a:t> та </a:t>
            </a:r>
            <a:r>
              <a:rPr lang="ru-RU" dirty="0" err="1"/>
              <a:t>обговорення</a:t>
            </a:r>
            <a:endParaRPr lang="uk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899251-8885-2FFA-109B-805A8C962A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79176"/>
            <a:ext cx="10363826" cy="46526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1. Прокоментуйте зміст управлінських дій, які необхідно передбачати у процесі “Управляти документацією“.</a:t>
            </a:r>
          </a:p>
          <a:p>
            <a:pPr marL="0" indent="0">
              <a:buNone/>
            </a:pPr>
            <a:r>
              <a:rPr lang="uk-UA" dirty="0"/>
              <a:t>2. Прокоментуйте перелік і зміст документів, що застосовують для управління бізнес-процесами.</a:t>
            </a:r>
          </a:p>
          <a:p>
            <a:pPr marL="0" indent="0">
              <a:buNone/>
            </a:pPr>
            <a:r>
              <a:rPr lang="uk-UA" dirty="0"/>
              <a:t>3. Прокоментуйте перелік бізнес-</a:t>
            </a:r>
            <a:r>
              <a:rPr lang="uk-UA" dirty="0" err="1"/>
              <a:t>поцедур</a:t>
            </a:r>
            <a:r>
              <a:rPr lang="uk-UA" dirty="0"/>
              <a:t>, що вимагають </a:t>
            </a:r>
            <a:r>
              <a:rPr lang="uk-UA" dirty="0" err="1"/>
              <a:t>обов</a:t>
            </a:r>
            <a:r>
              <a:rPr lang="uk-UA" dirty="0"/>
              <a:t>’-</a:t>
            </a:r>
            <a:r>
              <a:rPr lang="uk-UA" dirty="0" err="1"/>
              <a:t>язкового</a:t>
            </a:r>
            <a:r>
              <a:rPr lang="uk-UA" dirty="0"/>
              <a:t> документування згідно вимог стандарту </a:t>
            </a:r>
            <a:r>
              <a:rPr lang="en-US" dirty="0"/>
              <a:t>ISO 9001:2008.</a:t>
            </a:r>
          </a:p>
          <a:p>
            <a:pPr marL="0" indent="0">
              <a:buNone/>
            </a:pPr>
            <a:r>
              <a:rPr lang="en-US" dirty="0"/>
              <a:t>4. </a:t>
            </a:r>
            <a:r>
              <a:rPr lang="uk-UA" dirty="0"/>
              <a:t>Прокоментуйте зміст складових регламенту бізнес-процесу.</a:t>
            </a:r>
          </a:p>
          <a:p>
            <a:pPr marL="0" indent="0">
              <a:buNone/>
            </a:pPr>
            <a:r>
              <a:rPr lang="uk-UA" dirty="0"/>
              <a:t>5. Сформулюйте етапи впровадження СУЯ в управління організацією.</a:t>
            </a:r>
          </a:p>
          <a:p>
            <a:pPr marL="0" indent="0">
              <a:buNone/>
            </a:pPr>
            <a:r>
              <a:rPr lang="uk-UA" dirty="0"/>
              <a:t>6. Прокоментуйте зміст </a:t>
            </a:r>
            <a:r>
              <a:rPr lang="uk-UA" dirty="0" err="1"/>
              <a:t>зворотнього</a:t>
            </a:r>
            <a:r>
              <a:rPr lang="uk-UA" dirty="0"/>
              <a:t> зв’язку у СУЯ.</a:t>
            </a:r>
          </a:p>
          <a:p>
            <a:pPr marL="0" indent="0">
              <a:buNone/>
            </a:pPr>
            <a:r>
              <a:rPr lang="uk-UA" dirty="0"/>
              <a:t>7. Які можливості створює для організації Система управління якістю, що відповідає вимогам стандарту </a:t>
            </a:r>
            <a:r>
              <a:rPr lang="en-US" dirty="0"/>
              <a:t>ISO 9001:2008.</a:t>
            </a:r>
          </a:p>
          <a:p>
            <a:pPr marL="0" indent="0">
              <a:buNone/>
            </a:pPr>
            <a:r>
              <a:rPr lang="en-US" dirty="0"/>
              <a:t>8. </a:t>
            </a:r>
            <a:r>
              <a:rPr lang="uk-UA" dirty="0"/>
              <a:t>Прокоментуйте зміст моделі системи менеджменту якості згідно вимог стандарту </a:t>
            </a:r>
            <a:r>
              <a:rPr lang="en-US" dirty="0"/>
              <a:t>ISO</a:t>
            </a:r>
            <a:r>
              <a:rPr lang="uk-UA" dirty="0"/>
              <a:t> </a:t>
            </a:r>
            <a:r>
              <a:rPr lang="en-US" dirty="0"/>
              <a:t>9001:2008.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57325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A2CD108-6733-7A8A-013B-7061AC7111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29552" y="914400"/>
            <a:ext cx="10148047" cy="495748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dirty="0"/>
              <a:t>При створенні і аналізі процесів «Управляти документацією» організація має оцінити наступні</a:t>
            </a:r>
          </a:p>
          <a:p>
            <a:pPr marL="0" indent="0">
              <a:buNone/>
            </a:pPr>
            <a:r>
              <a:rPr lang="uk-UA" b="1" dirty="0"/>
              <a:t>фактори</a:t>
            </a:r>
            <a:r>
              <a:rPr lang="uk-UA" dirty="0"/>
              <a:t>:</a:t>
            </a:r>
          </a:p>
          <a:p>
            <a:pPr marL="0" indent="0">
              <a:buNone/>
            </a:pPr>
            <a:r>
              <a:rPr lang="uk-UA" dirty="0"/>
              <a:t>• Передача якої інформації додає цінність конкретним процесам і діяльності організації</a:t>
            </a:r>
          </a:p>
          <a:p>
            <a:pPr marL="0" indent="0">
              <a:buNone/>
            </a:pPr>
            <a:r>
              <a:rPr lang="uk-UA" dirty="0"/>
              <a:t>в цілому?</a:t>
            </a:r>
          </a:p>
          <a:p>
            <a:pPr marL="0" indent="0">
              <a:buNone/>
            </a:pPr>
            <a:r>
              <a:rPr lang="uk-UA" dirty="0"/>
              <a:t>• Розповсюдження і збереження яких знань додає цінність конкретним процесам і</a:t>
            </a:r>
          </a:p>
          <a:p>
            <a:pPr marL="0" indent="0">
              <a:buNone/>
            </a:pPr>
            <a:r>
              <a:rPr lang="uk-UA" dirty="0"/>
              <a:t>організації в цілому?</a:t>
            </a:r>
          </a:p>
          <a:p>
            <a:pPr marL="0" indent="0">
              <a:buNone/>
            </a:pPr>
            <a:r>
              <a:rPr lang="uk-UA" dirty="0"/>
              <a:t>• Підтвердження виконання яких дій додає цінність конкретним процесам і організації в</a:t>
            </a:r>
          </a:p>
          <a:p>
            <a:pPr marL="0" indent="0">
              <a:buNone/>
            </a:pPr>
            <a:r>
              <a:rPr lang="uk-UA" dirty="0"/>
              <a:t>цілому?</a:t>
            </a:r>
          </a:p>
          <a:p>
            <a:pPr marL="0" indent="0">
              <a:buNone/>
            </a:pPr>
            <a:r>
              <a:rPr lang="uk-UA" dirty="0"/>
              <a:t>Відношення персоналу до створення, ведення і аналізу документації є одним із елементів</a:t>
            </a:r>
          </a:p>
          <a:p>
            <a:pPr marL="0" indent="0">
              <a:buNone/>
            </a:pPr>
            <a:r>
              <a:rPr lang="uk-UA" dirty="0"/>
              <a:t>корпоративної культури, що суттєво визначає здатність процесу «Управляти документацією»</a:t>
            </a:r>
          </a:p>
          <a:p>
            <a:pPr marL="0" indent="0">
              <a:buNone/>
            </a:pPr>
            <a:r>
              <a:rPr lang="uk-UA" dirty="0"/>
              <a:t>додавати споживчу цінність у загальному продукті діяльності організації!</a:t>
            </a:r>
          </a:p>
        </p:txBody>
      </p:sp>
    </p:spTree>
    <p:extLst>
      <p:ext uri="{BB962C8B-B14F-4D97-AF65-F5344CB8AC3E}">
        <p14:creationId xmlns:p14="http://schemas.microsoft.com/office/powerpoint/2010/main" val="1252283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910564A-0658-FCF9-4D25-81F989E58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22024"/>
          </a:xfrm>
        </p:spPr>
        <p:txBody>
          <a:bodyPr/>
          <a:lstStyle/>
          <a:p>
            <a:r>
              <a:rPr lang="uk-UA" dirty="0"/>
              <a:t>Важливі визначення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EE857B-2CE5-5081-2F9D-607567EE590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891552"/>
            <a:ext cx="10363826" cy="41327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700" b="1" dirty="0"/>
              <a:t>Інформація</a:t>
            </a:r>
            <a:r>
              <a:rPr lang="uk-UA" sz="1700" dirty="0"/>
              <a:t> – це дані, що згруповані з певною упередженістю (ціллю) і містять в собі цінність з</a:t>
            </a:r>
          </a:p>
          <a:p>
            <a:pPr marL="0" indent="0">
              <a:buNone/>
            </a:pPr>
            <a:r>
              <a:rPr lang="uk-UA" sz="1700" dirty="0"/>
              <a:t>точки зору споживача (п. 3.7.1. МС І</a:t>
            </a:r>
            <a:r>
              <a:rPr lang="en-US" sz="1700" dirty="0"/>
              <a:t>S</a:t>
            </a:r>
            <a:r>
              <a:rPr lang="uk-UA" sz="1700" dirty="0"/>
              <a:t>О 9000).</a:t>
            </a:r>
          </a:p>
          <a:p>
            <a:pPr marL="0" indent="0">
              <a:buNone/>
            </a:pPr>
            <a:r>
              <a:rPr lang="uk-UA" sz="1700" b="1" dirty="0"/>
              <a:t>Дані</a:t>
            </a:r>
            <a:r>
              <a:rPr lang="uk-UA" sz="1700" dirty="0"/>
              <a:t> – помічені і зафіксовані факти, що не спонукають до активної дії.</a:t>
            </a:r>
          </a:p>
          <a:p>
            <a:pPr marL="0" indent="0">
              <a:buNone/>
            </a:pPr>
            <a:r>
              <a:rPr lang="uk-UA" sz="1700" b="1" dirty="0"/>
              <a:t>Документ</a:t>
            </a:r>
            <a:r>
              <a:rPr lang="uk-UA" sz="1700" dirty="0"/>
              <a:t> - це інформація, що розміщена на певному носії (наприклад, паперовий або</a:t>
            </a:r>
          </a:p>
          <a:p>
            <a:pPr marL="0" indent="0">
              <a:buNone/>
            </a:pPr>
            <a:r>
              <a:rPr lang="uk-UA" sz="1700" dirty="0"/>
              <a:t>електронний носій) (п. 3.7.2. МС І</a:t>
            </a:r>
            <a:r>
              <a:rPr lang="en-US" sz="1700" dirty="0"/>
              <a:t>S</a:t>
            </a:r>
            <a:r>
              <a:rPr lang="uk-UA" sz="1700" dirty="0"/>
              <a:t>О 9000).</a:t>
            </a:r>
          </a:p>
          <a:p>
            <a:pPr marL="0" indent="0">
              <a:buNone/>
            </a:pPr>
            <a:r>
              <a:rPr lang="uk-UA" sz="1700" b="1" dirty="0"/>
              <a:t>Нормативно-технічна документація </a:t>
            </a:r>
            <a:r>
              <a:rPr lang="uk-UA" sz="1700" dirty="0"/>
              <a:t>– документи, що встановлюють вимоги до продукту,</a:t>
            </a:r>
          </a:p>
          <a:p>
            <a:pPr marL="0" indent="0">
              <a:buNone/>
            </a:pPr>
            <a:r>
              <a:rPr lang="uk-UA" sz="1700" dirty="0"/>
              <a:t>процесу (п. 3.7.3. МС І</a:t>
            </a:r>
            <a:r>
              <a:rPr lang="en-US" sz="1700" dirty="0"/>
              <a:t>S</a:t>
            </a:r>
            <a:r>
              <a:rPr lang="uk-UA" sz="1700" dirty="0"/>
              <a:t>О 9000).</a:t>
            </a:r>
          </a:p>
          <a:p>
            <a:pPr marL="0" indent="0">
              <a:buNone/>
            </a:pPr>
            <a:r>
              <a:rPr lang="uk-UA" sz="1700" b="1" dirty="0"/>
              <a:t>Записи (протоколи) </a:t>
            </a:r>
            <a:r>
              <a:rPr lang="uk-UA" sz="1700" dirty="0"/>
              <a:t>– документ, що містить дані про досягнуті результати або свідчення про</a:t>
            </a:r>
          </a:p>
          <a:p>
            <a:pPr marL="0" indent="0">
              <a:buNone/>
            </a:pPr>
            <a:r>
              <a:rPr lang="uk-UA" sz="1700" dirty="0"/>
              <a:t>здійснену дію (п. 3.7.6. МС І</a:t>
            </a:r>
            <a:r>
              <a:rPr lang="en-US" sz="1700" dirty="0"/>
              <a:t>S</a:t>
            </a:r>
            <a:r>
              <a:rPr lang="uk-UA" sz="1700" dirty="0"/>
              <a:t>О 9000).</a:t>
            </a:r>
          </a:p>
        </p:txBody>
      </p:sp>
    </p:spTree>
    <p:extLst>
      <p:ext uri="{BB962C8B-B14F-4D97-AF65-F5344CB8AC3E}">
        <p14:creationId xmlns:p14="http://schemas.microsoft.com/office/powerpoint/2010/main" val="3340448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B062985-36F0-5316-F146-B131B3D36C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407459"/>
            <a:ext cx="10363826" cy="4061012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Документація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довільну</a:t>
            </a:r>
            <a:r>
              <a:rPr lang="ru-RU" dirty="0"/>
              <a:t> форму і бути </a:t>
            </a:r>
            <a:r>
              <a:rPr lang="ru-RU" dirty="0" err="1"/>
              <a:t>розміщена</a:t>
            </a:r>
            <a:r>
              <a:rPr lang="ru-RU" dirty="0"/>
              <a:t> на будь-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носії</a:t>
            </a:r>
            <a:r>
              <a:rPr lang="ru-RU" dirty="0"/>
              <a:t>. У </a:t>
            </a:r>
            <a:r>
              <a:rPr lang="ru-RU" dirty="0" err="1"/>
              <a:t>стандарті</a:t>
            </a:r>
            <a:r>
              <a:rPr lang="ru-RU" dirty="0"/>
              <a:t> МС ISO 9000 п. 3.7.2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терміну</a:t>
            </a:r>
            <a:r>
              <a:rPr lang="ru-RU" dirty="0"/>
              <a:t> “документ” наведено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приклади</a:t>
            </a:r>
            <a:r>
              <a:rPr lang="ru-RU" dirty="0"/>
              <a:t> </a:t>
            </a:r>
            <a:r>
              <a:rPr lang="ru-RU" dirty="0" err="1"/>
              <a:t>носіїв</a:t>
            </a:r>
            <a:r>
              <a:rPr lang="ru-RU" dirty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/>
              <a:t>папір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/>
              <a:t>магнітний</a:t>
            </a:r>
            <a:r>
              <a:rPr lang="ru-RU" dirty="0"/>
              <a:t> </a:t>
            </a:r>
            <a:r>
              <a:rPr lang="ru-RU" dirty="0" err="1"/>
              <a:t>носій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/>
              <a:t>електронний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магнітний</a:t>
            </a:r>
            <a:r>
              <a:rPr lang="ru-RU" dirty="0"/>
              <a:t> </a:t>
            </a:r>
            <a:r>
              <a:rPr lang="ru-RU" dirty="0" err="1"/>
              <a:t>комп’ютерний</a:t>
            </a:r>
            <a:r>
              <a:rPr lang="ru-RU" dirty="0"/>
              <a:t> диск;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/>
              <a:t>фотографія</a:t>
            </a:r>
            <a:r>
              <a:rPr lang="ru-RU" dirty="0"/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 </a:t>
            </a:r>
            <a:r>
              <a:rPr lang="ru-RU" dirty="0" err="1"/>
              <a:t>еталонний</a:t>
            </a:r>
            <a:r>
              <a:rPr lang="ru-RU" dirty="0"/>
              <a:t> </a:t>
            </a:r>
            <a:r>
              <a:rPr lang="ru-RU" dirty="0" err="1"/>
              <a:t>зразок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1170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C263FDC-0CFC-7444-2376-0FA41FD1229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0094" y="833718"/>
            <a:ext cx="4957482" cy="52264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/>
              <a:t>Згідно із вимогами стандарту </a:t>
            </a:r>
            <a:r>
              <a:rPr lang="en-US" dirty="0"/>
              <a:t>ISO 9001:2008 (</a:t>
            </a:r>
            <a:r>
              <a:rPr lang="uk-UA" dirty="0"/>
              <a:t>п. 4.2.1., загальні положення) документація системи менеджменту якості має містити: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dirty="0"/>
              <a:t>а) документально оформлені заяви про політику і цілі у сфері якості;</a:t>
            </a:r>
          </a:p>
          <a:p>
            <a:pPr marL="0" indent="0">
              <a:buNone/>
            </a:pPr>
            <a:r>
              <a:rPr lang="en-US" dirty="0"/>
              <a:t>b) </a:t>
            </a:r>
            <a:r>
              <a:rPr lang="uk-UA" dirty="0"/>
              <a:t>настанову з якості;</a:t>
            </a:r>
          </a:p>
          <a:p>
            <a:pPr marL="0" indent="0">
              <a:buNone/>
            </a:pPr>
            <a:r>
              <a:rPr lang="uk-UA" dirty="0"/>
              <a:t>с) документовані процедури, що обумовлені міжнародним стандартом;</a:t>
            </a:r>
          </a:p>
          <a:p>
            <a:pPr marL="0" indent="0">
              <a:buNone/>
            </a:pPr>
            <a:r>
              <a:rPr lang="en-US" dirty="0"/>
              <a:t>d) </a:t>
            </a:r>
            <a:r>
              <a:rPr lang="uk-UA" dirty="0"/>
              <a:t>документи, необхідні організації для забезпечення ефективного планування, роботи і управління її процесами;</a:t>
            </a:r>
          </a:p>
          <a:p>
            <a:pPr marL="0" indent="0">
              <a:buNone/>
            </a:pPr>
            <a:r>
              <a:rPr lang="uk-UA" dirty="0"/>
              <a:t>е) записи, що обумовлені міжнародним стандартом.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6D11EF0-2A24-64B0-A329-C0C5C7401A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48871" y="833718"/>
            <a:ext cx="4755776" cy="53064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900" dirty="0"/>
              <a:t>Перелік і зміст документації має забезпечувати:</a:t>
            </a:r>
          </a:p>
          <a:p>
            <a:pPr marL="0" indent="0">
              <a:buNone/>
            </a:pPr>
            <a:endParaRPr lang="uk-UA" sz="1900" dirty="0"/>
          </a:p>
          <a:p>
            <a:pPr>
              <a:buFont typeface="Courier New" panose="02070309020205020404" pitchFamily="49" charset="0"/>
              <a:buChar char="o"/>
            </a:pPr>
            <a:r>
              <a:rPr lang="uk-UA" sz="1900" dirty="0"/>
              <a:t>ідентифікацію процесів, необхідних для ефективного впровадження системного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1900" dirty="0"/>
              <a:t>управління бізнес-процесами;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1900" dirty="0"/>
              <a:t>розуміння взаємодії між даними процесами;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uk-UA" sz="1900" dirty="0"/>
              <a:t>документування процесів в обсягах, необхідних для їх ефективного функціонування і контролю.</a:t>
            </a:r>
          </a:p>
        </p:txBody>
      </p:sp>
      <p:sp>
        <p:nvSpPr>
          <p:cNvPr id="8" name="Прямоугольник: один усеченный угол 7">
            <a:extLst>
              <a:ext uri="{FF2B5EF4-FFF2-40B4-BE49-F238E27FC236}">
                <a16:creationId xmlns:a16="http://schemas.microsoft.com/office/drawing/2014/main" xmlns="" id="{D525B3EE-FDC9-A98D-72B6-A5511E1FB80A}"/>
              </a:ext>
            </a:extLst>
          </p:cNvPr>
          <p:cNvSpPr/>
          <p:nvPr/>
        </p:nvSpPr>
        <p:spPr>
          <a:xfrm>
            <a:off x="5880847" y="0"/>
            <a:ext cx="439271" cy="6858000"/>
          </a:xfrm>
          <a:prstGeom prst="snip1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9756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F318AB-B509-F6DB-3C9C-6EE2227D53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8164" y="1237128"/>
            <a:ext cx="10049435" cy="48050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У цілому, всю документацію організації можна розділити на дві групи: документація </a:t>
            </a:r>
            <a:r>
              <a:rPr lang="uk-UA" b="1" dirty="0"/>
              <a:t>зовнішнього</a:t>
            </a:r>
            <a:r>
              <a:rPr lang="uk-UA" dirty="0"/>
              <a:t> походження і документація </a:t>
            </a:r>
            <a:r>
              <a:rPr lang="uk-UA" b="1" dirty="0"/>
              <a:t>внутрішнього</a:t>
            </a:r>
            <a:r>
              <a:rPr lang="uk-UA" dirty="0"/>
              <a:t> походження.</a:t>
            </a:r>
          </a:p>
          <a:p>
            <a:pPr marL="0" indent="0">
              <a:buNone/>
            </a:pPr>
            <a:r>
              <a:rPr lang="uk-UA" dirty="0"/>
              <a:t>Документація </a:t>
            </a:r>
            <a:r>
              <a:rPr lang="uk-UA" b="1" dirty="0"/>
              <a:t>зовнішнього</a:t>
            </a:r>
            <a:r>
              <a:rPr lang="uk-UA" dirty="0"/>
              <a:t> походження включає закони України, постанови уряду, державні і міжнародні стандарти, нормативні документи, довідники, правила експлуатації обладнання і механізмів підвищеної небезпеки і </a:t>
            </a:r>
            <a:r>
              <a:rPr lang="uk-UA" dirty="0" err="1"/>
              <a:t>т.д</a:t>
            </a:r>
            <a:r>
              <a:rPr lang="uk-UA" dirty="0"/>
              <a:t>. Тобто, всі ті документи, які створюються за організацією і надходять до організації із зовнішніх джерел.</a:t>
            </a:r>
          </a:p>
          <a:p>
            <a:pPr marL="0" indent="0">
              <a:buNone/>
            </a:pPr>
            <a:r>
              <a:rPr lang="uk-UA" dirty="0"/>
              <a:t>Документація </a:t>
            </a:r>
            <a:r>
              <a:rPr lang="uk-UA" b="1" dirty="0"/>
              <a:t>внутрішнього</a:t>
            </a:r>
            <a:r>
              <a:rPr lang="uk-UA" dirty="0"/>
              <a:t> походження включає всі документи, створювані усередині організації для забезпечення її функціонування і документація створювана її співробітниками протягом трудової діяльності.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821540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367B64A-B308-E43C-CCA3-B27584BFF0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89529" y="1299885"/>
            <a:ext cx="9601200" cy="55581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dirty="0" err="1"/>
              <a:t>Документацію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походження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endParaRPr lang="uk-UA" dirty="0"/>
          </a:p>
        </p:txBody>
      </p:sp>
      <p:sp>
        <p:nvSpPr>
          <p:cNvPr id="4" name="Стрелка: изогнутая вправо 3">
            <a:extLst>
              <a:ext uri="{FF2B5EF4-FFF2-40B4-BE49-F238E27FC236}">
                <a16:creationId xmlns:a16="http://schemas.microsoft.com/office/drawing/2014/main" xmlns="" id="{B14FC717-DBB5-BAD5-D119-0658086D9A79}"/>
              </a:ext>
            </a:extLst>
          </p:cNvPr>
          <p:cNvSpPr/>
          <p:nvPr/>
        </p:nvSpPr>
        <p:spPr>
          <a:xfrm>
            <a:off x="385482" y="1783976"/>
            <a:ext cx="1506071" cy="2554942"/>
          </a:xfrm>
          <a:prstGeom prst="curved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5" name="Стрелка: изогнутая влево 4">
            <a:extLst>
              <a:ext uri="{FF2B5EF4-FFF2-40B4-BE49-F238E27FC236}">
                <a16:creationId xmlns:a16="http://schemas.microsoft.com/office/drawing/2014/main" xmlns="" id="{C5E7B7AF-314C-7B66-45D8-A159B895CA72}"/>
              </a:ext>
            </a:extLst>
          </p:cNvPr>
          <p:cNvSpPr/>
          <p:nvPr/>
        </p:nvSpPr>
        <p:spPr>
          <a:xfrm>
            <a:off x="10488705" y="1783976"/>
            <a:ext cx="1506071" cy="2554942"/>
          </a:xfrm>
          <a:prstGeom prst="curvedLef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DFC579-104D-9926-04E0-92C29D092464}"/>
              </a:ext>
            </a:extLst>
          </p:cNvPr>
          <p:cNvSpPr txBox="1"/>
          <p:nvPr/>
        </p:nvSpPr>
        <p:spPr>
          <a:xfrm>
            <a:off x="1999129" y="2976282"/>
            <a:ext cx="38189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/>
              <a:t>РЕГЛАМЕНТУЮЧА</a:t>
            </a:r>
            <a:r>
              <a:rPr lang="uk-UA" dirty="0"/>
              <a:t> — інструкції, положення, стандарти, регламенти, методики, плани, програми, договори, накази, розпорядження і </a:t>
            </a:r>
            <a:r>
              <a:rPr lang="uk-UA" dirty="0" err="1"/>
              <a:t>т.д</a:t>
            </a:r>
            <a:r>
              <a:rPr lang="uk-UA" dirty="0"/>
              <a:t>. Регламентуюча документація у процесі роботи змінюється (коректується) і призначена для керування подіями, роботами у процесі їх виконання. Ці документи створюють для забезпечення діяльності організації.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E6C8967-4918-6BC3-E140-0F9B6C050715}"/>
              </a:ext>
            </a:extLst>
          </p:cNvPr>
          <p:cNvSpPr txBox="1"/>
          <p:nvPr/>
        </p:nvSpPr>
        <p:spPr>
          <a:xfrm>
            <a:off x="5871882" y="2930115"/>
            <a:ext cx="461682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700" b="1" dirty="0"/>
              <a:t>ІНФОРМАТИВНА</a:t>
            </a:r>
            <a:r>
              <a:rPr lang="uk-UA" sz="1700" dirty="0"/>
              <a:t> — акти, протоколи, довідки, звіти, сертифікати, результати перевірки і</a:t>
            </a:r>
          </a:p>
          <a:p>
            <a:r>
              <a:rPr lang="uk-UA" sz="1700" dirty="0"/>
              <a:t>контролю, випробувань і </a:t>
            </a:r>
            <a:r>
              <a:rPr lang="uk-UA" sz="1700" dirty="0" err="1"/>
              <a:t>т.д</a:t>
            </a:r>
            <a:r>
              <a:rPr lang="uk-UA" sz="1700" dirty="0"/>
              <a:t>. У термінології МС </a:t>
            </a:r>
            <a:r>
              <a:rPr lang="en-US" sz="1700" dirty="0"/>
              <a:t>IS</a:t>
            </a:r>
            <a:r>
              <a:rPr lang="uk-UA" sz="1700" dirty="0"/>
              <a:t>О 9000:2000 такі документи називають «Дані</a:t>
            </a:r>
          </a:p>
          <a:p>
            <a:r>
              <a:rPr lang="uk-UA" sz="1700" dirty="0"/>
              <a:t>про якість» або «Записи з якості». Відмінна риса цього виду документів полягає в тім, що</a:t>
            </a:r>
          </a:p>
          <a:p>
            <a:r>
              <a:rPr lang="uk-UA" sz="1700" dirty="0"/>
              <a:t>інформація в них є незмінною і призначена для фіксації здійснення конкретного факту або події.</a:t>
            </a:r>
          </a:p>
          <a:p>
            <a:r>
              <a:rPr lang="uk-UA" sz="1700" dirty="0"/>
              <a:t>Документи, які фіксують і зберігають інформацію, створюють протягом діяльності організації.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C866739-9A3D-78FD-DE3F-C1B37ADB90F3}"/>
              </a:ext>
            </a:extLst>
          </p:cNvPr>
          <p:cNvSpPr/>
          <p:nvPr/>
        </p:nvSpPr>
        <p:spPr>
          <a:xfrm>
            <a:off x="1999129" y="2930115"/>
            <a:ext cx="3818965" cy="323165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AF0F0CC-D096-3B98-3935-755B44037A65}"/>
              </a:ext>
            </a:extLst>
          </p:cNvPr>
          <p:cNvSpPr/>
          <p:nvPr/>
        </p:nvSpPr>
        <p:spPr>
          <a:xfrm>
            <a:off x="5871882" y="2930115"/>
            <a:ext cx="4616823" cy="323165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850644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136</TotalTime>
  <Words>2881</Words>
  <Application>Microsoft Office PowerPoint</Application>
  <PresentationFormat>Произвольный</PresentationFormat>
  <Paragraphs>201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Капля</vt:lpstr>
      <vt:lpstr>Лекція на тему: «Документування бізнес-процесів»</vt:lpstr>
      <vt:lpstr>3.1. Вимоги до забезпечення документування бізнес-процесів</vt:lpstr>
      <vt:lpstr>Презентация PowerPoint</vt:lpstr>
      <vt:lpstr>Презентация PowerPoint</vt:lpstr>
      <vt:lpstr>Важливі визначення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3.2.Структура регламенту виконання бізнес процесу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3.3. Використання процесного підходу у розробці моделей управління підприємством: модель СУЯ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Питання для контролю знань та обговорення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Розділ 3 «Документування бізнес-процесів</dc:title>
  <dc:creator>Lenovo Comfy</dc:creator>
  <cp:lastModifiedBy>Хоменко Ганна Юріївна</cp:lastModifiedBy>
  <cp:revision>2</cp:revision>
  <dcterms:created xsi:type="dcterms:W3CDTF">2023-09-17T07:32:58Z</dcterms:created>
  <dcterms:modified xsi:type="dcterms:W3CDTF">2023-09-20T10:33:52Z</dcterms:modified>
</cp:coreProperties>
</file>