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7" r:id="rId3"/>
    <p:sldId id="259" r:id="rId4"/>
    <p:sldId id="257" r:id="rId5"/>
    <p:sldId id="258" r:id="rId6"/>
    <p:sldId id="260" r:id="rId7"/>
    <p:sldId id="261" r:id="rId8"/>
    <p:sldId id="264" r:id="rId9"/>
    <p:sldId id="265" r:id="rId10"/>
    <p:sldId id="262" r:id="rId11"/>
    <p:sldId id="263" r:id="rId12"/>
    <p:sldId id="266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717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464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44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5101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4150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6029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8163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540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911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973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265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51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031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892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665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174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00BE2-99A1-4808-8A46-6728143D90F4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97C1CD-9E65-43C1-85A4-2666065473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78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%D0%A1%D0%BF%D0%BE%D1%80%D1%82&amp;oq=%D0%B1%D1%96%D0%BE%D0%BC%D0%B5%D1%85%D0%B0%D0%BD%D1%96%D0%BA%D0%B0&amp;gs_lcrp=EgZjaHJvbWUyCQgAEEUYORiABDIHCAEQABiABDIHCAIQABiABDIHCAMQABiABDIHCAQQABiABDIHCAUQABiABDIHCAYQABiABDIHCAcQABiABDIHCAgQABiABDIHCAkQABiABNIBCjE0MTQ3ajBqMTWoAgiwAgHxBVZ9gzh5V0jP&amp;sourceid=chrome&amp;ie=UTF-8&amp;ved=2ahUKEwjZoZPerpeTAxXgJRAIHdxRNm0QgK4QegYIAQgCEAM" TargetMode="External"/><Relationship Id="rId2" Type="http://schemas.openxmlformats.org/officeDocument/2006/relationships/hyperlink" Target="https://www.google.com/search?q=%D0%93%D0%B0%D0%BB%D1%83%D0%B7%D1%96+%D0%B7%D0%B0%D1%81%D1%82%D0%BE%D1%81%D1%83%D0%B2%D0%B0%D0%BD%D0%BD%D1%8F&amp;oq=%D0%B1%D1%96%D0%BE%D0%BC%D0%B5%D1%85%D0%B0%D0%BD%D1%96%D0%BA%D0%B0&amp;gs_lcrp=EgZjaHJvbWUyCQgAEEUYORiABDIHCAEQABiABDIHCAIQABiABDIHCAMQABiABDIHCAQQABiABDIHCAUQABiABDIHCAYQABiABDIHCAcQABiABDIHCAgQABiABDIHCAkQABiABNIBCjE0MTQ3ajBqMTWoAgiwAgHxBVZ9gzh5V0jP&amp;sourceid=chrome&amp;ie=UTF-8&amp;ved=2ahUKEwjZoZPerpeTAxXgJRAIHdxRNm0QgK4QegYIAQgCEA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search?q=%D0%95%D1%80%D0%B3%D0%BE%D0%BD%D0%BE%D0%BC%D1%96%D0%BA%D0%B0&amp;oq=%D0%B1%D1%96%D0%BE%D0%BC%D0%B5%D1%85%D0%B0%D0%BD%D1%96%D0%BA%D0%B0&amp;gs_lcrp=EgZjaHJvbWUyCQgAEEUYORiABDIHCAEQABiABDIHCAIQABiABDIHCAMQABiABDIHCAQQABiABDIHCAUQABiABDIHCAYQABiABDIHCAcQABiABDIHCAgQABiABDIHCAkQABiABNIBCjE0MTQ3ajBqMTWoAgiwAgHxBVZ9gzh5V0jP&amp;sourceid=chrome&amp;ie=UTF-8&amp;ved=2ahUKEwjZoZPerpeTAxXgJRAIHdxRNm0QgK4QegYIAQgCEAc" TargetMode="External"/><Relationship Id="rId4" Type="http://schemas.openxmlformats.org/officeDocument/2006/relationships/hyperlink" Target="https://www.google.com/search?q=%D0%9C%D0%B5%D0%B4%D0%B8%D1%86%D0%B8%D0%BD%D0%B0+%D1%82%D0%B0+%D1%80%D0%B5%D0%B0%D0%B1%D1%96%D0%BB%D1%96%D1%82%D0%B0%D1%86%D1%96%D1%8F&amp;oq=%D0%B1%D1%96%D0%BE%D0%BC%D0%B5%D1%85%D0%B0%D0%BD%D1%96%D0%BA%D0%B0&amp;gs_lcrp=EgZjaHJvbWUyCQgAEEUYORiABDIHCAEQABiABDIHCAIQABiABDIHCAMQABiABDIHCAQQABiABDIHCAUQABiABDIHCAYQABiABDIHCAcQABiABDIHCAgQABiABDIHCAkQABiABNIBCjE0MTQ3ajBqMTWoAgiwAgHxBVZ9gzh5V0jP&amp;sourceid=chrome&amp;ie=UTF-8&amp;ved=2ahUKEwjZoZPerpeTAxXgJRAIHdxRNm0QgK4QegYIAQgCEA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Біомеханіка</a:t>
            </a:r>
            <a:r>
              <a:rPr lang="uk-UA" dirty="0"/>
              <a:t/>
            </a:r>
            <a:br>
              <a:rPr lang="uk-UA" dirty="0"/>
            </a:br>
            <a:r>
              <a:rPr lang="uk-UA" sz="2800" dirty="0"/>
              <a:t>Елементи біомеханіки  опорно-рухового </a:t>
            </a:r>
            <a:r>
              <a:rPr lang="uk-UA" sz="2800" dirty="0" smtClean="0"/>
              <a:t>апарату </a:t>
            </a:r>
            <a:endParaRPr lang="uk-UA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Біомеханічний опис принципів побудови скелета людини</a:t>
            </a:r>
          </a:p>
          <a:p>
            <a:pPr marL="457200" indent="-457200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Робота м'язів. Основні характеристики м'язів</a:t>
            </a:r>
          </a:p>
          <a:p>
            <a:pPr marL="457200" indent="-457200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 та прилади для вимірювання біомеханічних характеристик</a:t>
            </a:r>
          </a:p>
          <a:p>
            <a:pPr marL="457200" indent="-457200">
              <a:buAutoNum type="arabicPeriod"/>
            </a:pP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327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831" y="894156"/>
            <a:ext cx="6710093" cy="51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0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44" y="1004618"/>
            <a:ext cx="3086819" cy="2726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317" y="1120187"/>
            <a:ext cx="2611917" cy="35828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061" y="1004618"/>
            <a:ext cx="2513622" cy="51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2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Література </a:t>
            </a:r>
            <a:br>
              <a:rPr lang="uk-UA" b="1" dirty="0" smtClean="0"/>
            </a:br>
            <a:r>
              <a:rPr lang="uk-UA" dirty="0" smtClean="0"/>
              <a:t>для самостійного опрацювання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Основи біологічної та медичної фізики, інформатики й апаратури: </a:t>
            </a:r>
            <a:r>
              <a:rPr lang="uk-UA" dirty="0" err="1" smtClean="0"/>
              <a:t>Навч.посібник</a:t>
            </a:r>
            <a:r>
              <a:rPr lang="uk-UA" dirty="0" smtClean="0"/>
              <a:t>/ Л.О. Афанасьєв, П.Г. </a:t>
            </a:r>
            <a:r>
              <a:rPr lang="uk-UA" dirty="0" err="1" smtClean="0"/>
              <a:t>Жуматій</a:t>
            </a:r>
            <a:r>
              <a:rPr lang="uk-UA" dirty="0" smtClean="0"/>
              <a:t>, О.В. </a:t>
            </a:r>
            <a:r>
              <a:rPr lang="uk-UA" dirty="0" err="1" smtClean="0"/>
              <a:t>Мандель</a:t>
            </a:r>
            <a:r>
              <a:rPr lang="uk-UA" dirty="0" smtClean="0"/>
              <a:t> та ін. – Одеса: </a:t>
            </a:r>
            <a:r>
              <a:rPr lang="uk-UA" dirty="0" err="1" smtClean="0"/>
              <a:t>Одес.держ.мед.ун</a:t>
            </a:r>
            <a:r>
              <a:rPr lang="uk-UA" dirty="0" smtClean="0"/>
              <a:t>-т, 2013 – 258 с. </a:t>
            </a:r>
            <a:r>
              <a:rPr lang="uk-UA" smtClean="0"/>
              <a:t>- </a:t>
            </a:r>
            <a:r>
              <a:rPr lang="uk-UA" b="1" smtClean="0"/>
              <a:t>стор</a:t>
            </a:r>
            <a:r>
              <a:rPr lang="uk-UA" b="1" dirty="0" smtClean="0"/>
              <a:t>. 90-96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52392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поняття та визначення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231" y="1460197"/>
            <a:ext cx="9760445" cy="5183794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Біомеханіка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 розділ біофізики, що вивчає механічні властивості живих тканин, органів та цілісних організмів, а також механічні явища в них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Вона використовує методи механіки, анатомії та фізики для аналізу рухів людини, підвищення ефективності фізичних вправ, покращення техніки рухів та запобігання травмам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відміну від механізмів, рухи в живих системах реалізуються завдяки складній взаємодії біологічних, хімічних та соціальних факторів, а не лише прямої дії законів класичної механіки. Біомеханіка розглядає рухи з урахуванням анатомо-фізіологічних особливостей, а також періодів розвитку, старіння або патологій. 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b="1" dirty="0">
                <a:hlinkClick r:id="rId2"/>
              </a:rPr>
              <a:t>Галузі застосування</a:t>
            </a:r>
            <a:r>
              <a:rPr lang="uk-UA" b="1" dirty="0"/>
              <a:t>: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hlinkClick r:id="rId3"/>
              </a:rPr>
              <a:t>Спорт</a:t>
            </a:r>
            <a:r>
              <a:rPr lang="uk-UA" b="1" dirty="0"/>
              <a:t>:</a:t>
            </a:r>
            <a:r>
              <a:rPr lang="uk-UA" dirty="0"/>
              <a:t> 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Оптимізація техніки, підвищення результатів.</a:t>
            </a:r>
          </a:p>
          <a:p>
            <a:r>
              <a:rPr lang="uk-UA" b="1" dirty="0">
                <a:hlinkClick r:id="rId4"/>
              </a:rPr>
              <a:t>Медицина та реабілітація</a:t>
            </a:r>
            <a:r>
              <a:rPr lang="uk-UA" b="1" dirty="0"/>
              <a:t>:</a:t>
            </a:r>
            <a:r>
              <a:rPr lang="uk-UA" dirty="0"/>
              <a:t> 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Клінічна біомеханіка, протезування, відновлення після травм.</a:t>
            </a:r>
          </a:p>
          <a:p>
            <a:r>
              <a:rPr lang="uk-UA" b="1" dirty="0">
                <a:hlinkClick r:id="rId5"/>
              </a:rPr>
              <a:t>Ергономіка</a:t>
            </a:r>
            <a:r>
              <a:rPr lang="uk-UA" b="1" dirty="0"/>
              <a:t>:</a:t>
            </a:r>
            <a:r>
              <a:rPr lang="uk-UA" dirty="0"/>
              <a:t> 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Біомеханіка трудових процесів. </a:t>
            </a:r>
          </a:p>
          <a:p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2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49" y="233464"/>
            <a:ext cx="819920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1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97" y="1651165"/>
            <a:ext cx="7106494" cy="480264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9923" y="450626"/>
            <a:ext cx="9473022" cy="1200539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uk-UA" dirty="0" smtClean="0"/>
              <a:t>Біомеханічний опис принципів побудови скелета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413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92" y="475846"/>
            <a:ext cx="7663040" cy="579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1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17" y="739482"/>
            <a:ext cx="4648200" cy="4476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193" y="739482"/>
            <a:ext cx="51244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71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19" y="1116402"/>
            <a:ext cx="6981825" cy="3124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0869" y="4240602"/>
            <a:ext cx="7387575" cy="205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ЕРГОГРАФІЯ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(от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греч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ergon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– робота +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grapho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пишу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графичної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реєстрації роботи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мязів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людини.</a:t>
            </a:r>
          </a:p>
          <a:p>
            <a:pPr>
              <a:lnSpc>
                <a:spcPct val="120000"/>
              </a:lnSpc>
            </a:pP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Ергографами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називаються спеціальні пристосування, які розраховані на виконання дозованої м’язової роботи і дозволяють записувати траєкторію робочих рухів.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5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34525"/>
          </a:xfrm>
        </p:spPr>
        <p:txBody>
          <a:bodyPr>
            <a:normAutofit/>
          </a:bodyPr>
          <a:lstStyle/>
          <a:p>
            <a:r>
              <a:rPr lang="uk-UA" dirty="0" smtClean="0"/>
              <a:t>Робота м'язів 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Механічна реакція цілого м'яза при його збудженні виражається у двох формах: розвиток напруження та скорочення. У природніх умовах діяльності в організмі людини ступінь скорочення може бути різним.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величиною та характером можна виділити 3 різновиди м'язового скорочення: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Ізотонічний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Ізометричний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uk-UA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Ауксотонічний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анізотонічний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8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фізичні характеристики м'язів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Абсолютна м'язова сила</a:t>
            </a:r>
          </a:p>
          <a:p>
            <a:r>
              <a:rPr lang="uk-UA" dirty="0" smtClean="0"/>
              <a:t>Швидкість скорочення м'яза</a:t>
            </a:r>
          </a:p>
          <a:p>
            <a:r>
              <a:rPr lang="uk-UA" dirty="0" smtClean="0"/>
              <a:t>Механічна робота</a:t>
            </a:r>
          </a:p>
          <a:p>
            <a:r>
              <a:rPr lang="uk-UA" dirty="0" smtClean="0"/>
              <a:t>Теплотворення</a:t>
            </a:r>
          </a:p>
          <a:p>
            <a:r>
              <a:rPr lang="uk-UA" dirty="0" smtClean="0"/>
              <a:t>Енергія одноразового м'язового скорочення</a:t>
            </a:r>
          </a:p>
          <a:p>
            <a:r>
              <a:rPr lang="uk-UA" dirty="0" smtClean="0"/>
              <a:t>Загальна потужність</a:t>
            </a:r>
          </a:p>
          <a:p>
            <a:r>
              <a:rPr lang="uk-UA" dirty="0" smtClean="0"/>
              <a:t>Потужність скелетного м'яза – рівняння </a:t>
            </a:r>
            <a:r>
              <a:rPr lang="uk-UA" dirty="0" err="1" smtClean="0"/>
              <a:t>Хілла</a:t>
            </a:r>
            <a:endParaRPr lang="uk-UA" dirty="0" smtClean="0"/>
          </a:p>
          <a:p>
            <a:r>
              <a:rPr lang="uk-UA" dirty="0" smtClean="0"/>
              <a:t>Коефіцієнт корисної дії м'яза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833209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</TotalTime>
  <Words>190</Words>
  <Application>Microsoft Office PowerPoint</Application>
  <PresentationFormat>Широкий екран</PresentationFormat>
  <Paragraphs>32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3</vt:lpstr>
      <vt:lpstr>Грань</vt:lpstr>
      <vt:lpstr>  Біомеханіка Елементи біомеханіки  опорно-рухового апарату </vt:lpstr>
      <vt:lpstr>Основні поняття та визначення</vt:lpstr>
      <vt:lpstr>Презентація PowerPoint</vt:lpstr>
      <vt:lpstr>Біомеханічний опис принципів побудови скелета</vt:lpstr>
      <vt:lpstr>Презентація PowerPoint</vt:lpstr>
      <vt:lpstr>Презентація PowerPoint</vt:lpstr>
      <vt:lpstr>Презентація PowerPoint</vt:lpstr>
      <vt:lpstr>Робота м'язів </vt:lpstr>
      <vt:lpstr>Основні фізичні характеристики м'язів </vt:lpstr>
      <vt:lpstr>Презентація PowerPoint</vt:lpstr>
      <vt:lpstr>Презентація PowerPoint</vt:lpstr>
      <vt:lpstr>Література  для самостійного опрацювання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Біомеханіка</dc:title>
  <dc:creator>Нікітчук Тетяна Миколаївна</dc:creator>
  <cp:lastModifiedBy>admin</cp:lastModifiedBy>
  <cp:revision>6</cp:revision>
  <dcterms:created xsi:type="dcterms:W3CDTF">2021-02-24T07:00:51Z</dcterms:created>
  <dcterms:modified xsi:type="dcterms:W3CDTF">2026-03-11T08:20:10Z</dcterms:modified>
</cp:coreProperties>
</file>