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4584D2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41955" y="638556"/>
            <a:ext cx="4263517" cy="4079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4584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2437" y="1496948"/>
            <a:ext cx="7992109" cy="1730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2437" y="1496948"/>
            <a:ext cx="8230870" cy="4690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0" Type="http://schemas.openxmlformats.org/officeDocument/2006/relationships/image" Target="../media/image65.png"/><Relationship Id="rId11" Type="http://schemas.openxmlformats.org/officeDocument/2006/relationships/image" Target="../media/image66.png"/><Relationship Id="rId12" Type="http://schemas.openxmlformats.org/officeDocument/2006/relationships/image" Target="../media/image67.png"/><Relationship Id="rId13" Type="http://schemas.openxmlformats.org/officeDocument/2006/relationships/image" Target="../media/image68.png"/><Relationship Id="rId14" Type="http://schemas.openxmlformats.org/officeDocument/2006/relationships/image" Target="../media/image69.png"/><Relationship Id="rId15" Type="http://schemas.openxmlformats.org/officeDocument/2006/relationships/image" Target="../media/image70.png"/><Relationship Id="rId16" Type="http://schemas.openxmlformats.org/officeDocument/2006/relationships/image" Target="../media/image71.png"/><Relationship Id="rId17" Type="http://schemas.openxmlformats.org/officeDocument/2006/relationships/image" Target="../media/image72.png"/><Relationship Id="rId18" Type="http://schemas.openxmlformats.org/officeDocument/2006/relationships/image" Target="../media/image73.png"/><Relationship Id="rId19" Type="http://schemas.openxmlformats.org/officeDocument/2006/relationships/image" Target="../media/image74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80.png"/><Relationship Id="rId8" Type="http://schemas.openxmlformats.org/officeDocument/2006/relationships/image" Target="../media/image81.png"/><Relationship Id="rId9" Type="http://schemas.openxmlformats.org/officeDocument/2006/relationships/image" Target="../media/image82.png"/><Relationship Id="rId10" Type="http://schemas.openxmlformats.org/officeDocument/2006/relationships/image" Target="../media/image83.png"/><Relationship Id="rId11" Type="http://schemas.openxmlformats.org/officeDocument/2006/relationships/image" Target="../media/image84.png"/><Relationship Id="rId12" Type="http://schemas.openxmlformats.org/officeDocument/2006/relationships/image" Target="../media/image85.png"/><Relationship Id="rId13" Type="http://schemas.openxmlformats.org/officeDocument/2006/relationships/image" Target="../media/image86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7.png"/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6" Type="http://schemas.openxmlformats.org/officeDocument/2006/relationships/image" Target="../media/image91.png"/><Relationship Id="rId7" Type="http://schemas.openxmlformats.org/officeDocument/2006/relationships/image" Target="../media/image92.png"/><Relationship Id="rId8" Type="http://schemas.openxmlformats.org/officeDocument/2006/relationships/image" Target="../media/image93.png"/><Relationship Id="rId9" Type="http://schemas.openxmlformats.org/officeDocument/2006/relationships/image" Target="../media/image94.png"/><Relationship Id="rId10" Type="http://schemas.openxmlformats.org/officeDocument/2006/relationships/image" Target="../media/image95.png"/><Relationship Id="rId11" Type="http://schemas.openxmlformats.org/officeDocument/2006/relationships/image" Target="../media/image96.png"/><Relationship Id="rId12" Type="http://schemas.openxmlformats.org/officeDocument/2006/relationships/image" Target="../media/image97.png"/><Relationship Id="rId13" Type="http://schemas.openxmlformats.org/officeDocument/2006/relationships/image" Target="../media/image98.png"/><Relationship Id="rId14" Type="http://schemas.openxmlformats.org/officeDocument/2006/relationships/image" Target="../media/image99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0.png"/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5" Type="http://schemas.openxmlformats.org/officeDocument/2006/relationships/image" Target="../media/image103.png"/><Relationship Id="rId6" Type="http://schemas.openxmlformats.org/officeDocument/2006/relationships/image" Target="../media/image104.png"/><Relationship Id="rId7" Type="http://schemas.openxmlformats.org/officeDocument/2006/relationships/image" Target="../media/image105.png"/><Relationship Id="rId8" Type="http://schemas.openxmlformats.org/officeDocument/2006/relationships/image" Target="../media/image106.png"/><Relationship Id="rId9" Type="http://schemas.openxmlformats.org/officeDocument/2006/relationships/image" Target="../media/image107.png"/><Relationship Id="rId10" Type="http://schemas.openxmlformats.org/officeDocument/2006/relationships/image" Target="../media/image108.png"/><Relationship Id="rId11" Type="http://schemas.openxmlformats.org/officeDocument/2006/relationships/image" Target="../media/image109.png"/><Relationship Id="rId12" Type="http://schemas.openxmlformats.org/officeDocument/2006/relationships/image" Target="../media/image110.png"/><Relationship Id="rId13" Type="http://schemas.openxmlformats.org/officeDocument/2006/relationships/image" Target="../media/image111.png"/><Relationship Id="rId14" Type="http://schemas.openxmlformats.org/officeDocument/2006/relationships/image" Target="../media/image112.png"/><Relationship Id="rId15" Type="http://schemas.openxmlformats.org/officeDocument/2006/relationships/image" Target="../media/image113.png"/><Relationship Id="rId16" Type="http://schemas.openxmlformats.org/officeDocument/2006/relationships/image" Target="../media/image114.png"/><Relationship Id="rId17" Type="http://schemas.openxmlformats.org/officeDocument/2006/relationships/image" Target="../media/image115.png"/><Relationship Id="rId18" Type="http://schemas.openxmlformats.org/officeDocument/2006/relationships/image" Target="../media/image116.png"/><Relationship Id="rId19" Type="http://schemas.openxmlformats.org/officeDocument/2006/relationships/image" Target="../media/image117.png"/><Relationship Id="rId20" Type="http://schemas.openxmlformats.org/officeDocument/2006/relationships/image" Target="../media/image118.png"/><Relationship Id="rId21" Type="http://schemas.openxmlformats.org/officeDocument/2006/relationships/image" Target="../media/image119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0.png"/><Relationship Id="rId3" Type="http://schemas.openxmlformats.org/officeDocument/2006/relationships/image" Target="../media/image121.png"/><Relationship Id="rId4" Type="http://schemas.openxmlformats.org/officeDocument/2006/relationships/image" Target="../media/image122.png"/><Relationship Id="rId5" Type="http://schemas.openxmlformats.org/officeDocument/2006/relationships/image" Target="../media/image123.png"/><Relationship Id="rId6" Type="http://schemas.openxmlformats.org/officeDocument/2006/relationships/image" Target="../media/image124.png"/><Relationship Id="rId7" Type="http://schemas.openxmlformats.org/officeDocument/2006/relationships/image" Target="../media/image125.png"/><Relationship Id="rId8" Type="http://schemas.openxmlformats.org/officeDocument/2006/relationships/image" Target="../media/image126.png"/><Relationship Id="rId9" Type="http://schemas.openxmlformats.org/officeDocument/2006/relationships/image" Target="../media/image127.png"/><Relationship Id="rId10" Type="http://schemas.openxmlformats.org/officeDocument/2006/relationships/image" Target="../media/image128.png"/><Relationship Id="rId11" Type="http://schemas.openxmlformats.org/officeDocument/2006/relationships/image" Target="../media/image129.png"/><Relationship Id="rId12" Type="http://schemas.openxmlformats.org/officeDocument/2006/relationships/image" Target="../media/image130.png"/><Relationship Id="rId13" Type="http://schemas.openxmlformats.org/officeDocument/2006/relationships/image" Target="../media/image131.png"/><Relationship Id="rId14" Type="http://schemas.openxmlformats.org/officeDocument/2006/relationships/image" Target="../media/image132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3.png"/><Relationship Id="rId3" Type="http://schemas.openxmlformats.org/officeDocument/2006/relationships/image" Target="../media/image134.png"/><Relationship Id="rId4" Type="http://schemas.openxmlformats.org/officeDocument/2006/relationships/image" Target="../media/image135.png"/><Relationship Id="rId5" Type="http://schemas.openxmlformats.org/officeDocument/2006/relationships/image" Target="../media/image136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7.png"/><Relationship Id="rId3" Type="http://schemas.openxmlformats.org/officeDocument/2006/relationships/image" Target="../media/image138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9.png"/><Relationship Id="rId3" Type="http://schemas.openxmlformats.org/officeDocument/2006/relationships/image" Target="../media/image140.png"/><Relationship Id="rId4" Type="http://schemas.openxmlformats.org/officeDocument/2006/relationships/image" Target="../media/image141.png"/><Relationship Id="rId5" Type="http://schemas.openxmlformats.org/officeDocument/2006/relationships/image" Target="../media/image142.png"/><Relationship Id="rId6" Type="http://schemas.openxmlformats.org/officeDocument/2006/relationships/image" Target="../media/image143.png"/><Relationship Id="rId7" Type="http://schemas.openxmlformats.org/officeDocument/2006/relationships/image" Target="../media/image144.png"/><Relationship Id="rId8" Type="http://schemas.openxmlformats.org/officeDocument/2006/relationships/image" Target="../media/image145.png"/><Relationship Id="rId9" Type="http://schemas.openxmlformats.org/officeDocument/2006/relationships/image" Target="../media/image146.png"/><Relationship Id="rId10" Type="http://schemas.openxmlformats.org/officeDocument/2006/relationships/image" Target="../media/image147.png"/><Relationship Id="rId11" Type="http://schemas.openxmlformats.org/officeDocument/2006/relationships/image" Target="../media/image148.png"/><Relationship Id="rId12" Type="http://schemas.openxmlformats.org/officeDocument/2006/relationships/image" Target="../media/image149.png"/><Relationship Id="rId13" Type="http://schemas.openxmlformats.org/officeDocument/2006/relationships/image" Target="../media/image150.png"/><Relationship Id="rId14" Type="http://schemas.openxmlformats.org/officeDocument/2006/relationships/image" Target="../media/image151.png"/><Relationship Id="rId15" Type="http://schemas.openxmlformats.org/officeDocument/2006/relationships/image" Target="../media/image152.png"/><Relationship Id="rId16" Type="http://schemas.openxmlformats.org/officeDocument/2006/relationships/image" Target="../media/image153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4.png"/><Relationship Id="rId3" Type="http://schemas.openxmlformats.org/officeDocument/2006/relationships/image" Target="../media/image155.png"/><Relationship Id="rId4" Type="http://schemas.openxmlformats.org/officeDocument/2006/relationships/image" Target="../media/image156.png"/><Relationship Id="rId5" Type="http://schemas.openxmlformats.org/officeDocument/2006/relationships/image" Target="../media/image157.png"/><Relationship Id="rId6" Type="http://schemas.openxmlformats.org/officeDocument/2006/relationships/image" Target="../media/image158.png"/><Relationship Id="rId7" Type="http://schemas.openxmlformats.org/officeDocument/2006/relationships/image" Target="../media/image159.png"/><Relationship Id="rId8" Type="http://schemas.openxmlformats.org/officeDocument/2006/relationships/image" Target="../media/image160.png"/><Relationship Id="rId9" Type="http://schemas.openxmlformats.org/officeDocument/2006/relationships/image" Target="../media/image161.png"/><Relationship Id="rId10" Type="http://schemas.openxmlformats.org/officeDocument/2006/relationships/image" Target="../media/image162.png"/><Relationship Id="rId11" Type="http://schemas.openxmlformats.org/officeDocument/2006/relationships/image" Target="../media/image163.png"/><Relationship Id="rId12" Type="http://schemas.openxmlformats.org/officeDocument/2006/relationships/image" Target="../media/image164.png"/><Relationship Id="rId13" Type="http://schemas.openxmlformats.org/officeDocument/2006/relationships/image" Target="../media/image165.png"/><Relationship Id="rId14" Type="http://schemas.openxmlformats.org/officeDocument/2006/relationships/image" Target="../media/image166.png"/><Relationship Id="rId15" Type="http://schemas.openxmlformats.org/officeDocument/2006/relationships/image" Target="../media/image167.png"/><Relationship Id="rId16" Type="http://schemas.openxmlformats.org/officeDocument/2006/relationships/image" Target="../media/image168.png"/><Relationship Id="rId17" Type="http://schemas.openxmlformats.org/officeDocument/2006/relationships/image" Target="../media/image169.png"/><Relationship Id="rId18" Type="http://schemas.openxmlformats.org/officeDocument/2006/relationships/image" Target="../media/image170.png"/><Relationship Id="rId19" Type="http://schemas.openxmlformats.org/officeDocument/2006/relationships/image" Target="../media/image171.png"/><Relationship Id="rId20" Type="http://schemas.openxmlformats.org/officeDocument/2006/relationships/image" Target="../media/image172.png"/><Relationship Id="rId21" Type="http://schemas.openxmlformats.org/officeDocument/2006/relationships/image" Target="../media/image173.png"/><Relationship Id="rId22" Type="http://schemas.openxmlformats.org/officeDocument/2006/relationships/image" Target="../media/image174.png"/><Relationship Id="rId23" Type="http://schemas.openxmlformats.org/officeDocument/2006/relationships/image" Target="../media/image175.png"/><Relationship Id="rId24" Type="http://schemas.openxmlformats.org/officeDocument/2006/relationships/image" Target="../media/image176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7.png"/><Relationship Id="rId3" Type="http://schemas.openxmlformats.org/officeDocument/2006/relationships/image" Target="../media/image178.png"/><Relationship Id="rId4" Type="http://schemas.openxmlformats.org/officeDocument/2006/relationships/image" Target="../media/image179.png"/><Relationship Id="rId5" Type="http://schemas.openxmlformats.org/officeDocument/2006/relationships/image" Target="../media/image180.png"/><Relationship Id="rId6" Type="http://schemas.openxmlformats.org/officeDocument/2006/relationships/image" Target="../media/image18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2.png"/><Relationship Id="rId3" Type="http://schemas.openxmlformats.org/officeDocument/2006/relationships/image" Target="../media/image183.png"/><Relationship Id="rId4" Type="http://schemas.openxmlformats.org/officeDocument/2006/relationships/image" Target="../media/image177.png"/><Relationship Id="rId5" Type="http://schemas.openxmlformats.org/officeDocument/2006/relationships/image" Target="../media/image184.png"/><Relationship Id="rId6" Type="http://schemas.openxmlformats.org/officeDocument/2006/relationships/image" Target="../media/image178.png"/><Relationship Id="rId7" Type="http://schemas.openxmlformats.org/officeDocument/2006/relationships/image" Target="../media/image185.png"/><Relationship Id="rId8" Type="http://schemas.openxmlformats.org/officeDocument/2006/relationships/image" Target="../media/image186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3" Type="http://schemas.openxmlformats.org/officeDocument/2006/relationships/image" Target="../media/image47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600200" y="0"/>
            <a:ext cx="533400" cy="6858000"/>
          </a:xfrm>
          <a:custGeom>
            <a:avLst/>
            <a:gdLst/>
            <a:ahLst/>
            <a:cxnLst/>
            <a:rect l="l" t="t" r="r" b="b"/>
            <a:pathLst>
              <a:path w="533400" h="6858000">
                <a:moveTo>
                  <a:pt x="304800" y="0"/>
                </a:moveTo>
                <a:lnTo>
                  <a:pt x="457200" y="6857999"/>
                </a:lnTo>
              </a:path>
              <a:path w="533400" h="6858000">
                <a:moveTo>
                  <a:pt x="0" y="0"/>
                </a:moveTo>
                <a:lnTo>
                  <a:pt x="381000" y="6857999"/>
                </a:lnTo>
              </a:path>
              <a:path w="533400" h="6858000">
                <a:moveTo>
                  <a:pt x="533400" y="0"/>
                </a:moveTo>
                <a:lnTo>
                  <a:pt x="152400" y="6857999"/>
                </a:lnTo>
              </a:path>
            </a:pathLst>
          </a:custGeom>
          <a:ln w="9144">
            <a:solidFill>
              <a:srgbClr val="30B6F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-4572" y="-13716"/>
            <a:ext cx="325120" cy="6887209"/>
            <a:chOff x="-4572" y="-13716"/>
            <a:chExt cx="325120" cy="6887209"/>
          </a:xfrm>
        </p:grpSpPr>
        <p:sp>
          <p:nvSpPr>
            <p:cNvPr id="5" name="object 5" descr=""/>
            <p:cNvSpPr/>
            <p:nvPr/>
          </p:nvSpPr>
          <p:spPr>
            <a:xfrm>
              <a:off x="76962" y="761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0"/>
                  </a:moveTo>
                  <a:lnTo>
                    <a:pt x="0" y="6857999"/>
                  </a:lnTo>
                </a:path>
              </a:pathLst>
            </a:custGeom>
            <a:ln w="28956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0" y="0"/>
                  </a:moveTo>
                  <a:lnTo>
                    <a:pt x="228600" y="6857999"/>
                  </a:lnTo>
                </a:path>
              </a:pathLst>
            </a:custGeom>
            <a:ln w="9144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/>
          <p:nvPr/>
        </p:nvSpPr>
        <p:spPr>
          <a:xfrm>
            <a:off x="1600961" y="761"/>
            <a:ext cx="914400" cy="6858000"/>
          </a:xfrm>
          <a:custGeom>
            <a:avLst/>
            <a:gdLst/>
            <a:ahLst/>
            <a:cxnLst/>
            <a:rect l="l" t="t" r="r" b="b"/>
            <a:pathLst>
              <a:path w="914400" h="6858000">
                <a:moveTo>
                  <a:pt x="0" y="0"/>
                </a:moveTo>
                <a:lnTo>
                  <a:pt x="914400" y="6857999"/>
                </a:lnTo>
              </a:path>
            </a:pathLst>
          </a:custGeom>
          <a:ln w="28956">
            <a:solidFill>
              <a:srgbClr val="30B6F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376427" y="-6095"/>
            <a:ext cx="544195" cy="6870700"/>
            <a:chOff x="376427" y="-6095"/>
            <a:chExt cx="544195" cy="6870700"/>
          </a:xfrm>
        </p:grpSpPr>
        <p:sp>
          <p:nvSpPr>
            <p:cNvPr id="9" name="object 9" descr=""/>
            <p:cNvSpPr/>
            <p:nvPr/>
          </p:nvSpPr>
          <p:spPr>
            <a:xfrm>
              <a:off x="380999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0"/>
                  </a:moveTo>
                  <a:lnTo>
                    <a:pt x="457200" y="6857999"/>
                  </a:lnTo>
                </a:path>
              </a:pathLst>
            </a:custGeom>
            <a:ln w="9144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33399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7999"/>
                  </a:lnTo>
                </a:path>
              </a:pathLst>
            </a:custGeom>
            <a:ln w="12192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/>
          <p:nvPr/>
        </p:nvSpPr>
        <p:spPr>
          <a:xfrm>
            <a:off x="1067561" y="761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7998"/>
                </a:lnTo>
              </a:path>
            </a:pathLst>
          </a:custGeom>
          <a:ln w="38100">
            <a:solidFill>
              <a:srgbClr val="30B6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524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0"/>
                </a:moveTo>
                <a:lnTo>
                  <a:pt x="304800" y="6857999"/>
                </a:lnTo>
              </a:path>
            </a:pathLst>
          </a:custGeom>
          <a:ln w="9144">
            <a:solidFill>
              <a:srgbClr val="30B6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524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8"/>
                </a:lnTo>
              </a:path>
            </a:pathLst>
          </a:custGeom>
          <a:ln w="9144">
            <a:solidFill>
              <a:srgbClr val="30B6F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4" name="object 14" descr=""/>
          <p:cNvGrpSpPr/>
          <p:nvPr/>
        </p:nvGrpSpPr>
        <p:grpSpPr>
          <a:xfrm>
            <a:off x="528827" y="-24383"/>
            <a:ext cx="2143125" cy="6908800"/>
            <a:chOff x="528827" y="-24383"/>
            <a:chExt cx="2143125" cy="6908800"/>
          </a:xfrm>
        </p:grpSpPr>
        <p:sp>
          <p:nvSpPr>
            <p:cNvPr id="15" name="object 15" descr=""/>
            <p:cNvSpPr/>
            <p:nvPr/>
          </p:nvSpPr>
          <p:spPr>
            <a:xfrm>
              <a:off x="533399" y="0"/>
              <a:ext cx="152400" cy="6858000"/>
            </a:xfrm>
            <a:custGeom>
              <a:avLst/>
              <a:gdLst/>
              <a:ahLst/>
              <a:cxnLst/>
              <a:rect l="l" t="t" r="r" b="b"/>
              <a:pathLst>
                <a:path w="152400" h="6858000">
                  <a:moveTo>
                    <a:pt x="0" y="0"/>
                  </a:moveTo>
                  <a:lnTo>
                    <a:pt x="152400" y="6857999"/>
                  </a:lnTo>
                </a:path>
              </a:pathLst>
            </a:custGeom>
            <a:ln w="9144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85799" y="0"/>
              <a:ext cx="609600" cy="6858000"/>
            </a:xfrm>
            <a:custGeom>
              <a:avLst/>
              <a:gdLst/>
              <a:ahLst/>
              <a:cxnLst/>
              <a:rect l="l" t="t" r="r" b="b"/>
              <a:pathLst>
                <a:path w="609600" h="6858000">
                  <a:moveTo>
                    <a:pt x="0" y="0"/>
                  </a:moveTo>
                  <a:lnTo>
                    <a:pt x="609600" y="6857999"/>
                  </a:lnTo>
                </a:path>
              </a:pathLst>
            </a:custGeom>
            <a:ln w="15240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990600" y="0"/>
              <a:ext cx="1413510" cy="6858000"/>
            </a:xfrm>
            <a:custGeom>
              <a:avLst/>
              <a:gdLst/>
              <a:ahLst/>
              <a:cxnLst/>
              <a:rect l="l" t="t" r="r" b="b"/>
              <a:pathLst>
                <a:path w="1413510" h="6858000">
                  <a:moveTo>
                    <a:pt x="141351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135124" y="0"/>
              <a:ext cx="532130" cy="6858000"/>
            </a:xfrm>
            <a:custGeom>
              <a:avLst/>
              <a:gdLst/>
              <a:ahLst/>
              <a:cxnLst/>
              <a:rect l="l" t="t" r="r" b="b"/>
              <a:pathLst>
                <a:path w="532130" h="6858000">
                  <a:moveTo>
                    <a:pt x="302894" y="0"/>
                  </a:moveTo>
                  <a:lnTo>
                    <a:pt x="0" y="6857998"/>
                  </a:lnTo>
                </a:path>
                <a:path w="532130" h="6858000">
                  <a:moveTo>
                    <a:pt x="531876" y="0"/>
                  </a:moveTo>
                  <a:lnTo>
                    <a:pt x="227075" y="6857999"/>
                  </a:lnTo>
                </a:path>
              </a:pathLst>
            </a:custGeom>
            <a:ln w="9144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371600" y="0"/>
              <a:ext cx="403860" cy="6858000"/>
            </a:xfrm>
            <a:custGeom>
              <a:avLst/>
              <a:gdLst/>
              <a:ahLst/>
              <a:cxnLst/>
              <a:rect l="l" t="t" r="r" b="b"/>
              <a:pathLst>
                <a:path w="403860" h="6858000">
                  <a:moveTo>
                    <a:pt x="403860" y="0"/>
                  </a:moveTo>
                  <a:lnTo>
                    <a:pt x="0" y="6857999"/>
                  </a:lnTo>
                </a:path>
              </a:pathLst>
            </a:custGeom>
            <a:ln w="12192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09599" y="0"/>
              <a:ext cx="352425" cy="6858000"/>
            </a:xfrm>
            <a:custGeom>
              <a:avLst/>
              <a:gdLst/>
              <a:ahLst/>
              <a:cxnLst/>
              <a:rect l="l" t="t" r="r" b="b"/>
              <a:pathLst>
                <a:path w="352425" h="6858000">
                  <a:moveTo>
                    <a:pt x="0" y="0"/>
                  </a:moveTo>
                  <a:lnTo>
                    <a:pt x="352425" y="6857998"/>
                  </a:lnTo>
                </a:path>
              </a:pathLst>
            </a:custGeom>
            <a:ln w="15240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372361" y="762"/>
              <a:ext cx="205740" cy="6858000"/>
            </a:xfrm>
            <a:custGeom>
              <a:avLst/>
              <a:gdLst/>
              <a:ahLst/>
              <a:cxnLst/>
              <a:rect l="l" t="t" r="r" b="b"/>
              <a:pathLst>
                <a:path w="205740" h="6858000">
                  <a:moveTo>
                    <a:pt x="0" y="0"/>
                  </a:moveTo>
                  <a:lnTo>
                    <a:pt x="205740" y="6857999"/>
                  </a:lnTo>
                </a:path>
              </a:pathLst>
            </a:custGeom>
            <a:ln w="50292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9906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0" y="0"/>
                  </a:moveTo>
                  <a:lnTo>
                    <a:pt x="152400" y="6857999"/>
                  </a:lnTo>
                </a:path>
                <a:path w="381000" h="6858000">
                  <a:moveTo>
                    <a:pt x="228600" y="0"/>
                  </a:moveTo>
                  <a:lnTo>
                    <a:pt x="381000" y="6857999"/>
                  </a:lnTo>
                </a:path>
              </a:pathLst>
            </a:custGeom>
            <a:ln w="9144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 descr=""/>
          <p:cNvGrpSpPr/>
          <p:nvPr/>
        </p:nvGrpSpPr>
        <p:grpSpPr>
          <a:xfrm>
            <a:off x="4110228" y="-22859"/>
            <a:ext cx="562610" cy="6905625"/>
            <a:chOff x="4110228" y="-22859"/>
            <a:chExt cx="562610" cy="6905625"/>
          </a:xfrm>
        </p:grpSpPr>
        <p:sp>
          <p:nvSpPr>
            <p:cNvPr id="24" name="object 24" descr=""/>
            <p:cNvSpPr/>
            <p:nvPr/>
          </p:nvSpPr>
          <p:spPr>
            <a:xfrm>
              <a:off x="41148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304800" y="0"/>
                  </a:moveTo>
                  <a:lnTo>
                    <a:pt x="457200" y="6857999"/>
                  </a:lnTo>
                </a:path>
                <a:path w="457200" h="6858000">
                  <a:moveTo>
                    <a:pt x="0" y="0"/>
                  </a:moveTo>
                  <a:lnTo>
                    <a:pt x="381000" y="6857999"/>
                  </a:lnTo>
                </a:path>
              </a:pathLst>
            </a:custGeom>
            <a:ln w="9144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267962" y="762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7999"/>
                  </a:lnTo>
                </a:path>
              </a:pathLst>
            </a:custGeom>
            <a:ln w="47244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 descr=""/>
          <p:cNvGrpSpPr/>
          <p:nvPr/>
        </p:nvGrpSpPr>
        <p:grpSpPr>
          <a:xfrm>
            <a:off x="2510027" y="-13716"/>
            <a:ext cx="325120" cy="6887209"/>
            <a:chOff x="2510027" y="-13716"/>
            <a:chExt cx="325120" cy="6887209"/>
          </a:xfrm>
        </p:grpSpPr>
        <p:sp>
          <p:nvSpPr>
            <p:cNvPr id="27" name="object 27" descr=""/>
            <p:cNvSpPr/>
            <p:nvPr/>
          </p:nvSpPr>
          <p:spPr>
            <a:xfrm>
              <a:off x="2591561" y="761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0"/>
                  </a:moveTo>
                  <a:lnTo>
                    <a:pt x="0" y="6857999"/>
                  </a:lnTo>
                </a:path>
              </a:pathLst>
            </a:custGeom>
            <a:ln w="28956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514599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0" y="0"/>
                  </a:moveTo>
                  <a:lnTo>
                    <a:pt x="228600" y="6857999"/>
                  </a:lnTo>
                </a:path>
              </a:pathLst>
            </a:custGeom>
            <a:ln w="9144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 descr=""/>
          <p:cNvGrpSpPr/>
          <p:nvPr/>
        </p:nvGrpSpPr>
        <p:grpSpPr>
          <a:xfrm>
            <a:off x="2872739" y="-24383"/>
            <a:ext cx="582295" cy="6908800"/>
            <a:chOff x="2872739" y="-24383"/>
            <a:chExt cx="582295" cy="6908800"/>
          </a:xfrm>
        </p:grpSpPr>
        <p:sp>
          <p:nvSpPr>
            <p:cNvPr id="30" name="object 30" descr=""/>
            <p:cNvSpPr/>
            <p:nvPr/>
          </p:nvSpPr>
          <p:spPr>
            <a:xfrm>
              <a:off x="3275837" y="2285"/>
              <a:ext cx="1905" cy="6858000"/>
            </a:xfrm>
            <a:custGeom>
              <a:avLst/>
              <a:gdLst/>
              <a:ahLst/>
              <a:cxnLst/>
              <a:rect l="l" t="t" r="r" b="b"/>
              <a:pathLst>
                <a:path w="1904" h="6858000">
                  <a:moveTo>
                    <a:pt x="1650" y="0"/>
                  </a:moveTo>
                  <a:lnTo>
                    <a:pt x="0" y="6857999"/>
                  </a:lnTo>
                </a:path>
              </a:pathLst>
            </a:custGeom>
            <a:ln w="28956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2896361" y="762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0"/>
                  </a:moveTo>
                  <a:lnTo>
                    <a:pt x="457200" y="6857999"/>
                  </a:lnTo>
                </a:path>
              </a:pathLst>
            </a:custGeom>
            <a:ln w="47244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3048761" y="762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7999"/>
                  </a:lnTo>
                </a:path>
              </a:pathLst>
            </a:custGeom>
            <a:ln w="50292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/>
          <p:nvPr/>
        </p:nvSpPr>
        <p:spPr>
          <a:xfrm>
            <a:off x="3582161" y="761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7998"/>
                </a:lnTo>
              </a:path>
            </a:pathLst>
          </a:custGeom>
          <a:ln w="38100">
            <a:solidFill>
              <a:srgbClr val="30B6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26670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0"/>
                </a:moveTo>
                <a:lnTo>
                  <a:pt x="304800" y="6857999"/>
                </a:lnTo>
              </a:path>
            </a:pathLst>
          </a:custGeom>
          <a:ln w="9144">
            <a:solidFill>
              <a:srgbClr val="30B6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4039361" y="761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8"/>
                </a:lnTo>
              </a:path>
            </a:pathLst>
          </a:custGeom>
          <a:ln w="50292">
            <a:solidFill>
              <a:srgbClr val="30B6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3048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144">
            <a:solidFill>
              <a:srgbClr val="30B6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22860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6857999"/>
                </a:lnTo>
              </a:path>
            </a:pathLst>
          </a:custGeom>
          <a:ln w="15240">
            <a:solidFill>
              <a:srgbClr val="30B6F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8" name="object 38" descr=""/>
          <p:cNvGrpSpPr/>
          <p:nvPr/>
        </p:nvGrpSpPr>
        <p:grpSpPr>
          <a:xfrm>
            <a:off x="3116579" y="-7620"/>
            <a:ext cx="1993900" cy="6873240"/>
            <a:chOff x="3116579" y="-7620"/>
            <a:chExt cx="1993900" cy="6873240"/>
          </a:xfrm>
        </p:grpSpPr>
        <p:sp>
          <p:nvSpPr>
            <p:cNvPr id="39" name="object 39" descr=""/>
            <p:cNvSpPr/>
            <p:nvPr/>
          </p:nvSpPr>
          <p:spPr>
            <a:xfrm>
              <a:off x="3505199" y="0"/>
              <a:ext cx="1413510" cy="6858000"/>
            </a:xfrm>
            <a:custGeom>
              <a:avLst/>
              <a:gdLst/>
              <a:ahLst/>
              <a:cxnLst/>
              <a:rect l="l" t="t" r="r" b="b"/>
              <a:pathLst>
                <a:path w="1413510" h="6858000">
                  <a:moveTo>
                    <a:pt x="141351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4649723" y="0"/>
              <a:ext cx="455930" cy="6858000"/>
            </a:xfrm>
            <a:custGeom>
              <a:avLst/>
              <a:gdLst/>
              <a:ahLst/>
              <a:cxnLst/>
              <a:rect l="l" t="t" r="r" b="b"/>
              <a:pathLst>
                <a:path w="455929" h="6858000">
                  <a:moveTo>
                    <a:pt x="302895" y="0"/>
                  </a:moveTo>
                  <a:lnTo>
                    <a:pt x="0" y="6857998"/>
                  </a:lnTo>
                </a:path>
                <a:path w="455929" h="6858000">
                  <a:moveTo>
                    <a:pt x="455675" y="0"/>
                  </a:moveTo>
                  <a:lnTo>
                    <a:pt x="303275" y="6857999"/>
                  </a:lnTo>
                </a:path>
              </a:pathLst>
            </a:custGeom>
            <a:ln w="9144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3886199" y="0"/>
              <a:ext cx="403860" cy="6858000"/>
            </a:xfrm>
            <a:custGeom>
              <a:avLst/>
              <a:gdLst/>
              <a:ahLst/>
              <a:cxnLst/>
              <a:rect l="l" t="t" r="r" b="b"/>
              <a:pathLst>
                <a:path w="403860" h="6858000">
                  <a:moveTo>
                    <a:pt x="403860" y="0"/>
                  </a:moveTo>
                  <a:lnTo>
                    <a:pt x="0" y="6857999"/>
                  </a:lnTo>
                </a:path>
              </a:pathLst>
            </a:custGeom>
            <a:ln w="12192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3124199" y="0"/>
              <a:ext cx="352425" cy="6858000"/>
            </a:xfrm>
            <a:custGeom>
              <a:avLst/>
              <a:gdLst/>
              <a:ahLst/>
              <a:cxnLst/>
              <a:rect l="l" t="t" r="r" b="b"/>
              <a:pathLst>
                <a:path w="352425" h="6858000">
                  <a:moveTo>
                    <a:pt x="0" y="0"/>
                  </a:moveTo>
                  <a:lnTo>
                    <a:pt x="352425" y="6857998"/>
                  </a:lnTo>
                </a:path>
              </a:pathLst>
            </a:custGeom>
            <a:ln w="15240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3505199" y="0"/>
              <a:ext cx="586740" cy="6858000"/>
            </a:xfrm>
            <a:custGeom>
              <a:avLst/>
              <a:gdLst/>
              <a:ahLst/>
              <a:cxnLst/>
              <a:rect l="l" t="t" r="r" b="b"/>
              <a:pathLst>
                <a:path w="586739" h="6858000">
                  <a:moveTo>
                    <a:pt x="381000" y="0"/>
                  </a:moveTo>
                  <a:lnTo>
                    <a:pt x="586739" y="6857999"/>
                  </a:lnTo>
                </a:path>
                <a:path w="586739" h="6858000">
                  <a:moveTo>
                    <a:pt x="0" y="0"/>
                  </a:moveTo>
                  <a:lnTo>
                    <a:pt x="152400" y="6857999"/>
                  </a:lnTo>
                </a:path>
                <a:path w="586739" h="6858000">
                  <a:moveTo>
                    <a:pt x="228600" y="0"/>
                  </a:moveTo>
                  <a:lnTo>
                    <a:pt x="381000" y="6857999"/>
                  </a:lnTo>
                </a:path>
              </a:pathLst>
            </a:custGeom>
            <a:ln w="9144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 descr=""/>
          <p:cNvSpPr/>
          <p:nvPr/>
        </p:nvSpPr>
        <p:spPr>
          <a:xfrm>
            <a:off x="6096761" y="761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50292">
            <a:solidFill>
              <a:srgbClr val="30B6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533400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0"/>
                </a:moveTo>
                <a:lnTo>
                  <a:pt x="381000" y="6857999"/>
                </a:lnTo>
              </a:path>
            </a:pathLst>
          </a:custGeom>
          <a:ln w="9144">
            <a:solidFill>
              <a:srgbClr val="30B6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594360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38100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30B6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5106161" y="761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6857997"/>
                </a:lnTo>
              </a:path>
            </a:pathLst>
          </a:custGeom>
          <a:ln w="28956">
            <a:solidFill>
              <a:srgbClr val="30B6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4267961" y="761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7998"/>
                </a:lnTo>
              </a:path>
            </a:pathLst>
          </a:custGeom>
          <a:ln w="38100">
            <a:solidFill>
              <a:srgbClr val="30B6F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9" name="object 49" descr=""/>
          <p:cNvGrpSpPr/>
          <p:nvPr/>
        </p:nvGrpSpPr>
        <p:grpSpPr>
          <a:xfrm>
            <a:off x="5364479" y="-6095"/>
            <a:ext cx="1423035" cy="6870700"/>
            <a:chOff x="5364479" y="-6095"/>
            <a:chExt cx="1423035" cy="6870700"/>
          </a:xfrm>
        </p:grpSpPr>
        <p:sp>
          <p:nvSpPr>
            <p:cNvPr id="50" name="object 50" descr=""/>
            <p:cNvSpPr/>
            <p:nvPr/>
          </p:nvSpPr>
          <p:spPr>
            <a:xfrm>
              <a:off x="5714999" y="0"/>
              <a:ext cx="152400" cy="6858000"/>
            </a:xfrm>
            <a:custGeom>
              <a:avLst/>
              <a:gdLst/>
              <a:ahLst/>
              <a:cxnLst/>
              <a:rect l="l" t="t" r="r" b="b"/>
              <a:pathLst>
                <a:path w="152400" h="6858000">
                  <a:moveTo>
                    <a:pt x="0" y="0"/>
                  </a:moveTo>
                  <a:lnTo>
                    <a:pt x="152400" y="6857998"/>
                  </a:lnTo>
                </a:path>
              </a:pathLst>
            </a:custGeom>
            <a:ln w="9144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5369051" y="0"/>
              <a:ext cx="1413510" cy="6858000"/>
            </a:xfrm>
            <a:custGeom>
              <a:avLst/>
              <a:gdLst/>
              <a:ahLst/>
              <a:cxnLst/>
              <a:rect l="l" t="t" r="r" b="b"/>
              <a:pathLst>
                <a:path w="1413509" h="6858000">
                  <a:moveTo>
                    <a:pt x="1413509" y="0"/>
                  </a:moveTo>
                  <a:lnTo>
                    <a:pt x="0" y="6857999"/>
                  </a:lnTo>
                </a:path>
              </a:pathLst>
            </a:custGeom>
            <a:ln w="9143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6172199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6819" y="0"/>
                  </a:moveTo>
                  <a:lnTo>
                    <a:pt x="153924" y="6857998"/>
                  </a:lnTo>
                </a:path>
                <a:path w="457200" h="6858000">
                  <a:moveTo>
                    <a:pt x="30480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5615939" y="0"/>
              <a:ext cx="403860" cy="6858000"/>
            </a:xfrm>
            <a:custGeom>
              <a:avLst/>
              <a:gdLst/>
              <a:ahLst/>
              <a:cxnLst/>
              <a:rect l="l" t="t" r="r" b="b"/>
              <a:pathLst>
                <a:path w="403860" h="6858000">
                  <a:moveTo>
                    <a:pt x="403860" y="0"/>
                  </a:moveTo>
                  <a:lnTo>
                    <a:pt x="0" y="6857999"/>
                  </a:lnTo>
                </a:path>
              </a:pathLst>
            </a:custGeom>
            <a:ln w="12192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5562599" y="0"/>
              <a:ext cx="205740" cy="6858000"/>
            </a:xfrm>
            <a:custGeom>
              <a:avLst/>
              <a:gdLst/>
              <a:ahLst/>
              <a:cxnLst/>
              <a:rect l="l" t="t" r="r" b="b"/>
              <a:pathLst>
                <a:path w="205739" h="6858000">
                  <a:moveTo>
                    <a:pt x="0" y="0"/>
                  </a:moveTo>
                  <a:lnTo>
                    <a:pt x="205739" y="6857999"/>
                  </a:lnTo>
                </a:path>
              </a:pathLst>
            </a:custGeom>
            <a:ln w="9144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 descr=""/>
          <p:cNvSpPr/>
          <p:nvPr/>
        </p:nvSpPr>
        <p:spPr>
          <a:xfrm>
            <a:off x="51054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144">
            <a:solidFill>
              <a:srgbClr val="30B6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/>
          <p:nvPr/>
        </p:nvSpPr>
        <p:spPr>
          <a:xfrm>
            <a:off x="5334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144">
            <a:solidFill>
              <a:srgbClr val="30B6F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7" name="object 57" descr=""/>
          <p:cNvGrpSpPr/>
          <p:nvPr/>
        </p:nvGrpSpPr>
        <p:grpSpPr>
          <a:xfrm>
            <a:off x="6768083" y="-13716"/>
            <a:ext cx="257810" cy="6887209"/>
            <a:chOff x="6768083" y="-13716"/>
            <a:chExt cx="257810" cy="6887209"/>
          </a:xfrm>
        </p:grpSpPr>
        <p:sp>
          <p:nvSpPr>
            <p:cNvPr id="58" name="object 58" descr=""/>
            <p:cNvSpPr/>
            <p:nvPr/>
          </p:nvSpPr>
          <p:spPr>
            <a:xfrm>
              <a:off x="6782561" y="761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0"/>
                  </a:moveTo>
                  <a:lnTo>
                    <a:pt x="0" y="6857999"/>
                  </a:lnTo>
                </a:path>
              </a:pathLst>
            </a:custGeom>
            <a:ln w="28956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6781799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0" y="0"/>
                  </a:moveTo>
                  <a:lnTo>
                    <a:pt x="228600" y="6857999"/>
                  </a:lnTo>
                </a:path>
              </a:pathLst>
            </a:custGeom>
            <a:ln w="9144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0" name="object 60" descr=""/>
          <p:cNvGrpSpPr/>
          <p:nvPr/>
        </p:nvGrpSpPr>
        <p:grpSpPr>
          <a:xfrm>
            <a:off x="7082028" y="-12191"/>
            <a:ext cx="544195" cy="6887209"/>
            <a:chOff x="7082028" y="-12191"/>
            <a:chExt cx="544195" cy="6887209"/>
          </a:xfrm>
        </p:grpSpPr>
        <p:sp>
          <p:nvSpPr>
            <p:cNvPr id="61" name="object 61" descr=""/>
            <p:cNvSpPr/>
            <p:nvPr/>
          </p:nvSpPr>
          <p:spPr>
            <a:xfrm>
              <a:off x="7466838" y="2286"/>
              <a:ext cx="1905" cy="6858000"/>
            </a:xfrm>
            <a:custGeom>
              <a:avLst/>
              <a:gdLst/>
              <a:ahLst/>
              <a:cxnLst/>
              <a:rect l="l" t="t" r="r" b="b"/>
              <a:pathLst>
                <a:path w="1904" h="6858000">
                  <a:moveTo>
                    <a:pt x="1650" y="0"/>
                  </a:moveTo>
                  <a:lnTo>
                    <a:pt x="0" y="6857999"/>
                  </a:lnTo>
                </a:path>
              </a:pathLst>
            </a:custGeom>
            <a:ln w="28956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70866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0"/>
                  </a:moveTo>
                  <a:lnTo>
                    <a:pt x="457200" y="6857999"/>
                  </a:lnTo>
                </a:path>
              </a:pathLst>
            </a:custGeom>
            <a:ln w="9144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72390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7999"/>
                  </a:lnTo>
                </a:path>
              </a:pathLst>
            </a:custGeom>
            <a:ln w="12192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4" name="object 64" descr=""/>
          <p:cNvSpPr/>
          <p:nvPr/>
        </p:nvSpPr>
        <p:spPr>
          <a:xfrm>
            <a:off x="7773161" y="761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7998"/>
                </a:lnTo>
              </a:path>
            </a:pathLst>
          </a:custGeom>
          <a:ln w="38100">
            <a:solidFill>
              <a:srgbClr val="30B6F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5" name="object 65" descr=""/>
          <p:cNvGrpSpPr/>
          <p:nvPr/>
        </p:nvGrpSpPr>
        <p:grpSpPr>
          <a:xfrm>
            <a:off x="6926580" y="-7620"/>
            <a:ext cx="317500" cy="6873240"/>
            <a:chOff x="6926580" y="-7620"/>
            <a:chExt cx="317500" cy="6873240"/>
          </a:xfrm>
        </p:grpSpPr>
        <p:sp>
          <p:nvSpPr>
            <p:cNvPr id="66" name="object 66" descr=""/>
            <p:cNvSpPr/>
            <p:nvPr/>
          </p:nvSpPr>
          <p:spPr>
            <a:xfrm>
              <a:off x="7086600" y="0"/>
              <a:ext cx="152400" cy="6858000"/>
            </a:xfrm>
            <a:custGeom>
              <a:avLst/>
              <a:gdLst/>
              <a:ahLst/>
              <a:cxnLst/>
              <a:rect l="l" t="t" r="r" b="b"/>
              <a:pathLst>
                <a:path w="152400" h="6858000">
                  <a:moveTo>
                    <a:pt x="0" y="0"/>
                  </a:moveTo>
                  <a:lnTo>
                    <a:pt x="152400" y="6857999"/>
                  </a:lnTo>
                </a:path>
              </a:pathLst>
            </a:custGeom>
            <a:ln w="9144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69342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0"/>
                  </a:moveTo>
                  <a:lnTo>
                    <a:pt x="0" y="6857999"/>
                  </a:lnTo>
                </a:path>
              </a:pathLst>
            </a:custGeom>
            <a:ln w="15240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" name="object 68" descr=""/>
          <p:cNvSpPr/>
          <p:nvPr/>
        </p:nvSpPr>
        <p:spPr>
          <a:xfrm>
            <a:off x="7467600" y="0"/>
            <a:ext cx="352425" cy="6858000"/>
          </a:xfrm>
          <a:custGeom>
            <a:avLst/>
            <a:gdLst/>
            <a:ahLst/>
            <a:cxnLst/>
            <a:rect l="l" t="t" r="r" b="b"/>
            <a:pathLst>
              <a:path w="352425" h="6858000">
                <a:moveTo>
                  <a:pt x="0" y="0"/>
                </a:moveTo>
                <a:lnTo>
                  <a:pt x="352425" y="6857998"/>
                </a:lnTo>
              </a:path>
            </a:pathLst>
          </a:custGeom>
          <a:ln w="15240">
            <a:solidFill>
              <a:srgbClr val="30B6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/>
          <p:nvPr/>
        </p:nvSpPr>
        <p:spPr>
          <a:xfrm>
            <a:off x="8077200" y="0"/>
            <a:ext cx="205740" cy="6858000"/>
          </a:xfrm>
          <a:custGeom>
            <a:avLst/>
            <a:gdLst/>
            <a:ahLst/>
            <a:cxnLst/>
            <a:rect l="l" t="t" r="r" b="b"/>
            <a:pathLst>
              <a:path w="205740" h="6858000">
                <a:moveTo>
                  <a:pt x="0" y="0"/>
                </a:moveTo>
                <a:lnTo>
                  <a:pt x="205740" y="6857999"/>
                </a:lnTo>
              </a:path>
            </a:pathLst>
          </a:custGeom>
          <a:ln w="9144">
            <a:solidFill>
              <a:srgbClr val="30B6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/>
          <p:nvPr/>
        </p:nvSpPr>
        <p:spPr>
          <a:xfrm>
            <a:off x="76962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144">
            <a:solidFill>
              <a:srgbClr val="30B6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/>
          <p:nvPr/>
        </p:nvSpPr>
        <p:spPr>
          <a:xfrm>
            <a:off x="79248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144">
            <a:solidFill>
              <a:srgbClr val="30B6F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2" name="object 72" descr=""/>
          <p:cNvGrpSpPr/>
          <p:nvPr/>
        </p:nvGrpSpPr>
        <p:grpSpPr>
          <a:xfrm>
            <a:off x="8054340" y="-24383"/>
            <a:ext cx="1017905" cy="6908800"/>
            <a:chOff x="8054340" y="-24383"/>
            <a:chExt cx="1017905" cy="6908800"/>
          </a:xfrm>
        </p:grpSpPr>
        <p:sp>
          <p:nvSpPr>
            <p:cNvPr id="73" name="object 73" descr=""/>
            <p:cNvSpPr/>
            <p:nvPr/>
          </p:nvSpPr>
          <p:spPr>
            <a:xfrm>
              <a:off x="83058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304800" y="0"/>
                  </a:moveTo>
                  <a:lnTo>
                    <a:pt x="457200" y="6857999"/>
                  </a:lnTo>
                </a:path>
                <a:path w="457200" h="6858000">
                  <a:moveTo>
                    <a:pt x="0" y="0"/>
                  </a:moveTo>
                  <a:lnTo>
                    <a:pt x="381000" y="6857999"/>
                  </a:lnTo>
                </a:path>
              </a:pathLst>
            </a:custGeom>
            <a:ln w="9144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8458962" y="762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7999"/>
                  </a:lnTo>
                </a:path>
              </a:pathLst>
            </a:custGeom>
            <a:ln w="50292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8229600" y="0"/>
              <a:ext cx="838200" cy="6858000"/>
            </a:xfrm>
            <a:custGeom>
              <a:avLst/>
              <a:gdLst/>
              <a:ahLst/>
              <a:cxnLst/>
              <a:rect l="l" t="t" r="r" b="b"/>
              <a:pathLst>
                <a:path w="838200" h="6858000">
                  <a:moveTo>
                    <a:pt x="0" y="0"/>
                  </a:moveTo>
                  <a:lnTo>
                    <a:pt x="152400" y="6857998"/>
                  </a:lnTo>
                </a:path>
                <a:path w="838200" h="6858000">
                  <a:moveTo>
                    <a:pt x="837989" y="0"/>
                  </a:moveTo>
                  <a:lnTo>
                    <a:pt x="647699" y="6857996"/>
                  </a:lnTo>
                </a:path>
              </a:pathLst>
            </a:custGeom>
            <a:ln w="9144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8077962" y="762"/>
              <a:ext cx="403860" cy="6858000"/>
            </a:xfrm>
            <a:custGeom>
              <a:avLst/>
              <a:gdLst/>
              <a:ahLst/>
              <a:cxnLst/>
              <a:rect l="l" t="t" r="r" b="b"/>
              <a:pathLst>
                <a:path w="403859" h="6858000">
                  <a:moveTo>
                    <a:pt x="403860" y="0"/>
                  </a:moveTo>
                  <a:lnTo>
                    <a:pt x="0" y="6857999"/>
                  </a:lnTo>
                </a:path>
              </a:pathLst>
            </a:custGeom>
            <a:ln w="47244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8077200" y="0"/>
              <a:ext cx="205740" cy="6858000"/>
            </a:xfrm>
            <a:custGeom>
              <a:avLst/>
              <a:gdLst/>
              <a:ahLst/>
              <a:cxnLst/>
              <a:rect l="l" t="t" r="r" b="b"/>
              <a:pathLst>
                <a:path w="205740" h="6858000">
                  <a:moveTo>
                    <a:pt x="0" y="0"/>
                  </a:moveTo>
                  <a:lnTo>
                    <a:pt x="205740" y="6857999"/>
                  </a:lnTo>
                </a:path>
              </a:pathLst>
            </a:custGeom>
            <a:ln w="9144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8990076" y="1524"/>
              <a:ext cx="1905" cy="6858000"/>
            </a:xfrm>
            <a:custGeom>
              <a:avLst/>
              <a:gdLst/>
              <a:ahLst/>
              <a:cxnLst/>
              <a:rect l="l" t="t" r="r" b="b"/>
              <a:pathLst>
                <a:path w="1904" h="6858000">
                  <a:moveTo>
                    <a:pt x="1650" y="0"/>
                  </a:moveTo>
                  <a:lnTo>
                    <a:pt x="0" y="6858001"/>
                  </a:lnTo>
                </a:path>
              </a:pathLst>
            </a:custGeom>
            <a:ln w="15240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9" name="object 79" descr=""/>
          <p:cNvSpPr/>
          <p:nvPr/>
        </p:nvSpPr>
        <p:spPr>
          <a:xfrm>
            <a:off x="5944361" y="761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7620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30B6F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0" name="object 80" descr=""/>
          <p:cNvGrpSpPr/>
          <p:nvPr/>
        </p:nvGrpSpPr>
        <p:grpSpPr>
          <a:xfrm>
            <a:off x="6377940" y="-22859"/>
            <a:ext cx="490855" cy="6905625"/>
            <a:chOff x="6377940" y="-22859"/>
            <a:chExt cx="490855" cy="6905625"/>
          </a:xfrm>
        </p:grpSpPr>
        <p:sp>
          <p:nvSpPr>
            <p:cNvPr id="81" name="object 81" descr=""/>
            <p:cNvSpPr/>
            <p:nvPr/>
          </p:nvSpPr>
          <p:spPr>
            <a:xfrm>
              <a:off x="6401562" y="762"/>
              <a:ext cx="152400" cy="6858000"/>
            </a:xfrm>
            <a:custGeom>
              <a:avLst/>
              <a:gdLst/>
              <a:ahLst/>
              <a:cxnLst/>
              <a:rect l="l" t="t" r="r" b="b"/>
              <a:pathLst>
                <a:path w="152400" h="6858000">
                  <a:moveTo>
                    <a:pt x="0" y="0"/>
                  </a:moveTo>
                  <a:lnTo>
                    <a:pt x="152399" y="6857999"/>
                  </a:lnTo>
                </a:path>
              </a:pathLst>
            </a:custGeom>
            <a:ln w="47244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6477762" y="762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0" y="0"/>
                  </a:moveTo>
                  <a:lnTo>
                    <a:pt x="380999" y="6857999"/>
                  </a:lnTo>
                </a:path>
              </a:pathLst>
            </a:custGeom>
            <a:ln w="19812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3" name="object 83" descr=""/>
          <p:cNvSpPr/>
          <p:nvPr/>
        </p:nvSpPr>
        <p:spPr>
          <a:xfrm>
            <a:off x="5410961" y="761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6857999"/>
                </a:lnTo>
              </a:path>
            </a:pathLst>
          </a:custGeom>
          <a:ln w="47244">
            <a:solidFill>
              <a:srgbClr val="30B6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 descr=""/>
          <p:cNvSpPr/>
          <p:nvPr/>
        </p:nvSpPr>
        <p:spPr>
          <a:xfrm>
            <a:off x="6400800" y="0"/>
            <a:ext cx="352425" cy="6858000"/>
          </a:xfrm>
          <a:custGeom>
            <a:avLst/>
            <a:gdLst/>
            <a:ahLst/>
            <a:cxnLst/>
            <a:rect l="l" t="t" r="r" b="b"/>
            <a:pathLst>
              <a:path w="352425" h="6858000">
                <a:moveTo>
                  <a:pt x="0" y="0"/>
                </a:moveTo>
                <a:lnTo>
                  <a:pt x="352425" y="6857998"/>
                </a:lnTo>
              </a:path>
            </a:pathLst>
          </a:custGeom>
          <a:ln w="15240">
            <a:solidFill>
              <a:srgbClr val="30B6F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5" name="object 85" descr=""/>
          <p:cNvGrpSpPr/>
          <p:nvPr/>
        </p:nvGrpSpPr>
        <p:grpSpPr>
          <a:xfrm>
            <a:off x="7005828" y="-13716"/>
            <a:ext cx="1163320" cy="6887209"/>
            <a:chOff x="7005828" y="-13716"/>
            <a:chExt cx="1163320" cy="6887209"/>
          </a:xfrm>
        </p:grpSpPr>
        <p:sp>
          <p:nvSpPr>
            <p:cNvPr id="86" name="object 86" descr=""/>
            <p:cNvSpPr/>
            <p:nvPr/>
          </p:nvSpPr>
          <p:spPr>
            <a:xfrm>
              <a:off x="70104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7163562" y="761"/>
              <a:ext cx="990600" cy="6858000"/>
            </a:xfrm>
            <a:custGeom>
              <a:avLst/>
              <a:gdLst/>
              <a:ahLst/>
              <a:cxnLst/>
              <a:rect l="l" t="t" r="r" b="b"/>
              <a:pathLst>
                <a:path w="990600" h="6858000">
                  <a:moveTo>
                    <a:pt x="990600" y="0"/>
                  </a:moveTo>
                  <a:lnTo>
                    <a:pt x="0" y="6857999"/>
                  </a:lnTo>
                </a:path>
              </a:pathLst>
            </a:custGeom>
            <a:ln w="28956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8" name="object 88" descr=""/>
          <p:cNvGrpSpPr/>
          <p:nvPr/>
        </p:nvGrpSpPr>
        <p:grpSpPr>
          <a:xfrm>
            <a:off x="-9144" y="-18288"/>
            <a:ext cx="5058410" cy="6896100"/>
            <a:chOff x="-9144" y="-18288"/>
            <a:chExt cx="5058410" cy="6896100"/>
          </a:xfrm>
        </p:grpSpPr>
        <p:sp>
          <p:nvSpPr>
            <p:cNvPr id="89" name="object 89" descr=""/>
            <p:cNvSpPr/>
            <p:nvPr/>
          </p:nvSpPr>
          <p:spPr>
            <a:xfrm>
              <a:off x="4572761" y="761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0"/>
                  </a:moveTo>
                  <a:lnTo>
                    <a:pt x="457200" y="6857998"/>
                  </a:lnTo>
                </a:path>
              </a:pathLst>
            </a:custGeom>
            <a:ln w="38100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79091"/>
              <a:ext cx="5024246" cy="3221354"/>
            </a:xfrm>
            <a:prstGeom prst="rect">
              <a:avLst/>
            </a:prstGeom>
          </p:spPr>
        </p:pic>
        <p:sp>
          <p:nvSpPr>
            <p:cNvPr id="91" name="object 91" descr=""/>
            <p:cNvSpPr/>
            <p:nvPr/>
          </p:nvSpPr>
          <p:spPr>
            <a:xfrm>
              <a:off x="0" y="1905000"/>
              <a:ext cx="4953000" cy="3124200"/>
            </a:xfrm>
            <a:custGeom>
              <a:avLst/>
              <a:gdLst/>
              <a:ahLst/>
              <a:cxnLst/>
              <a:rect l="l" t="t" r="r" b="b"/>
              <a:pathLst>
                <a:path w="4953000" h="3124200">
                  <a:moveTo>
                    <a:pt x="4953000" y="0"/>
                  </a:moveTo>
                  <a:lnTo>
                    <a:pt x="0" y="0"/>
                  </a:lnTo>
                  <a:lnTo>
                    <a:pt x="0" y="3124200"/>
                  </a:lnTo>
                  <a:lnTo>
                    <a:pt x="4953000" y="3124200"/>
                  </a:lnTo>
                  <a:lnTo>
                    <a:pt x="4953000" y="0"/>
                  </a:lnTo>
                  <a:close/>
                </a:path>
              </a:pathLst>
            </a:custGeom>
            <a:solidFill>
              <a:srgbClr val="30B6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761" y="2058161"/>
              <a:ext cx="4800600" cy="2821305"/>
            </a:xfrm>
            <a:custGeom>
              <a:avLst/>
              <a:gdLst/>
              <a:ahLst/>
              <a:cxnLst/>
              <a:rect l="l" t="t" r="r" b="b"/>
              <a:pathLst>
                <a:path w="4800600" h="2821304">
                  <a:moveTo>
                    <a:pt x="0" y="0"/>
                  </a:moveTo>
                  <a:lnTo>
                    <a:pt x="4800600" y="1650"/>
                  </a:lnTo>
                </a:path>
                <a:path w="4800600" h="2821304">
                  <a:moveTo>
                    <a:pt x="0" y="2819400"/>
                  </a:moveTo>
                  <a:lnTo>
                    <a:pt x="4800600" y="2820924"/>
                  </a:lnTo>
                </a:path>
              </a:pathLst>
            </a:custGeom>
            <a:ln w="19812">
              <a:solidFill>
                <a:srgbClr val="4584D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4801361" y="2059685"/>
              <a:ext cx="1270" cy="2818765"/>
            </a:xfrm>
            <a:custGeom>
              <a:avLst/>
              <a:gdLst/>
              <a:ahLst/>
              <a:cxnLst/>
              <a:rect l="l" t="t" r="r" b="b"/>
              <a:pathLst>
                <a:path w="1270" h="2818765">
                  <a:moveTo>
                    <a:pt x="762" y="0"/>
                  </a:moveTo>
                  <a:lnTo>
                    <a:pt x="0" y="2818638"/>
                  </a:lnTo>
                </a:path>
              </a:pathLst>
            </a:custGeom>
            <a:ln w="19812">
              <a:solidFill>
                <a:srgbClr val="4584D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4" name="object 9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8369" y="2715132"/>
              <a:ext cx="2741282" cy="312801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30755" y="3263772"/>
              <a:ext cx="1380363" cy="3128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9954" y="127762"/>
            <a:ext cx="8890000" cy="6604000"/>
            <a:chOff x="139954" y="127762"/>
            <a:chExt cx="8890000" cy="6604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844" y="2749359"/>
              <a:ext cx="3951478" cy="100412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9895" y="2749359"/>
              <a:ext cx="2951733" cy="100412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9048" y="2749359"/>
              <a:ext cx="706958" cy="100412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3348" y="2749359"/>
              <a:ext cx="1603121" cy="100412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23760" y="2749359"/>
              <a:ext cx="853249" cy="100412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1272" y="3343706"/>
              <a:ext cx="834948" cy="102242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33856" y="3352863"/>
              <a:ext cx="4356989" cy="100412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1272" y="3947210"/>
              <a:ext cx="950772" cy="102242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33856" y="3956367"/>
              <a:ext cx="1917064" cy="1004125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1272" y="4550714"/>
              <a:ext cx="1066584" cy="102242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33856" y="4559871"/>
              <a:ext cx="2415286" cy="100412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1272" y="5154155"/>
              <a:ext cx="1094028" cy="1022426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33856" y="5163312"/>
              <a:ext cx="4050665" cy="1004125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546303" y="1866087"/>
            <a:ext cx="7378700" cy="3977004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36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підставі</a:t>
            </a:r>
            <a:r>
              <a:rPr dirty="0" sz="36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типових</a:t>
            </a:r>
            <a:r>
              <a:rPr dirty="0" sz="3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рис</a:t>
            </a:r>
            <a:r>
              <a:rPr dirty="0" sz="36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10">
                <a:solidFill>
                  <a:srgbClr val="FFFFFF"/>
                </a:solidFill>
                <a:latin typeface="Calibri"/>
                <a:cs typeface="Calibri"/>
              </a:rPr>
              <a:t>економічної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поведінки</a:t>
            </a:r>
            <a:r>
              <a:rPr dirty="0" sz="3600" spc="-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можна</a:t>
            </a:r>
            <a:r>
              <a:rPr dirty="0" sz="3600" spc="-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виокремити</a:t>
            </a:r>
            <a:r>
              <a:rPr dirty="0" sz="3600" spc="-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10">
                <a:solidFill>
                  <a:srgbClr val="FFFFFF"/>
                </a:solidFill>
                <a:latin typeface="Calibri"/>
                <a:cs typeface="Calibri"/>
              </a:rPr>
              <a:t>чотири </a:t>
            </a:r>
            <a:r>
              <a:rPr dirty="0" sz="3600" spc="-10">
                <a:solidFill>
                  <a:srgbClr val="FFC000"/>
                </a:solidFill>
                <a:latin typeface="Calibri"/>
                <a:cs typeface="Calibri"/>
              </a:rPr>
              <a:t>макроекономічні</a:t>
            </a:r>
            <a:r>
              <a:rPr dirty="0" sz="3600" spc="-16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FFC000"/>
                </a:solidFill>
                <a:latin typeface="Calibri"/>
                <a:cs typeface="Calibri"/>
              </a:rPr>
              <a:t>агенти</a:t>
            </a:r>
            <a:r>
              <a:rPr dirty="0" sz="3600" spc="-155" i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3600" spc="-10" i="1">
                <a:solidFill>
                  <a:srgbClr val="FFC000"/>
                </a:solidFill>
                <a:latin typeface="Calibri"/>
                <a:cs typeface="Calibri"/>
              </a:rPr>
              <a:t>(суб’єкти):</a:t>
            </a:r>
            <a:endParaRPr sz="3600">
              <a:latin typeface="Calibri"/>
              <a:cs typeface="Calibri"/>
            </a:endParaRPr>
          </a:p>
          <a:p>
            <a:pPr marL="870585" indent="-857885">
              <a:lnSpc>
                <a:spcPct val="100000"/>
              </a:lnSpc>
              <a:spcBef>
                <a:spcPts val="370"/>
              </a:spcBef>
              <a:buClr>
                <a:srgbClr val="83D2FD"/>
              </a:buClr>
              <a:buAutoNum type="romanUcPeriod"/>
              <a:tabLst>
                <a:tab pos="870585" algn="l"/>
              </a:tabLst>
            </a:pPr>
            <a:r>
              <a:rPr dirty="0" sz="3600" spc="-10">
                <a:solidFill>
                  <a:srgbClr val="FFC000"/>
                </a:solidFill>
                <a:latin typeface="Calibri"/>
                <a:cs typeface="Calibri"/>
              </a:rPr>
              <a:t>Домогосподарства</a:t>
            </a:r>
            <a:endParaRPr sz="3600">
              <a:latin typeface="Calibri"/>
              <a:cs typeface="Calibri"/>
            </a:endParaRPr>
          </a:p>
          <a:p>
            <a:pPr marL="870585" indent="-857885">
              <a:lnSpc>
                <a:spcPct val="100000"/>
              </a:lnSpc>
              <a:spcBef>
                <a:spcPts val="434"/>
              </a:spcBef>
              <a:buClr>
                <a:srgbClr val="83D2FD"/>
              </a:buClr>
              <a:buAutoNum type="romanUcPeriod"/>
              <a:tabLst>
                <a:tab pos="870585" algn="l"/>
              </a:tabLst>
            </a:pPr>
            <a:r>
              <a:rPr dirty="0" sz="3600" spc="-10">
                <a:solidFill>
                  <a:srgbClr val="FFC000"/>
                </a:solidFill>
                <a:latin typeface="Calibri"/>
                <a:cs typeface="Calibri"/>
              </a:rPr>
              <a:t>Фірми</a:t>
            </a:r>
            <a:endParaRPr sz="3600">
              <a:latin typeface="Calibri"/>
              <a:cs typeface="Calibri"/>
            </a:endParaRPr>
          </a:p>
          <a:p>
            <a:pPr marL="870585" indent="-857885">
              <a:lnSpc>
                <a:spcPct val="100000"/>
              </a:lnSpc>
              <a:spcBef>
                <a:spcPts val="434"/>
              </a:spcBef>
              <a:buClr>
                <a:srgbClr val="83D2FD"/>
              </a:buClr>
              <a:buAutoNum type="romanUcPeriod"/>
              <a:tabLst>
                <a:tab pos="870585" algn="l"/>
              </a:tabLst>
            </a:pPr>
            <a:r>
              <a:rPr dirty="0" sz="3600" spc="-10">
                <a:solidFill>
                  <a:srgbClr val="FFC000"/>
                </a:solidFill>
                <a:latin typeface="Calibri"/>
                <a:cs typeface="Calibri"/>
              </a:rPr>
              <a:t>Держава</a:t>
            </a:r>
            <a:endParaRPr sz="3600">
              <a:latin typeface="Calibri"/>
              <a:cs typeface="Calibri"/>
            </a:endParaRPr>
          </a:p>
          <a:p>
            <a:pPr marL="870585" indent="-857885">
              <a:lnSpc>
                <a:spcPct val="100000"/>
              </a:lnSpc>
              <a:spcBef>
                <a:spcPts val="430"/>
              </a:spcBef>
              <a:buClr>
                <a:srgbClr val="83D2FD"/>
              </a:buClr>
              <a:buAutoNum type="romanUcPeriod"/>
              <a:tabLst>
                <a:tab pos="870585" algn="l"/>
              </a:tabLst>
            </a:pPr>
            <a:r>
              <a:rPr dirty="0" sz="3600">
                <a:solidFill>
                  <a:srgbClr val="FFC000"/>
                </a:solidFill>
                <a:latin typeface="Calibri"/>
                <a:cs typeface="Calibri"/>
              </a:rPr>
              <a:t>Іноземний</a:t>
            </a:r>
            <a:r>
              <a:rPr dirty="0" sz="3600" spc="-18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3600" spc="-10">
                <a:solidFill>
                  <a:srgbClr val="FFC000"/>
                </a:solidFill>
                <a:latin typeface="Calibri"/>
                <a:cs typeface="Calibri"/>
              </a:rPr>
              <a:t>сектор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720382" y="566673"/>
            <a:ext cx="7898765" cy="958215"/>
            <a:chOff x="720382" y="566673"/>
            <a:chExt cx="7898765" cy="958215"/>
          </a:xfrm>
        </p:grpSpPr>
        <p:pic>
          <p:nvPicPr>
            <p:cNvPr id="18" name="object 1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0382" y="578103"/>
              <a:ext cx="2439123" cy="322072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04286" y="578103"/>
              <a:ext cx="3538727" cy="398018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89952" y="566673"/>
              <a:ext cx="1629155" cy="409448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29508" y="1210563"/>
              <a:ext cx="393954" cy="238252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45255" y="1126743"/>
              <a:ext cx="1990090" cy="3980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0207" y="128015"/>
            <a:ext cx="8890000" cy="6604000"/>
            <a:chOff x="140207" y="128015"/>
            <a:chExt cx="8890000" cy="6604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6532" y="589534"/>
              <a:ext cx="4166869" cy="38493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311" y="1425003"/>
              <a:ext cx="3323590" cy="72828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02863" y="1423479"/>
              <a:ext cx="2010029" cy="72828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81728" y="1425003"/>
              <a:ext cx="534758" cy="72828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9388" y="3009963"/>
              <a:ext cx="5301742" cy="72828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97507" y="3456431"/>
              <a:ext cx="4905629" cy="5587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78252" y="4991100"/>
              <a:ext cx="4684522" cy="72828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76372" y="5437631"/>
              <a:ext cx="4288408" cy="5588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78252" y="5387339"/>
              <a:ext cx="3980434" cy="72828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76372" y="5833871"/>
              <a:ext cx="3584321" cy="5588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0311" y="5783580"/>
              <a:ext cx="2314829" cy="72828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8432" y="6230112"/>
              <a:ext cx="1918589" cy="55879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402437" y="1496949"/>
            <a:ext cx="7889240" cy="47821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600" spc="-10" b="1">
                <a:solidFill>
                  <a:srgbClr val="FFC000"/>
                </a:solidFill>
                <a:latin typeface="Calibri"/>
                <a:cs typeface="Calibri"/>
              </a:rPr>
              <a:t>Домогосподарства</a:t>
            </a:r>
            <a:r>
              <a:rPr dirty="0" sz="2600" spc="-120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 spc="-190" b="1">
                <a:solidFill>
                  <a:srgbClr val="FFC000"/>
                </a:solidFill>
                <a:latin typeface="Calibri"/>
                <a:cs typeface="Calibri"/>
              </a:rPr>
              <a:t>(</a:t>
            </a:r>
            <a:r>
              <a:rPr dirty="0" sz="2600" spc="-190" b="1">
                <a:solidFill>
                  <a:srgbClr val="FFC000"/>
                </a:solidFill>
                <a:latin typeface="Arial"/>
                <a:cs typeface="Arial"/>
              </a:rPr>
              <a:t>households</a:t>
            </a:r>
            <a:r>
              <a:rPr dirty="0" sz="2600" spc="-190" b="1">
                <a:solidFill>
                  <a:srgbClr val="FFC000"/>
                </a:solidFill>
                <a:latin typeface="Calibri"/>
                <a:cs typeface="Calibri"/>
              </a:rPr>
              <a:t>)</a:t>
            </a:r>
            <a:r>
              <a:rPr dirty="0" sz="2600" spc="45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Arial MT"/>
                <a:cs typeface="Arial MT"/>
              </a:rPr>
              <a:t>–</a:t>
            </a:r>
            <a:r>
              <a:rPr dirty="0" sz="2600" spc="-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це</a:t>
            </a:r>
            <a:r>
              <a:rPr dirty="0" sz="26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сукупний,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раціонально</a:t>
            </a:r>
            <a:r>
              <a:rPr dirty="0" sz="26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діючий</a:t>
            </a:r>
            <a:r>
              <a:rPr dirty="0" sz="26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макроекономічний</a:t>
            </a:r>
            <a:r>
              <a:rPr dirty="0" sz="26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агент,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який</a:t>
            </a:r>
            <a:r>
              <a:rPr dirty="0" sz="26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25">
                <a:solidFill>
                  <a:srgbClr val="FFFFFF"/>
                </a:solidFill>
                <a:latin typeface="Calibri"/>
                <a:cs typeface="Calibri"/>
              </a:rPr>
              <a:t>має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мету</a:t>
            </a:r>
            <a:r>
              <a:rPr dirty="0" sz="26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максимізувати</a:t>
            </a:r>
            <a:r>
              <a:rPr dirty="0" sz="26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корисність.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Домогосподарства</a:t>
            </a:r>
            <a:r>
              <a:rPr dirty="0" sz="2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25">
                <a:solidFill>
                  <a:srgbClr val="FFFFFF"/>
                </a:solidFill>
                <a:latin typeface="Calibri"/>
                <a:cs typeface="Calibri"/>
              </a:rPr>
              <a:t>є:</a:t>
            </a:r>
            <a:endParaRPr sz="2600">
              <a:latin typeface="Calibri"/>
              <a:cs typeface="Calibri"/>
            </a:endParaRPr>
          </a:p>
          <a:p>
            <a:pPr marL="12700" marR="135890" indent="988694">
              <a:lnSpc>
                <a:spcPct val="100000"/>
              </a:lnSpc>
            </a:pPr>
            <a:r>
              <a:rPr dirty="0" u="sng" sz="260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власниками</a:t>
            </a:r>
            <a:r>
              <a:rPr dirty="0" u="sng" sz="2600" spc="-9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60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економічних</a:t>
            </a:r>
            <a:r>
              <a:rPr dirty="0" u="sng" sz="2600" spc="-75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60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ресурсів</a:t>
            </a:r>
            <a:r>
              <a:rPr dirty="0" u="sng" sz="2600" spc="-65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(праці,</a:t>
            </a:r>
            <a:r>
              <a:rPr dirty="0" sz="26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землі,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капіталу,</a:t>
            </a:r>
            <a:r>
              <a:rPr dirty="0" sz="26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підприємницьких</a:t>
            </a:r>
            <a:r>
              <a:rPr dirty="0" sz="26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здібностей).</a:t>
            </a:r>
            <a:r>
              <a:rPr dirty="0" sz="26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Від</a:t>
            </a:r>
            <a:r>
              <a:rPr dirty="0" sz="26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продажу</a:t>
            </a:r>
            <a:endParaRPr sz="2600">
              <a:latin typeface="Calibri"/>
              <a:cs typeface="Calibri"/>
            </a:endParaRPr>
          </a:p>
          <a:p>
            <a:pPr marL="12700" marR="168275">
              <a:lnSpc>
                <a:spcPct val="100000"/>
              </a:lnSpc>
            </a:pP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економічних</a:t>
            </a:r>
            <a:r>
              <a:rPr dirty="0" sz="26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ресурсів</a:t>
            </a:r>
            <a:r>
              <a:rPr dirty="0" sz="26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домогосподарства</a:t>
            </a:r>
            <a:r>
              <a:rPr dirty="0" sz="26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отримують </a:t>
            </a: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доходи</a:t>
            </a:r>
            <a:r>
              <a:rPr dirty="0" sz="2600">
                <a:solidFill>
                  <a:srgbClr val="FFFF00"/>
                </a:solidFill>
                <a:latin typeface="Calibri"/>
                <a:cs typeface="Calibri"/>
              </a:rPr>
              <a:t>,</a:t>
            </a:r>
            <a:r>
              <a:rPr dirty="0" sz="2600" spc="-45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переважна</a:t>
            </a:r>
            <a:r>
              <a:rPr dirty="0" sz="26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частина</a:t>
            </a:r>
            <a:r>
              <a:rPr dirty="0" sz="2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яких</a:t>
            </a:r>
            <a:r>
              <a:rPr dirty="0" sz="2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йде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2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 i="1">
                <a:solidFill>
                  <a:srgbClr val="FFFF00"/>
                </a:solidFill>
                <a:latin typeface="Calibri"/>
                <a:cs typeface="Calibri"/>
              </a:rPr>
              <a:t>споживчі </a:t>
            </a: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витрати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26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dirty="0" sz="2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частина,</a:t>
            </a:r>
            <a:r>
              <a:rPr dirty="0" sz="2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що</a:t>
            </a:r>
            <a:r>
              <a:rPr dirty="0" sz="2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залишилась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 i="1">
                <a:solidFill>
                  <a:srgbClr val="FFFF00"/>
                </a:solidFill>
                <a:latin typeface="Calibri"/>
                <a:cs typeface="Calibri"/>
              </a:rPr>
              <a:t>заощаджується;</a:t>
            </a:r>
            <a:endParaRPr sz="26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основними</a:t>
            </a:r>
            <a:r>
              <a:rPr dirty="0" sz="26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sng" sz="260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споживачами</a:t>
            </a:r>
            <a:r>
              <a:rPr dirty="0" u="sng" sz="2600" spc="-65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60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товарів</a:t>
            </a:r>
            <a:r>
              <a:rPr dirty="0" u="sng" sz="2600" spc="-5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60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і</a:t>
            </a:r>
            <a:r>
              <a:rPr dirty="0" u="sng" sz="2600" spc="-5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600" spc="-1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послуг;</a:t>
            </a:r>
            <a:endParaRPr sz="2600">
              <a:latin typeface="Calibri"/>
              <a:cs typeface="Calibri"/>
            </a:endParaRPr>
          </a:p>
          <a:p>
            <a:pPr marL="12700" marR="695325" indent="914400">
              <a:lnSpc>
                <a:spcPct val="100000"/>
              </a:lnSpc>
            </a:pP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основними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sng" sz="260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суб’єктами</a:t>
            </a:r>
            <a:r>
              <a:rPr dirty="0" u="sng" sz="2600" spc="-45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60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заощаджень,</a:t>
            </a:r>
            <a:r>
              <a:rPr dirty="0" u="sng" sz="2600" spc="-75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dirty="0" sz="2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тому</a:t>
            </a:r>
            <a:r>
              <a:rPr dirty="0" sz="2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і </a:t>
            </a:r>
            <a:r>
              <a:rPr dirty="0" u="sng" sz="260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кредиторами</a:t>
            </a:r>
            <a:r>
              <a:rPr dirty="0" sz="2600" spc="-11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економіці.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5531" y="128015"/>
            <a:ext cx="8964295" cy="6604000"/>
            <a:chOff x="65531" y="128015"/>
            <a:chExt cx="8964295" cy="6604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9047" y="418591"/>
              <a:ext cx="1743202" cy="39789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9931" y="1136967"/>
              <a:ext cx="1348486" cy="72828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4248" y="1135443"/>
              <a:ext cx="2700274" cy="72828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42971" y="2772155"/>
              <a:ext cx="6298564" cy="5587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44852" y="2325687"/>
              <a:ext cx="6769354" cy="72828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531" y="2721927"/>
              <a:ext cx="1913889" cy="72828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3652" y="3168395"/>
              <a:ext cx="1517777" cy="5587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9931" y="3118167"/>
              <a:ext cx="5257546" cy="72828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78051" y="3564636"/>
              <a:ext cx="4861433" cy="5588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07408" y="5149595"/>
              <a:ext cx="3622420" cy="5588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09287" y="4703127"/>
              <a:ext cx="4088765" cy="72828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531" y="5099304"/>
              <a:ext cx="1613789" cy="728281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3652" y="5545836"/>
              <a:ext cx="1217472" cy="55880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258267" y="1208354"/>
            <a:ext cx="8470900" cy="47821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367665" indent="914400">
              <a:lnSpc>
                <a:spcPct val="100000"/>
              </a:lnSpc>
              <a:spcBef>
                <a:spcPts val="105"/>
              </a:spcBef>
            </a:pPr>
            <a:r>
              <a:rPr dirty="0" sz="2600" b="1">
                <a:solidFill>
                  <a:srgbClr val="FFC000"/>
                </a:solidFill>
                <a:latin typeface="Calibri"/>
                <a:cs typeface="Calibri"/>
              </a:rPr>
              <a:t>Фірми</a:t>
            </a:r>
            <a:r>
              <a:rPr dirty="0" sz="2600" spc="-80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 spc="-245" b="1">
                <a:solidFill>
                  <a:srgbClr val="FFC000"/>
                </a:solidFill>
                <a:latin typeface="Arial"/>
                <a:cs typeface="Arial"/>
              </a:rPr>
              <a:t>(business</a:t>
            </a:r>
            <a:r>
              <a:rPr dirty="0" sz="2600" spc="6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600" spc="-155" b="1">
                <a:solidFill>
                  <a:srgbClr val="FFC000"/>
                </a:solidFill>
                <a:latin typeface="Arial"/>
                <a:cs typeface="Arial"/>
              </a:rPr>
              <a:t>firms)</a:t>
            </a:r>
            <a:r>
              <a:rPr dirty="0" sz="26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 MT"/>
                <a:cs typeface="Arial MT"/>
              </a:rPr>
              <a:t>–</a:t>
            </a:r>
            <a:r>
              <a:rPr dirty="0" sz="26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це</a:t>
            </a:r>
            <a:r>
              <a:rPr dirty="0" sz="2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сукупний,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раціонально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діючий</a:t>
            </a:r>
            <a:r>
              <a:rPr dirty="0" sz="26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макроекономічний</a:t>
            </a:r>
            <a:r>
              <a:rPr dirty="0" sz="26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20">
                <a:solidFill>
                  <a:srgbClr val="FFFFFF"/>
                </a:solidFill>
                <a:latin typeface="Calibri"/>
                <a:cs typeface="Calibri"/>
              </a:rPr>
              <a:t>агент,</a:t>
            </a:r>
            <a:r>
              <a:rPr dirty="0" sz="2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що</a:t>
            </a:r>
            <a:r>
              <a:rPr dirty="0" sz="2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має</a:t>
            </a:r>
            <a:r>
              <a:rPr dirty="0" sz="2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dirty="0" sz="2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20">
                <a:solidFill>
                  <a:srgbClr val="FFFFFF"/>
                </a:solidFill>
                <a:latin typeface="Calibri"/>
                <a:cs typeface="Calibri"/>
              </a:rPr>
              <a:t>мету</a:t>
            </a:r>
            <a:endParaRPr sz="26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</a:pP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максимізацію</a:t>
            </a:r>
            <a:r>
              <a:rPr dirty="0" sz="2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прибутку.</a:t>
            </a:r>
            <a:endParaRPr sz="2600">
              <a:latin typeface="Calibri"/>
              <a:cs typeface="Calibri"/>
            </a:endParaRPr>
          </a:p>
          <a:p>
            <a:pPr algn="just" marL="12700" marR="5715" indent="914400">
              <a:lnSpc>
                <a:spcPct val="100000"/>
              </a:lnSpc>
            </a:pP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Фірми</a:t>
            </a:r>
            <a:r>
              <a:rPr dirty="0" sz="2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є: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sng" sz="260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основними</a:t>
            </a:r>
            <a:r>
              <a:rPr dirty="0" u="sng" sz="2600" spc="-35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60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виробниками</a:t>
            </a:r>
            <a:r>
              <a:rPr dirty="0" u="sng" sz="2600" spc="-7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60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товарів</a:t>
            </a:r>
            <a:r>
              <a:rPr dirty="0" u="sng" sz="2600" spc="-3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60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та</a:t>
            </a:r>
            <a:r>
              <a:rPr dirty="0" u="sng" sz="2600" spc="-4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60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послуг</a:t>
            </a:r>
            <a:r>
              <a:rPr dirty="0" u="sng" sz="2600" spc="-5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в</a:t>
            </a:r>
            <a:r>
              <a:rPr dirty="0" sz="2600" spc="-5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u="sng" sz="2600" spc="-1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економіці;</a:t>
            </a:r>
            <a:endParaRPr sz="2600">
              <a:latin typeface="Calibri"/>
              <a:cs typeface="Calibri"/>
            </a:endParaRPr>
          </a:p>
          <a:p>
            <a:pPr algn="just" marL="12700" marR="5080" indent="914400">
              <a:lnSpc>
                <a:spcPct val="100000"/>
              </a:lnSpc>
              <a:spcBef>
                <a:spcPts val="5"/>
              </a:spcBef>
            </a:pPr>
            <a:r>
              <a:rPr dirty="0" u="sng" sz="260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покупцями</a:t>
            </a:r>
            <a:r>
              <a:rPr dirty="0" u="sng" sz="2600" spc="-75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60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економічних</a:t>
            </a:r>
            <a:r>
              <a:rPr dirty="0" u="sng" sz="2600" spc="-7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60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ресурсів,</a:t>
            </a:r>
            <a:r>
              <a:rPr dirty="0" u="sng" sz="2600" spc="-75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допомогою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20">
                <a:solidFill>
                  <a:srgbClr val="FFFFFF"/>
                </a:solidFill>
                <a:latin typeface="Calibri"/>
                <a:cs typeface="Calibri"/>
              </a:rPr>
              <a:t>яких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здійснюється</a:t>
            </a:r>
            <a:r>
              <a:rPr dirty="0" sz="26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процес</a:t>
            </a:r>
            <a:r>
              <a:rPr dirty="0" sz="26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виробництва.</a:t>
            </a:r>
            <a:endParaRPr sz="2600">
              <a:latin typeface="Calibri"/>
              <a:cs typeface="Calibri"/>
            </a:endParaRPr>
          </a:p>
          <a:p>
            <a:pPr algn="just" marL="12700" marR="718185" indent="914400">
              <a:lnSpc>
                <a:spcPct val="100000"/>
              </a:lnSpc>
            </a:pP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Фірми</a:t>
            </a:r>
            <a:r>
              <a:rPr dirty="0" sz="2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dirty="0" sz="2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метою</a:t>
            </a:r>
            <a:r>
              <a:rPr dirty="0" sz="2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розширення</a:t>
            </a:r>
            <a:r>
              <a:rPr dirty="0" sz="26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виробництва</a:t>
            </a:r>
            <a:r>
              <a:rPr dirty="0" sz="2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мають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потребу</a:t>
            </a:r>
            <a:r>
              <a:rPr dirty="0" sz="26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2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інвестиційних</a:t>
            </a:r>
            <a:r>
              <a:rPr dirty="0" sz="26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товарах</a:t>
            </a:r>
            <a:r>
              <a:rPr dirty="0" sz="2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(передусім,</a:t>
            </a:r>
            <a:r>
              <a:rPr dirty="0" sz="26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dirty="0" sz="2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засобах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виробництва),</a:t>
            </a:r>
            <a:r>
              <a:rPr dirty="0" sz="2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dirty="0" sz="2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тому</a:t>
            </a:r>
            <a:r>
              <a:rPr dirty="0" sz="2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вони</a:t>
            </a:r>
            <a:r>
              <a:rPr dirty="0" sz="2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є:</a:t>
            </a:r>
            <a:r>
              <a:rPr dirty="0" sz="2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sng" sz="260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покупцями</a:t>
            </a:r>
            <a:r>
              <a:rPr dirty="0" u="sng" sz="2600" spc="-6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600" spc="-1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інвестиційних</a:t>
            </a:r>
            <a:endParaRPr sz="2600">
              <a:latin typeface="Calibri"/>
              <a:cs typeface="Calibri"/>
            </a:endParaRPr>
          </a:p>
          <a:p>
            <a:pPr algn="just" marL="12700" marR="565150">
              <a:lnSpc>
                <a:spcPct val="100000"/>
              </a:lnSpc>
            </a:pPr>
            <a:r>
              <a:rPr dirty="0" u="sng" sz="260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товарів,</a:t>
            </a:r>
            <a:r>
              <a:rPr dirty="0" u="sng" sz="2600" spc="-55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тобто</a:t>
            </a:r>
            <a:r>
              <a:rPr dirty="0" sz="26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висувають</a:t>
            </a:r>
            <a:r>
              <a:rPr dirty="0" sz="2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попит</a:t>
            </a:r>
            <a:r>
              <a:rPr dirty="0" sz="26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2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частину</a:t>
            </a:r>
            <a:r>
              <a:rPr dirty="0" sz="26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виробленої</a:t>
            </a:r>
            <a:r>
              <a:rPr dirty="0" sz="26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економіці</a:t>
            </a:r>
            <a:r>
              <a:rPr dirty="0" sz="2600" spc="-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продукції.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5531" y="127762"/>
            <a:ext cx="8964930" cy="6604000"/>
            <a:chOff x="65531" y="127762"/>
            <a:chExt cx="8964930" cy="6604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6939" y="416115"/>
              <a:ext cx="3642233" cy="72828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5059" y="862584"/>
              <a:ext cx="4955920" cy="5587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8008" y="416115"/>
              <a:ext cx="2140966" cy="72828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9931" y="1208595"/>
              <a:ext cx="3153029" cy="72828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1796" y="1208595"/>
              <a:ext cx="3120898" cy="72828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89775" y="1655064"/>
              <a:ext cx="1536065" cy="5587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91655" y="1208595"/>
              <a:ext cx="2003932" cy="72828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531" y="1604835"/>
              <a:ext cx="1433830" cy="72828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3652" y="2051304"/>
              <a:ext cx="2508377" cy="5587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68323" y="1604835"/>
              <a:ext cx="1901698" cy="728281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258267" y="488137"/>
            <a:ext cx="8344534" cy="1611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914400">
              <a:lnSpc>
                <a:spcPct val="100000"/>
              </a:lnSpc>
              <a:spcBef>
                <a:spcPts val="105"/>
              </a:spcBef>
              <a:tabLst>
                <a:tab pos="1957070" algn="l"/>
              </a:tabLst>
            </a:pP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Фірми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	-</a:t>
            </a:r>
            <a:r>
              <a:rPr dirty="0" sz="2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sng" sz="260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основні</a:t>
            </a:r>
            <a:r>
              <a:rPr dirty="0" u="sng" sz="2600" spc="-4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60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позичальники</a:t>
            </a:r>
            <a:r>
              <a:rPr dirty="0" u="sng" sz="2600" spc="-8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60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в</a:t>
            </a:r>
            <a:r>
              <a:rPr dirty="0" u="sng" sz="2600" spc="-4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60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економіці,</a:t>
            </a:r>
            <a:r>
              <a:rPr dirty="0" sz="2600" spc="-6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оскільки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вони</a:t>
            </a:r>
            <a:r>
              <a:rPr dirty="0" sz="2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створють</a:t>
            </a:r>
            <a:r>
              <a:rPr dirty="0" sz="2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попит</a:t>
            </a:r>
            <a:r>
              <a:rPr dirty="0" sz="2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2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кредитні</a:t>
            </a:r>
            <a:r>
              <a:rPr dirty="0" sz="26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ресурси.</a:t>
            </a:r>
            <a:endParaRPr sz="2600">
              <a:latin typeface="Calibri"/>
              <a:cs typeface="Calibri"/>
            </a:endParaRPr>
          </a:p>
          <a:p>
            <a:pPr marL="12700" marR="494030" indent="914400">
              <a:lnSpc>
                <a:spcPct val="100000"/>
              </a:lnSpc>
            </a:pPr>
            <a:r>
              <a:rPr dirty="0" sz="2600" spc="-10">
                <a:solidFill>
                  <a:srgbClr val="FFC000"/>
                </a:solidFill>
                <a:latin typeface="Calibri"/>
                <a:cs typeface="Calibri"/>
              </a:rPr>
              <a:t>Домогосподарства</a:t>
            </a:r>
            <a:r>
              <a:rPr dirty="0" sz="2600" spc="-3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C000"/>
                </a:solidFill>
                <a:latin typeface="Calibri"/>
                <a:cs typeface="Calibri"/>
              </a:rPr>
              <a:t>і</a:t>
            </a:r>
            <a:r>
              <a:rPr dirty="0" sz="2600" spc="-4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C000"/>
                </a:solidFill>
                <a:latin typeface="Calibri"/>
                <a:cs typeface="Calibri"/>
              </a:rPr>
              <a:t>фірми</a:t>
            </a:r>
            <a:r>
              <a:rPr dirty="0" sz="2600" spc="-6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C000"/>
                </a:solidFill>
                <a:latin typeface="Calibri"/>
                <a:cs typeface="Calibri"/>
              </a:rPr>
              <a:t>створюють</a:t>
            </a:r>
            <a:r>
              <a:rPr dirty="0" sz="2600" spc="-5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u="sng" sz="2600" spc="-1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alibri"/>
                <a:cs typeface="Calibri"/>
              </a:rPr>
              <a:t>приватний</a:t>
            </a:r>
            <a:r>
              <a:rPr dirty="0" sz="2600" spc="-1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u="sng" sz="260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alibri"/>
                <a:cs typeface="Calibri"/>
              </a:rPr>
              <a:t>сектор</a:t>
            </a:r>
            <a:r>
              <a:rPr dirty="0" u="sng" sz="2600" spc="-8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600" spc="-1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alibri"/>
                <a:cs typeface="Calibri"/>
              </a:rPr>
              <a:t>економіки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65531" y="2238501"/>
            <a:ext cx="8290559" cy="4361815"/>
            <a:chOff x="65531" y="2238501"/>
            <a:chExt cx="8290559" cy="4361815"/>
          </a:xfrm>
        </p:grpSpPr>
        <p:sp>
          <p:nvSpPr>
            <p:cNvPr id="15" name="object 15" descr=""/>
            <p:cNvSpPr/>
            <p:nvPr/>
          </p:nvSpPr>
          <p:spPr>
            <a:xfrm>
              <a:off x="3377818" y="2245359"/>
              <a:ext cx="447040" cy="293370"/>
            </a:xfrm>
            <a:custGeom>
              <a:avLst/>
              <a:gdLst/>
              <a:ahLst/>
              <a:cxnLst/>
              <a:rect l="l" t="t" r="r" b="b"/>
              <a:pathLst>
                <a:path w="447039" h="293369">
                  <a:moveTo>
                    <a:pt x="414019" y="224154"/>
                  </a:moveTo>
                  <a:lnTo>
                    <a:pt x="380944" y="249840"/>
                  </a:lnTo>
                  <a:lnTo>
                    <a:pt x="380491" y="259461"/>
                  </a:lnTo>
                  <a:lnTo>
                    <a:pt x="380897" y="267590"/>
                  </a:lnTo>
                  <a:lnTo>
                    <a:pt x="380942" y="268485"/>
                  </a:lnTo>
                  <a:lnTo>
                    <a:pt x="413511" y="293115"/>
                  </a:lnTo>
                  <a:lnTo>
                    <a:pt x="421822" y="292685"/>
                  </a:lnTo>
                  <a:lnTo>
                    <a:pt x="422098" y="292685"/>
                  </a:lnTo>
                  <a:lnTo>
                    <a:pt x="429092" y="291385"/>
                  </a:lnTo>
                  <a:lnTo>
                    <a:pt x="429269" y="291385"/>
                  </a:lnTo>
                  <a:lnTo>
                    <a:pt x="434932" y="289204"/>
                  </a:lnTo>
                  <a:lnTo>
                    <a:pt x="435060" y="289204"/>
                  </a:lnTo>
                  <a:lnTo>
                    <a:pt x="439369" y="286130"/>
                  </a:lnTo>
                  <a:lnTo>
                    <a:pt x="446785" y="258063"/>
                  </a:lnTo>
                  <a:lnTo>
                    <a:pt x="446395" y="249840"/>
                  </a:lnTo>
                  <a:lnTo>
                    <a:pt x="446353" y="248945"/>
                  </a:lnTo>
                  <a:lnTo>
                    <a:pt x="445131" y="241935"/>
                  </a:lnTo>
                  <a:lnTo>
                    <a:pt x="445039" y="241411"/>
                  </a:lnTo>
                  <a:lnTo>
                    <a:pt x="442922" y="235743"/>
                  </a:lnTo>
                  <a:lnTo>
                    <a:pt x="442821" y="235471"/>
                  </a:lnTo>
                  <a:lnTo>
                    <a:pt x="439766" y="231266"/>
                  </a:lnTo>
                  <a:lnTo>
                    <a:pt x="435563" y="228173"/>
                  </a:lnTo>
                  <a:lnTo>
                    <a:pt x="435696" y="228173"/>
                  </a:lnTo>
                  <a:lnTo>
                    <a:pt x="429870" y="225948"/>
                  </a:lnTo>
                  <a:lnTo>
                    <a:pt x="430053" y="225948"/>
                  </a:lnTo>
                  <a:lnTo>
                    <a:pt x="422673" y="224605"/>
                  </a:lnTo>
                  <a:lnTo>
                    <a:pt x="422958" y="224605"/>
                  </a:lnTo>
                  <a:lnTo>
                    <a:pt x="414019" y="224154"/>
                  </a:lnTo>
                  <a:close/>
                </a:path>
                <a:path w="447039" h="293369">
                  <a:moveTo>
                    <a:pt x="291338" y="0"/>
                  </a:moveTo>
                  <a:lnTo>
                    <a:pt x="279907" y="0"/>
                  </a:lnTo>
                  <a:lnTo>
                    <a:pt x="275208" y="253"/>
                  </a:lnTo>
                  <a:lnTo>
                    <a:pt x="256031" y="7874"/>
                  </a:lnTo>
                  <a:lnTo>
                    <a:pt x="256031" y="283717"/>
                  </a:lnTo>
                  <a:lnTo>
                    <a:pt x="279907" y="291591"/>
                  </a:lnTo>
                  <a:lnTo>
                    <a:pt x="291338" y="291591"/>
                  </a:lnTo>
                  <a:lnTo>
                    <a:pt x="314959" y="283717"/>
                  </a:lnTo>
                  <a:lnTo>
                    <a:pt x="314959" y="7874"/>
                  </a:lnTo>
                  <a:lnTo>
                    <a:pt x="291338" y="0"/>
                  </a:lnTo>
                  <a:close/>
                </a:path>
                <a:path w="447039" h="293369">
                  <a:moveTo>
                    <a:pt x="163321" y="0"/>
                  </a:moveTo>
                  <a:lnTo>
                    <a:pt x="151891" y="0"/>
                  </a:lnTo>
                  <a:lnTo>
                    <a:pt x="147192" y="253"/>
                  </a:lnTo>
                  <a:lnTo>
                    <a:pt x="128015" y="7874"/>
                  </a:lnTo>
                  <a:lnTo>
                    <a:pt x="128015" y="283717"/>
                  </a:lnTo>
                  <a:lnTo>
                    <a:pt x="151891" y="291591"/>
                  </a:lnTo>
                  <a:lnTo>
                    <a:pt x="163321" y="291591"/>
                  </a:lnTo>
                  <a:lnTo>
                    <a:pt x="186943" y="283717"/>
                  </a:lnTo>
                  <a:lnTo>
                    <a:pt x="186943" y="7874"/>
                  </a:lnTo>
                  <a:lnTo>
                    <a:pt x="163321" y="0"/>
                  </a:lnTo>
                  <a:close/>
                </a:path>
                <a:path w="447039" h="293369">
                  <a:moveTo>
                    <a:pt x="35305" y="0"/>
                  </a:moveTo>
                  <a:lnTo>
                    <a:pt x="23875" y="0"/>
                  </a:lnTo>
                  <a:lnTo>
                    <a:pt x="19176" y="253"/>
                  </a:lnTo>
                  <a:lnTo>
                    <a:pt x="0" y="7874"/>
                  </a:lnTo>
                  <a:lnTo>
                    <a:pt x="0" y="283717"/>
                  </a:lnTo>
                  <a:lnTo>
                    <a:pt x="23875" y="291591"/>
                  </a:lnTo>
                  <a:lnTo>
                    <a:pt x="35305" y="291591"/>
                  </a:lnTo>
                  <a:lnTo>
                    <a:pt x="58927" y="283717"/>
                  </a:lnTo>
                  <a:lnTo>
                    <a:pt x="58927" y="7874"/>
                  </a:lnTo>
                  <a:lnTo>
                    <a:pt x="3530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51453" y="2462656"/>
              <a:ext cx="80010" cy="82677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3377818" y="2245359"/>
              <a:ext cx="314960" cy="292100"/>
            </a:xfrm>
            <a:custGeom>
              <a:avLst/>
              <a:gdLst/>
              <a:ahLst/>
              <a:cxnLst/>
              <a:rect l="l" t="t" r="r" b="b"/>
              <a:pathLst>
                <a:path w="314960" h="292100">
                  <a:moveTo>
                    <a:pt x="285495" y="0"/>
                  </a:moveTo>
                  <a:lnTo>
                    <a:pt x="291338" y="0"/>
                  </a:lnTo>
                  <a:lnTo>
                    <a:pt x="296163" y="253"/>
                  </a:lnTo>
                  <a:lnTo>
                    <a:pt x="314959" y="7874"/>
                  </a:lnTo>
                  <a:lnTo>
                    <a:pt x="314959" y="9398"/>
                  </a:lnTo>
                  <a:lnTo>
                    <a:pt x="314959" y="282193"/>
                  </a:lnTo>
                  <a:lnTo>
                    <a:pt x="314959" y="283717"/>
                  </a:lnTo>
                  <a:lnTo>
                    <a:pt x="314578" y="284988"/>
                  </a:lnTo>
                  <a:lnTo>
                    <a:pt x="291338" y="291591"/>
                  </a:lnTo>
                  <a:lnTo>
                    <a:pt x="285495" y="291591"/>
                  </a:lnTo>
                  <a:lnTo>
                    <a:pt x="279907" y="291591"/>
                  </a:lnTo>
                  <a:lnTo>
                    <a:pt x="257555" y="286257"/>
                  </a:lnTo>
                  <a:lnTo>
                    <a:pt x="256539" y="284988"/>
                  </a:lnTo>
                  <a:lnTo>
                    <a:pt x="256031" y="283717"/>
                  </a:lnTo>
                  <a:lnTo>
                    <a:pt x="256031" y="282193"/>
                  </a:lnTo>
                  <a:lnTo>
                    <a:pt x="256031" y="9398"/>
                  </a:lnTo>
                  <a:lnTo>
                    <a:pt x="256031" y="7874"/>
                  </a:lnTo>
                  <a:lnTo>
                    <a:pt x="256539" y="6603"/>
                  </a:lnTo>
                  <a:lnTo>
                    <a:pt x="257555" y="5334"/>
                  </a:lnTo>
                  <a:lnTo>
                    <a:pt x="258444" y="4190"/>
                  </a:lnTo>
                  <a:lnTo>
                    <a:pt x="279907" y="0"/>
                  </a:lnTo>
                  <a:lnTo>
                    <a:pt x="285495" y="0"/>
                  </a:lnTo>
                  <a:close/>
                </a:path>
                <a:path w="314960" h="292100">
                  <a:moveTo>
                    <a:pt x="157479" y="0"/>
                  </a:moveTo>
                  <a:lnTo>
                    <a:pt x="163321" y="0"/>
                  </a:lnTo>
                  <a:lnTo>
                    <a:pt x="168147" y="253"/>
                  </a:lnTo>
                  <a:lnTo>
                    <a:pt x="186943" y="7874"/>
                  </a:lnTo>
                  <a:lnTo>
                    <a:pt x="186943" y="9398"/>
                  </a:lnTo>
                  <a:lnTo>
                    <a:pt x="186943" y="282193"/>
                  </a:lnTo>
                  <a:lnTo>
                    <a:pt x="186943" y="283717"/>
                  </a:lnTo>
                  <a:lnTo>
                    <a:pt x="186562" y="284988"/>
                  </a:lnTo>
                  <a:lnTo>
                    <a:pt x="163321" y="291591"/>
                  </a:lnTo>
                  <a:lnTo>
                    <a:pt x="157479" y="291591"/>
                  </a:lnTo>
                  <a:lnTo>
                    <a:pt x="151891" y="291591"/>
                  </a:lnTo>
                  <a:lnTo>
                    <a:pt x="129539" y="286257"/>
                  </a:lnTo>
                  <a:lnTo>
                    <a:pt x="128523" y="284988"/>
                  </a:lnTo>
                  <a:lnTo>
                    <a:pt x="128015" y="283717"/>
                  </a:lnTo>
                  <a:lnTo>
                    <a:pt x="128015" y="282193"/>
                  </a:lnTo>
                  <a:lnTo>
                    <a:pt x="128015" y="9398"/>
                  </a:lnTo>
                  <a:lnTo>
                    <a:pt x="128015" y="7874"/>
                  </a:lnTo>
                  <a:lnTo>
                    <a:pt x="128523" y="6603"/>
                  </a:lnTo>
                  <a:lnTo>
                    <a:pt x="129539" y="5334"/>
                  </a:lnTo>
                  <a:lnTo>
                    <a:pt x="130428" y="4190"/>
                  </a:lnTo>
                  <a:lnTo>
                    <a:pt x="151891" y="0"/>
                  </a:lnTo>
                  <a:lnTo>
                    <a:pt x="157479" y="0"/>
                  </a:lnTo>
                  <a:close/>
                </a:path>
                <a:path w="314960" h="292100">
                  <a:moveTo>
                    <a:pt x="29463" y="0"/>
                  </a:moveTo>
                  <a:lnTo>
                    <a:pt x="35305" y="0"/>
                  </a:lnTo>
                  <a:lnTo>
                    <a:pt x="40131" y="253"/>
                  </a:lnTo>
                  <a:lnTo>
                    <a:pt x="58927" y="7874"/>
                  </a:lnTo>
                  <a:lnTo>
                    <a:pt x="58927" y="9398"/>
                  </a:lnTo>
                  <a:lnTo>
                    <a:pt x="58927" y="282193"/>
                  </a:lnTo>
                  <a:lnTo>
                    <a:pt x="58927" y="283717"/>
                  </a:lnTo>
                  <a:lnTo>
                    <a:pt x="58546" y="284988"/>
                  </a:lnTo>
                  <a:lnTo>
                    <a:pt x="35305" y="291591"/>
                  </a:lnTo>
                  <a:lnTo>
                    <a:pt x="29463" y="291591"/>
                  </a:lnTo>
                  <a:lnTo>
                    <a:pt x="23875" y="291591"/>
                  </a:lnTo>
                  <a:lnTo>
                    <a:pt x="1523" y="286257"/>
                  </a:lnTo>
                  <a:lnTo>
                    <a:pt x="507" y="284988"/>
                  </a:lnTo>
                  <a:lnTo>
                    <a:pt x="0" y="283717"/>
                  </a:lnTo>
                  <a:lnTo>
                    <a:pt x="0" y="282193"/>
                  </a:lnTo>
                  <a:lnTo>
                    <a:pt x="0" y="9398"/>
                  </a:lnTo>
                  <a:lnTo>
                    <a:pt x="0" y="7874"/>
                  </a:lnTo>
                  <a:lnTo>
                    <a:pt x="507" y="6603"/>
                  </a:lnTo>
                  <a:lnTo>
                    <a:pt x="1523" y="5334"/>
                  </a:lnTo>
                  <a:lnTo>
                    <a:pt x="2412" y="4190"/>
                  </a:lnTo>
                  <a:lnTo>
                    <a:pt x="23875" y="0"/>
                  </a:lnTo>
                  <a:lnTo>
                    <a:pt x="29463" y="0"/>
                  </a:lnTo>
                  <a:close/>
                </a:path>
              </a:pathLst>
            </a:custGeom>
            <a:ln w="13716">
              <a:solidFill>
                <a:srgbClr val="00619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65193" y="2239898"/>
              <a:ext cx="1803273" cy="383539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531" y="3098355"/>
              <a:ext cx="1900174" cy="728281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34668" y="3096831"/>
              <a:ext cx="2066289" cy="728281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69920" y="3098355"/>
              <a:ext cx="604837" cy="728281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83479" y="5475731"/>
              <a:ext cx="531660" cy="72828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084064" y="5474207"/>
              <a:ext cx="2401697" cy="728281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54596" y="5475731"/>
              <a:ext cx="691692" cy="728281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99760" y="5871972"/>
              <a:ext cx="531660" cy="728281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800343" y="5870448"/>
              <a:ext cx="2471674" cy="728281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840979" y="5871972"/>
              <a:ext cx="514959" cy="728281"/>
            </a:xfrm>
            <a:prstGeom prst="rect">
              <a:avLst/>
            </a:prstGeom>
          </p:spPr>
        </p:pic>
      </p:grpSp>
      <p:sp>
        <p:nvSpPr>
          <p:cNvPr id="28" name="object 28" descr=""/>
          <p:cNvSpPr txBox="1"/>
          <p:nvPr/>
        </p:nvSpPr>
        <p:spPr>
          <a:xfrm>
            <a:off x="258267" y="3171189"/>
            <a:ext cx="8505825" cy="3196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10" b="1">
                <a:solidFill>
                  <a:srgbClr val="FFC000"/>
                </a:solidFill>
                <a:latin typeface="Calibri"/>
                <a:cs typeface="Calibri"/>
              </a:rPr>
              <a:t>Держава</a:t>
            </a:r>
            <a:r>
              <a:rPr dirty="0" sz="2600" spc="-40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 spc="-185" b="1">
                <a:solidFill>
                  <a:srgbClr val="FFC000"/>
                </a:solidFill>
                <a:latin typeface="Calibri"/>
                <a:cs typeface="Calibri"/>
              </a:rPr>
              <a:t>(</a:t>
            </a:r>
            <a:r>
              <a:rPr dirty="0" sz="2600" spc="-185" b="1">
                <a:solidFill>
                  <a:srgbClr val="FFC000"/>
                </a:solidFill>
                <a:latin typeface="Arial"/>
                <a:cs typeface="Arial"/>
              </a:rPr>
              <a:t>government</a:t>
            </a:r>
            <a:r>
              <a:rPr dirty="0" sz="2600" spc="-185" b="1">
                <a:solidFill>
                  <a:srgbClr val="FFC000"/>
                </a:solidFill>
                <a:latin typeface="Calibri"/>
                <a:cs typeface="Calibri"/>
              </a:rPr>
              <a:t>)</a:t>
            </a:r>
            <a:r>
              <a:rPr dirty="0" sz="2600" spc="-35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6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це</a:t>
            </a:r>
            <a:r>
              <a:rPr dirty="0" sz="2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раціонально</a:t>
            </a:r>
            <a:r>
              <a:rPr dirty="0" sz="2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діючий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макроекономічний</a:t>
            </a:r>
            <a:r>
              <a:rPr dirty="0" sz="26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20">
                <a:solidFill>
                  <a:srgbClr val="FFFFFF"/>
                </a:solidFill>
                <a:latin typeface="Calibri"/>
                <a:cs typeface="Calibri"/>
              </a:rPr>
              <a:t>агент,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що</a:t>
            </a:r>
            <a:r>
              <a:rPr dirty="0" sz="2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є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сукупністю</a:t>
            </a:r>
            <a:r>
              <a:rPr dirty="0" sz="26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державних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установ</a:t>
            </a:r>
            <a:r>
              <a:rPr dirty="0" sz="2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і</a:t>
            </a:r>
            <a:r>
              <a:rPr dirty="0" sz="2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організацій,</a:t>
            </a:r>
            <a:r>
              <a:rPr dirty="0" sz="2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які</a:t>
            </a:r>
            <a:r>
              <a:rPr dirty="0" sz="2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мають</a:t>
            </a:r>
            <a:r>
              <a:rPr dirty="0" sz="2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політичне</a:t>
            </a:r>
            <a:r>
              <a:rPr dirty="0" sz="2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і</a:t>
            </a:r>
            <a:r>
              <a:rPr dirty="0" sz="2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юридичне</a:t>
            </a:r>
            <a:r>
              <a:rPr dirty="0" sz="26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право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впливати</a:t>
            </a:r>
            <a:r>
              <a:rPr dirty="0" sz="2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2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перебіг</a:t>
            </a:r>
            <a:r>
              <a:rPr dirty="0" sz="26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економічних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процесів</a:t>
            </a:r>
            <a:r>
              <a:rPr dirty="0" sz="2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dirty="0" sz="2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регулювати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економіку.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Основне</a:t>
            </a:r>
            <a:r>
              <a:rPr dirty="0" sz="26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C000"/>
                </a:solidFill>
                <a:latin typeface="Calibri"/>
                <a:cs typeface="Calibri"/>
              </a:rPr>
              <a:t>завдання</a:t>
            </a:r>
            <a:r>
              <a:rPr dirty="0" sz="2600" spc="-8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держави</a:t>
            </a:r>
            <a:r>
              <a:rPr dirty="0" sz="26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полягає</a:t>
            </a:r>
            <a:r>
              <a:rPr dirty="0" sz="26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endParaRPr sz="26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527685" algn="l"/>
              </a:tabLst>
            </a:pP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знешкодженні</a:t>
            </a:r>
            <a:r>
              <a:rPr dirty="0" sz="26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недоліків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ринку</a:t>
            </a:r>
            <a:r>
              <a:rPr dirty="0" sz="2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14">
                <a:solidFill>
                  <a:srgbClr val="FFC000"/>
                </a:solidFill>
                <a:latin typeface="Calibri"/>
                <a:cs typeface="Calibri"/>
              </a:rPr>
              <a:t>(</a:t>
            </a:r>
            <a:r>
              <a:rPr dirty="0" sz="2600" spc="-114">
                <a:solidFill>
                  <a:srgbClr val="FFC000"/>
                </a:solidFill>
                <a:latin typeface="Arial MT"/>
                <a:cs typeface="Arial MT"/>
              </a:rPr>
              <a:t>market</a:t>
            </a:r>
            <a:r>
              <a:rPr dirty="0" sz="2600" spc="-65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dirty="0" sz="2600" spc="-10">
                <a:solidFill>
                  <a:srgbClr val="FFC000"/>
                </a:solidFill>
                <a:latin typeface="Arial MT"/>
                <a:cs typeface="Arial MT"/>
              </a:rPr>
              <a:t>failures</a:t>
            </a:r>
            <a:r>
              <a:rPr dirty="0" sz="2600" spc="-10">
                <a:solidFill>
                  <a:srgbClr val="FFC000"/>
                </a:solidFill>
                <a:latin typeface="Calibri"/>
                <a:cs typeface="Calibri"/>
              </a:rPr>
              <a:t>);</a:t>
            </a:r>
            <a:endParaRPr sz="26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buAutoNum type="arabicParenR"/>
              <a:tabLst>
                <a:tab pos="527685" algn="l"/>
              </a:tabLst>
            </a:pP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максимізації</a:t>
            </a:r>
            <a:r>
              <a:rPr dirty="0" sz="26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суспільного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добробуту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35">
                <a:solidFill>
                  <a:srgbClr val="FFC000"/>
                </a:solidFill>
                <a:latin typeface="Calibri"/>
                <a:cs typeface="Calibri"/>
              </a:rPr>
              <a:t>(</a:t>
            </a:r>
            <a:r>
              <a:rPr dirty="0" sz="2600" spc="-135">
                <a:solidFill>
                  <a:srgbClr val="FFC000"/>
                </a:solidFill>
                <a:latin typeface="Arial MT"/>
                <a:cs typeface="Arial MT"/>
              </a:rPr>
              <a:t>social</a:t>
            </a:r>
            <a:r>
              <a:rPr dirty="0" sz="2600" spc="-45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dirty="0" sz="2600" spc="-10">
                <a:solidFill>
                  <a:srgbClr val="FFC000"/>
                </a:solidFill>
                <a:latin typeface="Arial MT"/>
                <a:cs typeface="Arial MT"/>
              </a:rPr>
              <a:t>welfares)</a:t>
            </a:r>
            <a:r>
              <a:rPr dirty="0" sz="2600" spc="-10">
                <a:solidFill>
                  <a:srgbClr val="FFC000"/>
                </a:solidFill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0207" y="128015"/>
            <a:ext cx="8890000" cy="6604000"/>
            <a:chOff x="140207" y="128015"/>
            <a:chExt cx="8890000" cy="6604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9596" y="740727"/>
              <a:ext cx="4143629" cy="72828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7716" y="1187196"/>
              <a:ext cx="3747389" cy="5587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37716" y="1583435"/>
              <a:ext cx="7097141" cy="5587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9596" y="1136967"/>
              <a:ext cx="7566406" cy="72828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196" y="1533207"/>
              <a:ext cx="1990089" cy="72828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3316" y="1979676"/>
              <a:ext cx="1593977" cy="5587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9596" y="1929447"/>
              <a:ext cx="5615685" cy="72828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37716" y="2375915"/>
              <a:ext cx="5219446" cy="5587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39596" y="2721927"/>
              <a:ext cx="7508621" cy="72828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37716" y="3168395"/>
              <a:ext cx="7112254" cy="5587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5196" y="3514407"/>
              <a:ext cx="1892554" cy="72828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3316" y="3960875"/>
              <a:ext cx="4454398" cy="5588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86712" y="3514407"/>
              <a:ext cx="3389122" cy="728281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618540" y="416432"/>
            <a:ext cx="8016875" cy="51784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Держава</a:t>
            </a:r>
            <a:r>
              <a:rPr dirty="0" sz="26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виступає</a:t>
            </a:r>
            <a:r>
              <a:rPr dirty="0" sz="26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як</a:t>
            </a:r>
            <a:r>
              <a:rPr dirty="0" sz="2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</a:pPr>
            <a:r>
              <a:rPr dirty="0" u="sng" sz="260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виробник</a:t>
            </a:r>
            <a:r>
              <a:rPr dirty="0" u="sng" sz="2600" spc="-75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60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суспільних</a:t>
            </a:r>
            <a:r>
              <a:rPr dirty="0" u="sng" sz="2600" spc="-8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600" spc="-1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благ;</a:t>
            </a:r>
            <a:endParaRPr sz="2600">
              <a:latin typeface="Calibri"/>
              <a:cs typeface="Calibri"/>
            </a:endParaRPr>
          </a:p>
          <a:p>
            <a:pPr marL="12700" marR="19050" indent="913765">
              <a:lnSpc>
                <a:spcPct val="100000"/>
              </a:lnSpc>
            </a:pPr>
            <a:r>
              <a:rPr dirty="0" u="sng" sz="260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покупець</a:t>
            </a:r>
            <a:r>
              <a:rPr dirty="0" u="sng" sz="2600" spc="-65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60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товарів</a:t>
            </a:r>
            <a:r>
              <a:rPr dirty="0" u="sng" sz="2600" spc="-4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60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і</a:t>
            </a:r>
            <a:r>
              <a:rPr dirty="0" u="sng" sz="2600" spc="-4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60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послуг</a:t>
            </a:r>
            <a:r>
              <a:rPr dirty="0" u="sng" sz="2600" spc="-55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60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для</a:t>
            </a:r>
            <a:r>
              <a:rPr dirty="0" u="sng" sz="2600" spc="-5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600" spc="-1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державного</a:t>
            </a:r>
            <a:r>
              <a:rPr dirty="0" u="sng" sz="2600" spc="-7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600" spc="-1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сектору</a:t>
            </a:r>
            <a:r>
              <a:rPr dirty="0" sz="2600" spc="-1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u="sng" sz="2600" spc="-1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економіки;</a:t>
            </a:r>
            <a:endParaRPr sz="2600">
              <a:latin typeface="Calibri"/>
              <a:cs typeface="Calibri"/>
            </a:endParaRPr>
          </a:p>
          <a:p>
            <a:pPr marL="12700" marR="996950" indent="913765">
              <a:lnSpc>
                <a:spcPct val="100000"/>
              </a:lnSpc>
            </a:pPr>
            <a:r>
              <a:rPr dirty="0" u="sng" sz="260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розподільник</a:t>
            </a:r>
            <a:r>
              <a:rPr dirty="0" u="sng" sz="2600" spc="-114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60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національного</a:t>
            </a:r>
            <a:r>
              <a:rPr dirty="0" u="sng" sz="2600" spc="-85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600" spc="-25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доходу</a:t>
            </a:r>
            <a:r>
              <a:rPr dirty="0" u="sng" sz="2600" spc="-8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(через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систему</a:t>
            </a:r>
            <a:r>
              <a:rPr dirty="0" sz="26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податків</a:t>
            </a:r>
            <a:r>
              <a:rPr dirty="0" sz="26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і</a:t>
            </a:r>
            <a:r>
              <a:rPr dirty="0" sz="26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трансферів);</a:t>
            </a:r>
            <a:endParaRPr sz="26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  <a:spcBef>
                <a:spcPts val="5"/>
              </a:spcBef>
            </a:pPr>
            <a:r>
              <a:rPr dirty="0" u="sng" sz="260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кредитор</a:t>
            </a:r>
            <a:r>
              <a:rPr dirty="0" u="sng" sz="2600" spc="-95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60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або</a:t>
            </a:r>
            <a:r>
              <a:rPr dirty="0" u="sng" sz="2600" spc="-45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60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позичальник</a:t>
            </a:r>
            <a:r>
              <a:rPr dirty="0" u="sng" sz="2600" spc="-9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60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на</a:t>
            </a:r>
            <a:r>
              <a:rPr dirty="0" u="sng" sz="2600" spc="-55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60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фінансовому</a:t>
            </a:r>
            <a:r>
              <a:rPr dirty="0" u="sng" sz="2600" spc="-55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600" spc="-1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ринку;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20"/>
              </a:spcBef>
            </a:pPr>
            <a:r>
              <a:rPr dirty="0" u="sng" sz="2600" spc="-1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регулятор</a:t>
            </a:r>
            <a:r>
              <a:rPr dirty="0" u="sng" sz="2600" spc="-12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60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ринкової</a:t>
            </a:r>
            <a:r>
              <a:rPr dirty="0" u="sng" sz="2600" spc="-95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60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економіки,</a:t>
            </a:r>
            <a:r>
              <a:rPr dirty="0" u="sng" sz="2600" spc="-114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забезпечуючи:</a:t>
            </a:r>
            <a:endParaRPr sz="2600">
              <a:latin typeface="Calibri"/>
              <a:cs typeface="Calibri"/>
            </a:endParaRPr>
          </a:p>
          <a:p>
            <a:pPr marL="352425" indent="-339725">
              <a:lnSpc>
                <a:spcPct val="100000"/>
              </a:lnSpc>
              <a:buFont typeface="Calibri"/>
              <a:buAutoNum type="arabicParenR"/>
              <a:tabLst>
                <a:tab pos="352425" algn="l"/>
              </a:tabLst>
            </a:pP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інституційні</a:t>
            </a:r>
            <a:r>
              <a:rPr dirty="0" sz="2600" spc="-75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основи</a:t>
            </a:r>
            <a:r>
              <a:rPr dirty="0" sz="2600" spc="-65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функціонування</a:t>
            </a:r>
            <a:r>
              <a:rPr dirty="0" sz="2600" spc="-70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spc="-10" i="1">
                <a:solidFill>
                  <a:srgbClr val="FFFF00"/>
                </a:solidFill>
                <a:latin typeface="Calibri"/>
                <a:cs typeface="Calibri"/>
              </a:rPr>
              <a:t>ринку</a:t>
            </a:r>
            <a:endParaRPr sz="2600">
              <a:latin typeface="Calibri"/>
              <a:cs typeface="Calibri"/>
            </a:endParaRPr>
          </a:p>
          <a:p>
            <a:pPr marL="12700" marR="504190">
              <a:lnSpc>
                <a:spcPct val="100000"/>
              </a:lnSpc>
            </a:pP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(законодавча</a:t>
            </a:r>
            <a:r>
              <a:rPr dirty="0" sz="2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база,</a:t>
            </a:r>
            <a:r>
              <a:rPr dirty="0" sz="26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система</a:t>
            </a:r>
            <a:r>
              <a:rPr dirty="0" sz="26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безпеки</a:t>
            </a:r>
            <a:r>
              <a:rPr dirty="0" sz="26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життєдіяльності,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система</a:t>
            </a:r>
            <a:r>
              <a:rPr dirty="0" sz="2600" spc="-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оподаткування</a:t>
            </a:r>
            <a:r>
              <a:rPr dirty="0" sz="26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тощо),</a:t>
            </a:r>
            <a:r>
              <a:rPr dirty="0" sz="26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тобто</a:t>
            </a:r>
            <a:r>
              <a:rPr dirty="0" sz="26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«правила</a:t>
            </a:r>
            <a:r>
              <a:rPr dirty="0" sz="26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гри»;</a:t>
            </a:r>
            <a:endParaRPr sz="2600">
              <a:latin typeface="Calibri"/>
              <a:cs typeface="Calibri"/>
            </a:endParaRPr>
          </a:p>
          <a:p>
            <a:pPr marL="352425" indent="-339725">
              <a:lnSpc>
                <a:spcPct val="100000"/>
              </a:lnSpc>
              <a:buAutoNum type="arabicParenR" startAt="2"/>
              <a:tabLst>
                <a:tab pos="352425" algn="l"/>
              </a:tabLst>
            </a:pP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втілюючи</a:t>
            </a:r>
            <a:r>
              <a:rPr dirty="0" sz="2600" spc="-75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spc="-10" i="1">
                <a:solidFill>
                  <a:srgbClr val="FFFF00"/>
                </a:solidFill>
                <a:latin typeface="Calibri"/>
                <a:cs typeface="Calibri"/>
              </a:rPr>
              <a:t>макроекономічну</a:t>
            </a:r>
            <a:r>
              <a:rPr dirty="0" sz="2600" spc="-75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spc="-10" i="1">
                <a:solidFill>
                  <a:srgbClr val="FFFF00"/>
                </a:solidFill>
                <a:latin typeface="Calibri"/>
                <a:cs typeface="Calibri"/>
              </a:rPr>
              <a:t>політику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1496948"/>
            <a:ext cx="7992109" cy="1730375"/>
          </a:xfrm>
          <a:prstGeom prst="rect"/>
        </p:spPr>
        <p:txBody>
          <a:bodyPr wrap="square" lIns="0" tIns="27305" rIns="0" bIns="0" rtlCol="0" vert="horz">
            <a:spAutoFit/>
          </a:bodyPr>
          <a:lstStyle/>
          <a:p>
            <a:pPr marL="12700" marR="424815">
              <a:lnSpc>
                <a:spcPts val="3350"/>
              </a:lnSpc>
              <a:spcBef>
                <a:spcPts val="215"/>
              </a:spcBef>
            </a:pPr>
            <a:r>
              <a:rPr dirty="0" b="1">
                <a:solidFill>
                  <a:srgbClr val="FFC000"/>
                </a:solidFill>
                <a:latin typeface="Calibri"/>
                <a:cs typeface="Calibri"/>
              </a:rPr>
              <a:t>Іноземний</a:t>
            </a:r>
            <a:r>
              <a:rPr dirty="0" spc="-150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b="1">
                <a:solidFill>
                  <a:srgbClr val="FFC000"/>
                </a:solidFill>
                <a:latin typeface="Calibri"/>
                <a:cs typeface="Calibri"/>
              </a:rPr>
              <a:t>сектор</a:t>
            </a:r>
            <a:r>
              <a:rPr dirty="0" spc="-60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pc="-170" b="1">
                <a:solidFill>
                  <a:srgbClr val="FFC000"/>
                </a:solidFill>
                <a:latin typeface="Arial"/>
                <a:cs typeface="Arial"/>
              </a:rPr>
              <a:t>(foreign</a:t>
            </a:r>
            <a:r>
              <a:rPr dirty="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pc="-254" b="1">
                <a:solidFill>
                  <a:srgbClr val="FFC000"/>
                </a:solidFill>
                <a:latin typeface="Arial"/>
                <a:cs typeface="Arial"/>
              </a:rPr>
              <a:t>sector)</a:t>
            </a:r>
            <a:r>
              <a:rPr dirty="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>
                <a:latin typeface="Arial MT"/>
                <a:cs typeface="Arial MT"/>
              </a:rPr>
              <a:t>–</a:t>
            </a:r>
            <a:r>
              <a:rPr dirty="0" spc="-75">
                <a:latin typeface="Arial MT"/>
                <a:cs typeface="Arial MT"/>
              </a:rPr>
              <a:t> </a:t>
            </a:r>
            <a:r>
              <a:rPr dirty="0"/>
              <a:t>це</a:t>
            </a:r>
            <a:r>
              <a:rPr dirty="0" spc="-60"/>
              <a:t> </a:t>
            </a:r>
            <a:r>
              <a:rPr dirty="0" spc="-10"/>
              <a:t>сукупний, </a:t>
            </a:r>
            <a:r>
              <a:rPr dirty="0"/>
              <a:t>раціонально</a:t>
            </a:r>
            <a:r>
              <a:rPr dirty="0" spc="-110"/>
              <a:t> </a:t>
            </a:r>
            <a:r>
              <a:rPr dirty="0"/>
              <a:t>діючий</a:t>
            </a:r>
            <a:r>
              <a:rPr dirty="0" spc="-95"/>
              <a:t> </a:t>
            </a:r>
            <a:r>
              <a:rPr dirty="0" spc="-10"/>
              <a:t>макроекономічний</a:t>
            </a:r>
            <a:r>
              <a:rPr dirty="0" spc="-114"/>
              <a:t> </a:t>
            </a:r>
            <a:r>
              <a:rPr dirty="0" spc="-10"/>
              <a:t>агент,</a:t>
            </a:r>
            <a:r>
              <a:rPr dirty="0" spc="-105"/>
              <a:t> </a:t>
            </a:r>
            <a:r>
              <a:rPr dirty="0" spc="-25"/>
              <a:t>що</a:t>
            </a:r>
          </a:p>
          <a:p>
            <a:pPr marL="12700" marR="5080">
              <a:lnSpc>
                <a:spcPts val="3360"/>
              </a:lnSpc>
            </a:pPr>
            <a:r>
              <a:rPr dirty="0"/>
              <a:t>об’єднує</a:t>
            </a:r>
            <a:r>
              <a:rPr dirty="0" spc="-85"/>
              <a:t> </a:t>
            </a:r>
            <a:r>
              <a:rPr dirty="0"/>
              <a:t>усі</a:t>
            </a:r>
            <a:r>
              <a:rPr dirty="0" spc="-85"/>
              <a:t> </a:t>
            </a:r>
            <a:r>
              <a:rPr dirty="0"/>
              <a:t>країни</a:t>
            </a:r>
            <a:r>
              <a:rPr dirty="0" spc="-75"/>
              <a:t> </a:t>
            </a:r>
            <a:r>
              <a:rPr dirty="0"/>
              <a:t>світу,</a:t>
            </a:r>
            <a:r>
              <a:rPr dirty="0" spc="-75"/>
              <a:t> </a:t>
            </a:r>
            <a:r>
              <a:rPr dirty="0"/>
              <a:t>з</a:t>
            </a:r>
            <a:r>
              <a:rPr dirty="0" spc="-85"/>
              <a:t> </a:t>
            </a:r>
            <a:r>
              <a:rPr dirty="0"/>
              <a:t>якими</a:t>
            </a:r>
            <a:r>
              <a:rPr dirty="0" spc="-85"/>
              <a:t> </a:t>
            </a:r>
            <a:r>
              <a:rPr dirty="0"/>
              <a:t>держава</a:t>
            </a:r>
            <a:r>
              <a:rPr dirty="0" spc="-100"/>
              <a:t> </a:t>
            </a:r>
            <a:r>
              <a:rPr dirty="0" spc="-10"/>
              <a:t>взаємодіє через: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210311" y="5286755"/>
            <a:ext cx="7997825" cy="1134110"/>
            <a:chOff x="210311" y="5286755"/>
            <a:chExt cx="7997825" cy="113411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3187" y="5286755"/>
              <a:ext cx="7084821" cy="73131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311" y="5692139"/>
              <a:ext cx="1663954" cy="72828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3228" y="5692139"/>
              <a:ext cx="4402709" cy="728281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402437" y="3202686"/>
            <a:ext cx="8230870" cy="2984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283970">
              <a:lnSpc>
                <a:spcPct val="100000"/>
              </a:lnSpc>
              <a:spcBef>
                <a:spcPts val="95"/>
              </a:spcBef>
              <a:buClr>
                <a:srgbClr val="FFFFFF"/>
              </a:buClr>
              <a:buAutoNum type="arabicParenR"/>
              <a:tabLst>
                <a:tab pos="1296670" algn="l"/>
              </a:tabLst>
            </a:pPr>
            <a:r>
              <a:rPr dirty="0" sz="2800" spc="-10">
                <a:solidFill>
                  <a:srgbClr val="FFC000"/>
                </a:solidFill>
                <a:latin typeface="Calibri"/>
                <a:cs typeface="Calibri"/>
              </a:rPr>
              <a:t>міжнародну</a:t>
            </a:r>
            <a:r>
              <a:rPr dirty="0" sz="2800" spc="-8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C000"/>
                </a:solidFill>
                <a:latin typeface="Calibri"/>
                <a:cs typeface="Calibri"/>
              </a:rPr>
              <a:t>торгівлю</a:t>
            </a:r>
            <a:r>
              <a:rPr dirty="0" sz="2800" spc="-5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(експорт-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імпорт</a:t>
            </a:r>
            <a:r>
              <a:rPr dirty="0" sz="2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товарів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і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послуг);</a:t>
            </a:r>
            <a:endParaRPr sz="2800">
              <a:latin typeface="Calibri"/>
              <a:cs typeface="Calibri"/>
            </a:endParaRPr>
          </a:p>
          <a:p>
            <a:pPr marL="12700" marR="31750" indent="1283970">
              <a:lnSpc>
                <a:spcPct val="100000"/>
              </a:lnSpc>
              <a:buClr>
                <a:srgbClr val="FFFFFF"/>
              </a:buClr>
              <a:buAutoNum type="arabicParenR"/>
              <a:tabLst>
                <a:tab pos="1296670" algn="l"/>
              </a:tabLst>
            </a:pPr>
            <a:r>
              <a:rPr dirty="0" sz="2800" spc="-10">
                <a:solidFill>
                  <a:srgbClr val="FFC000"/>
                </a:solidFill>
                <a:latin typeface="Calibri"/>
                <a:cs typeface="Calibri"/>
              </a:rPr>
              <a:t>переміщення</a:t>
            </a:r>
            <a:r>
              <a:rPr dirty="0" sz="2800" spc="-114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C000"/>
                </a:solidFill>
                <a:latin typeface="Calibri"/>
                <a:cs typeface="Calibri"/>
              </a:rPr>
              <a:t>капіталів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28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тобто</a:t>
            </a:r>
            <a:r>
              <a:rPr dirty="0" sz="28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купівлю</a:t>
            </a:r>
            <a:r>
              <a:rPr dirty="0" sz="28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0">
                <a:solidFill>
                  <a:srgbClr val="FFFFFF"/>
                </a:solidFill>
                <a:latin typeface="Calibri"/>
                <a:cs typeface="Calibri"/>
              </a:rPr>
              <a:t>і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продаж</a:t>
            </a:r>
            <a:r>
              <a:rPr dirty="0" sz="2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фінансових</a:t>
            </a:r>
            <a:r>
              <a:rPr dirty="0" sz="28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активів</a:t>
            </a:r>
            <a:r>
              <a:rPr dirty="0" sz="28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цінних</a:t>
            </a:r>
            <a:r>
              <a:rPr dirty="0" sz="2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паперів</a:t>
            </a:r>
            <a:r>
              <a:rPr dirty="0" sz="2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(експорт-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імпорт</a:t>
            </a:r>
            <a:r>
              <a:rPr dirty="0" sz="28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капіталів).</a:t>
            </a:r>
            <a:endParaRPr sz="2800">
              <a:latin typeface="Calibri"/>
              <a:cs typeface="Calibri"/>
            </a:endParaRPr>
          </a:p>
          <a:p>
            <a:pPr marL="12700" marR="717550" indent="914400">
              <a:lnSpc>
                <a:spcPct val="101899"/>
              </a:lnSpc>
              <a:spcBef>
                <a:spcPts val="140"/>
              </a:spcBef>
            </a:pPr>
            <a:r>
              <a:rPr dirty="0" sz="2600">
                <a:solidFill>
                  <a:srgbClr val="FFC000"/>
                </a:solidFill>
                <a:latin typeface="Calibri"/>
                <a:cs typeface="Calibri"/>
              </a:rPr>
              <a:t>Запровадження</a:t>
            </a:r>
            <a:r>
              <a:rPr dirty="0" sz="2600" spc="-7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C000"/>
                </a:solidFill>
                <a:latin typeface="Calibri"/>
                <a:cs typeface="Calibri"/>
              </a:rPr>
              <a:t>до</a:t>
            </a:r>
            <a:r>
              <a:rPr dirty="0" sz="2600" spc="-5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C000"/>
                </a:solidFill>
                <a:latin typeface="Calibri"/>
                <a:cs typeface="Calibri"/>
              </a:rPr>
              <a:t>аналізу</a:t>
            </a:r>
            <a:r>
              <a:rPr dirty="0" sz="2600" spc="-5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C000"/>
                </a:solidFill>
                <a:latin typeface="Calibri"/>
                <a:cs typeface="Calibri"/>
              </a:rPr>
              <a:t>іноземного</a:t>
            </a:r>
            <a:r>
              <a:rPr dirty="0" sz="2600" spc="-6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C000"/>
                </a:solidFill>
                <a:latin typeface="Calibri"/>
                <a:cs typeface="Calibri"/>
              </a:rPr>
              <a:t>сектору </a:t>
            </a:r>
            <a:r>
              <a:rPr dirty="0" sz="2600">
                <a:solidFill>
                  <a:srgbClr val="FFC000"/>
                </a:solidFill>
                <a:latin typeface="Calibri"/>
                <a:cs typeface="Calibri"/>
              </a:rPr>
              <a:t>створює</a:t>
            </a:r>
            <a:r>
              <a:rPr dirty="0" sz="2600" spc="-6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u="sng" sz="2600" spc="-2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alibri"/>
                <a:cs typeface="Calibri"/>
              </a:rPr>
              <a:t>модель</a:t>
            </a:r>
            <a:r>
              <a:rPr dirty="0" u="sng" sz="2600" spc="-45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60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alibri"/>
                <a:cs typeface="Calibri"/>
              </a:rPr>
              <a:t>відкритої</a:t>
            </a:r>
            <a:r>
              <a:rPr dirty="0" u="sng" sz="2600" spc="-6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600" spc="-1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alibri"/>
                <a:cs typeface="Calibri"/>
              </a:rPr>
              <a:t>економіки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41348" y="6138671"/>
            <a:ext cx="4006341" cy="5587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324" y="1673313"/>
            <a:ext cx="4724146" cy="89437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46303" y="1276350"/>
            <a:ext cx="5895975" cy="45135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FFC000"/>
                </a:solidFill>
                <a:latin typeface="Calibri"/>
                <a:cs typeface="Calibri"/>
              </a:rPr>
              <a:t>Виокремлюють</a:t>
            </a:r>
            <a:r>
              <a:rPr dirty="0" sz="3200" spc="-8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C000"/>
                </a:solidFill>
                <a:latin typeface="Calibri"/>
                <a:cs typeface="Calibri"/>
              </a:rPr>
              <a:t>чотири</a:t>
            </a:r>
            <a:r>
              <a:rPr dirty="0" sz="3200" spc="-5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FC000"/>
                </a:solidFill>
                <a:latin typeface="Calibri"/>
                <a:cs typeface="Calibri"/>
              </a:rPr>
              <a:t>агреговані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3200" i="1">
                <a:solidFill>
                  <a:srgbClr val="FFC000"/>
                </a:solidFill>
                <a:latin typeface="Calibri"/>
                <a:cs typeface="Calibri"/>
              </a:rPr>
              <a:t>макроекономічні</a:t>
            </a:r>
            <a:r>
              <a:rPr dirty="0" sz="3200" spc="-80" i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3200" spc="-10" i="1">
                <a:solidFill>
                  <a:srgbClr val="FFC000"/>
                </a:solidFill>
                <a:latin typeface="Calibri"/>
                <a:cs typeface="Calibri"/>
              </a:rPr>
              <a:t>ринки:</a:t>
            </a:r>
            <a:endParaRPr sz="3200">
              <a:latin typeface="Calibri"/>
              <a:cs typeface="Calibri"/>
            </a:endParaRPr>
          </a:p>
          <a:p>
            <a:pPr marL="870585" indent="-857885">
              <a:lnSpc>
                <a:spcPct val="100000"/>
              </a:lnSpc>
              <a:spcBef>
                <a:spcPts val="765"/>
              </a:spcBef>
              <a:buClr>
                <a:srgbClr val="83D2FD"/>
              </a:buClr>
              <a:buAutoNum type="romanUcPeriod"/>
              <a:tabLst>
                <a:tab pos="870585" algn="l"/>
              </a:tabLst>
            </a:pPr>
            <a:r>
              <a:rPr dirty="0" sz="3200">
                <a:solidFill>
                  <a:srgbClr val="FFC000"/>
                </a:solidFill>
                <a:latin typeface="Calibri"/>
                <a:cs typeface="Calibri"/>
              </a:rPr>
              <a:t>Ринок</a:t>
            </a:r>
            <a:r>
              <a:rPr dirty="0" sz="3200" spc="-7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C000"/>
                </a:solidFill>
                <a:latin typeface="Calibri"/>
                <a:cs typeface="Calibri"/>
              </a:rPr>
              <a:t>товарів</a:t>
            </a:r>
            <a:r>
              <a:rPr dirty="0" sz="3200" spc="-3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C000"/>
                </a:solidFill>
                <a:latin typeface="Calibri"/>
                <a:cs typeface="Calibri"/>
              </a:rPr>
              <a:t>та</a:t>
            </a:r>
            <a:r>
              <a:rPr dirty="0" sz="3200" spc="-4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FC000"/>
                </a:solidFill>
                <a:latin typeface="Calibri"/>
                <a:cs typeface="Calibri"/>
              </a:rPr>
              <a:t>послуг</a:t>
            </a:r>
            <a:endParaRPr sz="3200">
              <a:latin typeface="Calibri"/>
              <a:cs typeface="Calibri"/>
            </a:endParaRPr>
          </a:p>
          <a:p>
            <a:pPr marL="870585" indent="-857885">
              <a:lnSpc>
                <a:spcPct val="100000"/>
              </a:lnSpc>
              <a:spcBef>
                <a:spcPts val="770"/>
              </a:spcBef>
              <a:buClr>
                <a:srgbClr val="83D2FD"/>
              </a:buClr>
              <a:buAutoNum type="romanUcPeriod"/>
              <a:tabLst>
                <a:tab pos="870585" algn="l"/>
              </a:tabLst>
            </a:pPr>
            <a:r>
              <a:rPr dirty="0" sz="3200">
                <a:solidFill>
                  <a:srgbClr val="FFC000"/>
                </a:solidFill>
                <a:latin typeface="Calibri"/>
                <a:cs typeface="Calibri"/>
              </a:rPr>
              <a:t>Фінансовий</a:t>
            </a:r>
            <a:r>
              <a:rPr dirty="0" sz="3200" spc="-2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FC000"/>
                </a:solidFill>
                <a:latin typeface="Calibri"/>
                <a:cs typeface="Calibri"/>
              </a:rPr>
              <a:t>ринок:</a:t>
            </a:r>
            <a:endParaRPr sz="3200">
              <a:latin typeface="Calibri"/>
              <a:cs typeface="Calibri"/>
            </a:endParaRPr>
          </a:p>
          <a:p>
            <a:pPr lvl="1" marL="1167765" indent="-743585">
              <a:lnSpc>
                <a:spcPct val="100000"/>
              </a:lnSpc>
              <a:spcBef>
                <a:spcPts val="770"/>
              </a:spcBef>
              <a:buClr>
                <a:srgbClr val="83D2FD"/>
              </a:buClr>
              <a:buAutoNum type="alphaLcPeriod"/>
              <a:tabLst>
                <a:tab pos="1167765" algn="l"/>
              </a:tabLst>
            </a:pPr>
            <a:r>
              <a:rPr dirty="0" sz="3200">
                <a:solidFill>
                  <a:srgbClr val="FFC000"/>
                </a:solidFill>
                <a:latin typeface="Calibri"/>
                <a:cs typeface="Calibri"/>
              </a:rPr>
              <a:t>Ринок</a:t>
            </a:r>
            <a:r>
              <a:rPr dirty="0" sz="3200" spc="-1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FC000"/>
                </a:solidFill>
                <a:latin typeface="Calibri"/>
                <a:cs typeface="Calibri"/>
              </a:rPr>
              <a:t>грошей</a:t>
            </a:r>
            <a:endParaRPr sz="3200">
              <a:latin typeface="Calibri"/>
              <a:cs typeface="Calibri"/>
            </a:endParaRPr>
          </a:p>
          <a:p>
            <a:pPr lvl="1" marL="1167765" indent="-743585">
              <a:lnSpc>
                <a:spcPct val="100000"/>
              </a:lnSpc>
              <a:spcBef>
                <a:spcPts val="770"/>
              </a:spcBef>
              <a:buClr>
                <a:srgbClr val="83D2FD"/>
              </a:buClr>
              <a:buAutoNum type="alphaLcPeriod"/>
              <a:tabLst>
                <a:tab pos="1167765" algn="l"/>
              </a:tabLst>
            </a:pPr>
            <a:r>
              <a:rPr dirty="0" sz="3200">
                <a:solidFill>
                  <a:srgbClr val="FFC000"/>
                </a:solidFill>
                <a:latin typeface="Calibri"/>
                <a:cs typeface="Calibri"/>
              </a:rPr>
              <a:t>Ринок</a:t>
            </a:r>
            <a:r>
              <a:rPr dirty="0" sz="3200" spc="-4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C000"/>
                </a:solidFill>
                <a:latin typeface="Calibri"/>
                <a:cs typeface="Calibri"/>
              </a:rPr>
              <a:t>цінних</a:t>
            </a:r>
            <a:r>
              <a:rPr dirty="0" sz="3200" spc="-1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FC000"/>
                </a:solidFill>
                <a:latin typeface="Calibri"/>
                <a:cs typeface="Calibri"/>
              </a:rPr>
              <a:t>паперів</a:t>
            </a:r>
            <a:endParaRPr sz="3200">
              <a:latin typeface="Calibri"/>
              <a:cs typeface="Calibri"/>
            </a:endParaRPr>
          </a:p>
          <a:p>
            <a:pPr marL="870585" indent="-857885">
              <a:lnSpc>
                <a:spcPct val="100000"/>
              </a:lnSpc>
              <a:spcBef>
                <a:spcPts val="765"/>
              </a:spcBef>
              <a:buClr>
                <a:srgbClr val="83D2FD"/>
              </a:buClr>
              <a:buAutoNum type="romanUcPeriod"/>
              <a:tabLst>
                <a:tab pos="870585" algn="l"/>
              </a:tabLst>
            </a:pPr>
            <a:r>
              <a:rPr dirty="0" sz="3200">
                <a:solidFill>
                  <a:srgbClr val="FFC000"/>
                </a:solidFill>
                <a:latin typeface="Calibri"/>
                <a:cs typeface="Calibri"/>
              </a:rPr>
              <a:t>Ринок</a:t>
            </a:r>
            <a:r>
              <a:rPr dirty="0" sz="3200" spc="-5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C000"/>
                </a:solidFill>
                <a:latin typeface="Calibri"/>
                <a:cs typeface="Calibri"/>
              </a:rPr>
              <a:t>економічних</a:t>
            </a:r>
            <a:r>
              <a:rPr dirty="0" sz="3200" spc="-5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FC000"/>
                </a:solidFill>
                <a:latin typeface="Calibri"/>
                <a:cs typeface="Calibri"/>
              </a:rPr>
              <a:t>ресурсів</a:t>
            </a:r>
            <a:endParaRPr sz="3200">
              <a:latin typeface="Calibri"/>
              <a:cs typeface="Calibri"/>
            </a:endParaRPr>
          </a:p>
          <a:p>
            <a:pPr marL="870585" indent="-857885">
              <a:lnSpc>
                <a:spcPct val="100000"/>
              </a:lnSpc>
              <a:spcBef>
                <a:spcPts val="770"/>
              </a:spcBef>
              <a:buClr>
                <a:srgbClr val="83D2FD"/>
              </a:buClr>
              <a:buAutoNum type="romanUcPeriod"/>
              <a:tabLst>
                <a:tab pos="870585" algn="l"/>
              </a:tabLst>
            </a:pPr>
            <a:r>
              <a:rPr dirty="0" sz="3200">
                <a:solidFill>
                  <a:srgbClr val="FFC000"/>
                </a:solidFill>
                <a:latin typeface="Calibri"/>
                <a:cs typeface="Calibri"/>
              </a:rPr>
              <a:t>Валютний</a:t>
            </a:r>
            <a:r>
              <a:rPr dirty="0" sz="3200" spc="-6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FC000"/>
                </a:solidFill>
                <a:latin typeface="Calibri"/>
                <a:cs typeface="Calibri"/>
              </a:rPr>
              <a:t>ринок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0567" y="448944"/>
            <a:ext cx="5839840" cy="39789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21920" y="127762"/>
            <a:ext cx="8908415" cy="6604000"/>
            <a:chOff x="121920" y="127762"/>
            <a:chExt cx="8908415" cy="6604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0" y="1290777"/>
              <a:ext cx="557593" cy="73131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40" y="1272590"/>
              <a:ext cx="1386586" cy="78468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21323" y="1272590"/>
              <a:ext cx="932472" cy="78468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920" y="1699310"/>
              <a:ext cx="3136265" cy="78468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93492" y="1699310"/>
              <a:ext cx="1822577" cy="78468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51375" y="1699310"/>
              <a:ext cx="553059" cy="78468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87524" y="2126030"/>
              <a:ext cx="1401952" cy="78468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72055" y="3064814"/>
              <a:ext cx="5876290" cy="78468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54096" y="3491534"/>
              <a:ext cx="5391784" cy="78468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37731" y="4003598"/>
              <a:ext cx="1958086" cy="78468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51091" y="4482066"/>
              <a:ext cx="1531365" cy="6085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1920" y="4430318"/>
              <a:ext cx="1601597" cy="78468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5279" y="4908786"/>
              <a:ext cx="1342389" cy="6085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58823" y="4430318"/>
              <a:ext cx="632282" cy="784682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330200" y="1351279"/>
            <a:ext cx="8173720" cy="36099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635125" indent="274320">
              <a:lnSpc>
                <a:spcPct val="100000"/>
              </a:lnSpc>
              <a:spcBef>
                <a:spcPts val="95"/>
              </a:spcBef>
              <a:buClr>
                <a:srgbClr val="83D2FD"/>
              </a:buClr>
              <a:buFont typeface="Arial MT"/>
              <a:buChar char="•"/>
              <a:tabLst>
                <a:tab pos="287020" algn="l"/>
              </a:tabLst>
            </a:pPr>
            <a:r>
              <a:rPr dirty="0" sz="2800">
                <a:solidFill>
                  <a:srgbClr val="FFC000"/>
                </a:solidFill>
                <a:latin typeface="Calibri"/>
                <a:cs typeface="Calibri"/>
              </a:rPr>
              <a:t>Попит</a:t>
            </a:r>
            <a:r>
              <a:rPr dirty="0" sz="2800" spc="-6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28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товари</a:t>
            </a:r>
            <a:r>
              <a:rPr dirty="0" sz="28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і</a:t>
            </a:r>
            <a:r>
              <a:rPr dirty="0" sz="28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послуги</a:t>
            </a:r>
            <a:r>
              <a:rPr dirty="0" sz="28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формують</a:t>
            </a:r>
            <a:r>
              <a:rPr dirty="0" sz="2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5" i="1">
                <a:solidFill>
                  <a:srgbClr val="FFFF00"/>
                </a:solidFill>
                <a:latin typeface="Calibri"/>
                <a:cs typeface="Calibri"/>
              </a:rPr>
              <a:t>усі </a:t>
            </a:r>
            <a:r>
              <a:rPr dirty="0" sz="2800" i="1">
                <a:solidFill>
                  <a:srgbClr val="FFFF00"/>
                </a:solidFill>
                <a:latin typeface="Calibri"/>
                <a:cs typeface="Calibri"/>
              </a:rPr>
              <a:t>макроекономічні</a:t>
            </a:r>
            <a:r>
              <a:rPr dirty="0" sz="2800" spc="-105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FFC000"/>
                </a:solidFill>
                <a:latin typeface="Calibri"/>
                <a:cs typeface="Calibri"/>
              </a:rPr>
              <a:t>суб'єкти</a:t>
            </a:r>
            <a:r>
              <a:rPr dirty="0" sz="2800" i="1">
                <a:solidFill>
                  <a:srgbClr val="FFFF00"/>
                </a:solidFill>
                <a:latin typeface="Calibri"/>
                <a:cs typeface="Calibri"/>
              </a:rPr>
              <a:t>,</a:t>
            </a:r>
            <a:r>
              <a:rPr dirty="0" sz="2800" spc="-80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dirty="0" sz="28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C000"/>
                </a:solidFill>
                <a:latin typeface="Calibri"/>
                <a:cs typeface="Calibri"/>
              </a:rPr>
              <a:t>пропозицію</a:t>
            </a:r>
            <a:r>
              <a:rPr dirty="0" sz="2800" spc="-5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800" spc="-5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забезпечують</a:t>
            </a:r>
            <a:r>
              <a:rPr dirty="0" sz="2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 i="1">
                <a:solidFill>
                  <a:srgbClr val="FFFF00"/>
                </a:solidFill>
                <a:latin typeface="Calibri"/>
                <a:cs typeface="Calibri"/>
              </a:rPr>
              <a:t>фірми</a:t>
            </a:r>
            <a:endParaRPr sz="28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83D2FD"/>
              </a:buClr>
              <a:buFont typeface="Arial MT"/>
              <a:buChar char="•"/>
              <a:tabLst>
                <a:tab pos="287020" algn="l"/>
              </a:tabLst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Співвідношення</a:t>
            </a:r>
            <a:r>
              <a:rPr dirty="0" sz="28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між</a:t>
            </a:r>
            <a:r>
              <a:rPr dirty="0" sz="28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попитом</a:t>
            </a:r>
            <a:r>
              <a:rPr dirty="0" sz="2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і</a:t>
            </a:r>
            <a:r>
              <a:rPr dirty="0" sz="28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пропозицією</a:t>
            </a:r>
            <a:endParaRPr sz="2800">
              <a:latin typeface="Calibri"/>
              <a:cs typeface="Calibri"/>
            </a:endParaRPr>
          </a:p>
          <a:p>
            <a:pPr marL="12700" marR="292735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встановлює</a:t>
            </a:r>
            <a:r>
              <a:rPr dirty="0" sz="28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C000"/>
                </a:solidFill>
                <a:latin typeface="Calibri"/>
                <a:cs typeface="Calibri"/>
              </a:rPr>
              <a:t>величину</a:t>
            </a:r>
            <a:r>
              <a:rPr dirty="0" sz="2800" spc="-8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C000"/>
                </a:solidFill>
                <a:latin typeface="Calibri"/>
                <a:cs typeface="Calibri"/>
              </a:rPr>
              <a:t>зрівноваженого</a:t>
            </a:r>
            <a:r>
              <a:rPr dirty="0" sz="2800" spc="-8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C000"/>
                </a:solidFill>
                <a:latin typeface="Calibri"/>
                <a:cs typeface="Calibri"/>
              </a:rPr>
              <a:t>рівня</a:t>
            </a:r>
            <a:r>
              <a:rPr dirty="0" sz="2800" spc="-7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C000"/>
                </a:solidFill>
                <a:latin typeface="Calibri"/>
                <a:cs typeface="Calibri"/>
              </a:rPr>
              <a:t>цін</a:t>
            </a:r>
            <a:r>
              <a:rPr dirty="0" sz="2800" spc="-6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товари</a:t>
            </a: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і</a:t>
            </a:r>
            <a:r>
              <a:rPr dirty="0" sz="2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послуги</a:t>
            </a:r>
            <a:r>
              <a:rPr dirty="0" sz="2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dirty="0" sz="2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C000"/>
                </a:solidFill>
                <a:latin typeface="Calibri"/>
                <a:cs typeface="Calibri"/>
              </a:rPr>
              <a:t>рівноважний</a:t>
            </a:r>
            <a:r>
              <a:rPr dirty="0" sz="2800" spc="-4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C000"/>
                </a:solidFill>
                <a:latin typeface="Calibri"/>
                <a:cs typeface="Calibri"/>
              </a:rPr>
              <a:t>обсяг</a:t>
            </a:r>
            <a:r>
              <a:rPr dirty="0" sz="2800" spc="-5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C000"/>
                </a:solidFill>
                <a:latin typeface="Calibri"/>
                <a:cs typeface="Calibri"/>
              </a:rPr>
              <a:t>виробництва</a:t>
            </a:r>
            <a:endParaRPr sz="28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83D2FD"/>
              </a:buClr>
              <a:buFont typeface="Arial MT"/>
              <a:buChar char="•"/>
              <a:tabLst>
                <a:tab pos="287020" algn="l"/>
              </a:tabLst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Ринок</a:t>
            </a:r>
            <a:r>
              <a:rPr dirty="0" sz="2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товарів</a:t>
            </a:r>
            <a:r>
              <a:rPr dirty="0" sz="2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dirty="0" sz="28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послуг</a:t>
            </a:r>
            <a:r>
              <a:rPr dirty="0" sz="2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називають</a:t>
            </a:r>
            <a:r>
              <a:rPr dirty="0" sz="28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ще</a:t>
            </a:r>
            <a:r>
              <a:rPr dirty="0" sz="2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sng" sz="2800" spc="-10" i="1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alibri"/>
                <a:cs typeface="Calibri"/>
              </a:rPr>
              <a:t>реальним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u="sng" sz="2800" i="1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alibri"/>
                <a:cs typeface="Calibri"/>
              </a:rPr>
              <a:t>ринком</a:t>
            </a:r>
            <a:r>
              <a:rPr dirty="0" u="sng" sz="280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alibri"/>
                <a:cs typeface="Calibri"/>
              </a:rPr>
              <a:t>,</a:t>
            </a:r>
            <a:r>
              <a:rPr dirty="0" u="sng" sz="2800" spc="-75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оскільки</a:t>
            </a:r>
            <a:r>
              <a:rPr dirty="0" sz="2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2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ньому</a:t>
            </a:r>
            <a:r>
              <a:rPr dirty="0" sz="2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реалізують</a:t>
            </a:r>
            <a:r>
              <a:rPr dirty="0" sz="2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реальні</a:t>
            </a:r>
            <a:r>
              <a:rPr dirty="0" sz="2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активи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047620" y="648588"/>
            <a:ext cx="5169534" cy="39789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5531" y="127762"/>
            <a:ext cx="8964930" cy="6604000"/>
            <a:chOff x="65531" y="127762"/>
            <a:chExt cx="8964930" cy="6604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963" y="1626069"/>
              <a:ext cx="681037" cy="74197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0723" y="1633791"/>
              <a:ext cx="1356233" cy="72828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5792" y="1633791"/>
              <a:ext cx="1551178" cy="72828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3963" y="2022309"/>
              <a:ext cx="696302" cy="74197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0723" y="2030031"/>
              <a:ext cx="3508121" cy="72828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0287" y="2743263"/>
              <a:ext cx="2517520" cy="72828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66643" y="2743263"/>
              <a:ext cx="1255572" cy="72828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85231" y="2743263"/>
              <a:ext cx="3354196" cy="72828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531" y="3060255"/>
              <a:ext cx="1770633" cy="72828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531" y="3377247"/>
              <a:ext cx="2182241" cy="728281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70476" y="3377247"/>
              <a:ext cx="3209289" cy="72828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02352" y="3773487"/>
              <a:ext cx="3309874" cy="728281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531" y="4090479"/>
              <a:ext cx="1709674" cy="728281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99560" y="4407471"/>
              <a:ext cx="1360677" cy="72828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0287" y="4803711"/>
              <a:ext cx="3657346" cy="728281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9247" y="5535167"/>
              <a:ext cx="519493" cy="67952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9852" y="5516879"/>
              <a:ext cx="2025142" cy="728281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76928" y="5516879"/>
              <a:ext cx="3194177" cy="728281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531" y="5833871"/>
              <a:ext cx="2182241" cy="728281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20311" y="5833871"/>
              <a:ext cx="1884934" cy="72828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474208" y="5833871"/>
              <a:ext cx="1775333" cy="728281"/>
            </a:xfrm>
            <a:prstGeom prst="rect">
              <a:avLst/>
            </a:prstGeom>
          </p:spPr>
        </p:pic>
      </p:grpSp>
      <p:sp>
        <p:nvSpPr>
          <p:cNvPr id="24" name="object 24" descr=""/>
          <p:cNvSpPr txBox="1"/>
          <p:nvPr/>
        </p:nvSpPr>
        <p:spPr>
          <a:xfrm>
            <a:off x="258267" y="993139"/>
            <a:ext cx="8531225" cy="5336540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12700" marR="1058545" indent="273685">
              <a:lnSpc>
                <a:spcPts val="2500"/>
              </a:lnSpc>
              <a:spcBef>
                <a:spcPts val="705"/>
              </a:spcBef>
              <a:buClr>
                <a:srgbClr val="83D2FD"/>
              </a:buClr>
              <a:buFont typeface="Arial MT"/>
              <a:buChar char="•"/>
              <a:tabLst>
                <a:tab pos="286385" algn="l"/>
              </a:tabLst>
            </a:pP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Ринок</a:t>
            </a:r>
            <a:r>
              <a:rPr dirty="0" sz="2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2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якому</a:t>
            </a:r>
            <a:r>
              <a:rPr dirty="0" sz="2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формується</a:t>
            </a:r>
            <a:r>
              <a:rPr dirty="0" sz="2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попит</a:t>
            </a:r>
            <a:r>
              <a:rPr dirty="0" sz="2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і</a:t>
            </a:r>
            <a:r>
              <a:rPr dirty="0" sz="2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забезпечується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пропозиція</a:t>
            </a:r>
            <a:r>
              <a:rPr dirty="0" sz="2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фінансових</a:t>
            </a:r>
            <a:r>
              <a:rPr dirty="0" sz="26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активів.</a:t>
            </a:r>
            <a:endParaRPr sz="2600">
              <a:latin typeface="Calibri"/>
              <a:cs typeface="Calibri"/>
            </a:endParaRPr>
          </a:p>
          <a:p>
            <a:pPr lvl="1" marL="1167765" indent="-743585">
              <a:lnSpc>
                <a:spcPct val="100000"/>
              </a:lnSpc>
              <a:spcBef>
                <a:spcPts val="15"/>
              </a:spcBef>
              <a:buClr>
                <a:srgbClr val="83D2FD"/>
              </a:buClr>
              <a:buAutoNum type="alphaLcPeriod"/>
              <a:tabLst>
                <a:tab pos="1167765" algn="l"/>
              </a:tabLst>
            </a:pPr>
            <a:r>
              <a:rPr dirty="0" sz="2600">
                <a:solidFill>
                  <a:srgbClr val="FFC000"/>
                </a:solidFill>
                <a:latin typeface="Calibri"/>
                <a:cs typeface="Calibri"/>
              </a:rPr>
              <a:t>Ринок</a:t>
            </a:r>
            <a:r>
              <a:rPr dirty="0" sz="2600" spc="-7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C000"/>
                </a:solidFill>
                <a:latin typeface="Calibri"/>
                <a:cs typeface="Calibri"/>
              </a:rPr>
              <a:t>грошей</a:t>
            </a:r>
            <a:r>
              <a:rPr dirty="0" sz="2600" spc="-5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ринок</a:t>
            </a:r>
            <a:r>
              <a:rPr dirty="0" sz="2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грошових</a:t>
            </a:r>
            <a:r>
              <a:rPr dirty="0" sz="2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ринкових</a:t>
            </a:r>
            <a:r>
              <a:rPr dirty="0" sz="26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активів;</a:t>
            </a:r>
            <a:endParaRPr sz="2600">
              <a:latin typeface="Calibri"/>
              <a:cs typeface="Calibri"/>
            </a:endParaRPr>
          </a:p>
          <a:p>
            <a:pPr lvl="1" marL="1167765" marR="5080" indent="-744220">
              <a:lnSpc>
                <a:spcPts val="2500"/>
              </a:lnSpc>
              <a:spcBef>
                <a:spcPts val="600"/>
              </a:spcBef>
              <a:buClr>
                <a:srgbClr val="83D2FD"/>
              </a:buClr>
              <a:buAutoNum type="alphaLcPeriod"/>
              <a:tabLst>
                <a:tab pos="1167765" algn="l"/>
              </a:tabLst>
            </a:pPr>
            <a:r>
              <a:rPr dirty="0" sz="2600">
                <a:solidFill>
                  <a:srgbClr val="FFC000"/>
                </a:solidFill>
                <a:latin typeface="Calibri"/>
                <a:cs typeface="Calibri"/>
              </a:rPr>
              <a:t>Ринок</a:t>
            </a:r>
            <a:r>
              <a:rPr dirty="0" sz="2600" spc="-5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C000"/>
                </a:solidFill>
                <a:latin typeface="Calibri"/>
                <a:cs typeface="Calibri"/>
              </a:rPr>
              <a:t>цінних</a:t>
            </a:r>
            <a:r>
              <a:rPr dirty="0" sz="2600" spc="-5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C000"/>
                </a:solidFill>
                <a:latin typeface="Calibri"/>
                <a:cs typeface="Calibri"/>
              </a:rPr>
              <a:t>паперів</a:t>
            </a:r>
            <a:r>
              <a:rPr dirty="0" sz="2600" spc="-4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ринок</a:t>
            </a:r>
            <a:r>
              <a:rPr dirty="0" sz="26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негрошових</a:t>
            </a:r>
            <a:r>
              <a:rPr dirty="0" sz="2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ринкових активів.</a:t>
            </a:r>
            <a:endParaRPr sz="2600">
              <a:latin typeface="Calibri"/>
              <a:cs typeface="Calibri"/>
            </a:endParaRPr>
          </a:p>
          <a:p>
            <a:pPr marL="12700" marR="439420" indent="273685">
              <a:lnSpc>
                <a:spcPct val="80000"/>
              </a:lnSpc>
              <a:spcBef>
                <a:spcPts val="640"/>
              </a:spcBef>
              <a:buClr>
                <a:srgbClr val="83D2FD"/>
              </a:buClr>
              <a:buFont typeface="Arial MT"/>
              <a:buChar char="•"/>
              <a:tabLst>
                <a:tab pos="286385" algn="l"/>
              </a:tabLst>
            </a:pP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2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FC000"/>
                </a:solidFill>
                <a:latin typeface="Calibri"/>
                <a:cs typeface="Calibri"/>
              </a:rPr>
              <a:t>ринку</a:t>
            </a:r>
            <a:r>
              <a:rPr dirty="0" sz="2600" spc="-45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FC000"/>
                </a:solidFill>
                <a:latin typeface="Calibri"/>
                <a:cs typeface="Calibri"/>
              </a:rPr>
              <a:t>грошей</a:t>
            </a:r>
            <a:r>
              <a:rPr dirty="0" sz="2600" spc="-65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C000"/>
                </a:solidFill>
                <a:latin typeface="Calibri"/>
                <a:cs typeface="Calibri"/>
              </a:rPr>
              <a:t>попит</a:t>
            </a:r>
            <a:r>
              <a:rPr dirty="0" sz="2600" spc="-5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формують</a:t>
            </a:r>
            <a:r>
              <a:rPr dirty="0" sz="2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усі</a:t>
            </a:r>
            <a:r>
              <a:rPr dirty="0" sz="2600" spc="-40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spc="-10" i="1">
                <a:solidFill>
                  <a:srgbClr val="FFFF00"/>
                </a:solidFill>
                <a:latin typeface="Calibri"/>
                <a:cs typeface="Calibri"/>
              </a:rPr>
              <a:t>макроекономічні </a:t>
            </a: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суб'єкти</a:t>
            </a:r>
            <a:r>
              <a:rPr dirty="0" sz="2600" spc="-55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(домогосподарства,</a:t>
            </a:r>
            <a:r>
              <a:rPr dirty="0" sz="2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фірми</a:t>
            </a:r>
            <a:r>
              <a:rPr dirty="0" sz="2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і</a:t>
            </a:r>
            <a:r>
              <a:rPr dirty="0" sz="2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держава),</a:t>
            </a:r>
            <a:r>
              <a:rPr dirty="0" sz="26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495"/>
              </a:lnSpc>
            </a:pPr>
            <a:r>
              <a:rPr dirty="0" sz="2600">
                <a:solidFill>
                  <a:srgbClr val="FFC000"/>
                </a:solidFill>
                <a:latin typeface="Calibri"/>
                <a:cs typeface="Calibri"/>
              </a:rPr>
              <a:t>пропозицію</a:t>
            </a:r>
            <a:r>
              <a:rPr dirty="0" sz="2600" spc="-5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грошей</a:t>
            </a:r>
            <a:r>
              <a:rPr dirty="0" sz="2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забезпечує</a:t>
            </a:r>
            <a:r>
              <a:rPr dirty="0" sz="26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центральний</a:t>
            </a:r>
            <a:r>
              <a:rPr dirty="0" sz="2600" spc="-65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spc="-10" i="1">
                <a:solidFill>
                  <a:srgbClr val="FFFF00"/>
                </a:solidFill>
                <a:latin typeface="Calibri"/>
                <a:cs typeface="Calibri"/>
              </a:rPr>
              <a:t>банк.</a:t>
            </a:r>
            <a:endParaRPr sz="2600">
              <a:latin typeface="Calibri"/>
              <a:cs typeface="Calibri"/>
            </a:endParaRPr>
          </a:p>
          <a:p>
            <a:pPr marL="12700" marR="193675" indent="273685">
              <a:lnSpc>
                <a:spcPts val="2500"/>
              </a:lnSpc>
              <a:spcBef>
                <a:spcPts val="605"/>
              </a:spcBef>
              <a:buClr>
                <a:srgbClr val="83D2FD"/>
              </a:buClr>
              <a:buFont typeface="Arial MT"/>
              <a:buChar char="•"/>
              <a:tabLst>
                <a:tab pos="286385" algn="l"/>
              </a:tabLst>
            </a:pP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2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ринку</a:t>
            </a:r>
            <a:r>
              <a:rPr dirty="0" sz="26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грошей</a:t>
            </a:r>
            <a:r>
              <a:rPr dirty="0" sz="2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встановлюється</a:t>
            </a:r>
            <a:r>
              <a:rPr dirty="0" sz="2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 i="1">
                <a:solidFill>
                  <a:srgbClr val="FFFF00"/>
                </a:solidFill>
                <a:latin typeface="Calibri"/>
                <a:cs typeface="Calibri"/>
              </a:rPr>
              <a:t>рівноважна</a:t>
            </a:r>
            <a:r>
              <a:rPr dirty="0" sz="2600" spc="-25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spc="-10" i="1">
                <a:solidFill>
                  <a:srgbClr val="FFFF00"/>
                </a:solidFill>
                <a:latin typeface="Calibri"/>
                <a:cs typeface="Calibri"/>
              </a:rPr>
              <a:t>ставка </a:t>
            </a: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відсотку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2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яка</a:t>
            </a:r>
            <a:r>
              <a:rPr dirty="0" sz="2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є</a:t>
            </a:r>
            <a:r>
              <a:rPr dirty="0" sz="2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ціною</a:t>
            </a:r>
            <a:r>
              <a:rPr dirty="0" sz="2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грошей</a:t>
            </a:r>
            <a:r>
              <a:rPr dirty="0" sz="2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(кредиту).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Посередництво</a:t>
            </a:r>
            <a:r>
              <a:rPr dirty="0" sz="2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25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ринку</a:t>
            </a:r>
            <a:r>
              <a:rPr dirty="0" sz="2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грошей</a:t>
            </a:r>
            <a:r>
              <a:rPr dirty="0" sz="2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забезпечують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 i="1">
                <a:solidFill>
                  <a:srgbClr val="FFFF00"/>
                </a:solidFill>
                <a:latin typeface="Calibri"/>
                <a:cs typeface="Calibri"/>
              </a:rPr>
              <a:t>банки.</a:t>
            </a:r>
            <a:endParaRPr sz="2600">
              <a:latin typeface="Calibri"/>
              <a:cs typeface="Calibri"/>
            </a:endParaRPr>
          </a:p>
          <a:p>
            <a:pPr marL="12700" marR="537845" indent="273685">
              <a:lnSpc>
                <a:spcPct val="80000"/>
              </a:lnSpc>
              <a:spcBef>
                <a:spcPts val="635"/>
              </a:spcBef>
              <a:buClr>
                <a:srgbClr val="83D2FD"/>
              </a:buClr>
              <a:buFont typeface="Arial MT"/>
              <a:buChar char="•"/>
              <a:tabLst>
                <a:tab pos="286385" algn="l"/>
                <a:tab pos="3954145" algn="l"/>
              </a:tabLst>
            </a:pP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FC000"/>
                </a:solidFill>
                <a:latin typeface="Calibri"/>
                <a:cs typeface="Calibri"/>
              </a:rPr>
              <a:t>ринку</a:t>
            </a:r>
            <a:r>
              <a:rPr dirty="0" sz="2600" spc="-20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FC000"/>
                </a:solidFill>
                <a:latin typeface="Calibri"/>
                <a:cs typeface="Calibri"/>
              </a:rPr>
              <a:t>цінних</a:t>
            </a:r>
            <a:r>
              <a:rPr dirty="0" sz="2600" spc="-20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 spc="-10" b="1">
                <a:solidFill>
                  <a:srgbClr val="FFC000"/>
                </a:solidFill>
                <a:latin typeface="Calibri"/>
                <a:cs typeface="Calibri"/>
              </a:rPr>
              <a:t>паперів</a:t>
            </a:r>
            <a:r>
              <a:rPr dirty="0" sz="2600" b="1">
                <a:solidFill>
                  <a:srgbClr val="FFC000"/>
                </a:solidFill>
                <a:latin typeface="Calibri"/>
                <a:cs typeface="Calibri"/>
              </a:rPr>
              <a:t>	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купують</a:t>
            </a:r>
            <a:r>
              <a:rPr dirty="0" sz="26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продають</a:t>
            </a:r>
            <a:r>
              <a:rPr dirty="0" sz="2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акції</a:t>
            </a:r>
            <a:r>
              <a:rPr dirty="0" sz="26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25">
                <a:solidFill>
                  <a:srgbClr val="FFFFFF"/>
                </a:solidFill>
                <a:latin typeface="Calibri"/>
                <a:cs typeface="Calibri"/>
              </a:rPr>
              <a:t>та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облігації.</a:t>
            </a:r>
            <a:endParaRPr sz="2600">
              <a:latin typeface="Calibri"/>
              <a:cs typeface="Calibri"/>
            </a:endParaRPr>
          </a:p>
          <a:p>
            <a:pPr marL="12700" marR="1118870" indent="273685">
              <a:lnSpc>
                <a:spcPct val="80000"/>
              </a:lnSpc>
              <a:spcBef>
                <a:spcPts val="625"/>
              </a:spcBef>
              <a:buClr>
                <a:srgbClr val="83D2FD"/>
              </a:buClr>
              <a:buFont typeface="Arial MT"/>
              <a:buChar char="•"/>
              <a:tabLst>
                <a:tab pos="286385" algn="l"/>
              </a:tabLst>
            </a:pPr>
            <a:r>
              <a:rPr dirty="0" sz="2600">
                <a:solidFill>
                  <a:srgbClr val="FFC000"/>
                </a:solidFill>
                <a:latin typeface="Calibri"/>
                <a:cs typeface="Calibri"/>
              </a:rPr>
              <a:t>Покупцями</a:t>
            </a:r>
            <a:r>
              <a:rPr dirty="0" sz="2600" spc="-4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цінних</a:t>
            </a:r>
            <a:r>
              <a:rPr dirty="0" sz="2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паперів</a:t>
            </a:r>
            <a:r>
              <a:rPr dirty="0" sz="2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є</a:t>
            </a:r>
            <a:r>
              <a:rPr dirty="0" sz="2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 i="1">
                <a:solidFill>
                  <a:srgbClr val="FFFF00"/>
                </a:solidFill>
                <a:latin typeface="Calibri"/>
                <a:cs typeface="Calibri"/>
              </a:rPr>
              <a:t>домогосподарства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а </a:t>
            </a:r>
            <a:r>
              <a:rPr dirty="0" sz="2600" spc="-10">
                <a:solidFill>
                  <a:srgbClr val="FFC000"/>
                </a:solidFill>
                <a:latin typeface="Calibri"/>
                <a:cs typeface="Calibri"/>
              </a:rPr>
              <a:t>продавцями</a:t>
            </a:r>
            <a:r>
              <a:rPr dirty="0" sz="2600" spc="-7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(емітентами)</a:t>
            </a:r>
            <a:r>
              <a:rPr dirty="0" sz="26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6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фірми</a:t>
            </a:r>
            <a:r>
              <a:rPr dirty="0" sz="2600" spc="-65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та</a:t>
            </a:r>
            <a:r>
              <a:rPr dirty="0" sz="2600" spc="-60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spc="-10" i="1">
                <a:solidFill>
                  <a:srgbClr val="FFFF00"/>
                </a:solidFill>
                <a:latin typeface="Calibri"/>
                <a:cs typeface="Calibri"/>
              </a:rPr>
              <a:t>держава.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2477135" y="422529"/>
            <a:ext cx="4224020" cy="408305"/>
            <a:chOff x="2477135" y="422529"/>
            <a:chExt cx="4224020" cy="408305"/>
          </a:xfrm>
        </p:grpSpPr>
        <p:pic>
          <p:nvPicPr>
            <p:cNvPr id="26" name="object 26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477135" y="422529"/>
              <a:ext cx="2845054" cy="332105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480558" y="516255"/>
              <a:ext cx="1220343" cy="3141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9954" y="127762"/>
            <a:ext cx="8890000" cy="6604000"/>
            <a:chOff x="139954" y="127762"/>
            <a:chExt cx="8890000" cy="6604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42888" y="1994966"/>
              <a:ext cx="1386586" cy="78468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5988" y="2421686"/>
              <a:ext cx="2265934" cy="784682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618540" y="1646885"/>
            <a:ext cx="7905115" cy="44640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54965">
              <a:lnSpc>
                <a:spcPct val="100000"/>
              </a:lnSpc>
              <a:spcBef>
                <a:spcPts val="95"/>
              </a:spcBef>
              <a:buClr>
                <a:srgbClr val="83D2FD"/>
              </a:buClr>
              <a:buFont typeface="Arial MT"/>
              <a:buChar char="•"/>
              <a:tabLst>
                <a:tab pos="367665" algn="l"/>
              </a:tabLst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28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макроекономічних</a:t>
            </a:r>
            <a:r>
              <a:rPr dirty="0" sz="2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моделях</a:t>
            </a:r>
            <a:r>
              <a:rPr dirty="0" sz="28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ринок</a:t>
            </a:r>
            <a:r>
              <a:rPr dirty="0" sz="2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економічних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ресурсів</a:t>
            </a:r>
            <a:r>
              <a:rPr dirty="0" sz="28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представлений</a:t>
            </a:r>
            <a:r>
              <a:rPr dirty="0" sz="28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sng" sz="2800" i="1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alibri"/>
                <a:cs typeface="Calibri"/>
              </a:rPr>
              <a:t>ринком</a:t>
            </a:r>
            <a:r>
              <a:rPr dirty="0" u="sng" sz="2800" spc="-95" i="1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800" i="1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alibri"/>
                <a:cs typeface="Calibri"/>
              </a:rPr>
              <a:t>праці</a:t>
            </a:r>
            <a:r>
              <a:rPr dirty="0" u="sng" sz="280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alibri"/>
                <a:cs typeface="Calibri"/>
              </a:rPr>
              <a:t>.</a:t>
            </a:r>
            <a:r>
              <a:rPr dirty="0" u="sng" sz="2800" spc="-85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C000"/>
                </a:solidFill>
                <a:latin typeface="Calibri"/>
                <a:cs typeface="Calibri"/>
              </a:rPr>
              <a:t>Попит</a:t>
            </a:r>
            <a:r>
              <a:rPr dirty="0" sz="2800" spc="-8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працю</a:t>
            </a:r>
            <a:r>
              <a:rPr dirty="0" sz="2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формують</a:t>
            </a:r>
            <a:r>
              <a:rPr dirty="0" sz="2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FFFF00"/>
                </a:solidFill>
                <a:latin typeface="Calibri"/>
                <a:cs typeface="Calibri"/>
              </a:rPr>
              <a:t>фірми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28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dirty="0" sz="28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C000"/>
                </a:solidFill>
                <a:latin typeface="Calibri"/>
                <a:cs typeface="Calibri"/>
              </a:rPr>
              <a:t>пропозицію</a:t>
            </a:r>
            <a:r>
              <a:rPr dirty="0" sz="2800" spc="-7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праці</a:t>
            </a:r>
            <a:r>
              <a:rPr dirty="0" sz="2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забезпечують</a:t>
            </a:r>
            <a:r>
              <a:rPr dirty="0" sz="28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 i="1">
                <a:solidFill>
                  <a:srgbClr val="FFFF00"/>
                </a:solidFill>
                <a:latin typeface="Calibri"/>
                <a:cs typeface="Calibri"/>
              </a:rPr>
              <a:t>домогосподарства</a:t>
            </a:r>
            <a:endParaRPr sz="2800">
              <a:latin typeface="Calibri"/>
              <a:cs typeface="Calibri"/>
            </a:endParaRPr>
          </a:p>
          <a:p>
            <a:pPr marL="12700" marR="488950" indent="273685">
              <a:lnSpc>
                <a:spcPct val="100000"/>
              </a:lnSpc>
              <a:spcBef>
                <a:spcPts val="675"/>
              </a:spcBef>
              <a:buClr>
                <a:srgbClr val="83D2FD"/>
              </a:buClr>
              <a:buFont typeface="Arial MT"/>
              <a:buChar char="•"/>
              <a:tabLst>
                <a:tab pos="286385" algn="l"/>
              </a:tabLst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Співвідношення</a:t>
            </a:r>
            <a:r>
              <a:rPr dirty="0" sz="28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між</a:t>
            </a:r>
            <a:r>
              <a:rPr dirty="0" sz="28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попитом</a:t>
            </a:r>
            <a:r>
              <a:rPr dirty="0" sz="28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і</a:t>
            </a:r>
            <a:r>
              <a:rPr dirty="0" sz="28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пропозицією</a:t>
            </a:r>
            <a:r>
              <a:rPr dirty="0" sz="2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працю</a:t>
            </a:r>
            <a:r>
              <a:rPr dirty="0" sz="2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встановлює</a:t>
            </a:r>
            <a:r>
              <a:rPr dirty="0" sz="28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рівноважну</a:t>
            </a:r>
            <a:r>
              <a:rPr dirty="0" sz="28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кількість</a:t>
            </a:r>
            <a:r>
              <a:rPr dirty="0" sz="2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праці</a:t>
            </a:r>
            <a:r>
              <a:rPr dirty="0" sz="2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економіці</a:t>
            </a:r>
            <a:r>
              <a:rPr dirty="0" sz="28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dirty="0" sz="2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рівноважну</a:t>
            </a:r>
            <a:r>
              <a:rPr dirty="0" sz="2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ціну</a:t>
            </a:r>
            <a:r>
              <a:rPr dirty="0" sz="2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праці</a:t>
            </a:r>
            <a:r>
              <a:rPr dirty="0" sz="2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sng" sz="2800" spc="-10" i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заробітну</a:t>
            </a:r>
            <a:r>
              <a:rPr dirty="0" sz="2800" spc="-10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u="sng" sz="2800" spc="-10" i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плату</a:t>
            </a:r>
            <a:endParaRPr sz="2800">
              <a:latin typeface="Calibri"/>
              <a:cs typeface="Calibri"/>
            </a:endParaRPr>
          </a:p>
          <a:p>
            <a:pPr marL="12700" marR="535305" indent="273685">
              <a:lnSpc>
                <a:spcPct val="100000"/>
              </a:lnSpc>
              <a:spcBef>
                <a:spcPts val="675"/>
              </a:spcBef>
              <a:buClr>
                <a:srgbClr val="83D2FD"/>
              </a:buClr>
              <a:buFont typeface="Arial MT"/>
              <a:buChar char="•"/>
              <a:tabLst>
                <a:tab pos="286385" algn="l"/>
              </a:tabLst>
            </a:pP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Порушення</a:t>
            </a:r>
            <a:r>
              <a:rPr dirty="0" sz="2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рівноваги</a:t>
            </a:r>
            <a:r>
              <a:rPr dirty="0" sz="2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2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ринку</a:t>
            </a:r>
            <a:r>
              <a:rPr dirty="0" sz="2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праці</a:t>
            </a:r>
            <a:r>
              <a:rPr dirty="0" sz="2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дозволяє відстежити</a:t>
            </a:r>
            <a:r>
              <a:rPr dirty="0" sz="28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причини</a:t>
            </a:r>
            <a:r>
              <a:rPr dirty="0" sz="28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sng" sz="2800" spc="-10" i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безробіття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378585" y="576580"/>
            <a:ext cx="6396355" cy="398145"/>
            <a:chOff x="1378585" y="576580"/>
            <a:chExt cx="6396355" cy="398145"/>
          </a:xfrm>
        </p:grpSpPr>
        <p:sp>
          <p:nvSpPr>
            <p:cNvPr id="7" name="object 7" descr=""/>
            <p:cNvSpPr/>
            <p:nvPr/>
          </p:nvSpPr>
          <p:spPr>
            <a:xfrm>
              <a:off x="1385443" y="596392"/>
              <a:ext cx="447040" cy="293370"/>
            </a:xfrm>
            <a:custGeom>
              <a:avLst/>
              <a:gdLst/>
              <a:ahLst/>
              <a:cxnLst/>
              <a:rect l="l" t="t" r="r" b="b"/>
              <a:pathLst>
                <a:path w="447039" h="293369">
                  <a:moveTo>
                    <a:pt x="414019" y="224155"/>
                  </a:moveTo>
                  <a:lnTo>
                    <a:pt x="380944" y="249840"/>
                  </a:lnTo>
                  <a:lnTo>
                    <a:pt x="380557" y="258063"/>
                  </a:lnTo>
                  <a:lnTo>
                    <a:pt x="380492" y="259461"/>
                  </a:lnTo>
                  <a:lnTo>
                    <a:pt x="404891" y="292685"/>
                  </a:lnTo>
                  <a:lnTo>
                    <a:pt x="413512" y="293116"/>
                  </a:lnTo>
                  <a:lnTo>
                    <a:pt x="421822" y="292685"/>
                  </a:lnTo>
                  <a:lnTo>
                    <a:pt x="422098" y="292685"/>
                  </a:lnTo>
                  <a:lnTo>
                    <a:pt x="429092" y="291385"/>
                  </a:lnTo>
                  <a:lnTo>
                    <a:pt x="429269" y="291385"/>
                  </a:lnTo>
                  <a:lnTo>
                    <a:pt x="434932" y="289204"/>
                  </a:lnTo>
                  <a:lnTo>
                    <a:pt x="435060" y="289204"/>
                  </a:lnTo>
                  <a:lnTo>
                    <a:pt x="439369" y="286131"/>
                  </a:lnTo>
                  <a:lnTo>
                    <a:pt x="442714" y="281549"/>
                  </a:lnTo>
                  <a:lnTo>
                    <a:pt x="444976" y="275415"/>
                  </a:lnTo>
                  <a:lnTo>
                    <a:pt x="446333" y="267590"/>
                  </a:lnTo>
                  <a:lnTo>
                    <a:pt x="446719" y="259461"/>
                  </a:lnTo>
                  <a:lnTo>
                    <a:pt x="446786" y="258063"/>
                  </a:lnTo>
                  <a:lnTo>
                    <a:pt x="446379" y="249840"/>
                  </a:lnTo>
                  <a:lnTo>
                    <a:pt x="446335" y="248945"/>
                  </a:lnTo>
                  <a:lnTo>
                    <a:pt x="445085" y="241935"/>
                  </a:lnTo>
                  <a:lnTo>
                    <a:pt x="444992" y="241411"/>
                  </a:lnTo>
                  <a:lnTo>
                    <a:pt x="442869" y="235743"/>
                  </a:lnTo>
                  <a:lnTo>
                    <a:pt x="442767" y="235471"/>
                  </a:lnTo>
                  <a:lnTo>
                    <a:pt x="439764" y="231267"/>
                  </a:lnTo>
                  <a:lnTo>
                    <a:pt x="435512" y="228173"/>
                  </a:lnTo>
                  <a:lnTo>
                    <a:pt x="435642" y="228173"/>
                  </a:lnTo>
                  <a:lnTo>
                    <a:pt x="429822" y="225948"/>
                  </a:lnTo>
                  <a:lnTo>
                    <a:pt x="430004" y="225948"/>
                  </a:lnTo>
                  <a:lnTo>
                    <a:pt x="422655" y="224605"/>
                  </a:lnTo>
                  <a:lnTo>
                    <a:pt x="422939" y="224605"/>
                  </a:lnTo>
                  <a:lnTo>
                    <a:pt x="414019" y="224155"/>
                  </a:lnTo>
                  <a:close/>
                </a:path>
                <a:path w="447039" h="293369">
                  <a:moveTo>
                    <a:pt x="291338" y="0"/>
                  </a:moveTo>
                  <a:lnTo>
                    <a:pt x="279907" y="0"/>
                  </a:lnTo>
                  <a:lnTo>
                    <a:pt x="275208" y="254"/>
                  </a:lnTo>
                  <a:lnTo>
                    <a:pt x="256031" y="7874"/>
                  </a:lnTo>
                  <a:lnTo>
                    <a:pt x="256031" y="283718"/>
                  </a:lnTo>
                  <a:lnTo>
                    <a:pt x="256539" y="284988"/>
                  </a:lnTo>
                  <a:lnTo>
                    <a:pt x="258444" y="287400"/>
                  </a:lnTo>
                  <a:lnTo>
                    <a:pt x="260095" y="288417"/>
                  </a:lnTo>
                  <a:lnTo>
                    <a:pt x="262255" y="289052"/>
                  </a:lnTo>
                  <a:lnTo>
                    <a:pt x="264540" y="289813"/>
                  </a:lnTo>
                  <a:lnTo>
                    <a:pt x="267588" y="290449"/>
                  </a:lnTo>
                  <a:lnTo>
                    <a:pt x="271399" y="290957"/>
                  </a:lnTo>
                  <a:lnTo>
                    <a:pt x="275081" y="291338"/>
                  </a:lnTo>
                  <a:lnTo>
                    <a:pt x="279907" y="291592"/>
                  </a:lnTo>
                  <a:lnTo>
                    <a:pt x="291338" y="291592"/>
                  </a:lnTo>
                  <a:lnTo>
                    <a:pt x="308737" y="289052"/>
                  </a:lnTo>
                  <a:lnTo>
                    <a:pt x="311023" y="288417"/>
                  </a:lnTo>
                  <a:lnTo>
                    <a:pt x="312546" y="287400"/>
                  </a:lnTo>
                  <a:lnTo>
                    <a:pt x="313563" y="286258"/>
                  </a:lnTo>
                  <a:lnTo>
                    <a:pt x="314451" y="284988"/>
                  </a:lnTo>
                  <a:lnTo>
                    <a:pt x="314959" y="283718"/>
                  </a:lnTo>
                  <a:lnTo>
                    <a:pt x="314959" y="7874"/>
                  </a:lnTo>
                  <a:lnTo>
                    <a:pt x="296037" y="254"/>
                  </a:lnTo>
                  <a:lnTo>
                    <a:pt x="291338" y="0"/>
                  </a:lnTo>
                  <a:close/>
                </a:path>
                <a:path w="447039" h="293369">
                  <a:moveTo>
                    <a:pt x="163322" y="0"/>
                  </a:moveTo>
                  <a:lnTo>
                    <a:pt x="151891" y="0"/>
                  </a:lnTo>
                  <a:lnTo>
                    <a:pt x="147193" y="254"/>
                  </a:lnTo>
                  <a:lnTo>
                    <a:pt x="128015" y="7874"/>
                  </a:lnTo>
                  <a:lnTo>
                    <a:pt x="128015" y="283718"/>
                  </a:lnTo>
                  <a:lnTo>
                    <a:pt x="128523" y="284988"/>
                  </a:lnTo>
                  <a:lnTo>
                    <a:pt x="130428" y="287400"/>
                  </a:lnTo>
                  <a:lnTo>
                    <a:pt x="132079" y="288417"/>
                  </a:lnTo>
                  <a:lnTo>
                    <a:pt x="134238" y="289052"/>
                  </a:lnTo>
                  <a:lnTo>
                    <a:pt x="136525" y="289813"/>
                  </a:lnTo>
                  <a:lnTo>
                    <a:pt x="139572" y="290449"/>
                  </a:lnTo>
                  <a:lnTo>
                    <a:pt x="143382" y="290957"/>
                  </a:lnTo>
                  <a:lnTo>
                    <a:pt x="147065" y="291338"/>
                  </a:lnTo>
                  <a:lnTo>
                    <a:pt x="151891" y="291592"/>
                  </a:lnTo>
                  <a:lnTo>
                    <a:pt x="163322" y="291592"/>
                  </a:lnTo>
                  <a:lnTo>
                    <a:pt x="180720" y="289052"/>
                  </a:lnTo>
                  <a:lnTo>
                    <a:pt x="183006" y="288417"/>
                  </a:lnTo>
                  <a:lnTo>
                    <a:pt x="184531" y="287400"/>
                  </a:lnTo>
                  <a:lnTo>
                    <a:pt x="185547" y="286258"/>
                  </a:lnTo>
                  <a:lnTo>
                    <a:pt x="186435" y="284988"/>
                  </a:lnTo>
                  <a:lnTo>
                    <a:pt x="186944" y="283718"/>
                  </a:lnTo>
                  <a:lnTo>
                    <a:pt x="186944" y="7874"/>
                  </a:lnTo>
                  <a:lnTo>
                    <a:pt x="168020" y="254"/>
                  </a:lnTo>
                  <a:lnTo>
                    <a:pt x="163322" y="0"/>
                  </a:lnTo>
                  <a:close/>
                </a:path>
                <a:path w="447039" h="293369">
                  <a:moveTo>
                    <a:pt x="35306" y="0"/>
                  </a:moveTo>
                  <a:lnTo>
                    <a:pt x="23875" y="0"/>
                  </a:lnTo>
                  <a:lnTo>
                    <a:pt x="19176" y="254"/>
                  </a:lnTo>
                  <a:lnTo>
                    <a:pt x="0" y="7874"/>
                  </a:lnTo>
                  <a:lnTo>
                    <a:pt x="0" y="283718"/>
                  </a:lnTo>
                  <a:lnTo>
                    <a:pt x="507" y="284988"/>
                  </a:lnTo>
                  <a:lnTo>
                    <a:pt x="2412" y="287400"/>
                  </a:lnTo>
                  <a:lnTo>
                    <a:pt x="4063" y="288417"/>
                  </a:lnTo>
                  <a:lnTo>
                    <a:pt x="6222" y="289052"/>
                  </a:lnTo>
                  <a:lnTo>
                    <a:pt x="8509" y="289813"/>
                  </a:lnTo>
                  <a:lnTo>
                    <a:pt x="11556" y="290449"/>
                  </a:lnTo>
                  <a:lnTo>
                    <a:pt x="15366" y="290957"/>
                  </a:lnTo>
                  <a:lnTo>
                    <a:pt x="19050" y="291338"/>
                  </a:lnTo>
                  <a:lnTo>
                    <a:pt x="23875" y="291592"/>
                  </a:lnTo>
                  <a:lnTo>
                    <a:pt x="35306" y="291592"/>
                  </a:lnTo>
                  <a:lnTo>
                    <a:pt x="52704" y="289052"/>
                  </a:lnTo>
                  <a:lnTo>
                    <a:pt x="54990" y="288417"/>
                  </a:lnTo>
                  <a:lnTo>
                    <a:pt x="56515" y="287400"/>
                  </a:lnTo>
                  <a:lnTo>
                    <a:pt x="57531" y="286258"/>
                  </a:lnTo>
                  <a:lnTo>
                    <a:pt x="58419" y="284988"/>
                  </a:lnTo>
                  <a:lnTo>
                    <a:pt x="58928" y="283718"/>
                  </a:lnTo>
                  <a:lnTo>
                    <a:pt x="58928" y="7874"/>
                  </a:lnTo>
                  <a:lnTo>
                    <a:pt x="40004" y="254"/>
                  </a:lnTo>
                  <a:lnTo>
                    <a:pt x="3530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9077" y="813689"/>
              <a:ext cx="80009" cy="8267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385443" y="596392"/>
              <a:ext cx="314960" cy="292100"/>
            </a:xfrm>
            <a:custGeom>
              <a:avLst/>
              <a:gdLst/>
              <a:ahLst/>
              <a:cxnLst/>
              <a:rect l="l" t="t" r="r" b="b"/>
              <a:pathLst>
                <a:path w="314960" h="292100">
                  <a:moveTo>
                    <a:pt x="285495" y="0"/>
                  </a:moveTo>
                  <a:lnTo>
                    <a:pt x="291338" y="0"/>
                  </a:lnTo>
                  <a:lnTo>
                    <a:pt x="296037" y="254"/>
                  </a:lnTo>
                  <a:lnTo>
                    <a:pt x="314959" y="7874"/>
                  </a:lnTo>
                  <a:lnTo>
                    <a:pt x="314959" y="9398"/>
                  </a:lnTo>
                  <a:lnTo>
                    <a:pt x="314959" y="282194"/>
                  </a:lnTo>
                  <a:lnTo>
                    <a:pt x="314959" y="283718"/>
                  </a:lnTo>
                  <a:lnTo>
                    <a:pt x="314451" y="284988"/>
                  </a:lnTo>
                  <a:lnTo>
                    <a:pt x="313563" y="286258"/>
                  </a:lnTo>
                  <a:lnTo>
                    <a:pt x="312546" y="287400"/>
                  </a:lnTo>
                  <a:lnTo>
                    <a:pt x="311023" y="288417"/>
                  </a:lnTo>
                  <a:lnTo>
                    <a:pt x="308737" y="289052"/>
                  </a:lnTo>
                  <a:lnTo>
                    <a:pt x="306450" y="289813"/>
                  </a:lnTo>
                  <a:lnTo>
                    <a:pt x="303530" y="290449"/>
                  </a:lnTo>
                  <a:lnTo>
                    <a:pt x="299846" y="290957"/>
                  </a:lnTo>
                  <a:lnTo>
                    <a:pt x="296037" y="291338"/>
                  </a:lnTo>
                  <a:lnTo>
                    <a:pt x="291338" y="291592"/>
                  </a:lnTo>
                  <a:lnTo>
                    <a:pt x="285495" y="291592"/>
                  </a:lnTo>
                  <a:lnTo>
                    <a:pt x="279907" y="291592"/>
                  </a:lnTo>
                  <a:lnTo>
                    <a:pt x="262255" y="289052"/>
                  </a:lnTo>
                  <a:lnTo>
                    <a:pt x="260095" y="288417"/>
                  </a:lnTo>
                  <a:lnTo>
                    <a:pt x="258444" y="287400"/>
                  </a:lnTo>
                  <a:lnTo>
                    <a:pt x="257556" y="286258"/>
                  </a:lnTo>
                  <a:lnTo>
                    <a:pt x="256539" y="284988"/>
                  </a:lnTo>
                  <a:lnTo>
                    <a:pt x="256031" y="283718"/>
                  </a:lnTo>
                  <a:lnTo>
                    <a:pt x="256031" y="282194"/>
                  </a:lnTo>
                  <a:lnTo>
                    <a:pt x="256031" y="9398"/>
                  </a:lnTo>
                  <a:lnTo>
                    <a:pt x="256031" y="7874"/>
                  </a:lnTo>
                  <a:lnTo>
                    <a:pt x="256539" y="6604"/>
                  </a:lnTo>
                  <a:lnTo>
                    <a:pt x="257556" y="5334"/>
                  </a:lnTo>
                  <a:lnTo>
                    <a:pt x="258444" y="4191"/>
                  </a:lnTo>
                  <a:lnTo>
                    <a:pt x="279907" y="0"/>
                  </a:lnTo>
                  <a:lnTo>
                    <a:pt x="285495" y="0"/>
                  </a:lnTo>
                  <a:close/>
                </a:path>
                <a:path w="314960" h="292100">
                  <a:moveTo>
                    <a:pt x="157479" y="0"/>
                  </a:moveTo>
                  <a:lnTo>
                    <a:pt x="163322" y="0"/>
                  </a:lnTo>
                  <a:lnTo>
                    <a:pt x="168020" y="254"/>
                  </a:lnTo>
                  <a:lnTo>
                    <a:pt x="186944" y="7874"/>
                  </a:lnTo>
                  <a:lnTo>
                    <a:pt x="186944" y="9398"/>
                  </a:lnTo>
                  <a:lnTo>
                    <a:pt x="186944" y="282194"/>
                  </a:lnTo>
                  <a:lnTo>
                    <a:pt x="186944" y="283718"/>
                  </a:lnTo>
                  <a:lnTo>
                    <a:pt x="186435" y="284988"/>
                  </a:lnTo>
                  <a:lnTo>
                    <a:pt x="185547" y="286258"/>
                  </a:lnTo>
                  <a:lnTo>
                    <a:pt x="184531" y="287400"/>
                  </a:lnTo>
                  <a:lnTo>
                    <a:pt x="183006" y="288417"/>
                  </a:lnTo>
                  <a:lnTo>
                    <a:pt x="180720" y="289052"/>
                  </a:lnTo>
                  <a:lnTo>
                    <a:pt x="178434" y="289813"/>
                  </a:lnTo>
                  <a:lnTo>
                    <a:pt x="175513" y="290449"/>
                  </a:lnTo>
                  <a:lnTo>
                    <a:pt x="171831" y="290957"/>
                  </a:lnTo>
                  <a:lnTo>
                    <a:pt x="168020" y="291338"/>
                  </a:lnTo>
                  <a:lnTo>
                    <a:pt x="163322" y="291592"/>
                  </a:lnTo>
                  <a:lnTo>
                    <a:pt x="157479" y="291592"/>
                  </a:lnTo>
                  <a:lnTo>
                    <a:pt x="151891" y="291592"/>
                  </a:lnTo>
                  <a:lnTo>
                    <a:pt x="134238" y="289052"/>
                  </a:lnTo>
                  <a:lnTo>
                    <a:pt x="132079" y="288417"/>
                  </a:lnTo>
                  <a:lnTo>
                    <a:pt x="130428" y="287400"/>
                  </a:lnTo>
                  <a:lnTo>
                    <a:pt x="129540" y="286258"/>
                  </a:lnTo>
                  <a:lnTo>
                    <a:pt x="128523" y="284988"/>
                  </a:lnTo>
                  <a:lnTo>
                    <a:pt x="128015" y="283718"/>
                  </a:lnTo>
                  <a:lnTo>
                    <a:pt x="128015" y="282194"/>
                  </a:lnTo>
                  <a:lnTo>
                    <a:pt x="128015" y="9398"/>
                  </a:lnTo>
                  <a:lnTo>
                    <a:pt x="128015" y="7874"/>
                  </a:lnTo>
                  <a:lnTo>
                    <a:pt x="128523" y="6604"/>
                  </a:lnTo>
                  <a:lnTo>
                    <a:pt x="129540" y="5334"/>
                  </a:lnTo>
                  <a:lnTo>
                    <a:pt x="130428" y="4191"/>
                  </a:lnTo>
                  <a:lnTo>
                    <a:pt x="151891" y="0"/>
                  </a:lnTo>
                  <a:lnTo>
                    <a:pt x="157479" y="0"/>
                  </a:lnTo>
                  <a:close/>
                </a:path>
                <a:path w="314960" h="292100">
                  <a:moveTo>
                    <a:pt x="29463" y="0"/>
                  </a:moveTo>
                  <a:lnTo>
                    <a:pt x="35306" y="0"/>
                  </a:lnTo>
                  <a:lnTo>
                    <a:pt x="40004" y="254"/>
                  </a:lnTo>
                  <a:lnTo>
                    <a:pt x="58928" y="7874"/>
                  </a:lnTo>
                  <a:lnTo>
                    <a:pt x="58928" y="9398"/>
                  </a:lnTo>
                  <a:lnTo>
                    <a:pt x="58928" y="282194"/>
                  </a:lnTo>
                  <a:lnTo>
                    <a:pt x="58928" y="283718"/>
                  </a:lnTo>
                  <a:lnTo>
                    <a:pt x="58419" y="284988"/>
                  </a:lnTo>
                  <a:lnTo>
                    <a:pt x="57531" y="286258"/>
                  </a:lnTo>
                  <a:lnTo>
                    <a:pt x="56515" y="287400"/>
                  </a:lnTo>
                  <a:lnTo>
                    <a:pt x="54990" y="288417"/>
                  </a:lnTo>
                  <a:lnTo>
                    <a:pt x="52704" y="289052"/>
                  </a:lnTo>
                  <a:lnTo>
                    <a:pt x="50418" y="289813"/>
                  </a:lnTo>
                  <a:lnTo>
                    <a:pt x="47497" y="290449"/>
                  </a:lnTo>
                  <a:lnTo>
                    <a:pt x="43815" y="290957"/>
                  </a:lnTo>
                  <a:lnTo>
                    <a:pt x="40004" y="291338"/>
                  </a:lnTo>
                  <a:lnTo>
                    <a:pt x="35306" y="291592"/>
                  </a:lnTo>
                  <a:lnTo>
                    <a:pt x="29463" y="291592"/>
                  </a:lnTo>
                  <a:lnTo>
                    <a:pt x="23875" y="291592"/>
                  </a:lnTo>
                  <a:lnTo>
                    <a:pt x="6222" y="289052"/>
                  </a:lnTo>
                  <a:lnTo>
                    <a:pt x="4063" y="288417"/>
                  </a:lnTo>
                  <a:lnTo>
                    <a:pt x="2412" y="287400"/>
                  </a:lnTo>
                  <a:lnTo>
                    <a:pt x="1523" y="286258"/>
                  </a:lnTo>
                  <a:lnTo>
                    <a:pt x="507" y="284988"/>
                  </a:lnTo>
                  <a:lnTo>
                    <a:pt x="0" y="283718"/>
                  </a:lnTo>
                  <a:lnTo>
                    <a:pt x="0" y="282194"/>
                  </a:lnTo>
                  <a:lnTo>
                    <a:pt x="0" y="9398"/>
                  </a:lnTo>
                  <a:lnTo>
                    <a:pt x="0" y="7874"/>
                  </a:lnTo>
                  <a:lnTo>
                    <a:pt x="507" y="6604"/>
                  </a:lnTo>
                  <a:lnTo>
                    <a:pt x="1523" y="5334"/>
                  </a:lnTo>
                  <a:lnTo>
                    <a:pt x="2412" y="4191"/>
                  </a:lnTo>
                  <a:lnTo>
                    <a:pt x="23875" y="0"/>
                  </a:lnTo>
                  <a:lnTo>
                    <a:pt x="29463" y="0"/>
                  </a:lnTo>
                  <a:close/>
                </a:path>
              </a:pathLst>
            </a:custGeom>
            <a:ln w="13716">
              <a:solidFill>
                <a:srgbClr val="00619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01901" y="590931"/>
              <a:ext cx="1215517" cy="30772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46323" y="576580"/>
              <a:ext cx="4428363" cy="3978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0207" y="128015"/>
            <a:ext cx="8890000" cy="6604000"/>
            <a:chOff x="140207" y="128015"/>
            <a:chExt cx="8890000" cy="6604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9838" y="424052"/>
              <a:ext cx="7172071" cy="3556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0799" y="986154"/>
              <a:ext cx="1426591" cy="213614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474370" y="1419808"/>
            <a:ext cx="7787640" cy="32461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7020" marR="1864360" indent="-274320">
              <a:lnSpc>
                <a:spcPct val="100000"/>
              </a:lnSpc>
              <a:spcBef>
                <a:spcPts val="105"/>
              </a:spcBef>
              <a:buClr>
                <a:srgbClr val="83D2FD"/>
              </a:buClr>
              <a:buFont typeface="Arial MT"/>
              <a:buChar char="•"/>
              <a:tabLst>
                <a:tab pos="287020" algn="l"/>
              </a:tabLst>
            </a:pPr>
            <a:r>
              <a:rPr dirty="0" sz="3200">
                <a:solidFill>
                  <a:srgbClr val="C5E7FB"/>
                </a:solidFill>
                <a:latin typeface="Calibri"/>
                <a:cs typeface="Calibri"/>
              </a:rPr>
              <a:t>9.1.</a:t>
            </a:r>
            <a:r>
              <a:rPr dirty="0" sz="3200" spc="-65">
                <a:solidFill>
                  <a:srgbClr val="C5E7FB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C5E7FB"/>
                </a:solidFill>
                <a:latin typeface="Calibri"/>
                <a:cs typeface="Calibri"/>
              </a:rPr>
              <a:t>Макроекономіка.</a:t>
            </a:r>
            <a:r>
              <a:rPr dirty="0" sz="3200" spc="-95">
                <a:solidFill>
                  <a:srgbClr val="C5E7FB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C5E7FB"/>
                </a:solidFill>
                <a:latin typeface="Calibri"/>
                <a:cs typeface="Calibri"/>
              </a:rPr>
              <a:t>Принципи макроекономічного</a:t>
            </a:r>
            <a:r>
              <a:rPr dirty="0" sz="3200" spc="-125">
                <a:solidFill>
                  <a:srgbClr val="C5E7FB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C5E7FB"/>
                </a:solidFill>
                <a:latin typeface="Calibri"/>
                <a:cs typeface="Calibri"/>
              </a:rPr>
              <a:t>аналізу</a:t>
            </a:r>
            <a:endParaRPr sz="3200">
              <a:latin typeface="Calibri"/>
              <a:cs typeface="Calibri"/>
            </a:endParaRPr>
          </a:p>
          <a:p>
            <a:pPr marL="285750" indent="-273050">
              <a:lnSpc>
                <a:spcPct val="100000"/>
              </a:lnSpc>
              <a:spcBef>
                <a:spcPts val="770"/>
              </a:spcBef>
              <a:buClr>
                <a:srgbClr val="83D2FD"/>
              </a:buClr>
              <a:buFont typeface="Arial MT"/>
              <a:buChar char="•"/>
              <a:tabLst>
                <a:tab pos="285750" algn="l"/>
              </a:tabLst>
            </a:pPr>
            <a:r>
              <a:rPr dirty="0" sz="3200">
                <a:solidFill>
                  <a:srgbClr val="C5E7FB"/>
                </a:solidFill>
                <a:latin typeface="Calibri"/>
                <a:cs typeface="Calibri"/>
              </a:rPr>
              <a:t>9.2.</a:t>
            </a:r>
            <a:r>
              <a:rPr dirty="0" sz="3200" spc="-45">
                <a:solidFill>
                  <a:srgbClr val="C5E7FB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C5E7FB"/>
                </a:solidFill>
                <a:latin typeface="Calibri"/>
                <a:cs typeface="Calibri"/>
              </a:rPr>
              <a:t>Економіка</a:t>
            </a:r>
            <a:r>
              <a:rPr dirty="0" sz="3200" spc="-70">
                <a:solidFill>
                  <a:srgbClr val="C5E7FB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C5E7FB"/>
                </a:solidFill>
                <a:latin typeface="Calibri"/>
                <a:cs typeface="Calibri"/>
              </a:rPr>
              <a:t>як</a:t>
            </a:r>
            <a:r>
              <a:rPr dirty="0" sz="3200" spc="-55">
                <a:solidFill>
                  <a:srgbClr val="C5E7FB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C5E7FB"/>
                </a:solidFill>
                <a:latin typeface="Calibri"/>
                <a:cs typeface="Calibri"/>
              </a:rPr>
              <a:t>система</a:t>
            </a:r>
            <a:endParaRPr sz="3200">
              <a:latin typeface="Calibri"/>
              <a:cs typeface="Calibri"/>
            </a:endParaRPr>
          </a:p>
          <a:p>
            <a:pPr marL="287020" marR="5080" indent="-274320">
              <a:lnSpc>
                <a:spcPct val="100000"/>
              </a:lnSpc>
              <a:spcBef>
                <a:spcPts val="770"/>
              </a:spcBef>
              <a:buClr>
                <a:srgbClr val="83D2FD"/>
              </a:buClr>
              <a:buFont typeface="Arial MT"/>
              <a:buChar char="•"/>
              <a:tabLst>
                <a:tab pos="287020" algn="l"/>
              </a:tabLst>
            </a:pPr>
            <a:r>
              <a:rPr dirty="0" sz="3200">
                <a:solidFill>
                  <a:srgbClr val="C5E7FB"/>
                </a:solidFill>
                <a:latin typeface="Calibri"/>
                <a:cs typeface="Calibri"/>
              </a:rPr>
              <a:t>9.3.</a:t>
            </a:r>
            <a:r>
              <a:rPr dirty="0" sz="3200" spc="-5">
                <a:solidFill>
                  <a:srgbClr val="C5E7FB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C5E7FB"/>
                </a:solidFill>
                <a:latin typeface="Calibri"/>
                <a:cs typeface="Calibri"/>
              </a:rPr>
              <a:t>Основні</a:t>
            </a:r>
            <a:r>
              <a:rPr dirty="0" sz="3200" spc="-40">
                <a:solidFill>
                  <a:srgbClr val="C5E7FB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C5E7FB"/>
                </a:solidFill>
                <a:latin typeface="Calibri"/>
                <a:cs typeface="Calibri"/>
              </a:rPr>
              <a:t>макроекономічні</a:t>
            </a:r>
            <a:r>
              <a:rPr dirty="0" sz="3200" spc="-40">
                <a:solidFill>
                  <a:srgbClr val="C5E7FB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C5E7FB"/>
                </a:solidFill>
                <a:latin typeface="Calibri"/>
                <a:cs typeface="Calibri"/>
              </a:rPr>
              <a:t>суб'єкти</a:t>
            </a:r>
            <a:r>
              <a:rPr dirty="0" sz="3200" spc="-45">
                <a:solidFill>
                  <a:srgbClr val="C5E7FB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C5E7FB"/>
                </a:solidFill>
                <a:latin typeface="Calibri"/>
                <a:cs typeface="Calibri"/>
              </a:rPr>
              <a:t>та</a:t>
            </a:r>
            <a:r>
              <a:rPr dirty="0" sz="3200" spc="-25">
                <a:solidFill>
                  <a:srgbClr val="C5E7FB"/>
                </a:solidFill>
                <a:latin typeface="Calibri"/>
                <a:cs typeface="Calibri"/>
              </a:rPr>
              <a:t> їх </a:t>
            </a:r>
            <a:r>
              <a:rPr dirty="0" sz="3200" spc="-10">
                <a:solidFill>
                  <a:srgbClr val="C5E7FB"/>
                </a:solidFill>
                <a:latin typeface="Calibri"/>
                <a:cs typeface="Calibri"/>
              </a:rPr>
              <a:t>функції</a:t>
            </a:r>
            <a:endParaRPr sz="3200">
              <a:latin typeface="Calibri"/>
              <a:cs typeface="Calibri"/>
            </a:endParaRPr>
          </a:p>
          <a:p>
            <a:pPr marL="285750" indent="-273050">
              <a:lnSpc>
                <a:spcPct val="100000"/>
              </a:lnSpc>
              <a:spcBef>
                <a:spcPts val="770"/>
              </a:spcBef>
              <a:buClr>
                <a:srgbClr val="83D2FD"/>
              </a:buClr>
              <a:buFont typeface="Arial MT"/>
              <a:buChar char="•"/>
              <a:tabLst>
                <a:tab pos="285750" algn="l"/>
              </a:tabLst>
            </a:pPr>
            <a:r>
              <a:rPr dirty="0" sz="3200" spc="-10">
                <a:solidFill>
                  <a:srgbClr val="C5E7FB"/>
                </a:solidFill>
                <a:latin typeface="Calibri"/>
                <a:cs typeface="Calibri"/>
              </a:rPr>
              <a:t>9.4.Макроекономічні</a:t>
            </a:r>
            <a:r>
              <a:rPr dirty="0" sz="3200" spc="-110">
                <a:solidFill>
                  <a:srgbClr val="C5E7FB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C5E7FB"/>
                </a:solidFill>
                <a:latin typeface="Calibri"/>
                <a:cs typeface="Calibri"/>
              </a:rPr>
              <a:t>ринки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9954" y="127762"/>
            <a:ext cx="8890000" cy="6604000"/>
            <a:chOff x="139954" y="127762"/>
            <a:chExt cx="8890000" cy="6604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195" y="1074369"/>
              <a:ext cx="557593" cy="73131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4276" y="1056182"/>
              <a:ext cx="3061589" cy="78468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195" y="2439873"/>
              <a:ext cx="557593" cy="73131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4276" y="2421686"/>
              <a:ext cx="1386586" cy="78468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0552" y="2421686"/>
              <a:ext cx="3741166" cy="78468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44339" y="3275126"/>
              <a:ext cx="2265934" cy="784682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618540" y="1135125"/>
            <a:ext cx="7880350" cy="4465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762635" indent="273685">
              <a:lnSpc>
                <a:spcPct val="100000"/>
              </a:lnSpc>
              <a:spcBef>
                <a:spcPts val="95"/>
              </a:spcBef>
              <a:buClr>
                <a:srgbClr val="83D2FD"/>
              </a:buClr>
              <a:buFont typeface="Arial MT"/>
              <a:buChar char="•"/>
              <a:tabLst>
                <a:tab pos="286385" algn="l"/>
              </a:tabLst>
            </a:pPr>
            <a:r>
              <a:rPr dirty="0" sz="2800">
                <a:solidFill>
                  <a:srgbClr val="FFC000"/>
                </a:solidFill>
                <a:latin typeface="Calibri"/>
                <a:cs typeface="Calibri"/>
              </a:rPr>
              <a:t>Валютний</a:t>
            </a:r>
            <a:r>
              <a:rPr dirty="0" sz="2800" spc="-5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C000"/>
                </a:solidFill>
                <a:latin typeface="Calibri"/>
                <a:cs typeface="Calibri"/>
              </a:rPr>
              <a:t>ринок</a:t>
            </a:r>
            <a:r>
              <a:rPr dirty="0" sz="2800" spc="-3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це</a:t>
            </a:r>
            <a:r>
              <a:rPr dirty="0" sz="2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ринок,</a:t>
            </a:r>
            <a:r>
              <a:rPr dirty="0" sz="2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2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якому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відбувається</a:t>
            </a:r>
            <a:r>
              <a:rPr dirty="0" sz="28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обмін</a:t>
            </a:r>
            <a:r>
              <a:rPr dirty="0" sz="28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одна</a:t>
            </a:r>
            <a:r>
              <a:rPr dirty="0" sz="28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28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одну</a:t>
            </a:r>
            <a:r>
              <a:rPr dirty="0" sz="28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національних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грошових</a:t>
            </a:r>
            <a:r>
              <a:rPr dirty="0" sz="2800" spc="-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одиниць</a:t>
            </a:r>
            <a:r>
              <a:rPr dirty="0" sz="2800" spc="-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(валюти)</a:t>
            </a:r>
            <a:r>
              <a:rPr dirty="0" sz="2800" spc="-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різних</a:t>
            </a:r>
            <a:r>
              <a:rPr dirty="0" sz="28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держав.</a:t>
            </a:r>
            <a:endParaRPr sz="2800">
              <a:latin typeface="Calibri"/>
              <a:cs typeface="Calibri"/>
            </a:endParaRPr>
          </a:p>
          <a:p>
            <a:pPr marL="286385" indent="-273685">
              <a:lnSpc>
                <a:spcPct val="100000"/>
              </a:lnSpc>
              <a:spcBef>
                <a:spcPts val="675"/>
              </a:spcBef>
              <a:buClr>
                <a:srgbClr val="83D2FD"/>
              </a:buClr>
              <a:buFont typeface="Arial MT"/>
              <a:buChar char="•"/>
              <a:tabLst>
                <a:tab pos="286385" algn="l"/>
              </a:tabLst>
            </a:pPr>
            <a:r>
              <a:rPr dirty="0" sz="2800">
                <a:solidFill>
                  <a:srgbClr val="FFC000"/>
                </a:solidFill>
                <a:latin typeface="Calibri"/>
                <a:cs typeface="Calibri"/>
              </a:rPr>
              <a:t>Попит</a:t>
            </a:r>
            <a:r>
              <a:rPr dirty="0" sz="2800" spc="-5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2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FFFF00"/>
                </a:solidFill>
                <a:latin typeface="Calibri"/>
                <a:cs typeface="Calibri"/>
              </a:rPr>
              <a:t>національну</a:t>
            </a:r>
            <a:r>
              <a:rPr dirty="0" sz="2800" spc="-65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FFFF00"/>
                </a:solidFill>
                <a:latin typeface="Calibri"/>
                <a:cs typeface="Calibri"/>
              </a:rPr>
              <a:t>валюту</a:t>
            </a:r>
            <a:r>
              <a:rPr dirty="0" sz="2800" spc="-55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висувають</a:t>
            </a:r>
            <a:endParaRPr sz="2800">
              <a:latin typeface="Calibri"/>
              <a:cs typeface="Calibri"/>
            </a:endParaRPr>
          </a:p>
          <a:p>
            <a:pPr marL="12700" marR="147320">
              <a:lnSpc>
                <a:spcPct val="100000"/>
              </a:lnSpc>
            </a:pPr>
            <a:r>
              <a:rPr dirty="0" sz="2800" i="1">
                <a:solidFill>
                  <a:srgbClr val="FFFF00"/>
                </a:solidFill>
                <a:latin typeface="Calibri"/>
                <a:cs typeface="Calibri"/>
              </a:rPr>
              <a:t>іноземці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2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що</a:t>
            </a:r>
            <a:r>
              <a:rPr dirty="0" sz="28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бажають</a:t>
            </a:r>
            <a:r>
              <a:rPr dirty="0" sz="28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придбати</a:t>
            </a:r>
            <a:r>
              <a:rPr dirty="0" sz="2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товари</a:t>
            </a:r>
            <a:r>
              <a:rPr dirty="0" sz="2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чи</a:t>
            </a:r>
            <a:r>
              <a:rPr dirty="0" sz="2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цінні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папери</a:t>
            </a:r>
            <a:r>
              <a:rPr dirty="0" sz="2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даної</a:t>
            </a:r>
            <a:r>
              <a:rPr dirty="0" sz="28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держави,</a:t>
            </a:r>
            <a:r>
              <a:rPr dirty="0" sz="28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dirty="0" sz="2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C000"/>
                </a:solidFill>
                <a:latin typeface="Calibri"/>
                <a:cs typeface="Calibri"/>
              </a:rPr>
              <a:t>пропозицію</a:t>
            </a:r>
            <a:r>
              <a:rPr dirty="0" sz="2800" spc="-3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національної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валюти</a:t>
            </a:r>
            <a:r>
              <a:rPr dirty="0" sz="28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8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забезпечує</a:t>
            </a:r>
            <a:r>
              <a:rPr dirty="0" sz="28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FFFF00"/>
                </a:solidFill>
                <a:latin typeface="Calibri"/>
                <a:cs typeface="Calibri"/>
              </a:rPr>
              <a:t>національний</a:t>
            </a:r>
            <a:r>
              <a:rPr dirty="0" sz="2800" spc="-95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FFFF00"/>
                </a:solidFill>
                <a:latin typeface="Calibri"/>
                <a:cs typeface="Calibri"/>
              </a:rPr>
              <a:t>банк</a:t>
            </a:r>
            <a:r>
              <a:rPr dirty="0" sz="2800" spc="-70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держави.</a:t>
            </a:r>
            <a:endParaRPr sz="2800">
              <a:latin typeface="Calibri"/>
              <a:cs typeface="Calibri"/>
            </a:endParaRPr>
          </a:p>
          <a:p>
            <a:pPr marL="12700" marR="5080" indent="273685">
              <a:lnSpc>
                <a:spcPct val="100000"/>
              </a:lnSpc>
              <a:spcBef>
                <a:spcPts val="675"/>
              </a:spcBef>
              <a:buClr>
                <a:srgbClr val="83D2FD"/>
              </a:buClr>
              <a:buFont typeface="Arial MT"/>
              <a:buChar char="•"/>
              <a:tabLst>
                <a:tab pos="286385" algn="l"/>
                <a:tab pos="863600" algn="l"/>
              </a:tabLst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dirty="0" sz="28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результаті</a:t>
            </a:r>
            <a:r>
              <a:rPr dirty="0" sz="2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обміну</a:t>
            </a:r>
            <a:r>
              <a:rPr dirty="0" sz="28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однієї</a:t>
            </a:r>
            <a:r>
              <a:rPr dirty="0" sz="2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національної</a:t>
            </a:r>
            <a:r>
              <a:rPr dirty="0" sz="28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валюти</a:t>
            </a:r>
            <a:r>
              <a:rPr dirty="0" sz="2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іншу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	(відношення</a:t>
            </a:r>
            <a:r>
              <a:rPr dirty="0" sz="2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попиту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dirty="0" sz="2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пропозиції)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формується</a:t>
            </a:r>
            <a:r>
              <a:rPr dirty="0" sz="2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її</a:t>
            </a:r>
            <a:r>
              <a:rPr dirty="0" sz="2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ціна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sng" sz="2800" i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валютний</a:t>
            </a:r>
            <a:r>
              <a:rPr dirty="0" u="sng" sz="2800" spc="-40" i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800" i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курс</a:t>
            </a:r>
            <a:r>
              <a:rPr dirty="0" u="sng" sz="2800" spc="-35" i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800" spc="-235" i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(</a:t>
            </a:r>
            <a:r>
              <a:rPr dirty="0" u="sng" sz="2800" spc="-235" i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exchange</a:t>
            </a:r>
            <a:r>
              <a:rPr dirty="0" u="sng" sz="2800" spc="-10" i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 rate</a:t>
            </a:r>
            <a:r>
              <a:rPr dirty="0" u="sng" sz="2800" spc="-10" i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).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2559685" y="566547"/>
            <a:ext cx="4039870" cy="408305"/>
            <a:chOff x="2559685" y="566547"/>
            <a:chExt cx="4039870" cy="408305"/>
          </a:xfrm>
        </p:grpSpPr>
        <p:sp>
          <p:nvSpPr>
            <p:cNvPr id="11" name="object 11" descr=""/>
            <p:cNvSpPr/>
            <p:nvPr/>
          </p:nvSpPr>
          <p:spPr>
            <a:xfrm>
              <a:off x="2566543" y="596392"/>
              <a:ext cx="59055" cy="292100"/>
            </a:xfrm>
            <a:custGeom>
              <a:avLst/>
              <a:gdLst/>
              <a:ahLst/>
              <a:cxnLst/>
              <a:rect l="l" t="t" r="r" b="b"/>
              <a:pathLst>
                <a:path w="59055" h="292100">
                  <a:moveTo>
                    <a:pt x="35306" y="0"/>
                  </a:moveTo>
                  <a:lnTo>
                    <a:pt x="29463" y="0"/>
                  </a:lnTo>
                  <a:lnTo>
                    <a:pt x="23749" y="0"/>
                  </a:lnTo>
                  <a:lnTo>
                    <a:pt x="15367" y="635"/>
                  </a:lnTo>
                  <a:lnTo>
                    <a:pt x="0" y="7874"/>
                  </a:lnTo>
                  <a:lnTo>
                    <a:pt x="0" y="283718"/>
                  </a:lnTo>
                  <a:lnTo>
                    <a:pt x="23749" y="291592"/>
                  </a:lnTo>
                  <a:lnTo>
                    <a:pt x="35306" y="291592"/>
                  </a:lnTo>
                  <a:lnTo>
                    <a:pt x="58927" y="283718"/>
                  </a:lnTo>
                  <a:lnTo>
                    <a:pt x="58927" y="7874"/>
                  </a:lnTo>
                  <a:lnTo>
                    <a:pt x="43687" y="635"/>
                  </a:lnTo>
                  <a:lnTo>
                    <a:pt x="3530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566543" y="596392"/>
              <a:ext cx="59055" cy="292100"/>
            </a:xfrm>
            <a:custGeom>
              <a:avLst/>
              <a:gdLst/>
              <a:ahLst/>
              <a:cxnLst/>
              <a:rect l="l" t="t" r="r" b="b"/>
              <a:pathLst>
                <a:path w="59055" h="292100">
                  <a:moveTo>
                    <a:pt x="29463" y="0"/>
                  </a:moveTo>
                  <a:lnTo>
                    <a:pt x="35306" y="0"/>
                  </a:lnTo>
                  <a:lnTo>
                    <a:pt x="40005" y="254"/>
                  </a:lnTo>
                  <a:lnTo>
                    <a:pt x="57404" y="5334"/>
                  </a:lnTo>
                  <a:lnTo>
                    <a:pt x="58419" y="6604"/>
                  </a:lnTo>
                  <a:lnTo>
                    <a:pt x="58927" y="7874"/>
                  </a:lnTo>
                  <a:lnTo>
                    <a:pt x="58927" y="9398"/>
                  </a:lnTo>
                  <a:lnTo>
                    <a:pt x="58927" y="282194"/>
                  </a:lnTo>
                  <a:lnTo>
                    <a:pt x="58927" y="283718"/>
                  </a:lnTo>
                  <a:lnTo>
                    <a:pt x="58419" y="284988"/>
                  </a:lnTo>
                  <a:lnTo>
                    <a:pt x="57404" y="286258"/>
                  </a:lnTo>
                  <a:lnTo>
                    <a:pt x="56514" y="287400"/>
                  </a:lnTo>
                  <a:lnTo>
                    <a:pt x="54863" y="288417"/>
                  </a:lnTo>
                  <a:lnTo>
                    <a:pt x="52705" y="289052"/>
                  </a:lnTo>
                  <a:lnTo>
                    <a:pt x="50418" y="289813"/>
                  </a:lnTo>
                  <a:lnTo>
                    <a:pt x="47498" y="290449"/>
                  </a:lnTo>
                  <a:lnTo>
                    <a:pt x="43687" y="290957"/>
                  </a:lnTo>
                  <a:lnTo>
                    <a:pt x="40005" y="291338"/>
                  </a:lnTo>
                  <a:lnTo>
                    <a:pt x="35306" y="291592"/>
                  </a:lnTo>
                  <a:lnTo>
                    <a:pt x="29463" y="291592"/>
                  </a:lnTo>
                  <a:lnTo>
                    <a:pt x="23749" y="291592"/>
                  </a:lnTo>
                  <a:lnTo>
                    <a:pt x="6223" y="289052"/>
                  </a:lnTo>
                  <a:lnTo>
                    <a:pt x="3937" y="288417"/>
                  </a:lnTo>
                  <a:lnTo>
                    <a:pt x="2412" y="287400"/>
                  </a:lnTo>
                  <a:lnTo>
                    <a:pt x="1396" y="286258"/>
                  </a:lnTo>
                  <a:lnTo>
                    <a:pt x="507" y="284988"/>
                  </a:lnTo>
                  <a:lnTo>
                    <a:pt x="0" y="283718"/>
                  </a:lnTo>
                  <a:lnTo>
                    <a:pt x="0" y="282194"/>
                  </a:lnTo>
                  <a:lnTo>
                    <a:pt x="0" y="9398"/>
                  </a:lnTo>
                  <a:lnTo>
                    <a:pt x="0" y="7874"/>
                  </a:lnTo>
                  <a:lnTo>
                    <a:pt x="507" y="6604"/>
                  </a:lnTo>
                  <a:lnTo>
                    <a:pt x="23749" y="0"/>
                  </a:lnTo>
                  <a:lnTo>
                    <a:pt x="29463" y="0"/>
                  </a:lnTo>
                  <a:close/>
                </a:path>
              </a:pathLst>
            </a:custGeom>
            <a:ln w="13716">
              <a:solidFill>
                <a:srgbClr val="00619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668651" y="593471"/>
              <a:ext cx="276860" cy="293370"/>
            </a:xfrm>
            <a:custGeom>
              <a:avLst/>
              <a:gdLst/>
              <a:ahLst/>
              <a:cxnLst/>
              <a:rect l="l" t="t" r="r" b="b"/>
              <a:pathLst>
                <a:path w="276860" h="293369">
                  <a:moveTo>
                    <a:pt x="276351" y="0"/>
                  </a:moveTo>
                  <a:lnTo>
                    <a:pt x="212344" y="0"/>
                  </a:lnTo>
                  <a:lnTo>
                    <a:pt x="138049" y="194944"/>
                  </a:lnTo>
                  <a:lnTo>
                    <a:pt x="63881" y="0"/>
                  </a:lnTo>
                  <a:lnTo>
                    <a:pt x="0" y="0"/>
                  </a:lnTo>
                  <a:lnTo>
                    <a:pt x="110490" y="293115"/>
                  </a:lnTo>
                  <a:lnTo>
                    <a:pt x="165354" y="293115"/>
                  </a:lnTo>
                  <a:lnTo>
                    <a:pt x="27635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668651" y="593471"/>
              <a:ext cx="276860" cy="293370"/>
            </a:xfrm>
            <a:custGeom>
              <a:avLst/>
              <a:gdLst/>
              <a:ahLst/>
              <a:cxnLst/>
              <a:rect l="l" t="t" r="r" b="b"/>
              <a:pathLst>
                <a:path w="276860" h="293369">
                  <a:moveTo>
                    <a:pt x="0" y="0"/>
                  </a:moveTo>
                  <a:lnTo>
                    <a:pt x="63881" y="0"/>
                  </a:lnTo>
                  <a:lnTo>
                    <a:pt x="138049" y="194944"/>
                  </a:lnTo>
                  <a:lnTo>
                    <a:pt x="212344" y="0"/>
                  </a:lnTo>
                  <a:lnTo>
                    <a:pt x="276351" y="0"/>
                  </a:lnTo>
                  <a:lnTo>
                    <a:pt x="165354" y="293115"/>
                  </a:lnTo>
                  <a:lnTo>
                    <a:pt x="110490" y="293115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619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79801" y="813688"/>
              <a:ext cx="80009" cy="8267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22625" y="566547"/>
              <a:ext cx="3376549" cy="4079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0207" y="128015"/>
            <a:ext cx="8890000" cy="6604000"/>
            <a:chOff x="140207" y="128015"/>
            <a:chExt cx="8890000" cy="6604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8377" y="401954"/>
              <a:ext cx="696722" cy="31292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7912" y="392811"/>
              <a:ext cx="5787897" cy="39801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055" y="941451"/>
              <a:ext cx="5729732" cy="39801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4027" y="1557578"/>
              <a:ext cx="519493" cy="67952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4632" y="1539303"/>
              <a:ext cx="2900045" cy="72828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83607" y="2807271"/>
              <a:ext cx="4212209" cy="72828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00443" y="3282759"/>
              <a:ext cx="2258441" cy="72828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4632" y="3678999"/>
              <a:ext cx="1583308" cy="72828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35467" y="3678999"/>
              <a:ext cx="996505" cy="72828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82867" y="4075239"/>
              <a:ext cx="1842389" cy="728281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73011" y="4471479"/>
              <a:ext cx="1673098" cy="72828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4632" y="4867656"/>
              <a:ext cx="2703322" cy="728281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46275" y="5263895"/>
              <a:ext cx="5106797" cy="728281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415137" y="1612138"/>
            <a:ext cx="8374380" cy="46577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73685" indent="-273685">
              <a:lnSpc>
                <a:spcPct val="100000"/>
              </a:lnSpc>
              <a:spcBef>
                <a:spcPts val="105"/>
              </a:spcBef>
              <a:buClr>
                <a:srgbClr val="83D2FD"/>
              </a:buClr>
              <a:buFont typeface="Arial MT"/>
              <a:buChar char="•"/>
              <a:tabLst>
                <a:tab pos="273685" algn="l"/>
              </a:tabLst>
            </a:pPr>
            <a:r>
              <a:rPr dirty="0" sz="2600" spc="-10" b="1">
                <a:solidFill>
                  <a:srgbClr val="FFC000"/>
                </a:solidFill>
                <a:latin typeface="Calibri"/>
                <a:cs typeface="Calibri"/>
              </a:rPr>
              <a:t>Макроекономіка</a:t>
            </a:r>
            <a:r>
              <a:rPr dirty="0" sz="2600" spc="-50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(грец.</a:t>
            </a:r>
            <a:r>
              <a:rPr dirty="0" sz="26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μαχρός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великий)</a:t>
            </a:r>
            <a:r>
              <a:rPr dirty="0" sz="26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вивчає</a:t>
            </a:r>
            <a:endParaRPr sz="2600">
              <a:latin typeface="Calibri"/>
              <a:cs typeface="Calibri"/>
            </a:endParaRPr>
          </a:p>
          <a:p>
            <a:pPr marL="273685" marR="104775">
              <a:lnSpc>
                <a:spcPct val="100000"/>
              </a:lnSpc>
            </a:pP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загальні</a:t>
            </a:r>
            <a:r>
              <a:rPr dirty="0" sz="2600" spc="-90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spc="-10" i="1">
                <a:solidFill>
                  <a:srgbClr val="FFFF00"/>
                </a:solidFill>
                <a:latin typeface="Calibri"/>
                <a:cs typeface="Calibri"/>
              </a:rPr>
              <a:t>закономірності,</a:t>
            </a:r>
            <a:r>
              <a:rPr dirty="0" sz="2600" spc="-60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spc="-10" i="1">
                <a:solidFill>
                  <a:srgbClr val="FFFF00"/>
                </a:solidFill>
                <a:latin typeface="Calibri"/>
                <a:cs typeface="Calibri"/>
              </a:rPr>
              <a:t>особливості</a:t>
            </a:r>
            <a:r>
              <a:rPr dirty="0" sz="2600" spc="-65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функціонування</a:t>
            </a:r>
            <a:r>
              <a:rPr dirty="0" sz="2600" spc="-50" i="1">
                <a:solidFill>
                  <a:srgbClr val="FFFF00"/>
                </a:solidFill>
                <a:latin typeface="Calibri"/>
                <a:cs typeface="Calibri"/>
              </a:rPr>
              <a:t> і </a:t>
            </a: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розвитку</a:t>
            </a:r>
            <a:r>
              <a:rPr dirty="0" sz="2600" spc="-65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усієї</a:t>
            </a:r>
            <a:r>
              <a:rPr dirty="0" sz="2600" spc="-40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економіки</a:t>
            </a:r>
            <a:r>
              <a:rPr dirty="0" sz="2600" spc="-60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в</a:t>
            </a:r>
            <a:r>
              <a:rPr dirty="0" sz="2600" spc="-35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spc="-10" i="1">
                <a:solidFill>
                  <a:srgbClr val="FFFF00"/>
                </a:solidFill>
                <a:latin typeface="Calibri"/>
                <a:cs typeface="Calibri"/>
              </a:rPr>
              <a:t>цілому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marL="273685" indent="-273685">
              <a:lnSpc>
                <a:spcPct val="100000"/>
              </a:lnSpc>
              <a:spcBef>
                <a:spcPts val="625"/>
              </a:spcBef>
              <a:buClr>
                <a:srgbClr val="83D2FD"/>
              </a:buClr>
              <a:buFont typeface="Arial MT"/>
              <a:buChar char="•"/>
              <a:tabLst>
                <a:tab pos="273685" algn="l"/>
              </a:tabLst>
            </a:pP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Економіка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досліджується</a:t>
            </a:r>
            <a:r>
              <a:rPr dirty="0" sz="2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як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FC000"/>
                </a:solidFill>
                <a:latin typeface="Calibri"/>
                <a:cs typeface="Calibri"/>
              </a:rPr>
              <a:t>цілісна</a:t>
            </a:r>
            <a:r>
              <a:rPr dirty="0" sz="2600" spc="-55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FC000"/>
                </a:solidFill>
                <a:latin typeface="Calibri"/>
                <a:cs typeface="Calibri"/>
              </a:rPr>
              <a:t>ієрархічна</a:t>
            </a:r>
            <a:r>
              <a:rPr dirty="0" sz="2600" spc="-25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 spc="-10" b="1">
                <a:solidFill>
                  <a:srgbClr val="FFC000"/>
                </a:solidFill>
                <a:latin typeface="Calibri"/>
                <a:cs typeface="Calibri"/>
              </a:rPr>
              <a:t>система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marL="273685" indent="-274320">
              <a:lnSpc>
                <a:spcPct val="100000"/>
              </a:lnSpc>
              <a:spcBef>
                <a:spcPts val="625"/>
              </a:spcBef>
              <a:buClr>
                <a:srgbClr val="83D2FD"/>
              </a:buClr>
              <a:buFont typeface="Arial MT"/>
              <a:buChar char="•"/>
              <a:tabLst>
                <a:tab pos="273685" algn="l"/>
              </a:tabLst>
            </a:pP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Макроекономіка</a:t>
            </a:r>
            <a:r>
              <a:rPr dirty="0" sz="26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зосереджена</a:t>
            </a:r>
            <a:r>
              <a:rPr dirty="0" sz="26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2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вивченні</a:t>
            </a:r>
            <a:r>
              <a:rPr dirty="0" sz="26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 i="1">
                <a:solidFill>
                  <a:srgbClr val="FFFF00"/>
                </a:solidFill>
                <a:latin typeface="Calibri"/>
                <a:cs typeface="Calibri"/>
              </a:rPr>
              <a:t>агрегованих </a:t>
            </a: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величин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2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які</a:t>
            </a:r>
            <a:r>
              <a:rPr dirty="0" sz="2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характеризують</a:t>
            </a:r>
            <a:r>
              <a:rPr dirty="0" sz="2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економіку</a:t>
            </a:r>
            <a:r>
              <a:rPr dirty="0" sz="2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як</a:t>
            </a:r>
            <a:r>
              <a:rPr dirty="0" sz="2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цілісність:</a:t>
            </a:r>
            <a:r>
              <a:rPr dirty="0" sz="2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20">
                <a:solidFill>
                  <a:srgbClr val="FFFF00"/>
                </a:solidFill>
                <a:latin typeface="Calibri"/>
                <a:cs typeface="Calibri"/>
              </a:rPr>
              <a:t>ВВП</a:t>
            </a:r>
            <a:r>
              <a:rPr dirty="0" sz="2600" spc="-2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dirty="0" sz="2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dirty="0" sz="2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випуск</a:t>
            </a:r>
            <a:r>
              <a:rPr dirty="0" sz="2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продукції</a:t>
            </a:r>
            <a:r>
              <a:rPr dirty="0" sz="2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окремою</a:t>
            </a:r>
            <a:r>
              <a:rPr dirty="0" sz="2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фірмою;</a:t>
            </a:r>
            <a:r>
              <a:rPr dirty="0" sz="2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00"/>
                </a:solidFill>
                <a:latin typeface="Calibri"/>
                <a:cs typeface="Calibri"/>
              </a:rPr>
              <a:t>рівень</a:t>
            </a:r>
            <a:r>
              <a:rPr dirty="0" sz="2600" spc="-3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00"/>
                </a:solidFill>
                <a:latin typeface="Calibri"/>
                <a:cs typeface="Calibri"/>
              </a:rPr>
              <a:t>цін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2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dirty="0" sz="2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25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endParaRPr sz="2600">
              <a:latin typeface="Calibri"/>
              <a:cs typeface="Calibri"/>
            </a:endParaRPr>
          </a:p>
          <a:p>
            <a:pPr marL="273685">
              <a:lnSpc>
                <a:spcPct val="100000"/>
              </a:lnSpc>
            </a:pP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ціни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2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конкретний</a:t>
            </a:r>
            <a:r>
              <a:rPr dirty="0" sz="26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вид</a:t>
            </a:r>
            <a:r>
              <a:rPr dirty="0" sz="2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товару</a:t>
            </a:r>
            <a:r>
              <a:rPr dirty="0" sz="2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чи</a:t>
            </a:r>
            <a:r>
              <a:rPr dirty="0" sz="2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послуги;</a:t>
            </a:r>
            <a:r>
              <a:rPr dirty="0" sz="2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00"/>
                </a:solidFill>
                <a:latin typeface="Calibri"/>
                <a:cs typeface="Calibri"/>
              </a:rPr>
              <a:t>ринкова</a:t>
            </a:r>
            <a:endParaRPr sz="2600">
              <a:latin typeface="Calibri"/>
              <a:cs typeface="Calibri"/>
            </a:endParaRPr>
          </a:p>
          <a:p>
            <a:pPr marL="273685" marR="490855">
              <a:lnSpc>
                <a:spcPct val="100000"/>
              </a:lnSpc>
            </a:pPr>
            <a:r>
              <a:rPr dirty="0" sz="2600">
                <a:solidFill>
                  <a:srgbClr val="FFFF00"/>
                </a:solidFill>
                <a:latin typeface="Calibri"/>
                <a:cs typeface="Calibri"/>
              </a:rPr>
              <a:t>ставка</a:t>
            </a:r>
            <a:r>
              <a:rPr dirty="0" sz="2600" spc="-5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00"/>
                </a:solidFill>
                <a:latin typeface="Calibri"/>
                <a:cs typeface="Calibri"/>
              </a:rPr>
              <a:t>проценту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dirty="0" sz="2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dirty="0" sz="26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відсоток</a:t>
            </a:r>
            <a:r>
              <a:rPr dirty="0" sz="2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dirty="0" sz="2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кредити</a:t>
            </a:r>
            <a:r>
              <a:rPr dirty="0" sz="26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2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окремому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банку,</a:t>
            </a:r>
            <a:r>
              <a:rPr dirty="0" sz="26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00"/>
                </a:solidFill>
                <a:latin typeface="Calibri"/>
                <a:cs typeface="Calibri"/>
              </a:rPr>
              <a:t>рівень</a:t>
            </a:r>
            <a:r>
              <a:rPr dirty="0" sz="2600" spc="-6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00"/>
                </a:solidFill>
                <a:latin typeface="Calibri"/>
                <a:cs typeface="Calibri"/>
              </a:rPr>
              <a:t>інфляції,</a:t>
            </a:r>
            <a:r>
              <a:rPr dirty="0" sz="2600" spc="-65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00"/>
                </a:solidFill>
                <a:latin typeface="Calibri"/>
                <a:cs typeface="Calibri"/>
              </a:rPr>
              <a:t>рівень</a:t>
            </a:r>
            <a:r>
              <a:rPr dirty="0" sz="2600" spc="-7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00"/>
                </a:solidFill>
                <a:latin typeface="Calibri"/>
                <a:cs typeface="Calibri"/>
              </a:rPr>
              <a:t>зайнятості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r>
              <a:rPr dirty="0" sz="2800" spc="-50">
                <a:solidFill>
                  <a:srgbClr val="83D2FD"/>
                </a:solidFill>
                <a:latin typeface="Arial MT"/>
                <a:cs typeface="Arial MT"/>
              </a:rPr>
              <a:t>•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21920" y="127762"/>
            <a:ext cx="8908415" cy="6604000"/>
            <a:chOff x="121920" y="127762"/>
            <a:chExt cx="8908415" cy="6604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23387" y="3576878"/>
              <a:ext cx="6065266" cy="78468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5708" y="5283708"/>
              <a:ext cx="2683510" cy="78468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920" y="5710427"/>
              <a:ext cx="2327021" cy="784682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30200" y="3655517"/>
            <a:ext cx="8387080" cy="25863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Творцем</a:t>
            </a:r>
            <a:r>
              <a:rPr dirty="0" sz="28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цілісної</a:t>
            </a:r>
            <a:r>
              <a:rPr dirty="0" sz="28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C000"/>
                </a:solidFill>
                <a:latin typeface="Calibri"/>
                <a:cs typeface="Calibri"/>
              </a:rPr>
              <a:t>системи</a:t>
            </a:r>
            <a:r>
              <a:rPr dirty="0" sz="2800" spc="-7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C000"/>
                </a:solidFill>
                <a:latin typeface="Calibri"/>
                <a:cs typeface="Calibri"/>
              </a:rPr>
              <a:t>макроекономічного</a:t>
            </a:r>
            <a:r>
              <a:rPr dirty="0" sz="2800" spc="-7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C000"/>
                </a:solidFill>
                <a:latin typeface="Calibri"/>
                <a:cs typeface="Calibri"/>
              </a:rPr>
              <a:t>аналізу</a:t>
            </a:r>
            <a:r>
              <a:rPr dirty="0" sz="2800" spc="-8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800" spc="-50">
                <a:solidFill>
                  <a:srgbClr val="FFFFFF"/>
                </a:solidFill>
                <a:latin typeface="Calibri"/>
                <a:cs typeface="Calibri"/>
              </a:rPr>
              <a:t>є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англійський</a:t>
            </a:r>
            <a:r>
              <a:rPr dirty="0" sz="2800" spc="-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економіст</a:t>
            </a:r>
            <a:r>
              <a:rPr dirty="0" sz="28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Джон</a:t>
            </a:r>
            <a:r>
              <a:rPr dirty="0" sz="2800" spc="-1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Calibri"/>
                <a:cs typeface="Calibri"/>
              </a:rPr>
              <a:t>Мейнард</a:t>
            </a:r>
            <a:r>
              <a:rPr dirty="0" sz="2800" spc="-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Кейнс</a:t>
            </a:r>
            <a:r>
              <a:rPr dirty="0" sz="2800" spc="-1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(1883–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1946), яку</a:t>
            </a: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він</a:t>
            </a:r>
            <a:r>
              <a:rPr dirty="0" sz="2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виклав</a:t>
            </a:r>
            <a:r>
              <a:rPr dirty="0" sz="2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dirty="0" sz="2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праці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FFFF00"/>
                </a:solidFill>
                <a:latin typeface="Calibri"/>
                <a:cs typeface="Calibri"/>
              </a:rPr>
              <a:t>«Загальна</a:t>
            </a:r>
            <a:r>
              <a:rPr dirty="0" sz="2800" spc="-35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800" spc="-10" i="1">
                <a:solidFill>
                  <a:srgbClr val="FFFF00"/>
                </a:solidFill>
                <a:latin typeface="Calibri"/>
                <a:cs typeface="Calibri"/>
              </a:rPr>
              <a:t>теорія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800" i="1">
                <a:solidFill>
                  <a:srgbClr val="FFFF00"/>
                </a:solidFill>
                <a:latin typeface="Calibri"/>
                <a:cs typeface="Calibri"/>
              </a:rPr>
              <a:t>зайнятості,</a:t>
            </a:r>
            <a:r>
              <a:rPr dirty="0" sz="2800" spc="-100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FFFF00"/>
                </a:solidFill>
                <a:latin typeface="Calibri"/>
                <a:cs typeface="Calibri"/>
              </a:rPr>
              <a:t>проценту</a:t>
            </a:r>
            <a:r>
              <a:rPr dirty="0" sz="2800" spc="-95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FFFF00"/>
                </a:solidFill>
                <a:latin typeface="Calibri"/>
                <a:cs typeface="Calibri"/>
              </a:rPr>
              <a:t>і</a:t>
            </a:r>
            <a:r>
              <a:rPr dirty="0" sz="2800" spc="-105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FFFF00"/>
                </a:solidFill>
                <a:latin typeface="Calibri"/>
                <a:cs typeface="Calibri"/>
              </a:rPr>
              <a:t>грошей»</a:t>
            </a:r>
            <a:r>
              <a:rPr dirty="0" sz="2800" spc="-100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800" spc="-10" i="1">
                <a:solidFill>
                  <a:srgbClr val="FFFF00"/>
                </a:solidFill>
                <a:latin typeface="Calibri"/>
                <a:cs typeface="Calibri"/>
              </a:rPr>
              <a:t>(1936),</a:t>
            </a:r>
            <a:endParaRPr sz="2800">
              <a:latin typeface="Calibri"/>
              <a:cs typeface="Calibri"/>
            </a:endParaRPr>
          </a:p>
          <a:p>
            <a:pPr marL="12700" marR="304165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dirty="0" sz="2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іменем</a:t>
            </a:r>
            <a:r>
              <a:rPr dirty="0" sz="2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вченого</a:t>
            </a:r>
            <a:r>
              <a:rPr dirty="0" sz="2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пов'язують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так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звану</a:t>
            </a:r>
            <a:r>
              <a:rPr dirty="0" sz="2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C000"/>
                </a:solidFill>
                <a:latin typeface="Calibri"/>
                <a:cs typeface="Calibri"/>
              </a:rPr>
              <a:t>«кейнсіанську </a:t>
            </a:r>
            <a:r>
              <a:rPr dirty="0" sz="2800">
                <a:solidFill>
                  <a:srgbClr val="FFC000"/>
                </a:solidFill>
                <a:latin typeface="Calibri"/>
                <a:cs typeface="Calibri"/>
              </a:rPr>
              <a:t>революцію»</a:t>
            </a:r>
            <a:r>
              <a:rPr dirty="0" sz="2800" spc="-7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28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економічній</a:t>
            </a:r>
            <a:r>
              <a:rPr dirty="0" sz="2800" spc="-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науці.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23032" y="188976"/>
            <a:ext cx="2668523" cy="34564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7160" y="272859"/>
            <a:ext cx="4558030" cy="72828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46303" y="265913"/>
            <a:ext cx="7992109" cy="3830320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Виокремлюють</a:t>
            </a:r>
            <a:r>
              <a:rPr dirty="0" sz="2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два</a:t>
            </a:r>
            <a:r>
              <a:rPr dirty="0" sz="2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види</a:t>
            </a:r>
            <a:r>
              <a:rPr dirty="0" sz="2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 b="1">
                <a:solidFill>
                  <a:srgbClr val="FFC000"/>
                </a:solidFill>
                <a:latin typeface="Calibri"/>
                <a:cs typeface="Calibri"/>
              </a:rPr>
              <a:t>макроекономічного</a:t>
            </a:r>
            <a:r>
              <a:rPr dirty="0" sz="2600" spc="-50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 spc="-10" b="1">
                <a:solidFill>
                  <a:srgbClr val="FFC000"/>
                </a:solidFill>
                <a:latin typeface="Calibri"/>
                <a:cs typeface="Calibri"/>
              </a:rPr>
              <a:t>аналізу:</a:t>
            </a:r>
            <a:endParaRPr sz="2600">
              <a:latin typeface="Calibri"/>
              <a:cs typeface="Calibri"/>
            </a:endParaRPr>
          </a:p>
          <a:p>
            <a:pPr marL="12700" marR="5080" indent="914400">
              <a:lnSpc>
                <a:spcPct val="100000"/>
              </a:lnSpc>
              <a:spcBef>
                <a:spcPts val="625"/>
              </a:spcBef>
            </a:pPr>
            <a:r>
              <a:rPr dirty="0" sz="2600" spc="-290" b="1">
                <a:solidFill>
                  <a:srgbClr val="FFFF00"/>
                </a:solidFill>
                <a:latin typeface="Arial"/>
                <a:cs typeface="Arial"/>
              </a:rPr>
              <a:t>Ex</a:t>
            </a:r>
            <a:r>
              <a:rPr dirty="0" sz="2600" spc="-4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600" spc="-254" b="1">
                <a:solidFill>
                  <a:srgbClr val="FFFF00"/>
                </a:solidFill>
                <a:latin typeface="Arial"/>
                <a:cs typeface="Arial"/>
              </a:rPr>
              <a:t>post</a:t>
            </a:r>
            <a:r>
              <a:rPr dirty="0" sz="2600" spc="-6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6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національне</a:t>
            </a:r>
            <a:r>
              <a:rPr dirty="0" sz="2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рахівництво,</a:t>
            </a:r>
            <a:r>
              <a:rPr dirty="0" sz="26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яке</a:t>
            </a:r>
            <a:r>
              <a:rPr dirty="0" sz="2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є</a:t>
            </a:r>
            <a:r>
              <a:rPr dirty="0" sz="2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основою </a:t>
            </a: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оцінки</a:t>
            </a:r>
            <a:r>
              <a:rPr dirty="0" sz="2600" spc="-50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поточних</a:t>
            </a:r>
            <a:r>
              <a:rPr dirty="0" sz="2600" spc="-45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результатів</a:t>
            </a:r>
            <a:r>
              <a:rPr dirty="0" sz="2600" spc="-65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діяльності</a:t>
            </a:r>
            <a:r>
              <a:rPr dirty="0" sz="26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економіки,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з’ясування</a:t>
            </a:r>
            <a:r>
              <a:rPr dirty="0" sz="2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її</a:t>
            </a:r>
            <a:r>
              <a:rPr dirty="0" sz="2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вразливих</a:t>
            </a:r>
            <a:r>
              <a:rPr dirty="0" sz="26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місць</a:t>
            </a:r>
            <a:r>
              <a:rPr dirty="0" sz="26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dirty="0" sz="2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підставою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dirty="0" sz="2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розробки макроекономічної</a:t>
            </a:r>
            <a:r>
              <a:rPr dirty="0" sz="26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політики.</a:t>
            </a:r>
            <a:endParaRPr sz="2600">
              <a:latin typeface="Calibri"/>
              <a:cs typeface="Calibri"/>
            </a:endParaRPr>
          </a:p>
          <a:p>
            <a:pPr marL="12700" marR="437515" indent="914400">
              <a:lnSpc>
                <a:spcPct val="100000"/>
              </a:lnSpc>
              <a:spcBef>
                <a:spcPts val="625"/>
              </a:spcBef>
            </a:pPr>
            <a:r>
              <a:rPr dirty="0" sz="2600" spc="-290" b="1">
                <a:solidFill>
                  <a:srgbClr val="FFFF00"/>
                </a:solidFill>
                <a:latin typeface="Arial"/>
                <a:cs typeface="Arial"/>
              </a:rPr>
              <a:t>Ex</a:t>
            </a:r>
            <a:r>
              <a:rPr dirty="0" sz="2600" spc="-4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600" spc="-114" b="1">
                <a:solidFill>
                  <a:srgbClr val="FFFF00"/>
                </a:solidFill>
                <a:latin typeface="Arial"/>
                <a:cs typeface="Arial"/>
              </a:rPr>
              <a:t>ant</a:t>
            </a:r>
            <a:r>
              <a:rPr dirty="0" sz="2600" spc="-114" b="1">
                <a:solidFill>
                  <a:srgbClr val="FFFF00"/>
                </a:solidFill>
                <a:latin typeface="Calibri"/>
                <a:cs typeface="Calibri"/>
              </a:rPr>
              <a:t>е</a:t>
            </a:r>
            <a:r>
              <a:rPr dirty="0" sz="2600" spc="-3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600" spc="-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 i="1">
                <a:solidFill>
                  <a:srgbClr val="FFFF00"/>
                </a:solidFill>
                <a:latin typeface="Calibri"/>
                <a:cs typeface="Calibri"/>
              </a:rPr>
              <a:t>моделювання</a:t>
            </a:r>
            <a:r>
              <a:rPr dirty="0" sz="2600" spc="-50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економічних</a:t>
            </a:r>
            <a:r>
              <a:rPr dirty="0" sz="2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процесів</a:t>
            </a:r>
            <a:r>
              <a:rPr dirty="0" sz="2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і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явищ</a:t>
            </a:r>
            <a:r>
              <a:rPr dirty="0" sz="26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основі</a:t>
            </a:r>
            <a:r>
              <a:rPr dirty="0" sz="2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певної</a:t>
            </a:r>
            <a:r>
              <a:rPr dirty="0" sz="26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теоретичної</a:t>
            </a:r>
            <a:r>
              <a:rPr dirty="0" sz="2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концепції,</a:t>
            </a:r>
            <a:r>
              <a:rPr dirty="0" sz="26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25">
                <a:solidFill>
                  <a:srgbClr val="FFFFFF"/>
                </a:solidFill>
                <a:latin typeface="Calibri"/>
                <a:cs typeface="Calibri"/>
              </a:rPr>
              <a:t>що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дозволяє</a:t>
            </a:r>
            <a:r>
              <a:rPr dirty="0" sz="2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з'ясувати</a:t>
            </a:r>
            <a:r>
              <a:rPr dirty="0" sz="2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їх</a:t>
            </a:r>
            <a:r>
              <a:rPr dirty="0" sz="2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закономірності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dirty="0" sz="2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причинено-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наслідкові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зв’язки</a:t>
            </a:r>
            <a:r>
              <a:rPr dirty="0" sz="2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між</a:t>
            </a:r>
            <a:r>
              <a:rPr dirty="0" sz="2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ними.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9954" y="127762"/>
            <a:ext cx="8890000" cy="6604000"/>
            <a:chOff x="139954" y="127762"/>
            <a:chExt cx="8890000" cy="6604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6608" y="1575777"/>
              <a:ext cx="3661918" cy="67491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6608" y="2674581"/>
              <a:ext cx="3605529" cy="67491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6608" y="3770337"/>
              <a:ext cx="2313177" cy="67491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84831" y="4867618"/>
              <a:ext cx="1871345" cy="67491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67100" y="5233415"/>
              <a:ext cx="2329942" cy="67491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84831" y="5964935"/>
              <a:ext cx="2528189" cy="67491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11980" y="5964935"/>
              <a:ext cx="4111498" cy="67491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22920" y="5964935"/>
              <a:ext cx="481393" cy="674916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474370" y="1642364"/>
            <a:ext cx="8403590" cy="4781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12420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325120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принцип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C000"/>
                </a:solidFill>
                <a:latin typeface="Calibri"/>
                <a:cs typeface="Calibri"/>
              </a:rPr>
              <a:t>раціональної</a:t>
            </a:r>
            <a:r>
              <a:rPr dirty="0" sz="2400" spc="-50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C000"/>
                </a:solidFill>
                <a:latin typeface="Calibri"/>
                <a:cs typeface="Calibri"/>
              </a:rPr>
              <a:t>поведінки</a:t>
            </a:r>
            <a:r>
              <a:rPr dirty="0" sz="2400" spc="-50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економічних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суб’єктів,</a:t>
            </a:r>
            <a:r>
              <a:rPr dirty="0" sz="2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який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передбачає</a:t>
            </a:r>
            <a:r>
              <a:rPr dirty="0" sz="2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i="1">
                <a:solidFill>
                  <a:srgbClr val="FFFF00"/>
                </a:solidFill>
                <a:latin typeface="Calibri"/>
                <a:cs typeface="Calibri"/>
              </a:rPr>
              <a:t>оптимальність</a:t>
            </a:r>
            <a:r>
              <a:rPr dirty="0" sz="2400" spc="-30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прийнятого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рішення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площині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вигоди-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витрати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i="1">
                <a:solidFill>
                  <a:srgbClr val="FFFF00"/>
                </a:solidFill>
                <a:latin typeface="Calibri"/>
                <a:cs typeface="Calibri"/>
              </a:rPr>
              <a:t>(концепція</a:t>
            </a:r>
            <a:r>
              <a:rPr dirty="0" sz="2400" spc="-20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FFFF00"/>
                </a:solidFill>
                <a:latin typeface="Calibri"/>
                <a:cs typeface="Calibri"/>
              </a:rPr>
              <a:t>homo</a:t>
            </a:r>
            <a:r>
              <a:rPr dirty="0" sz="2400" spc="-10" i="1">
                <a:solidFill>
                  <a:srgbClr val="FFFF00"/>
                </a:solidFill>
                <a:latin typeface="Calibri"/>
                <a:cs typeface="Calibri"/>
              </a:rPr>
              <a:t> economicus);</a:t>
            </a:r>
            <a:endParaRPr sz="2400">
              <a:latin typeface="Calibri"/>
              <a:cs typeface="Calibri"/>
            </a:endParaRPr>
          </a:p>
          <a:p>
            <a:pPr marL="325120" indent="-312420">
              <a:lnSpc>
                <a:spcPts val="2875"/>
              </a:lnSpc>
              <a:spcBef>
                <a:spcPts val="10"/>
              </a:spcBef>
              <a:buAutoNum type="arabicParenR" startAt="2"/>
              <a:tabLst>
                <a:tab pos="325120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принцип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C000"/>
                </a:solidFill>
                <a:latin typeface="Calibri"/>
                <a:cs typeface="Calibri"/>
              </a:rPr>
              <a:t>«за</a:t>
            </a:r>
            <a:r>
              <a:rPr dirty="0" sz="2400" spc="-35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C000"/>
                </a:solidFill>
                <a:latin typeface="Calibri"/>
                <a:cs typeface="Calibri"/>
              </a:rPr>
              <a:t>інших</a:t>
            </a:r>
            <a:r>
              <a:rPr dirty="0" sz="2400" spc="-15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C000"/>
                </a:solidFill>
                <a:latin typeface="Calibri"/>
                <a:cs typeface="Calibri"/>
              </a:rPr>
              <a:t>рівних</a:t>
            </a:r>
            <a:r>
              <a:rPr dirty="0" sz="2400" spc="-25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C000"/>
                </a:solidFill>
                <a:latin typeface="Calibri"/>
                <a:cs typeface="Calibri"/>
              </a:rPr>
              <a:t>умов»</a:t>
            </a:r>
            <a:r>
              <a:rPr dirty="0" sz="2400" spc="-30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400" spc="-170" i="1">
                <a:solidFill>
                  <a:srgbClr val="FFFF00"/>
                </a:solidFill>
                <a:latin typeface="Calibri"/>
                <a:cs typeface="Calibri"/>
              </a:rPr>
              <a:t>(</a:t>
            </a:r>
            <a:r>
              <a:rPr dirty="0" sz="2400" spc="-170" i="1">
                <a:solidFill>
                  <a:srgbClr val="FFFF00"/>
                </a:solidFill>
                <a:latin typeface="Arial"/>
                <a:cs typeface="Arial"/>
              </a:rPr>
              <a:t>ceteris</a:t>
            </a:r>
            <a:r>
              <a:rPr dirty="0" sz="2400" spc="-30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400" spc="-135" i="1">
                <a:solidFill>
                  <a:srgbClr val="FFFF00"/>
                </a:solidFill>
                <a:latin typeface="Arial"/>
                <a:cs typeface="Arial"/>
              </a:rPr>
              <a:t>paribus</a:t>
            </a:r>
            <a:r>
              <a:rPr dirty="0" sz="2400" spc="-135" i="1">
                <a:solidFill>
                  <a:srgbClr val="FFFF00"/>
                </a:solidFill>
                <a:latin typeface="Calibri"/>
                <a:cs typeface="Calibri"/>
              </a:rPr>
              <a:t>),</a:t>
            </a:r>
            <a:r>
              <a:rPr dirty="0" sz="2400" spc="-25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який</a:t>
            </a:r>
            <a:endParaRPr sz="2400">
              <a:latin typeface="Calibri"/>
              <a:cs typeface="Calibri"/>
            </a:endParaRPr>
          </a:p>
          <a:p>
            <a:pPr marL="12700" marR="211454">
              <a:lnSpc>
                <a:spcPts val="2880"/>
              </a:lnSpc>
              <a:spcBef>
                <a:spcPts val="90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передбачає,</a:t>
            </a:r>
            <a:r>
              <a:rPr dirty="0" sz="2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що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усі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змінні,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крім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тих,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що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досліджуються</a:t>
            </a:r>
            <a:r>
              <a:rPr dirty="0" sz="24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даний момент,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є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постійними;</a:t>
            </a:r>
            <a:endParaRPr sz="2400">
              <a:latin typeface="Calibri"/>
              <a:cs typeface="Calibri"/>
            </a:endParaRPr>
          </a:p>
          <a:p>
            <a:pPr marL="12700" marR="395605" indent="312420">
              <a:lnSpc>
                <a:spcPts val="2880"/>
              </a:lnSpc>
              <a:spcBef>
                <a:spcPts val="5"/>
              </a:spcBef>
              <a:buAutoNum type="arabicParenR" startAt="3"/>
              <a:tabLst>
                <a:tab pos="325120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принцип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C000"/>
                </a:solidFill>
                <a:latin typeface="Calibri"/>
                <a:cs typeface="Calibri"/>
              </a:rPr>
              <a:t>абстрагування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тобто</a:t>
            </a:r>
            <a:r>
              <a:rPr dirty="0" sz="24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відволікання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від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вторинних,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несуттєвих,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малозначущих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чинників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даного</a:t>
            </a:r>
            <a:r>
              <a:rPr dirty="0"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конкретного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аналізу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і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зосередження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головних,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суттєвих,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значимих;</a:t>
            </a:r>
            <a:endParaRPr sz="2400">
              <a:latin typeface="Calibri"/>
              <a:cs typeface="Calibri"/>
            </a:endParaRPr>
          </a:p>
          <a:p>
            <a:pPr marL="12700" marR="272415" indent="312420">
              <a:lnSpc>
                <a:spcPts val="2880"/>
              </a:lnSpc>
              <a:buAutoNum type="arabicParenR" startAt="3"/>
              <a:tabLst>
                <a:tab pos="325120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поєднання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C000"/>
                </a:solidFill>
                <a:latin typeface="Calibri"/>
                <a:cs typeface="Calibri"/>
              </a:rPr>
              <a:t>позитивної</a:t>
            </a:r>
            <a:r>
              <a:rPr dirty="0" sz="2400" spc="-70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економічної</a:t>
            </a:r>
            <a:r>
              <a:rPr dirty="0"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теорії,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що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віддзеркалює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фактичний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стан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справ,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C000"/>
                </a:solidFill>
                <a:latin typeface="Calibri"/>
                <a:cs typeface="Calibri"/>
              </a:rPr>
              <a:t>нормативною</a:t>
            </a:r>
            <a:r>
              <a:rPr dirty="0" sz="2400" spc="-50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економічною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теорією,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85"/>
              </a:lnSpc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яка</a:t>
            </a:r>
            <a:r>
              <a:rPr dirty="0" sz="2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показує</a:t>
            </a:r>
            <a:r>
              <a:rPr dirty="0" sz="2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як</a:t>
            </a:r>
            <a:r>
              <a:rPr dirty="0"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мають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розвиватися</a:t>
            </a:r>
            <a:r>
              <a:rPr dirty="0" sz="2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економічні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процеси;</a:t>
            </a:r>
            <a:endParaRPr sz="2400">
              <a:latin typeface="Calibri"/>
              <a:cs typeface="Calibri"/>
            </a:endParaRPr>
          </a:p>
          <a:p>
            <a:pPr marL="325120" indent="-312420">
              <a:lnSpc>
                <a:spcPct val="100000"/>
              </a:lnSpc>
              <a:buAutoNum type="arabicParenR" startAt="5"/>
              <a:tabLst>
                <a:tab pos="325120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поєднання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FFC000"/>
                </a:solidFill>
                <a:latin typeface="Calibri"/>
                <a:cs typeface="Calibri"/>
              </a:rPr>
              <a:t>методу</a:t>
            </a:r>
            <a:r>
              <a:rPr dirty="0" sz="2400" spc="-65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C000"/>
                </a:solidFill>
                <a:latin typeface="Calibri"/>
                <a:cs typeface="Calibri"/>
              </a:rPr>
              <a:t>індукції</a:t>
            </a:r>
            <a:r>
              <a:rPr dirty="0" sz="2400" spc="-45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dirty="0" sz="24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FFC000"/>
                </a:solidFill>
                <a:latin typeface="Calibri"/>
                <a:cs typeface="Calibri"/>
              </a:rPr>
              <a:t>дедуктивною</a:t>
            </a:r>
            <a:r>
              <a:rPr dirty="0" sz="2400" spc="-45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C000"/>
                </a:solidFill>
                <a:latin typeface="Calibri"/>
                <a:cs typeface="Calibri"/>
              </a:rPr>
              <a:t>методологією.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1020279" y="626744"/>
            <a:ext cx="7177405" cy="355600"/>
            <a:chOff x="1020279" y="626744"/>
            <a:chExt cx="7177405" cy="355600"/>
          </a:xfrm>
        </p:grpSpPr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0279" y="639444"/>
              <a:ext cx="1827060" cy="34290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79546" y="626744"/>
              <a:ext cx="5217667" cy="355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9954" y="127762"/>
            <a:ext cx="8890000" cy="6604000"/>
            <a:chOff x="139954" y="127762"/>
            <a:chExt cx="8890000" cy="6604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876" y="2241854"/>
              <a:ext cx="519493" cy="67952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479" y="2223579"/>
              <a:ext cx="1619884" cy="72828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48611" y="2223579"/>
              <a:ext cx="1951989" cy="72828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69564" y="2223579"/>
              <a:ext cx="4167886" cy="72828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1479" y="2619819"/>
              <a:ext cx="7197598" cy="72828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1479" y="3016059"/>
              <a:ext cx="6560566" cy="72828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1479" y="3412299"/>
              <a:ext cx="5820029" cy="72828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74919" y="3887787"/>
              <a:ext cx="2971546" cy="72828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1479" y="4284027"/>
              <a:ext cx="1671574" cy="728281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330200" y="1424686"/>
            <a:ext cx="8338820" cy="33553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287655" indent="-274955">
              <a:lnSpc>
                <a:spcPct val="100000"/>
              </a:lnSpc>
              <a:spcBef>
                <a:spcPts val="105"/>
              </a:spcBef>
              <a:buClr>
                <a:srgbClr val="83D2FD"/>
              </a:buClr>
              <a:buFont typeface="Arial MT"/>
              <a:buChar char="•"/>
              <a:tabLst>
                <a:tab pos="287655" algn="l"/>
              </a:tabLst>
            </a:pPr>
            <a:r>
              <a:rPr dirty="0" sz="2600">
                <a:solidFill>
                  <a:srgbClr val="C5E7FB"/>
                </a:solidFill>
                <a:latin typeface="Calibri"/>
                <a:cs typeface="Calibri"/>
              </a:rPr>
              <a:t>Кожна</a:t>
            </a:r>
            <a:r>
              <a:rPr dirty="0" sz="2600" spc="-80">
                <a:solidFill>
                  <a:srgbClr val="C5E7FB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C5E7FB"/>
                </a:solidFill>
                <a:latin typeface="Calibri"/>
                <a:cs typeface="Calibri"/>
              </a:rPr>
              <a:t>економічна</a:t>
            </a:r>
            <a:r>
              <a:rPr dirty="0" sz="2600" spc="-70">
                <a:solidFill>
                  <a:srgbClr val="C5E7FB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C5E7FB"/>
                </a:solidFill>
                <a:latin typeface="Calibri"/>
                <a:cs typeface="Calibri"/>
              </a:rPr>
              <a:t>система</a:t>
            </a:r>
            <a:r>
              <a:rPr dirty="0" sz="2600" spc="-75">
                <a:solidFill>
                  <a:srgbClr val="C5E7FB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C5E7FB"/>
                </a:solidFill>
                <a:latin typeface="Calibri"/>
                <a:cs typeface="Calibri"/>
              </a:rPr>
              <a:t>є</a:t>
            </a:r>
            <a:r>
              <a:rPr dirty="0" sz="2600" spc="-75">
                <a:solidFill>
                  <a:srgbClr val="C5E7FB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C5E7FB"/>
                </a:solidFill>
                <a:latin typeface="Calibri"/>
                <a:cs typeface="Calibri"/>
              </a:rPr>
              <a:t>складовим</a:t>
            </a:r>
            <a:r>
              <a:rPr dirty="0" sz="2600" spc="-90">
                <a:solidFill>
                  <a:srgbClr val="C5E7FB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C5E7FB"/>
                </a:solidFill>
                <a:latin typeface="Calibri"/>
                <a:cs typeface="Calibri"/>
              </a:rPr>
              <a:t>елементом</a:t>
            </a:r>
            <a:r>
              <a:rPr dirty="0" sz="2600" spc="-105">
                <a:solidFill>
                  <a:srgbClr val="C5E7FB"/>
                </a:solidFill>
                <a:latin typeface="Calibri"/>
                <a:cs typeface="Calibri"/>
              </a:rPr>
              <a:t> </a:t>
            </a:r>
            <a:r>
              <a:rPr dirty="0" sz="2600" spc="-50">
                <a:solidFill>
                  <a:srgbClr val="C5E7FB"/>
                </a:solidFill>
                <a:latin typeface="Calibri"/>
                <a:cs typeface="Calibri"/>
              </a:rPr>
              <a:t>і</a:t>
            </a:r>
            <a:endParaRPr sz="2600">
              <a:latin typeface="Calibri"/>
              <a:cs typeface="Calibri"/>
            </a:endParaRPr>
          </a:p>
          <a:p>
            <a:pPr algn="just" marL="287020">
              <a:lnSpc>
                <a:spcPct val="100000"/>
              </a:lnSpc>
            </a:pPr>
            <a:r>
              <a:rPr dirty="0" sz="2600" spc="-25">
                <a:solidFill>
                  <a:srgbClr val="C5E7FB"/>
                </a:solidFill>
                <a:latin typeface="Calibri"/>
                <a:cs typeface="Calibri"/>
              </a:rPr>
              <a:t>результатом</a:t>
            </a:r>
            <a:r>
              <a:rPr dirty="0" sz="2600" spc="-40">
                <a:solidFill>
                  <a:srgbClr val="C5E7FB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C5E7FB"/>
                </a:solidFill>
                <a:latin typeface="Calibri"/>
                <a:cs typeface="Calibri"/>
              </a:rPr>
              <a:t>тривалого</a:t>
            </a:r>
            <a:r>
              <a:rPr dirty="0" sz="2600" spc="-45">
                <a:solidFill>
                  <a:srgbClr val="C5E7FB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C5E7FB"/>
                </a:solidFill>
                <a:latin typeface="Calibri"/>
                <a:cs typeface="Calibri"/>
              </a:rPr>
              <a:t>історичного</a:t>
            </a:r>
            <a:r>
              <a:rPr dirty="0" sz="2600" spc="-60">
                <a:solidFill>
                  <a:srgbClr val="C5E7FB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C5E7FB"/>
                </a:solidFill>
                <a:latin typeface="Calibri"/>
                <a:cs typeface="Calibri"/>
              </a:rPr>
              <a:t>розвитку</a:t>
            </a:r>
            <a:r>
              <a:rPr dirty="0" sz="2600" spc="-65">
                <a:solidFill>
                  <a:srgbClr val="C5E7FB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C5E7FB"/>
                </a:solidFill>
                <a:latin typeface="Calibri"/>
                <a:cs typeface="Calibri"/>
              </a:rPr>
              <a:t>суспільства.</a:t>
            </a:r>
            <a:endParaRPr sz="2600">
              <a:latin typeface="Calibri"/>
              <a:cs typeface="Calibri"/>
            </a:endParaRPr>
          </a:p>
          <a:p>
            <a:pPr algn="just" marL="287020" marR="1352550" indent="-274955">
              <a:lnSpc>
                <a:spcPct val="100000"/>
              </a:lnSpc>
              <a:spcBef>
                <a:spcPts val="625"/>
              </a:spcBef>
              <a:buClr>
                <a:srgbClr val="83D2FD"/>
              </a:buClr>
              <a:buFont typeface="Arial MT"/>
              <a:buChar char="•"/>
              <a:tabLst>
                <a:tab pos="287020" algn="l"/>
              </a:tabLst>
            </a:pPr>
            <a:r>
              <a:rPr dirty="0" sz="2600" b="1">
                <a:solidFill>
                  <a:srgbClr val="FFC000"/>
                </a:solidFill>
                <a:latin typeface="Calibri"/>
                <a:cs typeface="Calibri"/>
              </a:rPr>
              <a:t>Система</a:t>
            </a:r>
            <a:r>
              <a:rPr dirty="0" sz="2600" spc="-80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C5E7FB"/>
                </a:solidFill>
                <a:latin typeface="Calibri"/>
                <a:cs typeface="Calibri"/>
              </a:rPr>
              <a:t>-</a:t>
            </a:r>
            <a:r>
              <a:rPr dirty="0" sz="2600" spc="-55">
                <a:solidFill>
                  <a:srgbClr val="C5E7FB"/>
                </a:solidFill>
                <a:latin typeface="Calibri"/>
                <a:cs typeface="Calibri"/>
              </a:rPr>
              <a:t> </a:t>
            </a: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ієрархічна</a:t>
            </a:r>
            <a:r>
              <a:rPr dirty="0" sz="2600" spc="-65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цілісність,</a:t>
            </a:r>
            <a:r>
              <a:rPr dirty="0" sz="2600" spc="-60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що</a:t>
            </a:r>
            <a:r>
              <a:rPr dirty="0" sz="2600" spc="-60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має</a:t>
            </a:r>
            <a:r>
              <a:rPr dirty="0" sz="2600" spc="-70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spc="-10" i="1">
                <a:solidFill>
                  <a:srgbClr val="FFFF00"/>
                </a:solidFill>
                <a:latin typeface="Calibri"/>
                <a:cs typeface="Calibri"/>
              </a:rPr>
              <a:t>стійку </a:t>
            </a: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структуру</a:t>
            </a:r>
            <a:r>
              <a:rPr dirty="0" sz="2600" spc="-45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зі</a:t>
            </a:r>
            <a:r>
              <a:rPr dirty="0" sz="2600" spc="-40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spc="-10" i="1">
                <a:solidFill>
                  <a:srgbClr val="FFFF00"/>
                </a:solidFill>
                <a:latin typeface="Calibri"/>
                <a:cs typeface="Calibri"/>
              </a:rPr>
              <a:t>взаємопов’язаних</a:t>
            </a:r>
            <a:r>
              <a:rPr dirty="0" sz="2600" spc="-40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і</a:t>
            </a:r>
            <a:r>
              <a:rPr dirty="0" sz="2600" spc="-30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spc="-10" i="1">
                <a:solidFill>
                  <a:srgbClr val="FFFF00"/>
                </a:solidFill>
                <a:latin typeface="Calibri"/>
                <a:cs typeface="Calibri"/>
              </a:rPr>
              <a:t>взаємодіючих </a:t>
            </a: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компонентів,</a:t>
            </a:r>
            <a:r>
              <a:rPr dirty="0" sz="2600" spc="-100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інтегративні</a:t>
            </a:r>
            <a:r>
              <a:rPr dirty="0" sz="2600" spc="-120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spc="-10" i="1">
                <a:solidFill>
                  <a:srgbClr val="FFFF00"/>
                </a:solidFill>
                <a:latin typeface="Calibri"/>
                <a:cs typeface="Calibri"/>
              </a:rPr>
              <a:t>властивості,</a:t>
            </a:r>
            <a:endParaRPr sz="2600">
              <a:latin typeface="Calibri"/>
              <a:cs typeface="Calibri"/>
            </a:endParaRPr>
          </a:p>
          <a:p>
            <a:pPr algn="just" marL="287020">
              <a:lnSpc>
                <a:spcPct val="100000"/>
              </a:lnSpc>
            </a:pP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функціональне</a:t>
            </a:r>
            <a:r>
              <a:rPr dirty="0" sz="2600" spc="-65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призначення</a:t>
            </a:r>
            <a:r>
              <a:rPr dirty="0" sz="2600" spc="-55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та</a:t>
            </a:r>
            <a:r>
              <a:rPr dirty="0" sz="2600" spc="-55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spc="-10" i="1">
                <a:solidFill>
                  <a:srgbClr val="FFFF00"/>
                </a:solidFill>
                <a:latin typeface="Calibri"/>
                <a:cs typeface="Calibri"/>
              </a:rPr>
              <a:t>мету</a:t>
            </a:r>
            <a:r>
              <a:rPr dirty="0" sz="2600" spc="-10">
                <a:solidFill>
                  <a:srgbClr val="C5E7FB"/>
                </a:solidFill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algn="just" marL="287020" marR="477520" indent="-274955">
              <a:lnSpc>
                <a:spcPct val="100000"/>
              </a:lnSpc>
              <a:spcBef>
                <a:spcPts val="625"/>
              </a:spcBef>
              <a:buClr>
                <a:srgbClr val="83D2FD"/>
              </a:buClr>
              <a:buFont typeface="Arial MT"/>
              <a:buChar char="•"/>
              <a:tabLst>
                <a:tab pos="287020" algn="l"/>
              </a:tabLst>
            </a:pPr>
            <a:r>
              <a:rPr dirty="0" sz="2600">
                <a:solidFill>
                  <a:srgbClr val="C5E7FB"/>
                </a:solidFill>
                <a:latin typeface="Calibri"/>
                <a:cs typeface="Calibri"/>
              </a:rPr>
              <a:t>Економіці</a:t>
            </a:r>
            <a:r>
              <a:rPr dirty="0" sz="2600" spc="-60">
                <a:solidFill>
                  <a:srgbClr val="C5E7FB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C5E7FB"/>
                </a:solidFill>
                <a:latin typeface="Calibri"/>
                <a:cs typeface="Calibri"/>
              </a:rPr>
              <a:t>як</a:t>
            </a:r>
            <a:r>
              <a:rPr dirty="0" sz="2600" spc="-50">
                <a:solidFill>
                  <a:srgbClr val="C5E7FB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C5E7FB"/>
                </a:solidFill>
                <a:latin typeface="Calibri"/>
                <a:cs typeface="Calibri"/>
              </a:rPr>
              <a:t>системі</a:t>
            </a:r>
            <a:r>
              <a:rPr dirty="0" sz="2600" spc="-70">
                <a:solidFill>
                  <a:srgbClr val="C5E7FB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C5E7FB"/>
                </a:solidFill>
                <a:latin typeface="Calibri"/>
                <a:cs typeface="Calibri"/>
              </a:rPr>
              <a:t>притаманні</a:t>
            </a:r>
            <a:r>
              <a:rPr dirty="0" sz="2600" spc="-80">
                <a:solidFill>
                  <a:srgbClr val="C5E7FB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C000"/>
                </a:solidFill>
                <a:latin typeface="Calibri"/>
                <a:cs typeface="Calibri"/>
              </a:rPr>
              <a:t>загальносистемні</a:t>
            </a:r>
            <a:r>
              <a:rPr dirty="0" sz="2600" spc="47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 spc="-25">
                <a:solidFill>
                  <a:srgbClr val="C5E7FB"/>
                </a:solidFill>
                <a:latin typeface="Calibri"/>
                <a:cs typeface="Calibri"/>
              </a:rPr>
              <a:t>та </a:t>
            </a:r>
            <a:r>
              <a:rPr dirty="0" sz="2600">
                <a:solidFill>
                  <a:srgbClr val="FFC000"/>
                </a:solidFill>
                <a:latin typeface="Calibri"/>
                <a:cs typeface="Calibri"/>
              </a:rPr>
              <a:t>особливі</a:t>
            </a:r>
            <a:r>
              <a:rPr dirty="0" sz="2600" spc="-114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C5E7FB"/>
                </a:solidFill>
                <a:latin typeface="Calibri"/>
                <a:cs typeface="Calibri"/>
              </a:rPr>
              <a:t>властивості.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1930654" y="648588"/>
            <a:ext cx="5262245" cy="322580"/>
            <a:chOff x="1930654" y="648588"/>
            <a:chExt cx="5262245" cy="322580"/>
          </a:xfrm>
        </p:grpSpPr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30654" y="657732"/>
              <a:ext cx="708532" cy="31064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02001" y="648588"/>
              <a:ext cx="2068322" cy="32207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11293" y="732281"/>
              <a:ext cx="2181606" cy="2383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8305" y="952576"/>
            <a:ext cx="8545195" cy="5575300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287020" marR="5715" indent="-274320">
              <a:lnSpc>
                <a:spcPct val="90000"/>
              </a:lnSpc>
              <a:spcBef>
                <a:spcPts val="415"/>
              </a:spcBef>
              <a:buClr>
                <a:srgbClr val="83D2FD"/>
              </a:buClr>
              <a:buFont typeface="Arial MT"/>
              <a:buChar char="•"/>
              <a:tabLst>
                <a:tab pos="287020" algn="l"/>
              </a:tabLst>
            </a:pPr>
            <a:r>
              <a:rPr dirty="0" sz="2600" b="1">
                <a:solidFill>
                  <a:srgbClr val="FFC000"/>
                </a:solidFill>
                <a:latin typeface="Calibri"/>
                <a:cs typeface="Calibri"/>
              </a:rPr>
              <a:t>Цілісність</a:t>
            </a:r>
            <a:r>
              <a:rPr dirty="0" sz="2600" spc="-85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економічної</a:t>
            </a:r>
            <a:r>
              <a:rPr dirty="0" sz="26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системи</a:t>
            </a:r>
            <a:r>
              <a:rPr dirty="0" sz="26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простежується</a:t>
            </a:r>
            <a:r>
              <a:rPr dirty="0" sz="26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у </a:t>
            </a: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неминучому</a:t>
            </a:r>
            <a:r>
              <a:rPr dirty="0" sz="2600" spc="-40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впливі</a:t>
            </a:r>
            <a:r>
              <a:rPr dirty="0" sz="2600" spc="-50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змін</a:t>
            </a:r>
            <a:r>
              <a:rPr dirty="0" sz="2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структурі,</a:t>
            </a:r>
            <a:r>
              <a:rPr dirty="0" sz="2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зв’язках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dirty="0" sz="2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поведінці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певного</a:t>
            </a:r>
            <a:r>
              <a:rPr dirty="0" sz="26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економічного</a:t>
            </a:r>
            <a:r>
              <a:rPr dirty="0" sz="2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суб’єкта</a:t>
            </a:r>
            <a:r>
              <a:rPr dirty="0" sz="26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2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інші</a:t>
            </a:r>
            <a:r>
              <a:rPr dirty="0" sz="2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економічні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суб’єкти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dirty="0" sz="2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2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зміну</a:t>
            </a:r>
            <a:r>
              <a:rPr dirty="0" sz="2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системи</a:t>
            </a:r>
            <a:r>
              <a:rPr dirty="0" sz="2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2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цілому.</a:t>
            </a:r>
            <a:r>
              <a:rPr dirty="0" sz="2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Підтверджує</a:t>
            </a:r>
            <a:r>
              <a:rPr dirty="0" sz="26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цілісність </a:t>
            </a: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наявність</a:t>
            </a:r>
            <a:r>
              <a:rPr dirty="0" sz="2600" spc="-40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зворотного</a:t>
            </a:r>
            <a:r>
              <a:rPr dirty="0" sz="2600" spc="-25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зв’язку:</a:t>
            </a:r>
            <a:r>
              <a:rPr dirty="0" sz="2600" spc="-65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трансформація</a:t>
            </a:r>
            <a:endParaRPr sz="2600">
              <a:latin typeface="Calibri"/>
              <a:cs typeface="Calibri"/>
            </a:endParaRPr>
          </a:p>
          <a:p>
            <a:pPr marL="287020" marR="852805">
              <a:lnSpc>
                <a:spcPts val="2810"/>
              </a:lnSpc>
              <a:spcBef>
                <a:spcPts val="45"/>
              </a:spcBef>
            </a:pP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національної</a:t>
            </a:r>
            <a:r>
              <a:rPr dirty="0" sz="2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економіки</a:t>
            </a:r>
            <a:r>
              <a:rPr dirty="0" sz="26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змінює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структуру,</a:t>
            </a:r>
            <a:r>
              <a:rPr dirty="0" sz="2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зв’язки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25">
                <a:solidFill>
                  <a:srgbClr val="FFFFFF"/>
                </a:solidFill>
                <a:latin typeface="Calibri"/>
                <a:cs typeface="Calibri"/>
              </a:rPr>
              <a:t>та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поведінку</a:t>
            </a:r>
            <a:r>
              <a:rPr dirty="0" sz="26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економічних</a:t>
            </a:r>
            <a:r>
              <a:rPr dirty="0" sz="26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суб’єктів.</a:t>
            </a:r>
            <a:endParaRPr sz="2600">
              <a:latin typeface="Calibri"/>
              <a:cs typeface="Calibri"/>
            </a:endParaRPr>
          </a:p>
          <a:p>
            <a:pPr marL="287020" marR="5080" indent="-274320">
              <a:lnSpc>
                <a:spcPct val="90000"/>
              </a:lnSpc>
              <a:spcBef>
                <a:spcPts val="580"/>
              </a:spcBef>
              <a:buClr>
                <a:srgbClr val="83D2FD"/>
              </a:buClr>
              <a:buFont typeface="Arial MT"/>
              <a:buChar char="•"/>
              <a:tabLst>
                <a:tab pos="287020" algn="l"/>
              </a:tabLst>
            </a:pPr>
            <a:r>
              <a:rPr dirty="0" sz="2600" b="1">
                <a:solidFill>
                  <a:srgbClr val="FFC000"/>
                </a:solidFill>
                <a:latin typeface="Calibri"/>
                <a:cs typeface="Calibri"/>
              </a:rPr>
              <a:t>Ієрархічність</a:t>
            </a:r>
            <a:r>
              <a:rPr dirty="0" sz="2600" spc="-105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економічної</a:t>
            </a:r>
            <a:r>
              <a:rPr dirty="0" sz="26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системи</a:t>
            </a:r>
            <a:r>
              <a:rPr dirty="0" sz="2600" spc="-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проявляється</a:t>
            </a:r>
            <a:r>
              <a:rPr dirty="0" sz="26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у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наявності</a:t>
            </a:r>
            <a:r>
              <a:rPr dirty="0" sz="2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2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ній</a:t>
            </a:r>
            <a:r>
              <a:rPr dirty="0" sz="2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компонентів,</a:t>
            </a:r>
            <a:r>
              <a:rPr dirty="0" sz="26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що</a:t>
            </a:r>
            <a:r>
              <a:rPr dirty="0" sz="2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є</a:t>
            </a:r>
            <a:r>
              <a:rPr dirty="0" sz="2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її</a:t>
            </a:r>
            <a:r>
              <a:rPr dirty="0" sz="2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підсистемами</a:t>
            </a:r>
            <a:r>
              <a:rPr dirty="0" sz="2600">
                <a:solidFill>
                  <a:srgbClr val="C5E7FB"/>
                </a:solidFill>
                <a:latin typeface="Calibri"/>
                <a:cs typeface="Calibri"/>
              </a:rPr>
              <a:t>,</a:t>
            </a:r>
            <a:r>
              <a:rPr dirty="0" sz="2600" spc="-50">
                <a:solidFill>
                  <a:srgbClr val="C5E7FB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dirty="0" sz="2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вона,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2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свою</a:t>
            </a:r>
            <a:r>
              <a:rPr dirty="0" sz="2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чергу,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є</a:t>
            </a:r>
            <a:r>
              <a:rPr dirty="0" sz="2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складовим</a:t>
            </a:r>
            <a:r>
              <a:rPr dirty="0" sz="26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елементом</a:t>
            </a:r>
            <a:r>
              <a:rPr dirty="0" sz="26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(підсистемою)</a:t>
            </a:r>
            <a:endParaRPr sz="2600">
              <a:latin typeface="Calibri"/>
              <a:cs typeface="Calibri"/>
            </a:endParaRPr>
          </a:p>
          <a:p>
            <a:pPr marL="287020">
              <a:lnSpc>
                <a:spcPts val="2810"/>
              </a:lnSpc>
            </a:pP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світової</a:t>
            </a:r>
            <a:r>
              <a:rPr dirty="0" sz="2600" spc="-80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spc="-10" i="1">
                <a:solidFill>
                  <a:srgbClr val="FFFF00"/>
                </a:solidFill>
                <a:latin typeface="Calibri"/>
                <a:cs typeface="Calibri"/>
              </a:rPr>
              <a:t>економіки</a:t>
            </a:r>
            <a:r>
              <a:rPr dirty="0" sz="2600" spc="-10">
                <a:solidFill>
                  <a:srgbClr val="C5E7FB"/>
                </a:solidFill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marL="287020" marR="79375" indent="-274320">
              <a:lnSpc>
                <a:spcPct val="90000"/>
              </a:lnSpc>
              <a:spcBef>
                <a:spcPts val="625"/>
              </a:spcBef>
              <a:buClr>
                <a:srgbClr val="83D2FD"/>
              </a:buClr>
              <a:buFont typeface="Arial MT"/>
              <a:buChar char="•"/>
              <a:tabLst>
                <a:tab pos="287020" algn="l"/>
              </a:tabLst>
            </a:pPr>
            <a:r>
              <a:rPr dirty="0" sz="2600" b="1">
                <a:solidFill>
                  <a:srgbClr val="FFC000"/>
                </a:solidFill>
                <a:latin typeface="Calibri"/>
                <a:cs typeface="Calibri"/>
              </a:rPr>
              <a:t>Інтеґративність</a:t>
            </a:r>
            <a:r>
              <a:rPr dirty="0" sz="2600" spc="-150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економічної</a:t>
            </a:r>
            <a:r>
              <a:rPr dirty="0" sz="2600" spc="-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системи</a:t>
            </a:r>
            <a:r>
              <a:rPr dirty="0" sz="2600" spc="-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проявляється</a:t>
            </a:r>
            <a:r>
              <a:rPr dirty="0" sz="26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процесі</a:t>
            </a:r>
            <a:r>
              <a:rPr dirty="0" sz="26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кооперації</a:t>
            </a:r>
            <a:r>
              <a:rPr dirty="0" sz="26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її</a:t>
            </a:r>
            <a:r>
              <a:rPr dirty="0" sz="26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підсистем,</a:t>
            </a:r>
            <a:r>
              <a:rPr dirty="0" sz="26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коли</a:t>
            </a:r>
            <a:r>
              <a:rPr dirty="0" sz="26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вона</a:t>
            </a:r>
            <a:r>
              <a:rPr dirty="0" sz="2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набуває</a:t>
            </a:r>
            <a:r>
              <a:rPr dirty="0" sz="26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певних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(наприклад,</a:t>
            </a:r>
            <a:r>
              <a:rPr dirty="0" sz="26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соціальних)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 i="1">
                <a:solidFill>
                  <a:srgbClr val="FFFF00"/>
                </a:solidFill>
                <a:latin typeface="Calibri"/>
                <a:cs typeface="Calibri"/>
              </a:rPr>
              <a:t>властивостей,</a:t>
            </a:r>
            <a:r>
              <a:rPr dirty="0" sz="2600" spc="-60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що</a:t>
            </a:r>
            <a:r>
              <a:rPr dirty="0" sz="2600" spc="-45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відсутні</a:t>
            </a:r>
            <a:r>
              <a:rPr dirty="0" sz="2600" spc="-45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i="1">
                <a:solidFill>
                  <a:srgbClr val="FFFF00"/>
                </a:solidFill>
                <a:latin typeface="Calibri"/>
                <a:cs typeface="Calibri"/>
              </a:rPr>
              <a:t>у</a:t>
            </a:r>
            <a:r>
              <a:rPr dirty="0" sz="2600" spc="-45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600" spc="-25" i="1">
                <a:solidFill>
                  <a:srgbClr val="FFFF00"/>
                </a:solidFill>
                <a:latin typeface="Calibri"/>
                <a:cs typeface="Calibri"/>
              </a:rPr>
              <a:t>її </a:t>
            </a:r>
            <a:r>
              <a:rPr dirty="0" sz="2600" spc="-10" i="1">
                <a:solidFill>
                  <a:srgbClr val="FFFF00"/>
                </a:solidFill>
                <a:latin typeface="Calibri"/>
                <a:cs typeface="Calibri"/>
              </a:rPr>
              <a:t>компонентів</a:t>
            </a:r>
            <a:r>
              <a:rPr dirty="0" sz="2600" spc="-10">
                <a:solidFill>
                  <a:srgbClr val="C5E7FB"/>
                </a:solidFill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50417" y="479679"/>
            <a:ext cx="7422515" cy="288290"/>
            <a:chOff x="850417" y="479679"/>
            <a:chExt cx="7422515" cy="28829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0417" y="479679"/>
              <a:ext cx="5392902" cy="28803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733" y="479679"/>
              <a:ext cx="1899793" cy="2880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9954" y="127762"/>
            <a:ext cx="8890000" cy="6604000"/>
            <a:chOff x="139954" y="127762"/>
            <a:chExt cx="8890000" cy="6604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876" y="1082090"/>
              <a:ext cx="519493" cy="67952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479" y="1063815"/>
              <a:ext cx="5140198" cy="72828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20639" y="1063815"/>
              <a:ext cx="591159" cy="72828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876" y="2746298"/>
              <a:ext cx="519493" cy="67952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6156" y="2728023"/>
              <a:ext cx="3127121" cy="72828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876" y="4410506"/>
              <a:ext cx="519493" cy="67952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6156" y="4392231"/>
              <a:ext cx="699325" cy="72828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86484" y="4392231"/>
              <a:ext cx="3920998" cy="72828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6156" y="5263896"/>
              <a:ext cx="4373753" cy="728281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330200" y="1136650"/>
            <a:ext cx="8351520" cy="46234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83D2FD"/>
              </a:buClr>
              <a:buFont typeface="Arial MT"/>
              <a:buChar char="•"/>
              <a:tabLst>
                <a:tab pos="287020" algn="l"/>
              </a:tabLst>
            </a:pPr>
            <a:r>
              <a:rPr dirty="0" sz="2600">
                <a:solidFill>
                  <a:srgbClr val="FFC000"/>
                </a:solidFill>
                <a:latin typeface="Calibri"/>
                <a:cs typeface="Calibri"/>
              </a:rPr>
              <a:t>1)</a:t>
            </a:r>
            <a:r>
              <a:rPr dirty="0" sz="2600" spc="-6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C000"/>
                </a:solidFill>
                <a:latin typeface="Calibri"/>
                <a:cs typeface="Calibri"/>
              </a:rPr>
              <a:t>нечітка</a:t>
            </a:r>
            <a:r>
              <a:rPr dirty="0" sz="2600" spc="-6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C000"/>
                </a:solidFill>
                <a:latin typeface="Calibri"/>
                <a:cs typeface="Calibri"/>
              </a:rPr>
              <a:t>окресленість</a:t>
            </a:r>
            <a:r>
              <a:rPr dirty="0" sz="2600" spc="-7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C000"/>
                </a:solidFill>
                <a:latin typeface="Calibri"/>
                <a:cs typeface="Calibri"/>
              </a:rPr>
              <a:t>підсистем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dirty="0" sz="26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один</a:t>
            </a:r>
            <a:r>
              <a:rPr dirty="0" sz="26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і</a:t>
            </a:r>
            <a:r>
              <a:rPr dirty="0" sz="2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той</a:t>
            </a:r>
            <a:r>
              <a:rPr dirty="0" sz="2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самий</a:t>
            </a:r>
            <a:endParaRPr sz="2600">
              <a:latin typeface="Calibri"/>
              <a:cs typeface="Calibri"/>
            </a:endParaRPr>
          </a:p>
          <a:p>
            <a:pPr marL="287020" marR="5080">
              <a:lnSpc>
                <a:spcPct val="100000"/>
              </a:lnSpc>
            </a:pP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економічний</a:t>
            </a:r>
            <a:r>
              <a:rPr dirty="0" sz="26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суб’єкт</a:t>
            </a:r>
            <a:r>
              <a:rPr dirty="0" sz="26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може</a:t>
            </a:r>
            <a:r>
              <a:rPr dirty="0" sz="26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одночасно</a:t>
            </a:r>
            <a:r>
              <a:rPr dirty="0" sz="2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бути</a:t>
            </a:r>
            <a:r>
              <a:rPr dirty="0" sz="26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як</a:t>
            </a:r>
            <a:r>
              <a:rPr dirty="0" sz="26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елементом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системи,</a:t>
            </a:r>
            <a:r>
              <a:rPr dirty="0" sz="26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що</a:t>
            </a:r>
            <a:r>
              <a:rPr dirty="0" sz="2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має</a:t>
            </a:r>
            <a:r>
              <a:rPr dirty="0" sz="2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здатність</a:t>
            </a:r>
            <a:r>
              <a:rPr dirty="0" sz="2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dirty="0" sz="2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самоорганізації,</a:t>
            </a:r>
            <a:r>
              <a:rPr dirty="0" sz="2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так</a:t>
            </a:r>
            <a:r>
              <a:rPr dirty="0" sz="2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і</a:t>
            </a:r>
            <a:endParaRPr sz="2600">
              <a:latin typeface="Calibri"/>
              <a:cs typeface="Calibri"/>
            </a:endParaRPr>
          </a:p>
          <a:p>
            <a:pPr marL="287020">
              <a:lnSpc>
                <a:spcPct val="100000"/>
              </a:lnSpc>
            </a:pP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елементом</a:t>
            </a:r>
            <a:r>
              <a:rPr dirty="0" sz="26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середовища;</a:t>
            </a:r>
            <a:endParaRPr sz="2600">
              <a:latin typeface="Calibri"/>
              <a:cs typeface="Calibri"/>
            </a:endParaRPr>
          </a:p>
          <a:p>
            <a:pPr marL="287020" marR="314325" indent="-274955">
              <a:lnSpc>
                <a:spcPct val="100000"/>
              </a:lnSpc>
              <a:spcBef>
                <a:spcPts val="625"/>
              </a:spcBef>
              <a:buChar char="•"/>
              <a:tabLst>
                <a:tab pos="287020" algn="l"/>
                <a:tab pos="361315" algn="l"/>
              </a:tabLst>
            </a:pPr>
            <a:r>
              <a:rPr dirty="0" sz="2600">
                <a:solidFill>
                  <a:srgbClr val="83D2FD"/>
                </a:solidFill>
                <a:latin typeface="Arial MT"/>
                <a:cs typeface="Arial MT"/>
              </a:rPr>
              <a:t>	</a:t>
            </a:r>
            <a:r>
              <a:rPr dirty="0" sz="2600">
                <a:solidFill>
                  <a:srgbClr val="FFC000"/>
                </a:solidFill>
                <a:latin typeface="Calibri"/>
                <a:cs typeface="Calibri"/>
              </a:rPr>
              <a:t>2)</a:t>
            </a:r>
            <a:r>
              <a:rPr dirty="0" sz="2600" spc="-7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C000"/>
                </a:solidFill>
                <a:latin typeface="Calibri"/>
                <a:cs typeface="Calibri"/>
              </a:rPr>
              <a:t>самоорганізація</a:t>
            </a:r>
            <a:r>
              <a:rPr dirty="0" sz="2600" spc="-6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економічної</a:t>
            </a:r>
            <a:r>
              <a:rPr dirty="0" sz="26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системи</a:t>
            </a:r>
            <a:r>
              <a:rPr dirty="0" sz="26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є</a:t>
            </a:r>
            <a:r>
              <a:rPr dirty="0" sz="26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результатом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кооперації</a:t>
            </a:r>
            <a:r>
              <a:rPr dirty="0" sz="2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dirty="0" sz="2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тільки</a:t>
            </a:r>
            <a:r>
              <a:rPr dirty="0" sz="2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економічних</a:t>
            </a:r>
            <a:r>
              <a:rPr dirty="0" sz="2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суб’єктів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між</a:t>
            </a:r>
            <a:r>
              <a:rPr dirty="0" sz="2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собою,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але</a:t>
            </a:r>
            <a:r>
              <a:rPr dirty="0" sz="2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25">
                <a:solidFill>
                  <a:srgbClr val="FFFFFF"/>
                </a:solidFill>
                <a:latin typeface="Calibri"/>
                <a:cs typeface="Calibri"/>
              </a:rPr>
              <a:t>результатом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їхньої</a:t>
            </a:r>
            <a:r>
              <a:rPr dirty="0" sz="2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кооперації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dirty="0" sz="2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інституціями</a:t>
            </a:r>
            <a:r>
              <a:rPr dirty="0" sz="2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25">
                <a:solidFill>
                  <a:srgbClr val="FFFFFF"/>
                </a:solidFill>
                <a:latin typeface="Calibri"/>
                <a:cs typeface="Calibri"/>
              </a:rPr>
              <a:t>та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кооперації</a:t>
            </a:r>
            <a:r>
              <a:rPr dirty="0" sz="2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інституцій</a:t>
            </a:r>
            <a:r>
              <a:rPr dirty="0" sz="2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між</a:t>
            </a:r>
            <a:r>
              <a:rPr dirty="0" sz="2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собою;</a:t>
            </a:r>
            <a:endParaRPr sz="2600">
              <a:latin typeface="Calibri"/>
              <a:cs typeface="Calibri"/>
            </a:endParaRPr>
          </a:p>
          <a:p>
            <a:pPr marL="287020" marR="235585" indent="-274955">
              <a:lnSpc>
                <a:spcPct val="100000"/>
              </a:lnSpc>
              <a:spcBef>
                <a:spcPts val="625"/>
              </a:spcBef>
              <a:buChar char="•"/>
              <a:tabLst>
                <a:tab pos="287020" algn="l"/>
                <a:tab pos="361315" algn="l"/>
              </a:tabLst>
            </a:pPr>
            <a:r>
              <a:rPr dirty="0" sz="2600">
                <a:solidFill>
                  <a:srgbClr val="83D2FD"/>
                </a:solidFill>
                <a:latin typeface="Arial MT"/>
                <a:cs typeface="Arial MT"/>
              </a:rPr>
              <a:t>	</a:t>
            </a:r>
            <a:r>
              <a:rPr dirty="0" sz="2600">
                <a:solidFill>
                  <a:srgbClr val="FFC000"/>
                </a:solidFill>
                <a:latin typeface="Calibri"/>
                <a:cs typeface="Calibri"/>
              </a:rPr>
              <a:t>3)</a:t>
            </a:r>
            <a:r>
              <a:rPr dirty="0" sz="2600" spc="-5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тісне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C000"/>
                </a:solidFill>
                <a:latin typeface="Calibri"/>
                <a:cs typeface="Calibri"/>
              </a:rPr>
              <a:t>переплетення</a:t>
            </a:r>
            <a:r>
              <a:rPr dirty="0" sz="2600" spc="-7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C000"/>
                </a:solidFill>
                <a:latin typeface="Calibri"/>
                <a:cs typeface="Calibri"/>
              </a:rPr>
              <a:t>структури</a:t>
            </a:r>
            <a:r>
              <a:rPr dirty="0" sz="2600" spc="-5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економічної</a:t>
            </a:r>
            <a:r>
              <a:rPr dirty="0" sz="2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системи</a:t>
            </a:r>
            <a:r>
              <a:rPr dirty="0" sz="2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з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відносинами</a:t>
            </a:r>
            <a:r>
              <a:rPr dirty="0" sz="26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адміністративного</a:t>
            </a:r>
            <a:r>
              <a:rPr dirty="0" sz="2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підпорядкування;</a:t>
            </a:r>
            <a:endParaRPr sz="2600">
              <a:latin typeface="Calibri"/>
              <a:cs typeface="Calibri"/>
            </a:endParaRPr>
          </a:p>
          <a:p>
            <a:pPr marL="361315" indent="-348615">
              <a:lnSpc>
                <a:spcPct val="100000"/>
              </a:lnSpc>
              <a:spcBef>
                <a:spcPts val="625"/>
              </a:spcBef>
              <a:buClr>
                <a:srgbClr val="83D2FD"/>
              </a:buClr>
              <a:buFont typeface="Arial MT"/>
              <a:buChar char="•"/>
              <a:tabLst>
                <a:tab pos="361315" algn="l"/>
              </a:tabLst>
            </a:pPr>
            <a:r>
              <a:rPr dirty="0" sz="2600">
                <a:solidFill>
                  <a:srgbClr val="FFC000"/>
                </a:solidFill>
                <a:latin typeface="Calibri"/>
                <a:cs typeface="Calibri"/>
              </a:rPr>
              <a:t>4)</a:t>
            </a:r>
            <a:r>
              <a:rPr dirty="0" sz="2600" spc="-3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C000"/>
                </a:solidFill>
                <a:latin typeface="Calibri"/>
                <a:cs typeface="Calibri"/>
              </a:rPr>
              <a:t>динамізм</a:t>
            </a:r>
            <a:r>
              <a:rPr dirty="0" sz="2600" spc="-1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C000"/>
                </a:solidFill>
                <a:latin typeface="Calibri"/>
                <a:cs typeface="Calibri"/>
              </a:rPr>
              <a:t>і</a:t>
            </a:r>
            <a:r>
              <a:rPr dirty="0" sz="2600" spc="-1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C000"/>
                </a:solidFill>
                <a:latin typeface="Calibri"/>
                <a:cs typeface="Calibri"/>
              </a:rPr>
              <a:t>стохастичність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38807" y="541401"/>
            <a:ext cx="5850254" cy="2983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2026-01-25T16:58:03Z</dcterms:created>
  <dcterms:modified xsi:type="dcterms:W3CDTF">2026-01-25T16:58:03Z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2026-01-25T00:00:00Z</vt:filetime>
  </property>
  <property fmtid="{D5CDD505-2E9C-101B-9397-08002B2CF9AE}" pid="5" name="Producer">
    <vt:lpwstr>www.ilovepdf.com</vt:lpwstr>
  </property>
</Properties>
</file>