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8" r:id="rId4"/>
    <p:sldId id="295" r:id="rId5"/>
    <p:sldId id="277" r:id="rId6"/>
    <p:sldId id="280" r:id="rId7"/>
    <p:sldId id="281" r:id="rId8"/>
    <p:sldId id="283" r:id="rId9"/>
    <p:sldId id="282" r:id="rId10"/>
    <p:sldId id="296" r:id="rId11"/>
    <p:sldId id="285" r:id="rId12"/>
    <p:sldId id="286" r:id="rId13"/>
    <p:sldId id="292" r:id="rId14"/>
    <p:sldId id="293" r:id="rId15"/>
    <p:sldId id="297" r:id="rId16"/>
    <p:sldId id="299" r:id="rId17"/>
    <p:sldId id="300" r:id="rId18"/>
    <p:sldId id="302" r:id="rId19"/>
    <p:sldId id="301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279" r:id="rId30"/>
    <p:sldId id="261" r:id="rId31"/>
    <p:sldId id="284" r:id="rId32"/>
    <p:sldId id="312" r:id="rId33"/>
    <p:sldId id="287" r:id="rId34"/>
    <p:sldId id="288" r:id="rId35"/>
    <p:sldId id="289" r:id="rId36"/>
    <p:sldId id="294" r:id="rId37"/>
    <p:sldId id="298" r:id="rId38"/>
    <p:sldId id="313" r:id="rId39"/>
    <p:sldId id="314" r:id="rId40"/>
    <p:sldId id="316" r:id="rId41"/>
    <p:sldId id="290" r:id="rId42"/>
    <p:sldId id="315" r:id="rId43"/>
    <p:sldId id="318" r:id="rId44"/>
    <p:sldId id="317" r:id="rId45"/>
    <p:sldId id="291" r:id="rId46"/>
    <p:sldId id="319" r:id="rId47"/>
    <p:sldId id="320" r:id="rId48"/>
    <p:sldId id="321" r:id="rId49"/>
    <p:sldId id="322" r:id="rId5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2784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7AE3E-8B98-4187-A633-D9F79D35BBFE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248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08776-D972-4B8D-9B99-A7C4CCBCCD0D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467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1858C-45BC-43C7-BFD9-2D1829CFE0C7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9864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10FC7-A605-480D-ADD8-4F4EEE87FEDA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520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97A0A-D08D-45DB-B8A9-DF455CDC66A9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8116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CF25E-2EAF-4EC2-90FD-85C71645661A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7079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96818-55D5-4E7D-A7E3-A54795647831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6107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ED48-2CA2-4763-8D16-58C79821A83E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9876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9631C-1424-4EB6-895F-A636CAE582D3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8165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A4EA3-4060-4CBB-90D7-1BE3A5FF6FBC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686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4C8E3-C9FC-4AC1-AC8D-63865ADAAAE0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944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97DC1-19FB-4055-B531-3B083092BC34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191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FC739-8A27-4EA7-BA54-E74359B5178B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796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FCAA-CEED-4707-9A41-80BB5E1B8EA6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7939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61334-2306-4D29-AD96-4842B806CD7A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63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F0CA1-1EAD-437C-9CF7-C82BDC223646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868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BEA63-0B56-4BF5-A1E7-FAAAF7CEA2B5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857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hangingPunct="1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hangingPunct="1">
              <a:defRPr sz="2801" b="0" i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17B2E6-9835-4806-A5BB-5E00AEAC51E9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5" r:id="rId12"/>
    <p:sldLayoutId id="2147483692" r:id="rId13"/>
    <p:sldLayoutId id="2147483696" r:id="rId14"/>
    <p:sldLayoutId id="2147483697" r:id="rId15"/>
    <p:sldLayoutId id="2147483693" r:id="rId16"/>
    <p:sldLayoutId id="2147483694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925" y="116632"/>
            <a:ext cx="8964488" cy="2478137"/>
          </a:xfrm>
        </p:spPr>
        <p:txBody>
          <a:bodyPr anchor="ctr"/>
          <a:lstStyle/>
          <a:p>
            <a:pPr algn="ctr"/>
            <a:r>
              <a:rPr lang="uk-UA" sz="4400" b="1" dirty="0" smtClean="0"/>
              <a:t>ТЕОРІЇ </a:t>
            </a:r>
            <a:r>
              <a:rPr lang="uk-UA" sz="4400" b="1" dirty="0" smtClean="0"/>
              <a:t>ОСОБИСТОСТІ</a:t>
            </a:r>
            <a:br>
              <a:rPr lang="uk-UA" sz="4400" b="1" dirty="0" smtClean="0"/>
            </a:br>
            <a:r>
              <a:rPr lang="ru-RU" sz="3000" i="1" dirty="0" err="1" smtClean="0"/>
              <a:t>Класифікація</a:t>
            </a:r>
            <a:r>
              <a:rPr lang="ru-RU" sz="3000" i="1" dirty="0" smtClean="0"/>
              <a:t> </a:t>
            </a:r>
            <a:r>
              <a:rPr lang="ru-RU" sz="3000" i="1" dirty="0" err="1"/>
              <a:t>теорій</a:t>
            </a:r>
            <a:r>
              <a:rPr lang="ru-RU" sz="3000" i="1" dirty="0"/>
              <a:t> </a:t>
            </a:r>
            <a:r>
              <a:rPr lang="ru-RU" sz="3000" i="1" dirty="0" err="1"/>
              <a:t>особистості</a:t>
            </a:r>
            <a:r>
              <a:rPr lang="ru-RU" sz="3000" i="1" dirty="0"/>
              <a:t> (ч.1</a:t>
            </a:r>
            <a:r>
              <a:rPr lang="ru-RU" sz="3000" i="1" dirty="0" smtClean="0"/>
              <a:t>)</a:t>
            </a:r>
            <a:endParaRPr lang="ru-RU" altLang="ru-RU" sz="4400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2420888"/>
            <a:ext cx="8208911" cy="4104456"/>
          </a:xfrm>
        </p:spPr>
        <p:txBody>
          <a:bodyPr rtlCol="0">
            <a:normAutofit/>
          </a:bodyPr>
          <a:lstStyle/>
          <a:p>
            <a:pPr marL="514350" indent="-514350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+mj-lt"/>
              <a:buAutoNum type="arabicPeriod"/>
              <a:defRPr/>
            </a:pPr>
            <a:r>
              <a:rPr lang="uk-UA" sz="3000" i="1" dirty="0" smtClean="0">
                <a:solidFill>
                  <a:schemeClr val="tx1"/>
                </a:solidFill>
              </a:rPr>
              <a:t>теорії особистості у психоаналізі, функціоналізмі, біхевіоризмі, когнітивній і гуманістичній психології.</a:t>
            </a:r>
          </a:p>
          <a:p>
            <a:pPr marL="514350" indent="-514350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+mj-lt"/>
              <a:buAutoNum type="arabicPeriod"/>
              <a:defRPr/>
            </a:pPr>
            <a:r>
              <a:rPr lang="uk-UA" sz="3000" i="1" dirty="0">
                <a:solidFill>
                  <a:schemeClr val="tx1"/>
                </a:solidFill>
              </a:rPr>
              <a:t>Жіночі теорії особистості. Факторні теорії особистості</a:t>
            </a:r>
            <a:r>
              <a:rPr lang="uk-UA" sz="3000" i="1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+mj-lt"/>
              <a:buAutoNum type="arabicPeriod"/>
              <a:defRPr/>
            </a:pPr>
            <a:r>
              <a:rPr lang="uk-UA" sz="3000" i="1" dirty="0">
                <a:solidFill>
                  <a:schemeClr val="tx1"/>
                </a:solidFill>
              </a:rPr>
              <a:t>Теорії особистості Е. </a:t>
            </a:r>
            <a:r>
              <a:rPr lang="uk-UA" sz="3000" i="1" dirty="0" err="1">
                <a:solidFill>
                  <a:schemeClr val="tx1"/>
                </a:solidFill>
              </a:rPr>
              <a:t>Еріксона</a:t>
            </a:r>
            <a:r>
              <a:rPr lang="uk-UA" sz="3000" i="1" dirty="0">
                <a:solidFill>
                  <a:schemeClr val="tx1"/>
                </a:solidFill>
              </a:rPr>
              <a:t>, Дж. </a:t>
            </a:r>
            <a:r>
              <a:rPr lang="uk-UA" sz="3000" i="1" dirty="0" err="1">
                <a:solidFill>
                  <a:schemeClr val="tx1"/>
                </a:solidFill>
              </a:rPr>
              <a:t>Келлі</a:t>
            </a:r>
            <a:r>
              <a:rPr lang="uk-UA" sz="3000" i="1" dirty="0">
                <a:solidFill>
                  <a:schemeClr val="tx1"/>
                </a:solidFill>
              </a:rPr>
              <a:t>, Г. Стек </a:t>
            </a:r>
            <a:r>
              <a:rPr lang="uk-UA" sz="3000" i="1" dirty="0" err="1">
                <a:solidFill>
                  <a:schemeClr val="tx1"/>
                </a:solidFill>
              </a:rPr>
              <a:t>Салівана</a:t>
            </a:r>
            <a:r>
              <a:rPr lang="uk-UA" sz="3000" i="1" dirty="0">
                <a:solidFill>
                  <a:schemeClr val="tx1"/>
                </a:solidFill>
              </a:rPr>
              <a:t>, К. </a:t>
            </a:r>
            <a:r>
              <a:rPr lang="uk-UA" sz="3000" i="1" dirty="0" err="1">
                <a:solidFill>
                  <a:schemeClr val="tx1"/>
                </a:solidFill>
              </a:rPr>
              <a:t>Левіна</a:t>
            </a:r>
            <a:r>
              <a:rPr lang="uk-UA" sz="3000" i="1" dirty="0">
                <a:solidFill>
                  <a:schemeClr val="tx1"/>
                </a:solidFill>
              </a:rPr>
              <a:t>, Р. </a:t>
            </a:r>
            <a:r>
              <a:rPr lang="uk-UA" sz="3000" i="1" dirty="0" err="1">
                <a:solidFill>
                  <a:schemeClr val="tx1"/>
                </a:solidFill>
              </a:rPr>
              <a:t>Мей</a:t>
            </a:r>
            <a:r>
              <a:rPr lang="uk-UA" sz="3000" i="1" dirty="0">
                <a:solidFill>
                  <a:schemeClr val="tx1"/>
                </a:solidFill>
              </a:rPr>
              <a:t>.</a:t>
            </a:r>
          </a:p>
          <a:p>
            <a:pPr marL="514350" indent="-514350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+mj-lt"/>
              <a:buAutoNum type="arabicPeriod"/>
              <a:defRPr/>
            </a:pPr>
            <a:endParaRPr lang="uk-UA" sz="3000" i="1" dirty="0" smtClean="0">
              <a:solidFill>
                <a:schemeClr val="tx1"/>
              </a:solidFill>
            </a:endParaRPr>
          </a:p>
          <a:p>
            <a:pPr marL="381000" indent="-381000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AutoNum type="arabicPeriod"/>
              <a:defRPr/>
            </a:pPr>
            <a:endParaRPr lang="uk-UA" altLang="ru-RU" sz="3000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45160"/>
            <a:ext cx="817061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6184" y="5733256"/>
            <a:ext cx="7273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Структура </a:t>
            </a:r>
            <a:r>
              <a:rPr lang="ru-RU" sz="3200" dirty="0" err="1"/>
              <a:t>особистості</a:t>
            </a:r>
            <a:r>
              <a:rPr lang="ru-RU" sz="3200" dirty="0"/>
              <a:t> за </a:t>
            </a:r>
            <a:r>
              <a:rPr lang="ru-RU" sz="3200" dirty="0" smtClean="0"/>
              <a:t>К. Г. Юнгом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7381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9712" y="6093295"/>
            <a:ext cx="5689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Альфред </a:t>
            </a:r>
            <a:r>
              <a:rPr lang="ru-RU" sz="3200" dirty="0"/>
              <a:t>Адлер (1870–1937)</a:t>
            </a:r>
          </a:p>
        </p:txBody>
      </p:sp>
      <p:pic>
        <p:nvPicPr>
          <p:cNvPr id="13314" name="Picture 2" descr="http://www.psychologos.ru/images/Alfred-Adler_13977042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416" y="692696"/>
            <a:ext cx="562254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5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3984" y="302358"/>
            <a:ext cx="82809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r>
              <a:rPr lang="ru-RU" sz="2800" dirty="0"/>
              <a:t>На </a:t>
            </a:r>
            <a:r>
              <a:rPr lang="uk-UA" sz="2800" dirty="0" smtClean="0"/>
              <a:t>думку А. </a:t>
            </a:r>
            <a:r>
              <a:rPr lang="uk-UA" sz="2800" dirty="0" err="1" smtClean="0"/>
              <a:t>Адлера</a:t>
            </a:r>
            <a:r>
              <a:rPr lang="uk-UA" sz="2800" dirty="0" smtClean="0"/>
              <a:t>, структура особистості єдина і тому не може бути розчленованою на три інстанції («Воно», «Я» та «</a:t>
            </a:r>
            <a:r>
              <a:rPr lang="uk-UA" sz="2800" dirty="0" err="1" smtClean="0"/>
              <a:t>Над-Я</a:t>
            </a:r>
            <a:r>
              <a:rPr lang="uk-UA" sz="2800" dirty="0" smtClean="0"/>
              <a:t>»). Детермінантою розвитку особистості є потяг до вищості, прагнення влади, самоствердження. Однак цей потяг не завжди може бути реалізований, наприклад, внаслідок дефектів у розвитку або несприятливих соціальних умов виникає почуття неповноцінності.</a:t>
            </a:r>
          </a:p>
          <a:p>
            <a:pPr indent="450000"/>
            <a:r>
              <a:rPr lang="uk-UA" sz="2800" b="1" u="sng" dirty="0" smtClean="0"/>
              <a:t>Теорія особистості А. </a:t>
            </a:r>
            <a:r>
              <a:rPr lang="uk-UA" sz="2800" b="1" u="sng" dirty="0" err="1" smtClean="0"/>
              <a:t>Адлера</a:t>
            </a:r>
            <a:r>
              <a:rPr lang="uk-UA" sz="2800" b="1" u="sng" dirty="0" smtClean="0"/>
              <a:t> </a:t>
            </a:r>
            <a:r>
              <a:rPr lang="uk-UA" sz="2800" dirty="0" smtClean="0"/>
              <a:t>є добре структурованою системою, що базується на декількох базових поняттях: фіктивний </a:t>
            </a:r>
            <a:r>
              <a:rPr lang="uk-UA" sz="2800" dirty="0" err="1" smtClean="0"/>
              <a:t>фіналізм</a:t>
            </a:r>
            <a:r>
              <a:rPr lang="uk-UA" sz="2800" dirty="0" smtClean="0"/>
              <a:t>, прагнення до переваги, почуття неповноцінності і компенсації, суспільний інтерес, стиль життя, креативне «Я».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6361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6021288"/>
            <a:ext cx="47468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err="1" smtClean="0"/>
              <a:t>Ерік</a:t>
            </a:r>
            <a:r>
              <a:rPr lang="uk-UA" sz="3200" dirty="0" smtClean="0"/>
              <a:t> </a:t>
            </a:r>
            <a:r>
              <a:rPr lang="uk-UA" sz="3200" dirty="0" err="1" smtClean="0"/>
              <a:t>Фромм</a:t>
            </a:r>
            <a:r>
              <a:rPr lang="uk-UA" sz="3200" dirty="0" smtClean="0"/>
              <a:t> </a:t>
            </a:r>
            <a:r>
              <a:rPr lang="uk-UA" sz="3200" dirty="0"/>
              <a:t>(1900-1980)</a:t>
            </a:r>
            <a:endParaRPr lang="ru-RU" sz="3200" dirty="0"/>
          </a:p>
        </p:txBody>
      </p:sp>
      <p:pic>
        <p:nvPicPr>
          <p:cNvPr id="2150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188640"/>
            <a:ext cx="4284476" cy="571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11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700808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>
              <a:buFont typeface="Wingdings" pitchFamily="2" charset="2"/>
              <a:buNone/>
            </a:pPr>
            <a:r>
              <a:rPr lang="uk-UA" sz="2800" dirty="0">
                <a:cs typeface="Arial" pitchFamily="34" charset="0"/>
              </a:rPr>
              <a:t>Найбільш «соціалізованим» ученням </a:t>
            </a:r>
            <a:r>
              <a:rPr lang="uk-UA" sz="2800" dirty="0" err="1">
                <a:cs typeface="Arial" pitchFamily="34" charset="0"/>
              </a:rPr>
              <a:t>неофройдизму</a:t>
            </a:r>
            <a:r>
              <a:rPr lang="uk-UA" sz="2800" dirty="0">
                <a:cs typeface="Arial" pitchFamily="34" charset="0"/>
              </a:rPr>
              <a:t> </a:t>
            </a:r>
            <a:r>
              <a:rPr lang="uk-UA" sz="2800" dirty="0" smtClean="0">
                <a:cs typeface="Arial" pitchFamily="34" charset="0"/>
              </a:rPr>
              <a:t>визнається </a:t>
            </a:r>
            <a:r>
              <a:rPr lang="uk-UA" sz="2800" dirty="0">
                <a:cs typeface="Arial" pitchFamily="34" charset="0"/>
              </a:rPr>
              <a:t>теорія відчуження</a:t>
            </a:r>
            <a:r>
              <a:rPr lang="uk-UA" sz="2800" b="1" dirty="0">
                <a:cs typeface="Arial" pitchFamily="34" charset="0"/>
              </a:rPr>
              <a:t> </a:t>
            </a:r>
            <a:r>
              <a:rPr lang="uk-UA" sz="2800" dirty="0" err="1">
                <a:cs typeface="Arial" pitchFamily="34" charset="0"/>
              </a:rPr>
              <a:t>Еріка</a:t>
            </a:r>
            <a:r>
              <a:rPr lang="uk-UA" sz="2800" dirty="0">
                <a:cs typeface="Arial" pitchFamily="34" charset="0"/>
              </a:rPr>
              <a:t> </a:t>
            </a:r>
            <a:r>
              <a:rPr lang="uk-UA" sz="2800" dirty="0" err="1">
                <a:cs typeface="Arial" pitchFamily="34" charset="0"/>
              </a:rPr>
              <a:t>Фромма</a:t>
            </a:r>
            <a:r>
              <a:rPr lang="uk-UA" sz="2800" dirty="0">
                <a:cs typeface="Arial" pitchFamily="34" charset="0"/>
              </a:rPr>
              <a:t> (1900-1980</a:t>
            </a:r>
            <a:r>
              <a:rPr lang="uk-UA" sz="2800" dirty="0" smtClean="0">
                <a:cs typeface="Arial" pitchFamily="34" charset="0"/>
              </a:rPr>
              <a:t>).</a:t>
            </a:r>
          </a:p>
          <a:p>
            <a:pPr indent="450000">
              <a:buFont typeface="Wingdings" pitchFamily="2" charset="2"/>
              <a:buNone/>
            </a:pPr>
            <a:endParaRPr lang="uk-UA" sz="2800" dirty="0">
              <a:cs typeface="Arial" pitchFamily="34" charset="0"/>
            </a:endParaRPr>
          </a:p>
          <a:p>
            <a:pPr indent="450000">
              <a:buFont typeface="Wingdings" pitchFamily="2" charset="2"/>
              <a:buNone/>
            </a:pPr>
            <a:r>
              <a:rPr lang="uk-UA" sz="2800" dirty="0" smtClean="0">
                <a:cs typeface="Arial" pitchFamily="34" charset="0"/>
              </a:rPr>
              <a:t>Е. </a:t>
            </a:r>
            <a:r>
              <a:rPr lang="uk-UA" sz="2800" dirty="0" err="1">
                <a:cs typeface="Arial" pitchFamily="34" charset="0"/>
              </a:rPr>
              <a:t>Фромм</a:t>
            </a:r>
            <a:r>
              <a:rPr lang="uk-UA" sz="2800" dirty="0">
                <a:cs typeface="Arial" pitchFamily="34" charset="0"/>
              </a:rPr>
              <a:t> підкреслював двоїсту природу людини</a:t>
            </a:r>
            <a:r>
              <a:rPr lang="uk-UA" sz="2800" dirty="0" smtClean="0">
                <a:cs typeface="Arial" pitchFamily="34" charset="0"/>
              </a:rPr>
              <a:t>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uk-UA" sz="2800" dirty="0" smtClean="0">
                <a:cs typeface="Arial" pitchFamily="34" charset="0"/>
              </a:rPr>
              <a:t>людина </a:t>
            </a:r>
            <a:r>
              <a:rPr lang="uk-UA" sz="2800" dirty="0">
                <a:cs typeface="Arial" pitchFamily="34" charset="0"/>
              </a:rPr>
              <a:t>тягнеться до </a:t>
            </a:r>
            <a:r>
              <a:rPr lang="uk-UA" sz="2800" dirty="0" smtClean="0">
                <a:cs typeface="Arial" pitchFamily="34" charset="0"/>
              </a:rPr>
              <a:t>незалежності; </a:t>
            </a:r>
            <a:endParaRPr lang="uk-UA" sz="2800" dirty="0"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uk-UA" sz="2800" dirty="0" smtClean="0">
                <a:cs typeface="Arial" pitchFamily="34" charset="0"/>
              </a:rPr>
              <a:t>людина </a:t>
            </a:r>
            <a:r>
              <a:rPr lang="uk-UA" sz="2800" dirty="0">
                <a:cs typeface="Arial" pitchFamily="34" charset="0"/>
              </a:rPr>
              <a:t>хоче позбавитися цієї незалежності, яка призводить до </a:t>
            </a:r>
            <a:r>
              <a:rPr lang="uk-UA" sz="2800" dirty="0" smtClean="0">
                <a:cs typeface="Arial" pitchFamily="34" charset="0"/>
              </a:rPr>
              <a:t>відчуження.</a:t>
            </a:r>
            <a:endParaRPr lang="uk-UA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54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9652" y="6135416"/>
            <a:ext cx="6597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Роберто </a:t>
            </a:r>
            <a:r>
              <a:rPr lang="ru-RU" sz="3200" dirty="0" err="1" smtClean="0"/>
              <a:t>Ассаджіолі</a:t>
            </a:r>
            <a:r>
              <a:rPr lang="ru-RU" sz="3200" dirty="0" smtClean="0"/>
              <a:t> (</a:t>
            </a:r>
            <a:r>
              <a:rPr lang="uk-UA" sz="3200" dirty="0" smtClean="0"/>
              <a:t>1</a:t>
            </a:r>
            <a:r>
              <a:rPr lang="ru-RU" sz="3200" dirty="0" smtClean="0"/>
              <a:t>888</a:t>
            </a:r>
            <a:r>
              <a:rPr lang="ru-RU" sz="3200" dirty="0"/>
              <a:t> </a:t>
            </a:r>
            <a:r>
              <a:rPr lang="ru-RU" sz="3200" dirty="0" smtClean="0"/>
              <a:t>– 1974)</a:t>
            </a:r>
            <a:endParaRPr lang="ru-RU" sz="3200" dirty="0"/>
          </a:p>
        </p:txBody>
      </p:sp>
      <p:pic>
        <p:nvPicPr>
          <p:cNvPr id="23554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348" y="248145"/>
            <a:ext cx="3960440" cy="584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1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Результат пошуку зображень за запитом &quot;Структура особистості за Ассаджіол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40768"/>
            <a:ext cx="8808913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69657" y="404664"/>
            <a:ext cx="7180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Структура </a:t>
            </a:r>
            <a:r>
              <a:rPr lang="ru-RU" sz="3200" dirty="0" err="1"/>
              <a:t>особистості</a:t>
            </a:r>
            <a:r>
              <a:rPr lang="ru-RU" sz="3200" dirty="0"/>
              <a:t> за </a:t>
            </a:r>
            <a:r>
              <a:rPr lang="ru-RU" sz="3200" dirty="0" err="1"/>
              <a:t>Ассаджіолі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50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6093296"/>
            <a:ext cx="7189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/>
              <a:t>Берес</a:t>
            </a:r>
            <a:r>
              <a:rPr lang="ru-RU" sz="3200" dirty="0"/>
              <a:t> </a:t>
            </a:r>
            <a:r>
              <a:rPr lang="ru-RU" sz="3200" dirty="0" err="1"/>
              <a:t>Фрідерік</a:t>
            </a:r>
            <a:r>
              <a:rPr lang="ru-RU" sz="3200" dirty="0"/>
              <a:t> </a:t>
            </a:r>
            <a:r>
              <a:rPr lang="ru-RU" sz="3200" dirty="0" err="1"/>
              <a:t>Скіннер</a:t>
            </a:r>
            <a:r>
              <a:rPr lang="ru-RU" sz="3200" dirty="0"/>
              <a:t> (1904–1990) </a:t>
            </a:r>
          </a:p>
        </p:txBody>
      </p:sp>
      <p:pic>
        <p:nvPicPr>
          <p:cNvPr id="25602" name="Picture 2" descr="Результат пошуку зображень за запитом &quot;Берес Фрідерік Скіннер (1904–1990)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234" y="404664"/>
            <a:ext cx="5112568" cy="561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5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612068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3461667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Та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інша</a:t>
            </a:r>
            <a:r>
              <a:rPr lang="ru-RU" sz="2400" dirty="0"/>
              <a:t> </a:t>
            </a:r>
            <a:r>
              <a:rPr lang="ru-RU" sz="2400" dirty="0" err="1"/>
              <a:t>поведінкова</a:t>
            </a:r>
            <a:r>
              <a:rPr lang="ru-RU" sz="2400" dirty="0"/>
              <a:t> </a:t>
            </a:r>
            <a:r>
              <a:rPr lang="ru-RU" sz="2400" dirty="0" err="1"/>
              <a:t>реакція</a:t>
            </a:r>
            <a:r>
              <a:rPr lang="ru-RU" sz="2400" dirty="0"/>
              <a:t> </a:t>
            </a:r>
            <a:r>
              <a:rPr lang="ru-RU" sz="2400" dirty="0" err="1"/>
              <a:t>виникає</a:t>
            </a:r>
            <a:r>
              <a:rPr lang="ru-RU" sz="2400" dirty="0"/>
              <a:t> на </a:t>
            </a:r>
            <a:r>
              <a:rPr lang="ru-RU" sz="2400" dirty="0" err="1"/>
              <a:t>певний</a:t>
            </a:r>
            <a:r>
              <a:rPr lang="ru-RU" sz="2400" dirty="0"/>
              <a:t> стимул, </a:t>
            </a:r>
            <a:r>
              <a:rPr lang="ru-RU" sz="2400" dirty="0" err="1"/>
              <a:t>ситуацію</a:t>
            </a:r>
            <a:r>
              <a:rPr lang="ru-RU" sz="2400" dirty="0"/>
              <a:t>, </a:t>
            </a:r>
            <a:r>
              <a:rPr lang="ru-RU" sz="2400" dirty="0" err="1"/>
              <a:t>тобто</a:t>
            </a:r>
            <a:r>
              <a:rPr lang="ru-RU" sz="2400" dirty="0"/>
              <a:t> «стимул →</a:t>
            </a:r>
            <a:r>
              <a:rPr lang="ru-RU" sz="2400" dirty="0" smtClean="0"/>
              <a:t> </a:t>
            </a:r>
            <a:r>
              <a:rPr lang="ru-RU" sz="2400" dirty="0" err="1"/>
              <a:t>реакція</a:t>
            </a:r>
            <a:r>
              <a:rPr lang="ru-RU" sz="2400" dirty="0"/>
              <a:t>» (S </a:t>
            </a:r>
            <a:r>
              <a:rPr lang="ru-RU" sz="2400" dirty="0" smtClean="0"/>
              <a:t>→ </a:t>
            </a:r>
            <a:r>
              <a:rPr lang="ru-RU" sz="2400" dirty="0"/>
              <a:t>R). </a:t>
            </a:r>
            <a:r>
              <a:rPr lang="ru-RU" sz="2400" b="1" u="sng" dirty="0"/>
              <a:t>Закон </a:t>
            </a:r>
            <a:r>
              <a:rPr lang="ru-RU" sz="2400" b="1" u="sng" dirty="0" err="1"/>
              <a:t>ефекту</a:t>
            </a:r>
            <a:r>
              <a:rPr lang="ru-RU" sz="2400" b="1" u="sng" dirty="0"/>
              <a:t> </a:t>
            </a:r>
            <a:r>
              <a:rPr lang="ru-RU" sz="2400" b="1" u="sng" dirty="0" err="1"/>
              <a:t>Торндайка</a:t>
            </a:r>
            <a:r>
              <a:rPr lang="ru-RU" sz="2400" b="1" u="sng" dirty="0"/>
              <a:t> </a:t>
            </a:r>
            <a:r>
              <a:rPr lang="ru-RU" sz="2400" dirty="0" err="1"/>
              <a:t>уточнює</a:t>
            </a:r>
            <a:r>
              <a:rPr lang="ru-RU" sz="2400" dirty="0"/>
              <a:t>: </a:t>
            </a:r>
            <a:r>
              <a:rPr lang="ru-RU" sz="2400" dirty="0" err="1"/>
              <a:t>зв’язок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S →</a:t>
            </a:r>
            <a:r>
              <a:rPr lang="ru-RU" sz="2400" dirty="0" smtClean="0"/>
              <a:t> </a:t>
            </a:r>
            <a:r>
              <a:rPr lang="ru-RU" sz="2400" dirty="0"/>
              <a:t>R </a:t>
            </a:r>
            <a:r>
              <a:rPr lang="ru-RU" sz="2400" dirty="0" err="1"/>
              <a:t>посилюється</a:t>
            </a:r>
            <a:r>
              <a:rPr lang="ru-RU" sz="2400" dirty="0"/>
              <a:t>, </a:t>
            </a:r>
            <a:r>
              <a:rPr lang="ru-RU" sz="2400" dirty="0" err="1"/>
              <a:t>якщо</a:t>
            </a:r>
            <a:r>
              <a:rPr lang="ru-RU" sz="2400" dirty="0"/>
              <a:t> є </a:t>
            </a:r>
            <a:r>
              <a:rPr lang="ru-RU" sz="2400" dirty="0" err="1"/>
              <a:t>підкріплення</a:t>
            </a:r>
            <a:r>
              <a:rPr lang="ru-RU" sz="2400" dirty="0"/>
              <a:t>. </a:t>
            </a:r>
            <a:r>
              <a:rPr lang="ru-RU" sz="2400" dirty="0" err="1"/>
              <a:t>Воно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бути як </a:t>
            </a:r>
            <a:r>
              <a:rPr lang="ru-RU" sz="2400" dirty="0" err="1"/>
              <a:t>позитивним</a:t>
            </a:r>
            <a:r>
              <a:rPr lang="ru-RU" sz="2400" dirty="0"/>
              <a:t> (похвала, </a:t>
            </a:r>
            <a:r>
              <a:rPr lang="ru-RU" sz="2400" dirty="0" err="1"/>
              <a:t>отримання</a:t>
            </a:r>
            <a:r>
              <a:rPr lang="ru-RU" sz="2400" dirty="0"/>
              <a:t> </a:t>
            </a:r>
            <a:r>
              <a:rPr lang="ru-RU" sz="2400" dirty="0" err="1"/>
              <a:t>бажаного</a:t>
            </a:r>
            <a:r>
              <a:rPr lang="ru-RU" sz="2400" dirty="0"/>
              <a:t> результату, </a:t>
            </a:r>
            <a:r>
              <a:rPr lang="ru-RU" sz="2400" dirty="0" err="1"/>
              <a:t>матеріальна</a:t>
            </a:r>
            <a:r>
              <a:rPr lang="ru-RU" sz="2400" dirty="0"/>
              <a:t> </a:t>
            </a:r>
            <a:r>
              <a:rPr lang="ru-RU" sz="2400" dirty="0" err="1"/>
              <a:t>винагорода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), так і </a:t>
            </a:r>
            <a:r>
              <a:rPr lang="ru-RU" sz="2400" dirty="0" err="1"/>
              <a:t>негативним</a:t>
            </a:r>
            <a:r>
              <a:rPr lang="ru-RU" sz="2400" dirty="0"/>
              <a:t> (</a:t>
            </a:r>
            <a:r>
              <a:rPr lang="ru-RU" sz="2400" dirty="0" err="1"/>
              <a:t>біль</a:t>
            </a:r>
            <a:r>
              <a:rPr lang="ru-RU" sz="2400" dirty="0"/>
              <a:t>, </a:t>
            </a:r>
            <a:r>
              <a:rPr lang="ru-RU" sz="2400" dirty="0" err="1"/>
              <a:t>покарання</a:t>
            </a:r>
            <a:r>
              <a:rPr lang="ru-RU" sz="2400" dirty="0"/>
              <a:t>, </a:t>
            </a:r>
            <a:r>
              <a:rPr lang="ru-RU" sz="2400" dirty="0" err="1"/>
              <a:t>невдача</a:t>
            </a:r>
            <a:r>
              <a:rPr lang="ru-RU" sz="2400" dirty="0"/>
              <a:t>, </a:t>
            </a:r>
            <a:r>
              <a:rPr lang="ru-RU" sz="2400" dirty="0" err="1"/>
              <a:t>критичне</a:t>
            </a:r>
            <a:r>
              <a:rPr lang="ru-RU" sz="2400" dirty="0"/>
              <a:t> </a:t>
            </a:r>
            <a:r>
              <a:rPr lang="ru-RU" sz="2400" dirty="0" err="1"/>
              <a:t>зауваження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40935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6021287"/>
            <a:ext cx="55781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Альберт Бандура (1925 - …)</a:t>
            </a:r>
          </a:p>
        </p:txBody>
      </p:sp>
      <p:pic>
        <p:nvPicPr>
          <p:cNvPr id="24578" name="Picture 2" descr="Результат пошуку зображень за запитом &quot;альберт бандур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513" y="332656"/>
            <a:ext cx="4752528" cy="551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7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9" y="332656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/>
              <a:t>Література</a:t>
            </a:r>
            <a:endParaRPr lang="ru-RU" sz="3600" dirty="0"/>
          </a:p>
          <a:p>
            <a:pPr indent="360000"/>
            <a:r>
              <a:rPr lang="uk-UA" sz="2400" b="1" dirty="0"/>
              <a:t> </a:t>
            </a:r>
            <a:r>
              <a:rPr lang="uk-UA" sz="2400" dirty="0" smtClean="0"/>
              <a:t>1. </a:t>
            </a:r>
            <a:r>
              <a:rPr lang="uk-UA" sz="2400" dirty="0"/>
              <a:t>Загальна психологія / За ред. акад. Максименка С. Д. – Вінниця: Нова Книга, 2004.</a:t>
            </a:r>
            <a:endParaRPr lang="ru-RU" sz="2400" dirty="0"/>
          </a:p>
          <a:p>
            <a:pPr indent="360000"/>
            <a:r>
              <a:rPr lang="uk-UA" sz="2400" dirty="0" smtClean="0"/>
              <a:t>2. </a:t>
            </a:r>
            <a:r>
              <a:rPr lang="uk-UA" sz="2400" dirty="0"/>
              <a:t>Загальна психологія / За ред. М’ясоїда П.А. – К.: Вища школа, 2001.</a:t>
            </a:r>
            <a:endParaRPr lang="ru-RU" sz="2400" dirty="0"/>
          </a:p>
          <a:p>
            <a:pPr indent="360000"/>
            <a:r>
              <a:rPr lang="uk-UA" sz="2400" dirty="0" smtClean="0"/>
              <a:t>3</a:t>
            </a:r>
            <a:r>
              <a:rPr lang="uk-UA" sz="2400" dirty="0"/>
              <a:t>. Загальна психологія / </a:t>
            </a:r>
            <a:r>
              <a:rPr lang="uk-UA" sz="2400" dirty="0" err="1"/>
              <a:t>Скрипченко</a:t>
            </a:r>
            <a:r>
              <a:rPr lang="uk-UA" sz="2400" dirty="0"/>
              <a:t> О., </a:t>
            </a:r>
            <a:r>
              <a:rPr lang="uk-UA" sz="2400" dirty="0" err="1"/>
              <a:t>Долинська</a:t>
            </a:r>
            <a:r>
              <a:rPr lang="uk-UA" sz="2400" dirty="0"/>
              <a:t> Л., </a:t>
            </a:r>
            <a:r>
              <a:rPr lang="uk-UA" sz="2400" dirty="0" err="1"/>
              <a:t>Огороднійчук</a:t>
            </a:r>
            <a:r>
              <a:rPr lang="uk-UA" sz="2400" dirty="0"/>
              <a:t> З. та ін. – К.: АПН, 2002-464 с.</a:t>
            </a:r>
            <a:endParaRPr lang="ru-RU" sz="2400" dirty="0"/>
          </a:p>
          <a:p>
            <a:pPr indent="360000"/>
            <a:r>
              <a:rPr lang="uk-UA" sz="2400" dirty="0" smtClean="0"/>
              <a:t>4</a:t>
            </a:r>
            <a:r>
              <a:rPr lang="uk-UA" sz="2400" dirty="0"/>
              <a:t>. Максименко С. Д, </a:t>
            </a:r>
            <a:r>
              <a:rPr lang="uk-UA" sz="2400" dirty="0" err="1"/>
              <a:t>Соловієнко</a:t>
            </a:r>
            <a:r>
              <a:rPr lang="uk-UA" sz="2400" dirty="0"/>
              <a:t> В. О. Загальна психологія. – К., 2000.</a:t>
            </a:r>
            <a:endParaRPr lang="ru-RU" sz="2400" dirty="0"/>
          </a:p>
          <a:p>
            <a:pPr indent="360000"/>
            <a:r>
              <a:rPr lang="uk-UA" sz="2400" dirty="0" smtClean="0"/>
              <a:t>5</a:t>
            </a:r>
            <a:r>
              <a:rPr lang="uk-UA" sz="2400" dirty="0"/>
              <a:t>. Психологія. За ред. Трофімова Ю. Л.- К.: Либідь, 2000.</a:t>
            </a:r>
            <a:endParaRPr lang="ru-RU" sz="2400" dirty="0"/>
          </a:p>
          <a:p>
            <a:pPr indent="360000"/>
            <a:r>
              <a:rPr lang="uk-UA" sz="2400" dirty="0" smtClean="0"/>
              <a:t>6</a:t>
            </a:r>
            <a:r>
              <a:rPr lang="uk-UA" sz="2400" dirty="0"/>
              <a:t>. </a:t>
            </a:r>
            <a:r>
              <a:rPr lang="uk-UA" sz="2400" dirty="0" err="1"/>
              <a:t>Сергєєнкова</a:t>
            </a:r>
            <a:r>
              <a:rPr lang="uk-UA" sz="2400" dirty="0"/>
              <a:t> О. П., Столярчук О. А., </a:t>
            </a:r>
            <a:r>
              <a:rPr lang="uk-UA" sz="2400" dirty="0" err="1"/>
              <a:t>Коханова</a:t>
            </a:r>
            <a:r>
              <a:rPr lang="uk-UA" sz="2400" dirty="0"/>
              <a:t> О. П., </a:t>
            </a:r>
            <a:r>
              <a:rPr lang="uk-UA" sz="2400" dirty="0" err="1"/>
              <a:t>Пасєка</a:t>
            </a:r>
            <a:r>
              <a:rPr lang="uk-UA" sz="2400" dirty="0"/>
              <a:t> О. В. Загальна психологія. </a:t>
            </a:r>
            <a:r>
              <a:rPr lang="uk-UA" sz="2400" dirty="0" err="1"/>
              <a:t>Навч</a:t>
            </a:r>
            <a:r>
              <a:rPr lang="uk-UA" sz="2400" dirty="0"/>
              <a:t>. </a:t>
            </a:r>
            <a:r>
              <a:rPr lang="uk-UA" sz="2400" dirty="0" err="1"/>
              <a:t>посіб</a:t>
            </a:r>
            <a:r>
              <a:rPr lang="uk-UA" sz="2400" dirty="0"/>
              <a:t>. – К.: Центр учбової літератури, 2012. – 296 с.</a:t>
            </a:r>
            <a:endParaRPr lang="ru-RU" sz="2400" dirty="0"/>
          </a:p>
          <a:p>
            <a:pPr indent="360000"/>
            <a:r>
              <a:rPr lang="ru-RU" sz="2400" dirty="0" smtClean="0"/>
              <a:t>7</a:t>
            </a:r>
            <a:r>
              <a:rPr lang="ru-RU" sz="2400" dirty="0"/>
              <a:t>. </a:t>
            </a:r>
            <a:r>
              <a:rPr lang="ru-RU" sz="2400" dirty="0" err="1"/>
              <a:t>Діденко</a:t>
            </a:r>
            <a:r>
              <a:rPr lang="ru-RU" sz="2400" dirty="0"/>
              <a:t> О. В., </a:t>
            </a:r>
            <a:r>
              <a:rPr lang="ru-RU" sz="2400" dirty="0" err="1"/>
              <a:t>Матеюк</a:t>
            </a:r>
            <a:r>
              <a:rPr lang="ru-RU" sz="2400" dirty="0"/>
              <a:t> О. А., </a:t>
            </a:r>
            <a:r>
              <a:rPr lang="ru-RU" sz="2400" dirty="0" err="1"/>
              <a:t>Купчишина</a:t>
            </a:r>
            <a:r>
              <a:rPr lang="ru-RU" sz="2400" dirty="0"/>
              <a:t> В. Ч. </a:t>
            </a:r>
            <a:r>
              <a:rPr lang="ru-RU" sz="2400" dirty="0" err="1"/>
              <a:t>Дидактичні</a:t>
            </a:r>
            <a:r>
              <a:rPr lang="ru-RU" sz="2400" dirty="0"/>
              <a:t> </a:t>
            </a:r>
            <a:r>
              <a:rPr lang="ru-RU" sz="2400" dirty="0" err="1"/>
              <a:t>матеріали</a:t>
            </a:r>
            <a:r>
              <a:rPr lang="ru-RU" sz="2400" dirty="0"/>
              <a:t> з </a:t>
            </a:r>
            <a:r>
              <a:rPr lang="ru-RU" sz="2400" dirty="0" err="1"/>
              <a:t>психології</a:t>
            </a:r>
            <a:r>
              <a:rPr lang="ru-RU" sz="2400" dirty="0"/>
              <a:t>: </a:t>
            </a:r>
            <a:r>
              <a:rPr lang="ru-RU" sz="2400" dirty="0" err="1"/>
              <a:t>Навчально-методичний</a:t>
            </a:r>
            <a:r>
              <a:rPr lang="ru-RU" sz="2400" dirty="0"/>
              <a:t> </a:t>
            </a:r>
            <a:r>
              <a:rPr lang="ru-RU" sz="2400" dirty="0" err="1"/>
              <a:t>посібник</a:t>
            </a:r>
            <a:r>
              <a:rPr lang="ru-RU" sz="2400" dirty="0"/>
              <a:t>. – </a:t>
            </a:r>
            <a:r>
              <a:rPr lang="ru-RU" sz="2400" dirty="0" err="1"/>
              <a:t>Хмельницький</a:t>
            </a:r>
            <a:r>
              <a:rPr lang="ru-RU" sz="2400" dirty="0"/>
              <a:t>: НАДПСУ, 2005. –100 с.</a:t>
            </a:r>
          </a:p>
        </p:txBody>
      </p:sp>
    </p:spTree>
    <p:extLst>
      <p:ext uri="{BB962C8B-B14F-4D97-AF65-F5344CB8AC3E}">
        <p14:creationId xmlns:p14="http://schemas.microsoft.com/office/powerpoint/2010/main" val="21379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04664"/>
            <a:ext cx="86409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На </a:t>
            </a:r>
            <a:r>
              <a:rPr lang="ru-RU" sz="2800" dirty="0" err="1"/>
              <a:t>відміну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 smtClean="0"/>
              <a:t>біхевіористів</a:t>
            </a:r>
            <a:r>
              <a:rPr lang="ru-RU" sz="2800" dirty="0" smtClean="0"/>
              <a:t> </a:t>
            </a:r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/>
              <a:t>вважає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особистість</a:t>
            </a:r>
            <a:r>
              <a:rPr lang="ru-RU" sz="2800" dirty="0"/>
              <a:t> </a:t>
            </a:r>
            <a:r>
              <a:rPr lang="ru-RU" sz="2800" dirty="0" err="1"/>
              <a:t>формують</a:t>
            </a:r>
            <a:r>
              <a:rPr lang="ru-RU" sz="2800" dirty="0"/>
              <a:t> </a:t>
            </a:r>
            <a:r>
              <a:rPr lang="ru-RU" sz="2800" dirty="0" err="1"/>
              <a:t>такі</a:t>
            </a:r>
            <a:r>
              <a:rPr lang="ru-RU" sz="2800" dirty="0"/>
              <a:t> </a:t>
            </a:r>
            <a:r>
              <a:rPr lang="ru-RU" sz="2800" dirty="0" err="1"/>
              <a:t>чинники</a:t>
            </a:r>
            <a:r>
              <a:rPr lang="ru-RU" sz="2800" dirty="0"/>
              <a:t>: </a:t>
            </a:r>
            <a:r>
              <a:rPr lang="ru-RU" sz="2800" dirty="0" err="1"/>
              <a:t>поведінка</a:t>
            </a:r>
            <a:r>
              <a:rPr lang="ru-RU" sz="2800" dirty="0"/>
              <a:t> </a:t>
            </a:r>
            <a:r>
              <a:rPr lang="ru-RU" sz="2800" dirty="0" err="1"/>
              <a:t>людини</a:t>
            </a:r>
            <a:r>
              <a:rPr lang="ru-RU" sz="2800" dirty="0"/>
              <a:t>,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індивідуальні</a:t>
            </a:r>
            <a:r>
              <a:rPr lang="ru-RU" sz="2800" dirty="0"/>
              <a:t> характеристики (особливо </a:t>
            </a:r>
            <a:r>
              <a:rPr lang="ru-RU" sz="2800" dirty="0" smtClean="0"/>
              <a:t>- </a:t>
            </a:r>
            <a:r>
              <a:rPr lang="ru-RU" sz="2800" dirty="0" err="1" smtClean="0"/>
              <a:t>мислення</a:t>
            </a:r>
            <a:r>
              <a:rPr lang="ru-RU" sz="2800" dirty="0"/>
              <a:t>) та </a:t>
            </a:r>
            <a:r>
              <a:rPr lang="ru-RU" sz="2800" dirty="0" err="1"/>
              <a:t>вплив</a:t>
            </a:r>
            <a:r>
              <a:rPr lang="ru-RU" sz="2800" dirty="0"/>
              <a:t> </a:t>
            </a:r>
            <a:r>
              <a:rPr lang="ru-RU" sz="2800" dirty="0" err="1"/>
              <a:t>навколишнього</a:t>
            </a:r>
            <a:r>
              <a:rPr lang="ru-RU" sz="2800" dirty="0"/>
              <a:t> </a:t>
            </a:r>
            <a:r>
              <a:rPr lang="ru-RU" sz="2800" dirty="0" err="1"/>
              <a:t>середовища</a:t>
            </a:r>
            <a:r>
              <a:rPr lang="ru-RU" sz="2800" dirty="0"/>
              <a:t>. </a:t>
            </a:r>
            <a:r>
              <a:rPr lang="ru-RU" sz="2800" dirty="0" err="1"/>
              <a:t>Слід</a:t>
            </a:r>
            <a:r>
              <a:rPr lang="ru-RU" sz="2800" dirty="0"/>
              <a:t> </a:t>
            </a:r>
            <a:r>
              <a:rPr lang="ru-RU" sz="2800" dirty="0" err="1"/>
              <a:t>зазначити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у </a:t>
            </a:r>
            <a:r>
              <a:rPr lang="ru-RU" sz="2800" dirty="0" err="1"/>
              <a:t>теорії</a:t>
            </a:r>
            <a:r>
              <a:rPr lang="ru-RU" sz="2800" dirty="0"/>
              <a:t> </a:t>
            </a:r>
            <a:r>
              <a:rPr lang="ru-RU" sz="2800" dirty="0" err="1"/>
              <a:t>Бандури</a:t>
            </a:r>
            <a:r>
              <a:rPr lang="ru-RU" sz="2800" dirty="0"/>
              <a:t> велика </a:t>
            </a:r>
            <a:r>
              <a:rPr lang="ru-RU" sz="2800" dirty="0" err="1"/>
              <a:t>увага</a:t>
            </a:r>
            <a:r>
              <a:rPr lang="ru-RU" sz="2800" dirty="0"/>
              <a:t> </a:t>
            </a:r>
            <a:r>
              <a:rPr lang="ru-RU" sz="2800" dirty="0" err="1"/>
              <a:t>надається</a:t>
            </a:r>
            <a:r>
              <a:rPr lang="ru-RU" sz="2800" dirty="0"/>
              <a:t> </a:t>
            </a:r>
            <a:r>
              <a:rPr lang="ru-RU" sz="2800" dirty="0" err="1"/>
              <a:t>здатності</a:t>
            </a:r>
            <a:r>
              <a:rPr lang="ru-RU" sz="2800" dirty="0"/>
              <a:t> </a:t>
            </a:r>
            <a:r>
              <a:rPr lang="ru-RU" sz="2800" dirty="0" err="1"/>
              <a:t>людини</a:t>
            </a:r>
            <a:r>
              <a:rPr lang="ru-RU" sz="2800" dirty="0"/>
              <a:t> </a:t>
            </a:r>
            <a:r>
              <a:rPr lang="ru-RU" sz="2800" dirty="0" err="1"/>
              <a:t>мислити</a:t>
            </a:r>
            <a:r>
              <a:rPr lang="ru-RU" sz="2800" dirty="0"/>
              <a:t> та </a:t>
            </a:r>
            <a:r>
              <a:rPr lang="ru-RU" sz="2800" dirty="0" err="1"/>
              <a:t>пізнавати</a:t>
            </a:r>
            <a:r>
              <a:rPr lang="ru-RU" sz="2800" dirty="0"/>
              <a:t> і </a:t>
            </a:r>
            <a:r>
              <a:rPr lang="ru-RU" sz="2800" dirty="0" err="1"/>
              <a:t>набагато</a:t>
            </a:r>
            <a:r>
              <a:rPr lang="ru-RU" sz="2800" dirty="0"/>
              <a:t> </a:t>
            </a:r>
            <a:r>
              <a:rPr lang="ru-RU" sz="2800" dirty="0" err="1"/>
              <a:t>менша</a:t>
            </a:r>
            <a:r>
              <a:rPr lang="ru-RU" sz="2800" dirty="0"/>
              <a:t> факторам </a:t>
            </a:r>
            <a:r>
              <a:rPr lang="ru-RU" sz="2800" dirty="0" err="1"/>
              <a:t>навколишнього</a:t>
            </a:r>
            <a:r>
              <a:rPr lang="ru-RU" sz="2800" dirty="0"/>
              <a:t> </a:t>
            </a:r>
            <a:r>
              <a:rPr lang="ru-RU" sz="2800" dirty="0" err="1"/>
              <a:t>середовища</a:t>
            </a:r>
            <a:r>
              <a:rPr lang="ru-RU" sz="2800" dirty="0"/>
              <a:t>.</a:t>
            </a:r>
          </a:p>
          <a:p>
            <a:r>
              <a:rPr lang="ru-RU" sz="2800" dirty="0" err="1"/>
              <a:t>Людська</a:t>
            </a:r>
            <a:r>
              <a:rPr lang="ru-RU" sz="2800" dirty="0"/>
              <a:t> </a:t>
            </a:r>
            <a:r>
              <a:rPr lang="ru-RU" sz="2800" dirty="0" err="1"/>
              <a:t>поведінка</a:t>
            </a:r>
            <a:r>
              <a:rPr lang="ru-RU" sz="2800" dirty="0"/>
              <a:t>, </a:t>
            </a:r>
            <a:r>
              <a:rPr lang="ru-RU" sz="2800" dirty="0" err="1"/>
              <a:t>згідно</a:t>
            </a:r>
            <a:r>
              <a:rPr lang="ru-RU" sz="2800" dirty="0"/>
              <a:t> </a:t>
            </a:r>
            <a:r>
              <a:rPr lang="ru-RU" sz="2800" dirty="0" err="1"/>
              <a:t>соціально-когнітивної</a:t>
            </a:r>
            <a:r>
              <a:rPr lang="ru-RU" sz="2800" dirty="0"/>
              <a:t> </a:t>
            </a:r>
            <a:r>
              <a:rPr lang="ru-RU" sz="2800" dirty="0" err="1"/>
              <a:t>теорії</a:t>
            </a:r>
            <a:r>
              <a:rPr lang="ru-RU" sz="2800" dirty="0"/>
              <a:t>, </a:t>
            </a:r>
            <a:r>
              <a:rPr lang="ru-RU" sz="2800" dirty="0" err="1"/>
              <a:t>здебільшого</a:t>
            </a:r>
            <a:r>
              <a:rPr lang="ru-RU" sz="2800" dirty="0"/>
              <a:t> </a:t>
            </a:r>
            <a:r>
              <a:rPr lang="ru-RU" sz="2800" dirty="0" err="1"/>
              <a:t>засвоюється</a:t>
            </a:r>
            <a:r>
              <a:rPr lang="ru-RU" sz="2800" dirty="0"/>
              <a:t> шляхом </a:t>
            </a:r>
            <a:r>
              <a:rPr lang="ru-RU" sz="2800" dirty="0" err="1"/>
              <a:t>опанування</a:t>
            </a:r>
            <a:r>
              <a:rPr lang="ru-RU" sz="2800" dirty="0"/>
              <a:t> </a:t>
            </a:r>
            <a:r>
              <a:rPr lang="ru-RU" sz="2800" dirty="0" err="1" smtClean="0"/>
              <a:t>певних</a:t>
            </a:r>
            <a:r>
              <a:rPr lang="ru-RU" sz="2800" dirty="0"/>
              <a:t> </a:t>
            </a:r>
            <a:r>
              <a:rPr lang="ru-RU" sz="2800" b="1" i="1" dirty="0" err="1"/>
              <a:t>патернів</a:t>
            </a:r>
            <a:r>
              <a:rPr lang="ru-RU" sz="2800" b="1" i="1" dirty="0"/>
              <a:t> </a:t>
            </a:r>
            <a:r>
              <a:rPr lang="ru-RU" sz="2800" dirty="0"/>
              <a:t>(</a:t>
            </a:r>
            <a:r>
              <a:rPr lang="ru-RU" sz="2800" dirty="0" err="1"/>
              <a:t>зразків</a:t>
            </a:r>
            <a:r>
              <a:rPr lang="ru-RU" sz="2800" dirty="0"/>
              <a:t>). На </a:t>
            </a:r>
            <a:r>
              <a:rPr lang="ru-RU" sz="2800" dirty="0" err="1"/>
              <a:t>підставі</a:t>
            </a:r>
            <a:r>
              <a:rPr lang="ru-RU" sz="2800" dirty="0"/>
              <a:t> </a:t>
            </a:r>
            <a:r>
              <a:rPr lang="ru-RU" sz="2800" dirty="0" err="1" smtClean="0"/>
              <a:t>досліджень</a:t>
            </a:r>
            <a:r>
              <a:rPr lang="ru-RU" sz="2800" dirty="0" smtClean="0"/>
              <a:t> </a:t>
            </a:r>
            <a:r>
              <a:rPr lang="ru-RU" sz="2800" dirty="0"/>
              <a:t>учений </a:t>
            </a:r>
            <a:r>
              <a:rPr lang="ru-RU" sz="2800" dirty="0" err="1"/>
              <a:t>прийшов</a:t>
            </a:r>
            <a:r>
              <a:rPr lang="ru-RU" sz="2800" dirty="0"/>
              <a:t> до </a:t>
            </a:r>
            <a:r>
              <a:rPr lang="ru-RU" sz="2800" dirty="0" err="1"/>
              <a:t>висновку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людям не </a:t>
            </a:r>
            <a:r>
              <a:rPr lang="ru-RU" sz="2800" dirty="0" err="1"/>
              <a:t>завжди</a:t>
            </a:r>
            <a:r>
              <a:rPr lang="ru-RU" sz="2800" dirty="0"/>
              <a:t> </a:t>
            </a:r>
            <a:r>
              <a:rPr lang="ru-RU" sz="2800" dirty="0" err="1"/>
              <a:t>потрібний</a:t>
            </a:r>
            <a:r>
              <a:rPr lang="ru-RU" sz="2800" dirty="0"/>
              <a:t> для </a:t>
            </a:r>
            <a:r>
              <a:rPr lang="ru-RU" sz="2800" dirty="0" err="1"/>
              <a:t>научіння</a:t>
            </a:r>
            <a:r>
              <a:rPr lang="ru-RU" sz="2800" dirty="0"/>
              <a:t> </a:t>
            </a:r>
            <a:r>
              <a:rPr lang="ru-RU" sz="2800" dirty="0" err="1"/>
              <a:t>власний</a:t>
            </a:r>
            <a:r>
              <a:rPr lang="ru-RU" sz="2800" dirty="0"/>
              <a:t> </a:t>
            </a:r>
            <a:r>
              <a:rPr lang="ru-RU" sz="2800" dirty="0" err="1"/>
              <a:t>досвід</a:t>
            </a:r>
            <a:r>
              <a:rPr lang="ru-RU" sz="2800" dirty="0"/>
              <a:t>, вони </a:t>
            </a:r>
            <a:r>
              <a:rPr lang="ru-RU" sz="2800" dirty="0" err="1"/>
              <a:t>можуть</a:t>
            </a:r>
            <a:r>
              <a:rPr lang="ru-RU" sz="2800" dirty="0"/>
              <a:t> </a:t>
            </a:r>
            <a:r>
              <a:rPr lang="ru-RU" sz="2800" dirty="0" err="1"/>
              <a:t>учитися</a:t>
            </a:r>
            <a:r>
              <a:rPr lang="ru-RU" sz="2800" dirty="0"/>
              <a:t> і на </a:t>
            </a:r>
            <a:r>
              <a:rPr lang="ru-RU" sz="2800" dirty="0" smtClean="0"/>
              <a:t>чужому.</a:t>
            </a:r>
            <a:r>
              <a:rPr lang="ru-RU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795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8" y="6021287"/>
            <a:ext cx="5478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/>
              <a:t>Джуліан</a:t>
            </a:r>
            <a:r>
              <a:rPr lang="ru-RU" sz="3200" dirty="0"/>
              <a:t> </a:t>
            </a:r>
            <a:r>
              <a:rPr lang="ru-RU" sz="3200" dirty="0" err="1"/>
              <a:t>Роттер</a:t>
            </a:r>
            <a:r>
              <a:rPr lang="ru-RU" sz="3200" dirty="0"/>
              <a:t> (1916-1995)</a:t>
            </a:r>
          </a:p>
        </p:txBody>
      </p:sp>
      <p:pic>
        <p:nvPicPr>
          <p:cNvPr id="28674" name="Picture 2" descr="Результат пошуку зображень за запитом &quot;Дж. Роттер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392488" cy="539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71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196752"/>
            <a:ext cx="856895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r>
              <a:rPr lang="ru-RU" sz="2400" dirty="0" err="1"/>
              <a:t>Головним</a:t>
            </a:r>
            <a:r>
              <a:rPr lang="ru-RU" sz="2400" dirty="0"/>
              <a:t> </a:t>
            </a:r>
            <a:r>
              <a:rPr lang="ru-RU" sz="2400" dirty="0" err="1"/>
              <a:t>внеском</a:t>
            </a:r>
            <a:r>
              <a:rPr lang="ru-RU" sz="2400" dirty="0"/>
              <a:t> </a:t>
            </a:r>
            <a:r>
              <a:rPr lang="ru-RU" sz="2400" dirty="0" err="1"/>
              <a:t>Роттера</a:t>
            </a:r>
            <a:r>
              <a:rPr lang="ru-RU" sz="2400" dirty="0"/>
              <a:t> в </a:t>
            </a:r>
            <a:r>
              <a:rPr lang="ru-RU" sz="2400" dirty="0" err="1"/>
              <a:t>сучасну</a:t>
            </a:r>
            <a:r>
              <a:rPr lang="ru-RU" sz="2400" dirty="0"/>
              <a:t> </a:t>
            </a:r>
            <a:r>
              <a:rPr lang="ru-RU" sz="2400" dirty="0" err="1"/>
              <a:t>психологію</a:t>
            </a:r>
            <a:r>
              <a:rPr lang="ru-RU" sz="2400" dirty="0"/>
              <a:t> стали </a:t>
            </a:r>
            <a:r>
              <a:rPr lang="ru-RU" sz="2400" dirty="0" err="1"/>
              <a:t>формули</a:t>
            </a:r>
            <a:r>
              <a:rPr lang="ru-RU" sz="2400" dirty="0"/>
              <a:t>, на </a:t>
            </a:r>
            <a:r>
              <a:rPr lang="ru-RU" sz="2400" dirty="0" err="1"/>
              <a:t>підставі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можливо</a:t>
            </a:r>
            <a:r>
              <a:rPr lang="ru-RU" sz="2400" dirty="0"/>
              <a:t> </a:t>
            </a:r>
            <a:r>
              <a:rPr lang="ru-RU" sz="2400" dirty="0" err="1"/>
              <a:t>прогнозувати</a:t>
            </a:r>
            <a:r>
              <a:rPr lang="ru-RU" sz="2400" dirty="0"/>
              <a:t> </a:t>
            </a:r>
            <a:r>
              <a:rPr lang="ru-RU" sz="2400" dirty="0" err="1"/>
              <a:t>людську</a:t>
            </a:r>
            <a:r>
              <a:rPr lang="ru-RU" sz="2400" dirty="0"/>
              <a:t> </a:t>
            </a:r>
            <a:r>
              <a:rPr lang="ru-RU" sz="2400" dirty="0" err="1"/>
              <a:t>поведінку</a:t>
            </a:r>
            <a:r>
              <a:rPr lang="ru-RU" sz="2400" dirty="0"/>
              <a:t>. </a:t>
            </a:r>
            <a:r>
              <a:rPr lang="ru-RU" sz="2400" dirty="0" err="1"/>
              <a:t>Роттер</a:t>
            </a:r>
            <a:r>
              <a:rPr lang="ru-RU" sz="2400" dirty="0"/>
              <a:t> </a:t>
            </a:r>
            <a:r>
              <a:rPr lang="ru-RU" sz="2400" dirty="0" err="1"/>
              <a:t>стверджував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ключем</a:t>
            </a:r>
            <a:r>
              <a:rPr lang="ru-RU" sz="2400" dirty="0"/>
              <a:t> до </a:t>
            </a:r>
            <a:r>
              <a:rPr lang="ru-RU" sz="2400" dirty="0" err="1"/>
              <a:t>прогнозування</a:t>
            </a:r>
            <a:r>
              <a:rPr lang="ru-RU" sz="2400" dirty="0"/>
              <a:t> </a:t>
            </a:r>
            <a:r>
              <a:rPr lang="ru-RU" sz="2400" dirty="0" err="1"/>
              <a:t>поведінки</a:t>
            </a:r>
            <a:r>
              <a:rPr lang="ru-RU" sz="2400" dirty="0"/>
              <a:t> є </a:t>
            </a:r>
            <a:r>
              <a:rPr lang="ru-RU" sz="2400" dirty="0" err="1"/>
              <a:t>наші</a:t>
            </a:r>
            <a:r>
              <a:rPr lang="ru-RU" sz="2400" dirty="0"/>
              <a:t> </a:t>
            </a:r>
            <a:r>
              <a:rPr lang="ru-RU" sz="2400" dirty="0" err="1"/>
              <a:t>знання</a:t>
            </a:r>
            <a:r>
              <a:rPr lang="ru-RU" sz="2400" dirty="0"/>
              <a:t>, минула </a:t>
            </a:r>
            <a:r>
              <a:rPr lang="ru-RU" sz="2400" dirty="0" err="1"/>
              <a:t>історія</a:t>
            </a:r>
            <a:r>
              <a:rPr lang="ru-RU" sz="2400" dirty="0"/>
              <a:t> та </a:t>
            </a:r>
            <a:r>
              <a:rPr lang="ru-RU" sz="2400" dirty="0" err="1"/>
              <a:t>очікування</a:t>
            </a:r>
            <a:r>
              <a:rPr lang="ru-RU" sz="2400" dirty="0"/>
              <a:t>, і </a:t>
            </a:r>
            <a:r>
              <a:rPr lang="ru-RU" sz="2400" dirty="0" err="1"/>
              <a:t>наполягав</a:t>
            </a:r>
            <a:r>
              <a:rPr lang="ru-RU" sz="2400" dirty="0"/>
              <a:t> на тому,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людську</a:t>
            </a:r>
            <a:r>
              <a:rPr lang="ru-RU" sz="2400" dirty="0"/>
              <a:t> </a:t>
            </a:r>
            <a:r>
              <a:rPr lang="ru-RU" sz="2400" dirty="0" err="1"/>
              <a:t>поведінку</a:t>
            </a:r>
            <a:r>
              <a:rPr lang="ru-RU" sz="2400" dirty="0"/>
              <a:t> </a:t>
            </a:r>
            <a:r>
              <a:rPr lang="ru-RU" sz="2400" dirty="0" err="1"/>
              <a:t>найкраще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передбачити</a:t>
            </a:r>
            <a:r>
              <a:rPr lang="ru-RU" sz="2400" dirty="0"/>
              <a:t>, </a:t>
            </a:r>
            <a:r>
              <a:rPr lang="ru-RU" sz="2400" dirty="0" err="1"/>
              <a:t>розглядаючи</a:t>
            </a:r>
            <a:r>
              <a:rPr lang="ru-RU" sz="2400" dirty="0"/>
              <a:t> </a:t>
            </a:r>
            <a:r>
              <a:rPr lang="ru-RU" sz="2400" dirty="0" err="1"/>
              <a:t>взаємини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 </a:t>
            </a:r>
            <a:r>
              <a:rPr lang="ru-RU" sz="2400" dirty="0" err="1"/>
              <a:t>зі</a:t>
            </a:r>
            <a:r>
              <a:rPr lang="ru-RU" sz="2400" dirty="0"/>
              <a:t> </a:t>
            </a:r>
            <a:r>
              <a:rPr lang="ru-RU" sz="2400" dirty="0" err="1"/>
              <a:t>значущим</a:t>
            </a:r>
            <a:r>
              <a:rPr lang="ru-RU" sz="2400" dirty="0"/>
              <a:t> для </a:t>
            </a:r>
            <a:r>
              <a:rPr lang="ru-RU" sz="2400" dirty="0" err="1"/>
              <a:t>неї</a:t>
            </a:r>
            <a:r>
              <a:rPr lang="ru-RU" sz="2400" dirty="0"/>
              <a:t> </a:t>
            </a:r>
            <a:r>
              <a:rPr lang="ru-RU" sz="2400" dirty="0" err="1"/>
              <a:t>оточенням</a:t>
            </a:r>
            <a:r>
              <a:rPr lang="ru-RU" sz="2400" dirty="0"/>
              <a:t>.</a:t>
            </a:r>
          </a:p>
          <a:p>
            <a:pPr indent="450000"/>
            <a:r>
              <a:rPr lang="ru-RU" sz="2400" dirty="0" err="1"/>
              <a:t>Основна</a:t>
            </a:r>
            <a:r>
              <a:rPr lang="ru-RU" sz="2400" dirty="0"/>
              <a:t> формула, яку </a:t>
            </a:r>
            <a:r>
              <a:rPr lang="ru-RU" sz="2400" dirty="0" err="1"/>
              <a:t>розробив</a:t>
            </a:r>
            <a:r>
              <a:rPr lang="ru-RU" sz="2400" dirty="0"/>
              <a:t> </a:t>
            </a:r>
            <a:r>
              <a:rPr lang="ru-RU" sz="2400" dirty="0" err="1"/>
              <a:t>Роттер</a:t>
            </a:r>
            <a:r>
              <a:rPr lang="ru-RU" sz="2400" dirty="0"/>
              <a:t>, </a:t>
            </a:r>
            <a:r>
              <a:rPr lang="ru-RU" sz="2400" dirty="0" err="1"/>
              <a:t>дозволяє</a:t>
            </a:r>
            <a:r>
              <a:rPr lang="ru-RU" sz="2400" dirty="0"/>
              <a:t> </a:t>
            </a:r>
            <a:r>
              <a:rPr lang="ru-RU" sz="2400" dirty="0" err="1"/>
              <a:t>прогнозувати</a:t>
            </a:r>
            <a:r>
              <a:rPr lang="ru-RU" sz="2400" dirty="0"/>
              <a:t> </a:t>
            </a:r>
            <a:r>
              <a:rPr lang="ru-RU" sz="2400" dirty="0" err="1"/>
              <a:t>цілеспрямовану</a:t>
            </a:r>
            <a:r>
              <a:rPr lang="ru-RU" sz="2400" dirty="0"/>
              <a:t> </a:t>
            </a:r>
            <a:r>
              <a:rPr lang="ru-RU" sz="2400" dirty="0" err="1"/>
              <a:t>поведінку</a:t>
            </a:r>
            <a:r>
              <a:rPr lang="ru-RU" sz="2400" dirty="0"/>
              <a:t> в </a:t>
            </a:r>
            <a:r>
              <a:rPr lang="ru-RU" sz="2400" dirty="0" err="1"/>
              <a:t>конкретній</a:t>
            </a:r>
            <a:r>
              <a:rPr lang="ru-RU" sz="2400" dirty="0"/>
              <a:t> </a:t>
            </a:r>
            <a:r>
              <a:rPr lang="ru-RU" sz="2400" dirty="0" err="1"/>
              <a:t>ситуації</a:t>
            </a:r>
            <a:r>
              <a:rPr lang="ru-RU" sz="2400" dirty="0"/>
              <a:t>, </a:t>
            </a:r>
            <a:r>
              <a:rPr lang="ru-RU" sz="2400" dirty="0" err="1"/>
              <a:t>використовуючи</a:t>
            </a:r>
            <a:r>
              <a:rPr lang="ru-RU" sz="2400" dirty="0"/>
              <a:t> </a:t>
            </a:r>
            <a:r>
              <a:rPr lang="ru-RU" sz="2400" dirty="0" err="1"/>
              <a:t>поняття</a:t>
            </a:r>
            <a:r>
              <a:rPr lang="ru-RU" sz="2400" dirty="0"/>
              <a:t> "</a:t>
            </a:r>
            <a:r>
              <a:rPr lang="ru-RU" sz="2400" dirty="0" err="1"/>
              <a:t>потенціал</a:t>
            </a:r>
            <a:r>
              <a:rPr lang="ru-RU" sz="2400" dirty="0"/>
              <a:t> </a:t>
            </a:r>
            <a:r>
              <a:rPr lang="ru-RU" sz="2400" dirty="0" err="1"/>
              <a:t>поведінки</a:t>
            </a:r>
            <a:r>
              <a:rPr lang="ru-RU" sz="2400" dirty="0"/>
              <a:t>", "</a:t>
            </a:r>
            <a:r>
              <a:rPr lang="ru-RU" sz="2400" dirty="0" err="1"/>
              <a:t>очікування</a:t>
            </a:r>
            <a:r>
              <a:rPr lang="ru-RU" sz="2400" dirty="0"/>
              <a:t>", "</a:t>
            </a:r>
            <a:r>
              <a:rPr lang="ru-RU" sz="2400" dirty="0" err="1"/>
              <a:t>підкріплення</a:t>
            </a:r>
            <a:r>
              <a:rPr lang="ru-RU" sz="2400" dirty="0"/>
              <a:t>", "</a:t>
            </a:r>
            <a:r>
              <a:rPr lang="ru-RU" sz="2400" dirty="0" err="1"/>
              <a:t>цінність</a:t>
            </a:r>
            <a:r>
              <a:rPr lang="ru-RU" sz="2400" dirty="0"/>
              <a:t> </a:t>
            </a:r>
            <a:r>
              <a:rPr lang="ru-RU" sz="2400" dirty="0" err="1"/>
              <a:t>підкріплення</a:t>
            </a:r>
            <a:r>
              <a:rPr lang="ru-RU" sz="2400" dirty="0" smtClean="0"/>
              <a:t>":</a:t>
            </a:r>
          </a:p>
          <a:p>
            <a:pPr indent="450000"/>
            <a:endParaRPr lang="ru-RU" sz="2400" dirty="0"/>
          </a:p>
          <a:p>
            <a:r>
              <a:rPr lang="ru-RU" sz="2200" b="1" i="1" dirty="0" err="1"/>
              <a:t>потенціал</a:t>
            </a:r>
            <a:r>
              <a:rPr lang="ru-RU" sz="2200" b="1" i="1" dirty="0"/>
              <a:t> </a:t>
            </a:r>
            <a:r>
              <a:rPr lang="ru-RU" sz="2200" b="1" i="1" dirty="0" err="1"/>
              <a:t>поведінки</a:t>
            </a:r>
            <a:r>
              <a:rPr lang="ru-RU" sz="2200" b="1" i="1" dirty="0"/>
              <a:t> = </a:t>
            </a:r>
            <a:r>
              <a:rPr lang="ru-RU" sz="2200" b="1" i="1" dirty="0" err="1"/>
              <a:t>очікування</a:t>
            </a:r>
            <a:r>
              <a:rPr lang="ru-RU" sz="2200" b="1" i="1" dirty="0"/>
              <a:t> + </a:t>
            </a:r>
            <a:r>
              <a:rPr lang="ru-RU" sz="2200" b="1" i="1" dirty="0" err="1"/>
              <a:t>цінність</a:t>
            </a:r>
            <a:r>
              <a:rPr lang="ru-RU" sz="2200" b="1" i="1" dirty="0"/>
              <a:t> </a:t>
            </a:r>
            <a:r>
              <a:rPr lang="ru-RU" sz="2200" b="1" i="1" dirty="0" err="1"/>
              <a:t>підкріплення</a:t>
            </a:r>
            <a:r>
              <a:rPr lang="ru-RU" sz="2200" b="1" i="1" dirty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84722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08153" y="6021287"/>
            <a:ext cx="68435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Карл </a:t>
            </a:r>
            <a:r>
              <a:rPr lang="ru-RU" sz="3200" dirty="0" err="1" smtClean="0"/>
              <a:t>Ренсом</a:t>
            </a:r>
            <a:r>
              <a:rPr lang="ru-RU" sz="3200" dirty="0" smtClean="0"/>
              <a:t> </a:t>
            </a:r>
            <a:r>
              <a:rPr lang="ru-RU" sz="3200" dirty="0" err="1" smtClean="0"/>
              <a:t>Роджерс</a:t>
            </a:r>
            <a:r>
              <a:rPr lang="ru-RU" sz="3200" dirty="0" smtClean="0"/>
              <a:t> </a:t>
            </a:r>
            <a:r>
              <a:rPr lang="ru-RU" sz="3200" dirty="0"/>
              <a:t>(</a:t>
            </a:r>
            <a:r>
              <a:rPr lang="ru-RU" sz="3200" dirty="0" smtClean="0"/>
              <a:t>1902–1987)</a:t>
            </a:r>
            <a:endParaRPr lang="ru-RU" sz="3200" dirty="0"/>
          </a:p>
        </p:txBody>
      </p:sp>
      <p:pic>
        <p:nvPicPr>
          <p:cNvPr id="31748" name="Picture 4" descr="Результат пошуку зображень за запитом &quot;Карл Роджерс (1900–1990)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727" y="620688"/>
            <a:ext cx="4128393" cy="504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99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150" y="1052736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/>
              <a:t> </a:t>
            </a:r>
            <a:r>
              <a:rPr lang="ru-RU" sz="2400" dirty="0" err="1"/>
              <a:t>Роджерс</a:t>
            </a:r>
            <a:r>
              <a:rPr lang="ru-RU" sz="2400" dirty="0"/>
              <a:t> </a:t>
            </a:r>
            <a:r>
              <a:rPr lang="ru-RU" sz="2400" dirty="0" err="1"/>
              <a:t>вважав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основна</a:t>
            </a:r>
            <a:r>
              <a:rPr lang="ru-RU" sz="2400" dirty="0"/>
              <a:t> </a:t>
            </a:r>
            <a:r>
              <a:rPr lang="ru-RU" sz="2400" dirty="0" err="1"/>
              <a:t>тенденція</a:t>
            </a:r>
            <a:r>
              <a:rPr lang="ru-RU" sz="2400" dirty="0"/>
              <a:t> </a:t>
            </a:r>
            <a:r>
              <a:rPr lang="ru-RU" sz="2400" dirty="0" err="1"/>
              <a:t>людської</a:t>
            </a:r>
            <a:r>
              <a:rPr lang="ru-RU" sz="2400" dirty="0"/>
              <a:t> </a:t>
            </a:r>
            <a:r>
              <a:rPr lang="ru-RU" sz="2400" dirty="0" err="1"/>
              <a:t>істоти</a:t>
            </a:r>
            <a:r>
              <a:rPr lang="ru-RU" sz="2400" dirty="0"/>
              <a:t> – </a:t>
            </a:r>
            <a:r>
              <a:rPr lang="ru-RU" sz="2400" dirty="0" err="1"/>
              <a:t>актуалізувати</a:t>
            </a:r>
            <a:r>
              <a:rPr lang="ru-RU" sz="2400" dirty="0"/>
              <a:t> </a:t>
            </a:r>
            <a:r>
              <a:rPr lang="ru-RU" sz="2400" dirty="0" err="1"/>
              <a:t>свої</a:t>
            </a:r>
            <a:r>
              <a:rPr lang="ru-RU" sz="2400" dirty="0"/>
              <a:t> </a:t>
            </a:r>
            <a:r>
              <a:rPr lang="ru-RU" sz="2400" dirty="0" err="1"/>
              <a:t>потенційні</a:t>
            </a:r>
            <a:r>
              <a:rPr lang="ru-RU" sz="2400" dirty="0"/>
              <a:t> </a:t>
            </a:r>
            <a:r>
              <a:rPr lang="ru-RU" sz="2400" dirty="0" err="1"/>
              <a:t>можливості</a:t>
            </a:r>
            <a:r>
              <a:rPr lang="ru-RU" sz="2400" dirty="0"/>
              <a:t>. 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передбачає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в людях є </a:t>
            </a:r>
            <a:r>
              <a:rPr lang="ru-RU" sz="2400" dirty="0" err="1"/>
              <a:t>якась</a:t>
            </a:r>
            <a:r>
              <a:rPr lang="ru-RU" sz="2400" dirty="0"/>
              <a:t> </a:t>
            </a:r>
            <a:r>
              <a:rPr lang="ru-RU" sz="2400" dirty="0" err="1"/>
              <a:t>рушійна</a:t>
            </a:r>
            <a:r>
              <a:rPr lang="ru-RU" sz="2400" dirty="0"/>
              <a:t> сила, </a:t>
            </a:r>
            <a:r>
              <a:rPr lang="ru-RU" sz="2400" dirty="0" err="1"/>
              <a:t>спрямована</a:t>
            </a:r>
            <a:r>
              <a:rPr lang="ru-RU" sz="2400" dirty="0"/>
              <a:t> на </a:t>
            </a:r>
            <a:r>
              <a:rPr lang="ru-RU" sz="2400" dirty="0" err="1"/>
              <a:t>реалізацію</a:t>
            </a:r>
            <a:r>
              <a:rPr lang="ru-RU" sz="2400" dirty="0"/>
              <a:t> того,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закладено</a:t>
            </a:r>
            <a:r>
              <a:rPr lang="ru-RU" sz="2400" dirty="0"/>
              <a:t> в </a:t>
            </a:r>
            <a:r>
              <a:rPr lang="ru-RU" sz="2400" dirty="0" err="1"/>
              <a:t>природі</a:t>
            </a:r>
            <a:r>
              <a:rPr lang="ru-RU" sz="2400" dirty="0"/>
              <a:t> </a:t>
            </a:r>
            <a:r>
              <a:rPr lang="ru-RU" sz="2400" dirty="0" err="1"/>
              <a:t>конкретної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.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потенційні</a:t>
            </a:r>
            <a:r>
              <a:rPr lang="ru-RU" sz="2400" dirty="0"/>
              <a:t> </a:t>
            </a:r>
            <a:r>
              <a:rPr lang="ru-RU" sz="2400" dirty="0" err="1"/>
              <a:t>можливості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 </a:t>
            </a:r>
            <a:r>
              <a:rPr lang="ru-RU" sz="2400" dirty="0" err="1"/>
              <a:t>служать</a:t>
            </a:r>
            <a:r>
              <a:rPr lang="ru-RU" sz="2400" dirty="0"/>
              <a:t> </a:t>
            </a:r>
            <a:r>
              <a:rPr lang="ru-RU" sz="2400" dirty="0" err="1"/>
              <a:t>підтримці</a:t>
            </a:r>
            <a:r>
              <a:rPr lang="ru-RU" sz="2400" dirty="0"/>
              <a:t> і </a:t>
            </a:r>
            <a:r>
              <a:rPr lang="ru-RU" sz="2400" dirty="0" err="1"/>
              <a:t>поліпшенню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. </a:t>
            </a:r>
            <a:endParaRPr lang="ru-RU" sz="2400" dirty="0" smtClean="0"/>
          </a:p>
          <a:p>
            <a:pPr indent="457200"/>
            <a:r>
              <a:rPr lang="ru-RU" sz="2400" dirty="0" smtClean="0"/>
              <a:t>Людина </a:t>
            </a:r>
            <a:r>
              <a:rPr lang="ru-RU" sz="2400" dirty="0"/>
              <a:t>за </a:t>
            </a:r>
            <a:r>
              <a:rPr lang="ru-RU" sz="2400" dirty="0" err="1"/>
              <a:t>своєю</a:t>
            </a:r>
            <a:r>
              <a:rPr lang="ru-RU" sz="2400" dirty="0"/>
              <a:t> природою </a:t>
            </a:r>
            <a:r>
              <a:rPr lang="ru-RU" sz="2400" dirty="0" smtClean="0"/>
              <a:t>добра, </a:t>
            </a:r>
            <a:r>
              <a:rPr lang="ru-RU" sz="2400" dirty="0"/>
              <a:t>і </a:t>
            </a:r>
            <a:r>
              <a:rPr lang="ru-RU" sz="2400" dirty="0" err="1"/>
              <a:t>Роджерс</a:t>
            </a:r>
            <a:r>
              <a:rPr lang="ru-RU" sz="2400" dirty="0"/>
              <a:t> </a:t>
            </a:r>
            <a:r>
              <a:rPr lang="ru-RU" sz="2400" dirty="0" err="1"/>
              <a:t>заперечував</a:t>
            </a:r>
            <a:r>
              <a:rPr lang="ru-RU" sz="2400" dirty="0"/>
              <a:t> </a:t>
            </a:r>
            <a:r>
              <a:rPr lang="ru-RU" sz="2400" dirty="0" err="1"/>
              <a:t>деструктивність</a:t>
            </a:r>
            <a:r>
              <a:rPr lang="ru-RU" sz="2400" dirty="0"/>
              <a:t> і </a:t>
            </a:r>
            <a:r>
              <a:rPr lang="ru-RU" sz="2400" dirty="0" err="1"/>
              <a:t>егоїзм</a:t>
            </a:r>
            <a:r>
              <a:rPr lang="ru-RU" sz="2400" dirty="0"/>
              <a:t> як </a:t>
            </a:r>
            <a:r>
              <a:rPr lang="ru-RU" sz="2400" dirty="0" err="1"/>
              <a:t>щось</a:t>
            </a:r>
            <a:r>
              <a:rPr lang="ru-RU" sz="2400" dirty="0"/>
              <a:t> </a:t>
            </a:r>
            <a:r>
              <a:rPr lang="ru-RU" sz="2400" dirty="0" err="1"/>
              <a:t>притаманне</a:t>
            </a:r>
            <a:r>
              <a:rPr lang="ru-RU" sz="2400" dirty="0"/>
              <a:t> </a:t>
            </a:r>
            <a:r>
              <a:rPr lang="ru-RU" sz="2400" dirty="0" err="1"/>
              <a:t>людині</a:t>
            </a:r>
            <a:r>
              <a:rPr lang="ru-RU" sz="2400" dirty="0"/>
              <a:t>. </a:t>
            </a:r>
            <a:endParaRPr lang="ru-RU" sz="2400" dirty="0" smtClean="0"/>
          </a:p>
          <a:p>
            <a:pPr indent="457200"/>
            <a:r>
              <a:rPr lang="ru-RU" sz="2400" dirty="0" err="1" smtClean="0"/>
              <a:t>Роджерс</a:t>
            </a:r>
            <a:r>
              <a:rPr lang="ru-RU" sz="2400" dirty="0" smtClean="0"/>
              <a:t> </a:t>
            </a:r>
            <a:r>
              <a:rPr lang="ru-RU" sz="2400" dirty="0" err="1"/>
              <a:t>вважав</a:t>
            </a:r>
            <a:r>
              <a:rPr lang="ru-RU" sz="2400" dirty="0"/>
              <a:t> </a:t>
            </a:r>
            <a:r>
              <a:rPr lang="ru-RU" sz="2400" dirty="0" err="1"/>
              <a:t>людину</a:t>
            </a:r>
            <a:r>
              <a:rPr lang="ru-RU" sz="2400" dirty="0"/>
              <a:t> активною </a:t>
            </a:r>
            <a:r>
              <a:rPr lang="ru-RU" sz="2400" dirty="0" err="1"/>
              <a:t>істотою</a:t>
            </a:r>
            <a:r>
              <a:rPr lang="ru-RU" sz="2400" dirty="0"/>
              <a:t>, </a:t>
            </a:r>
            <a:r>
              <a:rPr lang="ru-RU" sz="2400" dirty="0" err="1"/>
              <a:t>орієнтованим</a:t>
            </a:r>
            <a:r>
              <a:rPr lang="ru-RU" sz="2400" dirty="0"/>
              <a:t> на </a:t>
            </a:r>
            <a:r>
              <a:rPr lang="ru-RU" sz="2400" dirty="0" err="1"/>
              <a:t>віддалені</a:t>
            </a:r>
            <a:r>
              <a:rPr lang="ru-RU" sz="2400" dirty="0"/>
              <a:t> </a:t>
            </a:r>
            <a:r>
              <a:rPr lang="ru-RU" sz="2400" dirty="0" err="1"/>
              <a:t>цілі</a:t>
            </a:r>
            <a:r>
              <a:rPr lang="ru-RU" sz="2400" dirty="0"/>
              <a:t> і </a:t>
            </a:r>
            <a:r>
              <a:rPr lang="ru-RU" sz="2400" dirty="0" err="1"/>
              <a:t>здатним</a:t>
            </a:r>
            <a:r>
              <a:rPr lang="ru-RU" sz="2400" dirty="0"/>
              <a:t> вести себе до них. </a:t>
            </a:r>
            <a:r>
              <a:rPr lang="ru-RU" sz="2400" dirty="0" err="1"/>
              <a:t>Якщо</a:t>
            </a:r>
            <a:r>
              <a:rPr lang="ru-RU" sz="2400" dirty="0"/>
              <a:t> у </a:t>
            </a:r>
            <a:r>
              <a:rPr lang="ru-RU" sz="2400" dirty="0" err="1"/>
              <a:t>індивіда</a:t>
            </a:r>
            <a:r>
              <a:rPr lang="ru-RU" sz="2400" dirty="0"/>
              <a:t> є </a:t>
            </a:r>
            <a:r>
              <a:rPr lang="ru-RU" sz="2400" dirty="0" err="1"/>
              <a:t>умови</a:t>
            </a:r>
            <a:r>
              <a:rPr lang="ru-RU" sz="2400" dirty="0"/>
              <a:t> </a:t>
            </a:r>
            <a:r>
              <a:rPr lang="ru-RU" sz="2400" dirty="0" err="1"/>
              <a:t>розкрити</a:t>
            </a:r>
            <a:r>
              <a:rPr lang="ru-RU" sz="2400" dirty="0"/>
              <a:t> </a:t>
            </a:r>
            <a:r>
              <a:rPr lang="ru-RU" sz="2400" dirty="0" err="1"/>
              <a:t>свій</a:t>
            </a:r>
            <a:r>
              <a:rPr lang="ru-RU" sz="2400" dirty="0"/>
              <a:t> </a:t>
            </a:r>
            <a:r>
              <a:rPr lang="ru-RU" sz="2400" dirty="0" err="1"/>
              <a:t>природжений</a:t>
            </a:r>
            <a:r>
              <a:rPr lang="ru-RU" sz="2400" dirty="0"/>
              <a:t> </a:t>
            </a:r>
            <a:r>
              <a:rPr lang="ru-RU" sz="2400" dirty="0" err="1"/>
              <a:t>потенціал</a:t>
            </a:r>
            <a:r>
              <a:rPr lang="ru-RU" sz="2400" dirty="0"/>
              <a:t>, </a:t>
            </a:r>
            <a:r>
              <a:rPr lang="ru-RU" sz="2400" dirty="0" err="1"/>
              <a:t>він</a:t>
            </a:r>
            <a:r>
              <a:rPr lang="ru-RU" sz="2400" dirty="0"/>
              <a:t> буде </a:t>
            </a:r>
            <a:r>
              <a:rPr lang="ru-RU" sz="2400" dirty="0" err="1"/>
              <a:t>розвиватися</a:t>
            </a:r>
            <a:r>
              <a:rPr lang="ru-RU" sz="2400" dirty="0"/>
              <a:t> оптимально і </a:t>
            </a:r>
            <a:r>
              <a:rPr lang="ru-RU" sz="2400" dirty="0" err="1"/>
              <a:t>ефективно</a:t>
            </a:r>
            <a:r>
              <a:rPr lang="ru-RU" sz="2400" dirty="0"/>
              <a:t>, </a:t>
            </a:r>
            <a:r>
              <a:rPr lang="ru-RU" sz="2400" dirty="0" err="1"/>
              <a:t>жити</a:t>
            </a:r>
            <a:r>
              <a:rPr lang="ru-RU" sz="2400" dirty="0"/>
              <a:t> в </a:t>
            </a:r>
            <a:r>
              <a:rPr lang="ru-RU" sz="2400" dirty="0" err="1"/>
              <a:t>гармонії</a:t>
            </a:r>
            <a:r>
              <a:rPr lang="ru-RU" sz="2400" dirty="0"/>
              <a:t> з собою і </a:t>
            </a:r>
            <a:r>
              <a:rPr lang="ru-RU" sz="2400" dirty="0" err="1"/>
              <a:t>оточуючими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814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6128" y="6025405"/>
            <a:ext cx="7118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Гордон </a:t>
            </a:r>
            <a:r>
              <a:rPr lang="ru-RU" sz="3200" dirty="0" err="1" smtClean="0"/>
              <a:t>Віллард</a:t>
            </a:r>
            <a:r>
              <a:rPr lang="ru-RU" sz="3200" dirty="0" smtClean="0"/>
              <a:t> </a:t>
            </a:r>
            <a:r>
              <a:rPr lang="ru-RU" sz="3200" dirty="0" err="1" smtClean="0"/>
              <a:t>Олпорт</a:t>
            </a:r>
            <a:r>
              <a:rPr lang="ru-RU" sz="3200" dirty="0" smtClean="0"/>
              <a:t> </a:t>
            </a:r>
            <a:r>
              <a:rPr lang="ru-RU" sz="3200" dirty="0"/>
              <a:t>(1887–1967)</a:t>
            </a:r>
          </a:p>
        </p:txBody>
      </p:sp>
      <p:pic>
        <p:nvPicPr>
          <p:cNvPr id="33794" name="Picture 2" descr="Результат пошуку зображень за запитом &quot;Гордон В. Олпорт (1887–1967)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204" y="476672"/>
            <a:ext cx="4176464" cy="551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30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17693"/>
            <a:ext cx="83529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Вважав</a:t>
            </a:r>
            <a:r>
              <a:rPr lang="ru-RU" sz="2400" dirty="0" smtClean="0"/>
              <a:t> </a:t>
            </a:r>
            <a:r>
              <a:rPr lang="ru-RU" sz="2400" dirty="0" err="1"/>
              <a:t>особистість</a:t>
            </a:r>
            <a:r>
              <a:rPr lang="ru-RU" sz="2400" dirty="0"/>
              <a:t> </a:t>
            </a:r>
            <a:r>
              <a:rPr lang="ru-RU" sz="2400" dirty="0" err="1"/>
              <a:t>відкритою</a:t>
            </a:r>
            <a:r>
              <a:rPr lang="ru-RU" sz="2400" dirty="0"/>
              <a:t> системою, </a:t>
            </a:r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якої</a:t>
            </a:r>
            <a:r>
              <a:rPr lang="ru-RU" sz="2400" dirty="0"/>
              <a:t> </a:t>
            </a:r>
            <a:r>
              <a:rPr lang="ru-RU" sz="2400" dirty="0" err="1"/>
              <a:t>здійснюється</a:t>
            </a:r>
            <a:r>
              <a:rPr lang="ru-RU" sz="2400" dirty="0"/>
              <a:t> у </a:t>
            </a:r>
            <a:r>
              <a:rPr lang="ru-RU" sz="2400" dirty="0" err="1"/>
              <a:t>взаємозв'язку</a:t>
            </a:r>
            <a:r>
              <a:rPr lang="ru-RU" sz="2400" dirty="0"/>
              <a:t> з </a:t>
            </a:r>
            <a:r>
              <a:rPr lang="ru-RU" sz="2400" dirty="0" err="1"/>
              <a:t>іншими</a:t>
            </a:r>
            <a:r>
              <a:rPr lang="ru-RU" sz="2400" dirty="0"/>
              <a:t> людьми. </a:t>
            </a:r>
            <a:r>
              <a:rPr lang="ru-RU" sz="2400" dirty="0" smtClean="0"/>
              <a:t>Людина </a:t>
            </a:r>
            <a:r>
              <a:rPr lang="ru-RU" sz="2400" dirty="0"/>
              <a:t>перш за все </a:t>
            </a:r>
            <a:r>
              <a:rPr lang="ru-RU" sz="2400" dirty="0" err="1"/>
              <a:t>соціальна</a:t>
            </a:r>
            <a:r>
              <a:rPr lang="ru-RU" sz="2400" dirty="0"/>
              <a:t>, а не </a:t>
            </a:r>
            <a:r>
              <a:rPr lang="ru-RU" sz="2400" dirty="0" err="1"/>
              <a:t>біологічна</a:t>
            </a:r>
            <a:r>
              <a:rPr lang="ru-RU" sz="2400" dirty="0"/>
              <a:t> </a:t>
            </a:r>
            <a:r>
              <a:rPr lang="ru-RU" sz="2400" dirty="0" err="1"/>
              <a:t>істота</a:t>
            </a:r>
            <a:r>
              <a:rPr lang="ru-RU" sz="2400" dirty="0"/>
              <a:t> і тому не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розвиватися</a:t>
            </a:r>
            <a:r>
              <a:rPr lang="ru-RU" sz="2400" dirty="0"/>
              <a:t> без </a:t>
            </a:r>
            <a:r>
              <a:rPr lang="ru-RU" sz="2400" dirty="0" err="1"/>
              <a:t>контактів</a:t>
            </a:r>
            <a:r>
              <a:rPr lang="ru-RU" sz="2400" dirty="0"/>
              <a:t> з </a:t>
            </a:r>
            <a:r>
              <a:rPr lang="ru-RU" sz="2400" dirty="0" err="1"/>
              <a:t>довколишніми</a:t>
            </a:r>
            <a:r>
              <a:rPr lang="ru-RU" sz="2400" dirty="0"/>
              <a:t> людьми, з </a:t>
            </a:r>
            <a:r>
              <a:rPr lang="ru-RU" sz="2400" dirty="0" err="1"/>
              <a:t>суспільством</a:t>
            </a:r>
            <a:r>
              <a:rPr lang="ru-RU" sz="2400" dirty="0"/>
              <a:t>. </a:t>
            </a:r>
            <a:r>
              <a:rPr lang="ru-RU" sz="2400" dirty="0" err="1"/>
              <a:t>Звідси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різке</a:t>
            </a:r>
            <a:r>
              <a:rPr lang="ru-RU" sz="2400" dirty="0"/>
              <a:t> </a:t>
            </a:r>
            <a:r>
              <a:rPr lang="ru-RU" sz="2400" dirty="0" err="1"/>
              <a:t>неприйняття</a:t>
            </a:r>
            <a:r>
              <a:rPr lang="ru-RU" sz="2400" dirty="0"/>
              <a:t> </a:t>
            </a:r>
            <a:r>
              <a:rPr lang="ru-RU" sz="2400" dirty="0" err="1"/>
              <a:t>положення</a:t>
            </a:r>
            <a:r>
              <a:rPr lang="ru-RU" sz="2400" dirty="0"/>
              <a:t> </a:t>
            </a:r>
            <a:r>
              <a:rPr lang="ru-RU" sz="2400" dirty="0" err="1"/>
              <a:t>психоаналізу</a:t>
            </a:r>
            <a:r>
              <a:rPr lang="ru-RU" sz="2400" dirty="0"/>
              <a:t> про </a:t>
            </a:r>
            <a:r>
              <a:rPr lang="ru-RU" sz="2400" dirty="0" err="1"/>
              <a:t>антагоністичні</a:t>
            </a:r>
            <a:r>
              <a:rPr lang="ru-RU" sz="2400" dirty="0"/>
              <a:t>, </a:t>
            </a:r>
            <a:r>
              <a:rPr lang="ru-RU" sz="2400" dirty="0" err="1"/>
              <a:t>ворожі</a:t>
            </a:r>
            <a:r>
              <a:rPr lang="ru-RU" sz="2400" dirty="0"/>
              <a:t> </a:t>
            </a:r>
            <a:r>
              <a:rPr lang="ru-RU" sz="2400" dirty="0" err="1"/>
              <a:t>стосунки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особистістю</a:t>
            </a:r>
            <a:r>
              <a:rPr lang="ru-RU" sz="2400" dirty="0"/>
              <a:t> і </a:t>
            </a:r>
            <a:r>
              <a:rPr lang="ru-RU" sz="2400" dirty="0" err="1"/>
              <a:t>суспільством</a:t>
            </a:r>
            <a:r>
              <a:rPr lang="ru-RU" sz="2400" dirty="0"/>
              <a:t>. </a:t>
            </a:r>
            <a:r>
              <a:rPr lang="ru-RU" sz="2400" dirty="0" err="1" smtClean="0"/>
              <a:t>Олпорт</a:t>
            </a:r>
            <a:r>
              <a:rPr lang="ru-RU" sz="2400" dirty="0" smtClean="0"/>
              <a:t> </a:t>
            </a:r>
            <a:r>
              <a:rPr lang="ru-RU" sz="2400" dirty="0" err="1"/>
              <a:t>вважав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взаємини</a:t>
            </a:r>
            <a:r>
              <a:rPr lang="ru-RU" sz="2400" dirty="0"/>
              <a:t> </a:t>
            </a:r>
            <a:r>
              <a:rPr lang="ru-RU" sz="2400" dirty="0" err="1"/>
              <a:t>особистості</a:t>
            </a:r>
            <a:r>
              <a:rPr lang="ru-RU" sz="2400" dirty="0"/>
              <a:t> з </a:t>
            </a:r>
            <a:r>
              <a:rPr lang="ru-RU" sz="2400" dirty="0" err="1"/>
              <a:t>суспільством</a:t>
            </a:r>
            <a:r>
              <a:rPr lang="ru-RU" sz="2400" dirty="0"/>
              <a:t> є не </a:t>
            </a:r>
            <a:r>
              <a:rPr lang="ru-RU" sz="2400" dirty="0" err="1"/>
              <a:t>прагненням</a:t>
            </a:r>
            <a:r>
              <a:rPr lang="ru-RU" sz="2400" dirty="0"/>
              <a:t> до </a:t>
            </a:r>
            <a:r>
              <a:rPr lang="ru-RU" sz="2400" dirty="0" err="1"/>
              <a:t>адаптації</a:t>
            </a:r>
            <a:r>
              <a:rPr lang="ru-RU" sz="2400" dirty="0"/>
              <a:t>, а </a:t>
            </a:r>
            <a:r>
              <a:rPr lang="ru-RU" sz="2400" dirty="0" err="1"/>
              <a:t>взаємодією</a:t>
            </a:r>
            <a:r>
              <a:rPr lang="ru-RU" sz="2400" dirty="0"/>
              <a:t>.</a:t>
            </a:r>
          </a:p>
          <a:p>
            <a:r>
              <a:rPr lang="ru-RU" sz="2400" dirty="0" err="1" smtClean="0"/>
              <a:t>Особистість</a:t>
            </a:r>
            <a:r>
              <a:rPr lang="ru-RU" sz="2400" dirty="0" smtClean="0"/>
              <a:t> </a:t>
            </a:r>
            <a:r>
              <a:rPr lang="ru-RU" sz="2400" dirty="0"/>
              <a:t>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динамічна</a:t>
            </a:r>
            <a:r>
              <a:rPr lang="ru-RU" sz="2400" dirty="0"/>
              <a:t> </a:t>
            </a:r>
            <a:r>
              <a:rPr lang="ru-RU" sz="2400" dirty="0" err="1"/>
              <a:t>організація</a:t>
            </a:r>
            <a:r>
              <a:rPr lang="ru-RU" sz="2400" dirty="0"/>
              <a:t> </a:t>
            </a:r>
            <a:r>
              <a:rPr lang="ru-RU" sz="2400" dirty="0" err="1"/>
              <a:t>особливих</a:t>
            </a:r>
            <a:r>
              <a:rPr lang="ru-RU" sz="2400" dirty="0"/>
              <a:t> </a:t>
            </a:r>
            <a:r>
              <a:rPr lang="ru-RU" sz="2400" dirty="0" err="1"/>
              <a:t>мотиваційних</a:t>
            </a:r>
            <a:r>
              <a:rPr lang="ru-RU" sz="2400" dirty="0"/>
              <a:t> систем, </a:t>
            </a:r>
            <a:r>
              <a:rPr lang="ru-RU" sz="2400" dirty="0" err="1"/>
              <a:t>звичок</a:t>
            </a:r>
            <a:r>
              <a:rPr lang="ru-RU" sz="2400" dirty="0"/>
              <a:t>, установок і </a:t>
            </a:r>
            <a:r>
              <a:rPr lang="ru-RU" sz="2400" dirty="0" err="1"/>
              <a:t>особистісних</a:t>
            </a:r>
            <a:r>
              <a:rPr lang="ru-RU" sz="2400" dirty="0"/>
              <a:t> рис </a:t>
            </a:r>
            <a:r>
              <a:rPr lang="ru-RU" sz="2400" dirty="0" err="1"/>
              <a:t>індивіда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визначають</a:t>
            </a:r>
            <a:r>
              <a:rPr lang="ru-RU" sz="2400" dirty="0"/>
              <a:t> </a:t>
            </a:r>
            <a:r>
              <a:rPr lang="ru-RU" sz="2400" dirty="0" err="1"/>
              <a:t>унікальність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взаємодії</a:t>
            </a:r>
            <a:r>
              <a:rPr lang="ru-RU" sz="2400" dirty="0"/>
              <a:t> з </a:t>
            </a:r>
            <a:r>
              <a:rPr lang="ru-RU" sz="2400" dirty="0" err="1"/>
              <a:t>середовищем</a:t>
            </a:r>
            <a:r>
              <a:rPr lang="ru-RU" sz="2400" dirty="0"/>
              <a:t>, </a:t>
            </a:r>
            <a:r>
              <a:rPr lang="ru-RU" sz="2400" dirty="0" err="1"/>
              <a:t>передусім</a:t>
            </a:r>
            <a:r>
              <a:rPr lang="ru-RU" sz="2400" dirty="0"/>
              <a:t> </a:t>
            </a:r>
            <a:r>
              <a:rPr lang="ru-RU" sz="2400" dirty="0" err="1"/>
              <a:t>соціальним</a:t>
            </a:r>
            <a:r>
              <a:rPr lang="ru-RU" sz="2400" dirty="0"/>
              <a:t>. </a:t>
            </a:r>
            <a:r>
              <a:rPr lang="ru-RU" sz="2400" dirty="0" err="1"/>
              <a:t>Однак</a:t>
            </a:r>
            <a:r>
              <a:rPr lang="ru-RU" sz="2400" dirty="0"/>
              <a:t>, у </a:t>
            </a:r>
            <a:r>
              <a:rPr lang="ru-RU" sz="2400" dirty="0" err="1"/>
              <a:t>цих</a:t>
            </a:r>
            <a:r>
              <a:rPr lang="ru-RU" sz="2400" dirty="0"/>
              <a:t> </a:t>
            </a:r>
            <a:r>
              <a:rPr lang="ru-RU" sz="2400" dirty="0" err="1"/>
              <a:t>стосунках</a:t>
            </a:r>
            <a:r>
              <a:rPr lang="ru-RU" sz="2400" dirty="0"/>
              <a:t> </a:t>
            </a:r>
            <a:r>
              <a:rPr lang="ru-RU" sz="2400" dirty="0" err="1"/>
              <a:t>немає</a:t>
            </a:r>
            <a:r>
              <a:rPr lang="ru-RU" sz="2400" dirty="0"/>
              <a:t> </a:t>
            </a:r>
            <a:r>
              <a:rPr lang="ru-RU" sz="2400" dirty="0" err="1"/>
              <a:t>рівноваги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довкіллям</a:t>
            </a:r>
            <a:r>
              <a:rPr lang="ru-RU" sz="2400" dirty="0"/>
              <a:t> і </a:t>
            </a:r>
            <a:r>
              <a:rPr lang="ru-RU" sz="2400" dirty="0" err="1"/>
              <a:t>людиною</a:t>
            </a:r>
            <a:r>
              <a:rPr lang="ru-RU" sz="2400" dirty="0"/>
              <a:t>. Людина повинна весь час </a:t>
            </a:r>
            <a:r>
              <a:rPr lang="ru-RU" sz="2400" dirty="0" err="1"/>
              <a:t>встановлювати</a:t>
            </a:r>
            <a:r>
              <a:rPr lang="ru-RU" sz="2400" dirty="0"/>
              <a:t> </a:t>
            </a:r>
            <a:r>
              <a:rPr lang="ru-RU" sz="2400" dirty="0" err="1"/>
              <a:t>нові</a:t>
            </a:r>
            <a:r>
              <a:rPr lang="ru-RU" sz="2400" dirty="0"/>
              <a:t> </a:t>
            </a:r>
            <a:r>
              <a:rPr lang="ru-RU" sz="2400" dirty="0" err="1"/>
              <a:t>стосунки</a:t>
            </a:r>
            <a:r>
              <a:rPr lang="ru-RU" sz="2400" dirty="0"/>
              <a:t> і </a:t>
            </a:r>
            <a:r>
              <a:rPr lang="ru-RU" sz="2400" dirty="0" err="1"/>
              <a:t>розвивати</a:t>
            </a:r>
            <a:r>
              <a:rPr lang="ru-RU" sz="2400" dirty="0"/>
              <a:t> </a:t>
            </a:r>
            <a:r>
              <a:rPr lang="ru-RU" sz="2400" dirty="0" err="1"/>
              <a:t>наявні</a:t>
            </a:r>
            <a:r>
              <a:rPr lang="ru-RU" sz="2400" dirty="0"/>
              <a:t>. </a:t>
            </a:r>
            <a:r>
              <a:rPr lang="ru-RU" sz="2400" dirty="0" err="1"/>
              <a:t>Отже</a:t>
            </a:r>
            <a:r>
              <a:rPr lang="ru-RU" sz="2400" dirty="0"/>
              <a:t>, </a:t>
            </a:r>
            <a:r>
              <a:rPr lang="ru-RU" sz="2400" dirty="0" err="1"/>
              <a:t>постійний</a:t>
            </a:r>
            <a:r>
              <a:rPr lang="ru-RU" sz="2400" dirty="0"/>
              <a:t> </a:t>
            </a:r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особистості</a:t>
            </a:r>
            <a:r>
              <a:rPr lang="ru-RU" sz="2400" dirty="0"/>
              <a:t> є основною формою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існування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454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6021288"/>
            <a:ext cx="74771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/>
              <a:t>Абрагам</a:t>
            </a:r>
            <a:r>
              <a:rPr lang="ru-RU" sz="3200" dirty="0"/>
              <a:t> Гарольд </a:t>
            </a:r>
            <a:r>
              <a:rPr lang="ru-RU" sz="3200" dirty="0" err="1"/>
              <a:t>Маслоу</a:t>
            </a:r>
            <a:r>
              <a:rPr lang="ru-RU" sz="3200" dirty="0"/>
              <a:t> (1908–1970)</a:t>
            </a:r>
          </a:p>
        </p:txBody>
      </p:sp>
      <p:pic>
        <p:nvPicPr>
          <p:cNvPr id="1026" name="Picture 2" descr="Результат пошуку зображень за запитом &quot;Абрахам Маслоу (1907–1970)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03" y="380040"/>
            <a:ext cx="4536504" cy="564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70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268759"/>
            <a:ext cx="41764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Я</a:t>
            </a:r>
            <a:r>
              <a:rPr lang="ru-RU" sz="2000" dirty="0" smtClean="0"/>
              <a:t>дро </a:t>
            </a:r>
            <a:r>
              <a:rPr lang="ru-RU" sz="2000" dirty="0" err="1"/>
              <a:t>особистості</a:t>
            </a:r>
            <a:r>
              <a:rPr lang="ru-RU" sz="2000" dirty="0"/>
              <a:t> </a:t>
            </a:r>
            <a:r>
              <a:rPr lang="ru-RU" sz="2000" dirty="0" err="1"/>
              <a:t>утворюють</a:t>
            </a:r>
            <a:r>
              <a:rPr lang="ru-RU" sz="2000" dirty="0"/>
              <a:t> </a:t>
            </a:r>
            <a:r>
              <a:rPr lang="ru-RU" sz="2000" dirty="0" err="1"/>
              <a:t>гуманістичні</a:t>
            </a:r>
            <a:r>
              <a:rPr lang="ru-RU" sz="2000" dirty="0"/>
              <a:t> потреби в </a:t>
            </a:r>
            <a:r>
              <a:rPr lang="ru-RU" sz="2000" dirty="0" err="1"/>
              <a:t>добрі</a:t>
            </a:r>
            <a:r>
              <a:rPr lang="ru-RU" sz="2000" dirty="0"/>
              <a:t>, </a:t>
            </a:r>
            <a:r>
              <a:rPr lang="ru-RU" sz="2000" dirty="0" err="1"/>
              <a:t>моральності</a:t>
            </a:r>
            <a:r>
              <a:rPr lang="ru-RU" sz="2000" dirty="0"/>
              <a:t>, </a:t>
            </a:r>
            <a:r>
              <a:rPr lang="ru-RU" sz="2000" dirty="0" err="1"/>
              <a:t>доброзичливості</a:t>
            </a:r>
            <a:r>
              <a:rPr lang="ru-RU" sz="2000" dirty="0"/>
              <a:t>, з </a:t>
            </a:r>
            <a:r>
              <a:rPr lang="ru-RU" sz="2000" dirty="0" err="1"/>
              <a:t>якими</a:t>
            </a:r>
            <a:r>
              <a:rPr lang="ru-RU" sz="2000" dirty="0"/>
              <a:t> </a:t>
            </a:r>
            <a:r>
              <a:rPr lang="ru-RU" sz="2000" dirty="0" err="1"/>
              <a:t>народжується</a:t>
            </a:r>
            <a:r>
              <a:rPr lang="ru-RU" sz="2000" dirty="0"/>
              <a:t> </a:t>
            </a:r>
            <a:r>
              <a:rPr lang="ru-RU" sz="2000" dirty="0" err="1"/>
              <a:t>людина</a:t>
            </a:r>
            <a:r>
              <a:rPr lang="ru-RU" sz="2000" dirty="0"/>
              <a:t> і </a:t>
            </a:r>
            <a:r>
              <a:rPr lang="ru-RU" sz="2000" dirty="0" err="1"/>
              <a:t>які</a:t>
            </a:r>
            <a:r>
              <a:rPr lang="ru-RU" sz="2000" dirty="0"/>
              <a:t> вона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реалізувати</a:t>
            </a:r>
            <a:r>
              <a:rPr lang="ru-RU" sz="2000" dirty="0"/>
              <a:t> за </a:t>
            </a:r>
            <a:r>
              <a:rPr lang="ru-RU" sz="2000" dirty="0" err="1"/>
              <a:t>певних</a:t>
            </a:r>
            <a:r>
              <a:rPr lang="ru-RU" sz="2000" dirty="0"/>
              <a:t> умов. </a:t>
            </a:r>
            <a:endParaRPr lang="ru-RU" sz="2000" dirty="0" smtClean="0"/>
          </a:p>
          <a:p>
            <a:r>
              <a:rPr lang="ru-RU" sz="2000" dirty="0" err="1" smtClean="0"/>
              <a:t>Однак</a:t>
            </a:r>
            <a:r>
              <a:rPr lang="ru-RU" sz="2000" dirty="0"/>
              <a:t>, </a:t>
            </a:r>
            <a:r>
              <a:rPr lang="ru-RU" sz="2000" dirty="0" err="1"/>
              <a:t>ці</a:t>
            </a:r>
            <a:r>
              <a:rPr lang="ru-RU" sz="2000" dirty="0"/>
              <a:t> потреби в </a:t>
            </a:r>
            <a:r>
              <a:rPr lang="ru-RU" sz="2000" dirty="0" err="1"/>
              <a:t>самоактуалізації</a:t>
            </a:r>
            <a:r>
              <a:rPr lang="ru-RU" sz="2000" dirty="0"/>
              <a:t> </a:t>
            </a:r>
            <a:r>
              <a:rPr lang="ru-RU" sz="2000" dirty="0" err="1"/>
              <a:t>задовольняються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задоволення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потреб і </a:t>
            </a:r>
            <a:r>
              <a:rPr lang="ru-RU" sz="2000" dirty="0" err="1"/>
              <a:t>передусім</a:t>
            </a:r>
            <a:r>
              <a:rPr lang="ru-RU" sz="2000" dirty="0"/>
              <a:t> </a:t>
            </a:r>
            <a:r>
              <a:rPr lang="ru-RU" sz="2000" dirty="0" err="1"/>
              <a:t>фізіологічних</a:t>
            </a:r>
            <a:r>
              <a:rPr lang="ru-RU" sz="2000" dirty="0"/>
              <a:t>. </a:t>
            </a:r>
            <a:r>
              <a:rPr lang="ru-RU" sz="2000" dirty="0" err="1"/>
              <a:t>Більшості</a:t>
            </a:r>
            <a:r>
              <a:rPr lang="ru-RU" sz="2000" dirty="0"/>
              <a:t> ж </a:t>
            </a:r>
            <a:r>
              <a:rPr lang="ru-RU" sz="2000" dirty="0" smtClean="0"/>
              <a:t> людей </a:t>
            </a:r>
            <a:r>
              <a:rPr lang="ru-RU" sz="2000" dirty="0"/>
              <a:t>не </a:t>
            </a:r>
            <a:r>
              <a:rPr lang="ru-RU" sz="2000" dirty="0" err="1"/>
              <a:t>вдається</a:t>
            </a:r>
            <a:r>
              <a:rPr lang="ru-RU" sz="2000" dirty="0"/>
              <a:t> </a:t>
            </a:r>
            <a:r>
              <a:rPr lang="ru-RU" sz="2000" dirty="0" err="1"/>
              <a:t>досягти</a:t>
            </a:r>
            <a:r>
              <a:rPr lang="ru-RU" sz="2000" dirty="0"/>
              <a:t> </a:t>
            </a:r>
            <a:r>
              <a:rPr lang="ru-RU" sz="2000" dirty="0" err="1"/>
              <a:t>задоволення</a:t>
            </a:r>
            <a:r>
              <a:rPr lang="ru-RU" sz="2000" dirty="0"/>
              <a:t> </a:t>
            </a:r>
            <a:r>
              <a:rPr lang="ru-RU" sz="2000" dirty="0" err="1"/>
              <a:t>навіть</a:t>
            </a:r>
            <a:r>
              <a:rPr lang="ru-RU" sz="2000" dirty="0"/>
              <a:t> </a:t>
            </a:r>
            <a:r>
              <a:rPr lang="ru-RU" sz="2000" dirty="0" err="1"/>
              <a:t>нижчих</a:t>
            </a:r>
            <a:r>
              <a:rPr lang="ru-RU" sz="2000" dirty="0"/>
              <a:t> потреб</a:t>
            </a:r>
            <a:r>
              <a:rPr lang="ru-RU" sz="2000" dirty="0" smtClean="0"/>
              <a:t>.</a:t>
            </a:r>
          </a:p>
          <a:p>
            <a:r>
              <a:rPr lang="ru-RU" sz="2000" b="1" i="1" dirty="0" err="1" smtClean="0"/>
              <a:t>Ієрархія</a:t>
            </a:r>
            <a:r>
              <a:rPr lang="ru-RU" sz="2000" b="1" i="1" dirty="0" smtClean="0"/>
              <a:t> </a:t>
            </a:r>
            <a:r>
              <a:rPr lang="ru-RU" sz="2000" b="1" i="1" dirty="0"/>
              <a:t>потреб, </a:t>
            </a:r>
            <a:r>
              <a:rPr lang="ru-RU" sz="2000" dirty="0" err="1"/>
              <a:t>згідно</a:t>
            </a:r>
            <a:r>
              <a:rPr lang="ru-RU" sz="2000" dirty="0"/>
              <a:t> з </a:t>
            </a:r>
            <a:r>
              <a:rPr lang="ru-RU" sz="2000" dirty="0" err="1"/>
              <a:t>Маслоу</a:t>
            </a:r>
            <a:r>
              <a:rPr lang="ru-RU" sz="2000" dirty="0"/>
              <a:t>, </a:t>
            </a:r>
            <a:r>
              <a:rPr lang="ru-RU" sz="2000" dirty="0" err="1"/>
              <a:t>охоплює</a:t>
            </a:r>
            <a:r>
              <a:rPr lang="ru-RU" sz="2000" dirty="0"/>
              <a:t>:</a:t>
            </a:r>
          </a:p>
        </p:txBody>
      </p:sp>
      <p:pic>
        <p:nvPicPr>
          <p:cNvPr id="2052" name="Picture 4" descr="Результат пошуку зображень за запитом &quot;Абрахам Маслоу піраміда потреб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13376"/>
            <a:ext cx="5616624" cy="43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6165304"/>
            <a:ext cx="58336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Анна </a:t>
            </a:r>
            <a:r>
              <a:rPr lang="ru-RU" sz="3200" dirty="0" err="1"/>
              <a:t>Фройд</a:t>
            </a:r>
            <a:r>
              <a:rPr lang="ru-RU" sz="3200" dirty="0"/>
              <a:t> (1895 – 1979 </a:t>
            </a:r>
            <a:r>
              <a:rPr lang="ru-RU" sz="3200" dirty="0" err="1"/>
              <a:t>рр</a:t>
            </a:r>
            <a:r>
              <a:rPr lang="ru-RU" sz="3200" dirty="0"/>
              <a:t>.)</a:t>
            </a:r>
          </a:p>
        </p:txBody>
      </p:sp>
      <p:pic>
        <p:nvPicPr>
          <p:cNvPr id="6148" name="Picture 4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431" y="260648"/>
            <a:ext cx="4602146" cy="578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59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езультат пошуку зображе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8680"/>
            <a:ext cx="6000565" cy="605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01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836712"/>
            <a:ext cx="8280920" cy="1400175"/>
          </a:xfrm>
        </p:spPr>
        <p:txBody>
          <a:bodyPr/>
          <a:lstStyle/>
          <a:p>
            <a:r>
              <a:rPr lang="ru-RU" sz="3600" dirty="0"/>
              <a:t>Анна </a:t>
            </a:r>
            <a:r>
              <a:rPr lang="ru-RU" sz="3600" dirty="0" err="1"/>
              <a:t>Фройд</a:t>
            </a:r>
            <a:r>
              <a:rPr lang="ru-RU" sz="3600" dirty="0"/>
              <a:t> </a:t>
            </a:r>
            <a:r>
              <a:rPr lang="ru-RU" sz="3600" dirty="0" err="1"/>
              <a:t>описує</a:t>
            </a:r>
            <a:r>
              <a:rPr lang="ru-RU" sz="3600" dirty="0"/>
              <a:t> </a:t>
            </a:r>
            <a:r>
              <a:rPr lang="ru-RU" sz="3600" dirty="0" err="1"/>
              <a:t>такі</a:t>
            </a:r>
            <a:r>
              <a:rPr lang="ru-RU" sz="3600" dirty="0"/>
              <a:t> </a:t>
            </a:r>
            <a:r>
              <a:rPr lang="ru-RU" sz="3600" dirty="0" err="1"/>
              <a:t>захисні</a:t>
            </a:r>
            <a:r>
              <a:rPr lang="ru-RU" sz="3600" dirty="0"/>
              <a:t> </a:t>
            </a:r>
            <a:r>
              <a:rPr lang="ru-RU" sz="3600" dirty="0" err="1"/>
              <a:t>механізми</a:t>
            </a:r>
            <a:r>
              <a:rPr lang="ru-RU" sz="3600" dirty="0"/>
              <a:t> (</a:t>
            </a:r>
            <a:r>
              <a:rPr lang="ru-RU" sz="3600" dirty="0" err="1"/>
              <a:t>defense</a:t>
            </a:r>
            <a:r>
              <a:rPr lang="ru-RU" sz="3600" dirty="0"/>
              <a:t> </a:t>
            </a:r>
            <a:r>
              <a:rPr lang="ru-RU" sz="3600" dirty="0" err="1"/>
              <a:t>mechanisms</a:t>
            </a:r>
            <a:r>
              <a:rPr lang="ru-RU" sz="3600" dirty="0" smtClean="0"/>
              <a:t>):</a:t>
            </a:r>
            <a:endParaRPr lang="ru-RU" altLang="ru-RU" sz="3600" b="1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2348880"/>
            <a:ext cx="6711950" cy="2600498"/>
          </a:xfrm>
        </p:spPr>
        <p:txBody>
          <a:bodyPr/>
          <a:lstStyle/>
          <a:p>
            <a:r>
              <a:rPr lang="ru-RU" sz="2200" i="1" dirty="0" err="1" smtClean="0"/>
              <a:t>витіснення</a:t>
            </a:r>
            <a:r>
              <a:rPr lang="ru-RU" sz="2200" i="1" dirty="0" smtClean="0"/>
              <a:t> </a:t>
            </a:r>
            <a:r>
              <a:rPr lang="ru-RU" sz="2200" dirty="0"/>
              <a:t>(</a:t>
            </a:r>
            <a:r>
              <a:rPr lang="ru-RU" sz="2200" dirty="0" err="1"/>
              <a:t>repression</a:t>
            </a:r>
            <a:r>
              <a:rPr lang="ru-RU" sz="2200" dirty="0" smtClean="0"/>
              <a:t>)</a:t>
            </a:r>
            <a:endParaRPr lang="uk-UA" altLang="ru-RU" sz="2200" b="1" i="1" dirty="0" smtClean="0"/>
          </a:p>
          <a:p>
            <a:r>
              <a:rPr lang="ru-RU" sz="2200" i="1" dirty="0" err="1" smtClean="0"/>
              <a:t>заперечення</a:t>
            </a:r>
            <a:r>
              <a:rPr lang="ru-RU" sz="2200" i="1" dirty="0" smtClean="0"/>
              <a:t> </a:t>
            </a:r>
            <a:r>
              <a:rPr lang="ru-RU" sz="2200" dirty="0"/>
              <a:t>(</a:t>
            </a:r>
            <a:r>
              <a:rPr lang="ru-RU" sz="2200" dirty="0" err="1"/>
              <a:t>denial</a:t>
            </a:r>
            <a:r>
              <a:rPr lang="ru-RU" sz="2200" dirty="0" smtClean="0"/>
              <a:t>)</a:t>
            </a:r>
            <a:endParaRPr lang="uk-UA" altLang="ru-RU" sz="2200" b="1" i="1" dirty="0" smtClean="0"/>
          </a:p>
          <a:p>
            <a:r>
              <a:rPr lang="ru-RU" sz="2200" i="1" dirty="0" err="1" smtClean="0"/>
              <a:t>раціоналізація</a:t>
            </a:r>
            <a:r>
              <a:rPr lang="ru-RU" sz="2200" i="1" dirty="0" smtClean="0"/>
              <a:t> </a:t>
            </a:r>
            <a:r>
              <a:rPr lang="ru-RU" sz="2200" dirty="0"/>
              <a:t>(</a:t>
            </a:r>
            <a:r>
              <a:rPr lang="ru-RU" sz="2200" dirty="0" err="1"/>
              <a:t>rationalization</a:t>
            </a:r>
            <a:r>
              <a:rPr lang="ru-RU" sz="2200" dirty="0"/>
              <a:t>)</a:t>
            </a:r>
            <a:endParaRPr lang="uk-UA" altLang="ru-RU" sz="2200" b="1" i="1" dirty="0" smtClean="0"/>
          </a:p>
          <a:p>
            <a:r>
              <a:rPr lang="ru-RU" sz="2200" i="1" dirty="0" err="1"/>
              <a:t>реактивне</a:t>
            </a:r>
            <a:r>
              <a:rPr lang="ru-RU" sz="2200" i="1" dirty="0"/>
              <a:t> </a:t>
            </a:r>
            <a:r>
              <a:rPr lang="ru-RU" sz="2200" i="1" dirty="0" err="1"/>
              <a:t>утворення</a:t>
            </a:r>
            <a:r>
              <a:rPr lang="ru-RU" sz="2200" i="1" dirty="0"/>
              <a:t> </a:t>
            </a:r>
            <a:r>
              <a:rPr lang="ru-RU" sz="2200" dirty="0"/>
              <a:t>(</a:t>
            </a:r>
            <a:r>
              <a:rPr lang="ru-RU" sz="2200" dirty="0" err="1"/>
              <a:t>reactive</a:t>
            </a:r>
            <a:r>
              <a:rPr lang="ru-RU" sz="2200" dirty="0"/>
              <a:t> </a:t>
            </a:r>
            <a:r>
              <a:rPr lang="ru-RU" sz="2200" dirty="0" err="1"/>
              <a:t>formation</a:t>
            </a:r>
            <a:r>
              <a:rPr lang="ru-RU" sz="2200" dirty="0" smtClean="0"/>
              <a:t>)</a:t>
            </a:r>
          </a:p>
          <a:p>
            <a:r>
              <a:rPr lang="ru-RU" sz="2200" i="1" dirty="0" err="1"/>
              <a:t>проекція</a:t>
            </a:r>
            <a:r>
              <a:rPr lang="ru-RU" sz="2200" i="1" dirty="0"/>
              <a:t> </a:t>
            </a:r>
            <a:r>
              <a:rPr lang="ru-RU" sz="2200" dirty="0"/>
              <a:t>(</a:t>
            </a:r>
            <a:r>
              <a:rPr lang="ru-RU" sz="2200" dirty="0" err="1"/>
              <a:t>projection</a:t>
            </a:r>
            <a:r>
              <a:rPr lang="ru-RU" sz="2200" dirty="0" smtClean="0"/>
              <a:t>)</a:t>
            </a:r>
          </a:p>
          <a:p>
            <a:r>
              <a:rPr lang="ru-RU" sz="2200" i="1" dirty="0" err="1"/>
              <a:t>ізоляція</a:t>
            </a:r>
            <a:r>
              <a:rPr lang="ru-RU" sz="2200" i="1" dirty="0"/>
              <a:t> </a:t>
            </a:r>
            <a:r>
              <a:rPr lang="ru-RU" sz="2200" dirty="0"/>
              <a:t>(</a:t>
            </a:r>
            <a:r>
              <a:rPr lang="ru-RU" sz="2200" dirty="0" err="1"/>
              <a:t>isolation</a:t>
            </a:r>
            <a:r>
              <a:rPr lang="ru-RU" sz="2200" dirty="0" smtClean="0"/>
              <a:t>)</a:t>
            </a:r>
          </a:p>
          <a:p>
            <a:r>
              <a:rPr lang="ru-RU" sz="2200" i="1" dirty="0" err="1" smtClean="0"/>
              <a:t>регресія</a:t>
            </a:r>
            <a:r>
              <a:rPr lang="ru-RU" sz="2200" i="1" dirty="0" smtClean="0"/>
              <a:t> </a:t>
            </a:r>
            <a:r>
              <a:rPr lang="ru-RU" sz="2200" dirty="0"/>
              <a:t>(</a:t>
            </a:r>
            <a:r>
              <a:rPr lang="ru-RU" sz="2200" dirty="0" err="1"/>
              <a:t>regression</a:t>
            </a:r>
            <a:r>
              <a:rPr lang="ru-RU" sz="2200" dirty="0" smtClean="0"/>
              <a:t>)</a:t>
            </a:r>
          </a:p>
          <a:p>
            <a:r>
              <a:rPr lang="ru-RU" sz="2200" i="1" dirty="0" err="1"/>
              <a:t>сублімація</a:t>
            </a:r>
            <a:r>
              <a:rPr lang="ru-RU" sz="2200" i="1" dirty="0"/>
              <a:t> </a:t>
            </a:r>
            <a:r>
              <a:rPr lang="ru-RU" sz="2200" dirty="0"/>
              <a:t>(</a:t>
            </a:r>
            <a:r>
              <a:rPr lang="ru-RU" sz="2200" dirty="0" err="1"/>
              <a:t>sublimation</a:t>
            </a:r>
            <a:r>
              <a:rPr lang="ru-RU" sz="2200" dirty="0"/>
              <a:t>)</a:t>
            </a:r>
            <a:endParaRPr lang="ru-RU" sz="2200" dirty="0" smtClean="0"/>
          </a:p>
          <a:p>
            <a:endParaRPr lang="ru-RU" dirty="0" smtClean="0"/>
          </a:p>
          <a:p>
            <a:endParaRPr lang="ru-RU" altLang="ru-RU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5949280"/>
            <a:ext cx="51465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/>
              <a:t>Мелані</a:t>
            </a:r>
            <a:r>
              <a:rPr lang="ru-RU" sz="3200" dirty="0"/>
              <a:t> </a:t>
            </a:r>
            <a:r>
              <a:rPr lang="ru-RU" sz="3200" dirty="0" err="1" smtClean="0"/>
              <a:t>Кляйн</a:t>
            </a:r>
            <a:r>
              <a:rPr lang="ru-RU" sz="3200" dirty="0" smtClean="0"/>
              <a:t> </a:t>
            </a:r>
            <a:r>
              <a:rPr lang="ru-RU" sz="3200" dirty="0"/>
              <a:t>(1882-1960)</a:t>
            </a:r>
          </a:p>
        </p:txBody>
      </p:sp>
      <p:pic>
        <p:nvPicPr>
          <p:cNvPr id="7172" name="Picture 4" descr="Melanie Klein 19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87" y="501629"/>
            <a:ext cx="4344417" cy="544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57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332656"/>
            <a:ext cx="88569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Агресія</a:t>
            </a:r>
            <a:r>
              <a:rPr lang="ru-RU" sz="2400" dirty="0" smtClean="0"/>
              <a:t> </a:t>
            </a:r>
            <a:r>
              <a:rPr lang="ru-RU" sz="2400" dirty="0"/>
              <a:t>і </a:t>
            </a:r>
            <a:r>
              <a:rPr lang="ru-RU" sz="2400" dirty="0" err="1"/>
              <a:t>любов</a:t>
            </a:r>
            <a:r>
              <a:rPr lang="ru-RU" sz="2400" dirty="0"/>
              <a:t> </a:t>
            </a:r>
            <a:r>
              <a:rPr lang="ru-RU" sz="2400" dirty="0" err="1"/>
              <a:t>постають</a:t>
            </a:r>
            <a:r>
              <a:rPr lang="ru-RU" sz="2400" dirty="0"/>
              <a:t> як </a:t>
            </a:r>
            <a:r>
              <a:rPr lang="ru-RU" sz="2400" dirty="0" err="1"/>
              <a:t>фундаментальні</a:t>
            </a:r>
            <a:r>
              <a:rPr lang="ru-RU" sz="2400" dirty="0"/>
              <a:t> </a:t>
            </a:r>
            <a:r>
              <a:rPr lang="ru-RU" sz="2400" dirty="0" err="1"/>
              <a:t>організуючі</a:t>
            </a:r>
            <a:r>
              <a:rPr lang="ru-RU" sz="2400" dirty="0"/>
              <a:t> </a:t>
            </a:r>
            <a:r>
              <a:rPr lang="ru-RU" sz="2400" dirty="0" err="1"/>
              <a:t>сили</a:t>
            </a:r>
            <a:r>
              <a:rPr lang="ru-RU" sz="2400" dirty="0"/>
              <a:t> </a:t>
            </a:r>
            <a:r>
              <a:rPr lang="ru-RU" sz="2400" dirty="0" err="1"/>
              <a:t>психіки</a:t>
            </a:r>
            <a:r>
              <a:rPr lang="ru-RU" sz="2400" dirty="0"/>
              <a:t>. </a:t>
            </a:r>
            <a:r>
              <a:rPr lang="ru-RU" sz="2400" dirty="0" err="1"/>
              <a:t>Агресія</a:t>
            </a:r>
            <a:r>
              <a:rPr lang="ru-RU" sz="2400" dirty="0"/>
              <a:t> </a:t>
            </a:r>
            <a:r>
              <a:rPr lang="ru-RU" sz="2400" dirty="0" err="1"/>
              <a:t>розщеплює</a:t>
            </a:r>
            <a:r>
              <a:rPr lang="ru-RU" sz="2400" dirty="0"/>
              <a:t> </a:t>
            </a:r>
            <a:r>
              <a:rPr lang="ru-RU" sz="2400" dirty="0" err="1"/>
              <a:t>психіку</a:t>
            </a:r>
            <a:r>
              <a:rPr lang="ru-RU" sz="2400" dirty="0"/>
              <a:t>, </a:t>
            </a:r>
            <a:r>
              <a:rPr lang="ru-RU" sz="2400" dirty="0" err="1"/>
              <a:t>тоді</a:t>
            </a:r>
            <a:r>
              <a:rPr lang="ru-RU" sz="2400" dirty="0"/>
              <a:t> як </a:t>
            </a:r>
            <a:r>
              <a:rPr lang="ru-RU" sz="2400" dirty="0" err="1"/>
              <a:t>любов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цементує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Клейн </a:t>
            </a:r>
            <a:r>
              <a:rPr lang="ru-RU" sz="2400" dirty="0" err="1"/>
              <a:t>вважала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першим </a:t>
            </a:r>
            <a:r>
              <a:rPr lang="ru-RU" sz="2400" dirty="0" err="1"/>
              <a:t>організатором</a:t>
            </a:r>
            <a:r>
              <a:rPr lang="ru-RU" sz="2400" dirty="0"/>
              <a:t> </a:t>
            </a:r>
            <a:r>
              <a:rPr lang="ru-RU" sz="2400" dirty="0" err="1"/>
              <a:t>психіки</a:t>
            </a:r>
            <a:r>
              <a:rPr lang="ru-RU" sz="2400" dirty="0"/>
              <a:t> є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поділу</a:t>
            </a:r>
            <a:r>
              <a:rPr lang="ru-RU" sz="2400" dirty="0"/>
              <a:t>. </a:t>
            </a:r>
            <a:r>
              <a:rPr lang="ru-RU" sz="2400" dirty="0" err="1"/>
              <a:t>Цьому</a:t>
            </a:r>
            <a:r>
              <a:rPr lang="ru-RU" sz="2400" dirty="0"/>
              <a:t> деструктивному </a:t>
            </a:r>
            <a:r>
              <a:rPr lang="ru-RU" sz="2400" dirty="0" err="1"/>
              <a:t>процесові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розщеплює</a:t>
            </a:r>
            <a:r>
              <a:rPr lang="ru-RU" sz="2400" dirty="0"/>
              <a:t>, </a:t>
            </a:r>
            <a:r>
              <a:rPr lang="ru-RU" sz="2400" dirty="0" err="1"/>
              <a:t>протистоїть</a:t>
            </a:r>
            <a:r>
              <a:rPr lang="ru-RU" sz="2400" dirty="0"/>
              <a:t> </a:t>
            </a:r>
            <a:r>
              <a:rPr lang="ru-RU" sz="2400" dirty="0" err="1"/>
              <a:t>інший</a:t>
            </a:r>
            <a:r>
              <a:rPr lang="ru-RU" sz="2400" dirty="0"/>
              <a:t>, </a:t>
            </a:r>
            <a:r>
              <a:rPr lang="ru-RU" sz="2400" dirty="0" err="1"/>
              <a:t>організуючий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робить</a:t>
            </a:r>
            <a:r>
              <a:rPr lang="ru-RU" sz="2400" dirty="0"/>
              <a:t> </a:t>
            </a:r>
            <a:r>
              <a:rPr lang="ru-RU" sz="2400" dirty="0" err="1"/>
              <a:t>інтеграцію</a:t>
            </a:r>
            <a:r>
              <a:rPr lang="ru-RU" sz="2400" dirty="0"/>
              <a:t> і </a:t>
            </a:r>
            <a:r>
              <a:rPr lang="ru-RU" sz="2400" dirty="0" err="1"/>
              <a:t>сприяє</a:t>
            </a:r>
            <a:r>
              <a:rPr lang="ru-RU" sz="2400" dirty="0"/>
              <a:t> </a:t>
            </a:r>
            <a:r>
              <a:rPr lang="ru-RU" sz="2400" dirty="0" err="1"/>
              <a:t>цілісності</a:t>
            </a:r>
            <a:r>
              <a:rPr lang="ru-RU" sz="2400" dirty="0"/>
              <a:t> та </a:t>
            </a:r>
            <a:r>
              <a:rPr lang="ru-RU" sz="2400" dirty="0" err="1"/>
              <a:t>любові</a:t>
            </a:r>
            <a:r>
              <a:rPr lang="ru-RU" sz="2400" dirty="0"/>
              <a:t>. </a:t>
            </a:r>
            <a:r>
              <a:rPr lang="ru-RU" sz="2400" dirty="0" smtClean="0"/>
              <a:t>Таким чином мама, </a:t>
            </a:r>
            <a:r>
              <a:rPr lang="ru-RU" sz="2400" dirty="0" err="1" smtClean="0"/>
              <a:t>котра</a:t>
            </a:r>
            <a:r>
              <a:rPr lang="ru-RU" sz="2400" dirty="0" smtClean="0"/>
              <a:t> у </a:t>
            </a:r>
            <a:r>
              <a:rPr lang="ru-RU" sz="2400" dirty="0" err="1" smtClean="0"/>
              <a:t>свідомості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дитини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розщеплена</a:t>
            </a:r>
            <a:r>
              <a:rPr lang="ru-RU" sz="2400" dirty="0" smtClean="0"/>
              <a:t>, </a:t>
            </a:r>
            <a:r>
              <a:rPr lang="ru-RU" sz="2400" dirty="0" err="1" smtClean="0"/>
              <a:t>зіллється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єдиний</a:t>
            </a:r>
            <a:r>
              <a:rPr lang="ru-RU" sz="2400" dirty="0" smtClean="0"/>
              <a:t> образ,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поєднує</a:t>
            </a:r>
            <a:r>
              <a:rPr lang="ru-RU" sz="2400" dirty="0" smtClean="0"/>
              <a:t> в </a:t>
            </a:r>
            <a:r>
              <a:rPr lang="ru-RU" sz="2400" dirty="0" err="1" smtClean="0"/>
              <a:t>собі</a:t>
            </a:r>
            <a:r>
              <a:rPr lang="ru-RU" sz="2400" dirty="0" smtClean="0"/>
              <a:t> </a:t>
            </a:r>
            <a:r>
              <a:rPr lang="ru-RU" sz="2400" dirty="0" err="1" smtClean="0"/>
              <a:t>гарне</a:t>
            </a:r>
            <a:r>
              <a:rPr lang="ru-RU" sz="2400" dirty="0" smtClean="0"/>
              <a:t> і </a:t>
            </a:r>
            <a:r>
              <a:rPr lang="ru-RU" sz="2400" dirty="0" err="1" smtClean="0"/>
              <a:t>погане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Клейн </a:t>
            </a:r>
            <a:r>
              <a:rPr lang="ru-RU" sz="2400" dirty="0" err="1" smtClean="0"/>
              <a:t>вважала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ці</a:t>
            </a:r>
            <a:r>
              <a:rPr lang="ru-RU" sz="2400" dirty="0" smtClean="0"/>
              <a:t> два </a:t>
            </a:r>
            <a:r>
              <a:rPr lang="ru-RU" sz="2400" dirty="0" err="1" smtClean="0"/>
              <a:t>процеси</a:t>
            </a:r>
            <a:r>
              <a:rPr lang="ru-RU" sz="2400" dirty="0" smtClean="0"/>
              <a:t> є </a:t>
            </a:r>
            <a:r>
              <a:rPr lang="ru-RU" sz="2400" dirty="0" err="1" smtClean="0"/>
              <a:t>основними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всередині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психіки</a:t>
            </a:r>
            <a:r>
              <a:rPr lang="ru-RU" sz="2400" dirty="0" smtClean="0"/>
              <a:t>. Перший вона назвала </a:t>
            </a:r>
            <a:r>
              <a:rPr lang="ru-RU" sz="2400" dirty="0" err="1" smtClean="0"/>
              <a:t>параноїдально-шизоїдним</a:t>
            </a:r>
            <a:r>
              <a:rPr lang="ru-RU" sz="2400" dirty="0" smtClean="0"/>
              <a:t> станом, </a:t>
            </a:r>
            <a:r>
              <a:rPr lang="ru-RU" sz="2400" dirty="0" err="1" smtClean="0"/>
              <a:t>оскільки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дитина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розщеплює</a:t>
            </a:r>
            <a:r>
              <a:rPr lang="ru-RU" sz="2400" dirty="0" smtClean="0"/>
              <a:t> груди на </a:t>
            </a:r>
            <a:r>
              <a:rPr lang="ru-RU" sz="2400" dirty="0" err="1" smtClean="0"/>
              <a:t>гарні</a:t>
            </a:r>
            <a:r>
              <a:rPr lang="ru-RU" sz="2400" dirty="0" smtClean="0"/>
              <a:t> </a:t>
            </a:r>
            <a:r>
              <a:rPr lang="ru-RU" sz="2400" i="1" dirty="0" smtClean="0"/>
              <a:t>(</a:t>
            </a:r>
            <a:r>
              <a:rPr lang="ru-RU" sz="2400" i="1" dirty="0" err="1" smtClean="0"/>
              <a:t>шизоїдне</a:t>
            </a:r>
            <a:r>
              <a:rPr lang="ru-RU" sz="2400" i="1" dirty="0" smtClean="0"/>
              <a:t>) </a:t>
            </a:r>
            <a:r>
              <a:rPr lang="ru-RU" sz="2400" dirty="0" smtClean="0"/>
              <a:t>і </a:t>
            </a:r>
            <a:r>
              <a:rPr lang="ru-RU" sz="2400" dirty="0" err="1" smtClean="0"/>
              <a:t>погані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зі</a:t>
            </a:r>
            <a:r>
              <a:rPr lang="ru-RU" sz="2400" dirty="0" smtClean="0"/>
              <a:t> страху </a:t>
            </a:r>
            <a:r>
              <a:rPr lang="ru-RU" sz="2400" i="1" dirty="0" smtClean="0"/>
              <a:t>(</a:t>
            </a:r>
            <a:r>
              <a:rPr lang="ru-RU" sz="2400" i="1" dirty="0" err="1" smtClean="0"/>
              <a:t>параноїдальне</a:t>
            </a:r>
            <a:r>
              <a:rPr lang="ru-RU" sz="2400" i="1" dirty="0" smtClean="0"/>
              <a:t>). </a:t>
            </a:r>
            <a:r>
              <a:rPr lang="ru-RU" sz="2400" dirty="0" err="1" smtClean="0"/>
              <a:t>Другий</a:t>
            </a:r>
            <a:r>
              <a:rPr lang="ru-RU" sz="2400" dirty="0" smtClean="0"/>
              <a:t> вона назвала </a:t>
            </a:r>
            <a:r>
              <a:rPr lang="ru-RU" sz="2400" dirty="0" err="1" smtClean="0"/>
              <a:t>депресивним</a:t>
            </a:r>
            <a:r>
              <a:rPr lang="ru-RU" sz="2400" dirty="0" smtClean="0"/>
              <a:t> станом, </a:t>
            </a:r>
            <a:r>
              <a:rPr lang="ru-RU" sz="2400" dirty="0" err="1" smtClean="0"/>
              <a:t>оскільки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розщеплення</a:t>
            </a:r>
            <a:r>
              <a:rPr lang="ru-RU" sz="2400" dirty="0" smtClean="0"/>
              <a:t> і «</a:t>
            </a:r>
            <a:r>
              <a:rPr lang="ru-RU" sz="2400" dirty="0" err="1" smtClean="0"/>
              <a:t>руйнування</a:t>
            </a:r>
            <a:r>
              <a:rPr lang="ru-RU" sz="2400" dirty="0" smtClean="0"/>
              <a:t>» </a:t>
            </a:r>
            <a:r>
              <a:rPr lang="ru-RU" sz="2400" dirty="0" err="1" smtClean="0"/>
              <a:t>матері</a:t>
            </a:r>
            <a:r>
              <a:rPr lang="ru-RU" sz="2400" dirty="0" smtClean="0"/>
              <a:t> (у </a:t>
            </a:r>
            <a:r>
              <a:rPr lang="ru-RU" sz="2400" dirty="0" err="1" smtClean="0"/>
              <a:t>фантазіях</a:t>
            </a:r>
            <a:r>
              <a:rPr lang="ru-RU" sz="2400" dirty="0" smtClean="0"/>
              <a:t>) </a:t>
            </a:r>
            <a:r>
              <a:rPr lang="ru-RU" sz="2400" dirty="0" err="1" smtClean="0"/>
              <a:t>дитина</a:t>
            </a:r>
            <a:r>
              <a:rPr lang="ru-RU" sz="2400" dirty="0" smtClean="0"/>
              <a:t> в </a:t>
            </a:r>
            <a:r>
              <a:rPr lang="ru-RU" sz="2400" dirty="0" err="1" smtClean="0"/>
              <a:t>стані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депресивної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мрійності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уявляє</a:t>
            </a:r>
            <a:r>
              <a:rPr lang="ru-RU" sz="2400" dirty="0" smtClean="0"/>
              <a:t> </a:t>
            </a:r>
            <a:r>
              <a:rPr lang="ru-RU" sz="2400" dirty="0" err="1" smtClean="0"/>
              <a:t>собі</a:t>
            </a:r>
            <a:r>
              <a:rPr lang="ru-RU" sz="2400" dirty="0" smtClean="0"/>
              <a:t> </a:t>
            </a:r>
            <a:r>
              <a:rPr lang="ru-RU" sz="2400" dirty="0" err="1" smtClean="0"/>
              <a:t>цілісну</a:t>
            </a:r>
            <a:r>
              <a:rPr lang="ru-RU" sz="2400" dirty="0" smtClean="0"/>
              <a:t> </a:t>
            </a:r>
            <a:r>
              <a:rPr lang="ru-RU" sz="2400" dirty="0" err="1" smtClean="0"/>
              <a:t>матір</a:t>
            </a:r>
            <a:r>
              <a:rPr lang="ru-RU" sz="2400" dirty="0" smtClean="0"/>
              <a:t>, яка </a:t>
            </a:r>
            <a:r>
              <a:rPr lang="ru-RU" sz="2400" dirty="0" err="1" smtClean="0"/>
              <a:t>поєднує</a:t>
            </a:r>
            <a:r>
              <a:rPr lang="ru-RU" sz="2400" dirty="0" smtClean="0"/>
              <a:t> в </a:t>
            </a:r>
            <a:r>
              <a:rPr lang="ru-RU" sz="2400" dirty="0" err="1" smtClean="0"/>
              <a:t>собі</a:t>
            </a:r>
            <a:r>
              <a:rPr lang="ru-RU" sz="2400" dirty="0" smtClean="0"/>
              <a:t> </a:t>
            </a:r>
            <a:r>
              <a:rPr lang="ru-RU" sz="2400" dirty="0" err="1" smtClean="0"/>
              <a:t>гарні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погані</a:t>
            </a:r>
            <a:r>
              <a:rPr lang="ru-RU" sz="2400" dirty="0" smtClean="0"/>
              <a:t> </a:t>
            </a:r>
            <a:r>
              <a:rPr lang="ru-RU" sz="2400" dirty="0" err="1" smtClean="0"/>
              <a:t>якості</a:t>
            </a:r>
            <a:r>
              <a:rPr lang="ru-RU" sz="2400" dirty="0" smtClean="0"/>
              <a:t>.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6353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6021288"/>
            <a:ext cx="5037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Карен </a:t>
            </a:r>
            <a:r>
              <a:rPr lang="ru-RU" sz="3200" dirty="0" err="1"/>
              <a:t>Хорні</a:t>
            </a:r>
            <a:r>
              <a:rPr lang="ru-RU" sz="3200" dirty="0"/>
              <a:t> (1885–1952) </a:t>
            </a:r>
          </a:p>
        </p:txBody>
      </p:sp>
      <p:pic>
        <p:nvPicPr>
          <p:cNvPr id="11266" name="Picture 2" descr="http://psychologis.com.ua/MPW3chQaVY_136758412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164" y="476671"/>
            <a:ext cx="3982308" cy="545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7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392" y="260648"/>
            <a:ext cx="84969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r>
              <a:rPr lang="uk-UA" sz="2400" dirty="0" smtClean="0"/>
              <a:t>К. </a:t>
            </a:r>
            <a:r>
              <a:rPr lang="uk-UA" sz="2400" dirty="0" err="1" smtClean="0"/>
              <a:t>Хорні</a:t>
            </a:r>
            <a:r>
              <a:rPr lang="uk-UA" sz="2400" dirty="0" smtClean="0"/>
              <a:t> стверджувала, що в структурі особистості домінують не інстинкти агресії або лібідо, а несвідоме почуття тривоги, занепокоєння, яке вона називала почуттям корінної тривоги і вважала, що воно пов'язане з самотністю і безпорадністю, що "з'являється у дитини в потенційно ворожому їй світі". Таким чином, в її теорії зберігається не лише ідея 3. Фрейда про значення несвідомого, але і його думка про антагонізм між зовнішнім світом і людиною. </a:t>
            </a:r>
          </a:p>
          <a:p>
            <a:pPr indent="450000"/>
            <a:r>
              <a:rPr lang="uk-UA" sz="2400" dirty="0" smtClean="0"/>
              <a:t>К. </a:t>
            </a:r>
            <a:r>
              <a:rPr lang="uk-UA" sz="2400" dirty="0" err="1" smtClean="0"/>
              <a:t>Хорні</a:t>
            </a:r>
            <a:r>
              <a:rPr lang="uk-UA" sz="2400" dirty="0" smtClean="0"/>
              <a:t> вважала, що причинами розвитку цієї тривоги можуть бути помилки сімейного виховання, а саме: непослідовна поведінка батьків, глузування, невиконання обіцянок, надмірна опіка або ж емоційна відчуженість батьків. З часом корінна тривога виявляється в усіх взаєминах людини та у її світосприйнятті. Отже, причини невротичної поведінки варто шукати у порушеннях взаємин батьків і дітей.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95121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92696"/>
            <a:ext cx="86409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/>
              <a:t>Згідно з К. </a:t>
            </a:r>
            <a:r>
              <a:rPr lang="uk-UA" sz="2800" b="1" dirty="0" err="1"/>
              <a:t>Хорні</a:t>
            </a:r>
            <a:r>
              <a:rPr lang="uk-UA" sz="2800" b="1" dirty="0"/>
              <a:t>, людиною керують дві головні тенденції: «потяг до </a:t>
            </a:r>
            <a:r>
              <a:rPr lang="uk-UA" sz="2800" b="1" i="1" dirty="0"/>
              <a:t>БЕЗПЕКИ</a:t>
            </a:r>
            <a:r>
              <a:rPr lang="uk-UA" sz="2800" b="1" dirty="0"/>
              <a:t>» (базова тривога) і «потяг до </a:t>
            </a:r>
            <a:r>
              <a:rPr lang="uk-UA" sz="2800" b="1" i="1" dirty="0"/>
              <a:t>ЗАДОВОЛЕННЯ</a:t>
            </a:r>
            <a:r>
              <a:rPr lang="uk-UA" sz="2800" b="1" dirty="0"/>
              <a:t> своїх бажань». Ці потяги часто суперечать один одному, і тоді може виникнути невротичний конфлікт, який людина намагатиметься подолати, виробляючи «стратегії» поведінки. </a:t>
            </a:r>
            <a:endParaRPr lang="ru-RU" sz="2800" b="1" dirty="0"/>
          </a:p>
          <a:p>
            <a:r>
              <a:rPr lang="uk-UA" sz="2800" b="1" dirty="0"/>
              <a:t>К. </a:t>
            </a:r>
            <a:r>
              <a:rPr lang="uk-UA" sz="2800" b="1" dirty="0" err="1"/>
              <a:t>Хорні</a:t>
            </a:r>
            <a:r>
              <a:rPr lang="uk-UA" sz="2800" b="1" dirty="0"/>
              <a:t> виявила три стратегії соціальної поведінки: </a:t>
            </a:r>
            <a:endParaRPr lang="ru-RU" sz="2800" b="1" dirty="0"/>
          </a:p>
          <a:p>
            <a:r>
              <a:rPr lang="uk-UA" sz="2800" b="1" dirty="0"/>
              <a:t>• потяг до людей; </a:t>
            </a:r>
            <a:endParaRPr lang="ru-RU" sz="2800" b="1" dirty="0"/>
          </a:p>
          <a:p>
            <a:r>
              <a:rPr lang="uk-UA" sz="2800" b="1" dirty="0"/>
              <a:t>• намагання віддалитися від людей, або потяг до незалежності;</a:t>
            </a:r>
            <a:endParaRPr lang="ru-RU" sz="2800" b="1" dirty="0"/>
          </a:p>
          <a:p>
            <a:r>
              <a:rPr lang="uk-UA" sz="2800" b="1" dirty="0"/>
              <a:t>• намагання діяти проти людей (агресія).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5432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6165304"/>
            <a:ext cx="7446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/>
              <a:t>Реймонд</a:t>
            </a:r>
            <a:r>
              <a:rPr lang="ru-RU" sz="3200" dirty="0"/>
              <a:t> Бернард </a:t>
            </a:r>
            <a:r>
              <a:rPr lang="ru-RU" sz="3200" dirty="0" err="1"/>
              <a:t>Кеттел</a:t>
            </a:r>
            <a:r>
              <a:rPr lang="ru-RU" sz="3200" dirty="0"/>
              <a:t> (</a:t>
            </a:r>
            <a:r>
              <a:rPr lang="ru-RU" sz="3200" dirty="0" smtClean="0"/>
              <a:t>1905</a:t>
            </a:r>
            <a:r>
              <a:rPr lang="ru-RU" sz="3200" dirty="0"/>
              <a:t>–</a:t>
            </a:r>
            <a:r>
              <a:rPr lang="ru-RU" sz="3200" dirty="0" smtClean="0"/>
              <a:t>1998</a:t>
            </a:r>
            <a:r>
              <a:rPr lang="ru-RU" sz="3200" dirty="0"/>
              <a:t>)</a:t>
            </a:r>
          </a:p>
        </p:txBody>
      </p:sp>
      <p:pic>
        <p:nvPicPr>
          <p:cNvPr id="3074" name="Picture 2" descr="Результат пошуку зображень за запитом &quot;Раймонд Кеттел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1104"/>
            <a:ext cx="4320480" cy="561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72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412776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err="1"/>
              <a:t>Кеттелл</a:t>
            </a:r>
            <a:r>
              <a:rPr lang="uk-UA" sz="2400" dirty="0"/>
              <a:t> перейшов до виміру динаміки особистості, знайшовши при цьому риси, які він назвав мотиваційними. На думку </a:t>
            </a:r>
            <a:r>
              <a:rPr lang="uk-UA" sz="2400" dirty="0" err="1"/>
              <a:t>Кеттелла</a:t>
            </a:r>
            <a:r>
              <a:rPr lang="uk-UA" sz="2400" dirty="0"/>
              <a:t>, знаючи структуру і динаміку особистості, можна успішно передбачати поведінку конкретної людини.</a:t>
            </a:r>
            <a:endParaRPr lang="ru-RU" sz="2400" dirty="0"/>
          </a:p>
          <a:p>
            <a:r>
              <a:rPr lang="ru-RU" sz="2400" dirty="0" err="1"/>
              <a:t>Теорія</a:t>
            </a:r>
            <a:r>
              <a:rPr lang="ru-RU" sz="2400" dirty="0"/>
              <a:t> </a:t>
            </a:r>
            <a:r>
              <a:rPr lang="ru-RU" sz="2400" dirty="0" err="1"/>
              <a:t>особистості</a:t>
            </a:r>
            <a:r>
              <a:rPr lang="ru-RU" sz="2400" dirty="0"/>
              <a:t> </a:t>
            </a:r>
            <a:r>
              <a:rPr lang="ru-RU" sz="2400" dirty="0" err="1"/>
              <a:t>Кеттелла</a:t>
            </a:r>
            <a:r>
              <a:rPr lang="ru-RU" sz="2400" dirty="0"/>
              <a:t> </a:t>
            </a:r>
            <a:r>
              <a:rPr lang="ru-RU" sz="2400" dirty="0" err="1"/>
              <a:t>більшою</a:t>
            </a:r>
            <a:r>
              <a:rPr lang="ru-RU" sz="2400" dirty="0"/>
              <a:t> </a:t>
            </a:r>
            <a:r>
              <a:rPr lang="ru-RU" sz="2400" dirty="0" err="1"/>
              <a:t>мірою</a:t>
            </a:r>
            <a:r>
              <a:rPr lang="ru-RU" sz="2400" dirty="0"/>
              <a:t> </a:t>
            </a:r>
            <a:r>
              <a:rPr lang="ru-RU" sz="2400" dirty="0" err="1"/>
              <a:t>ґрунтується</a:t>
            </a:r>
            <a:r>
              <a:rPr lang="ru-RU" sz="2400" dirty="0"/>
              <a:t> на </a:t>
            </a:r>
            <a:r>
              <a:rPr lang="ru-RU" sz="2400" dirty="0" err="1"/>
              <a:t>психометричних</a:t>
            </a:r>
            <a:r>
              <a:rPr lang="ru-RU" sz="2400" dirty="0"/>
              <a:t> процедурах, а не на </a:t>
            </a:r>
            <a:r>
              <a:rPr lang="ru-RU" sz="2400" dirty="0" err="1"/>
              <a:t>клінічних</a:t>
            </a:r>
            <a:r>
              <a:rPr lang="ru-RU" sz="2400" dirty="0"/>
              <a:t> </a:t>
            </a:r>
            <a:r>
              <a:rPr lang="ru-RU" sz="2400" dirty="0" err="1"/>
              <a:t>дослідженнях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err="1"/>
              <a:t>Кеттелл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ставив перед собою </a:t>
            </a:r>
            <a:r>
              <a:rPr lang="ru-RU" sz="2400" dirty="0" err="1"/>
              <a:t>завдання</a:t>
            </a:r>
            <a:r>
              <a:rPr lang="ru-RU" sz="2400" dirty="0"/>
              <a:t> </a:t>
            </a:r>
            <a:r>
              <a:rPr lang="ru-RU" sz="2400" dirty="0" err="1"/>
              <a:t>намалювати</a:t>
            </a:r>
            <a:r>
              <a:rPr lang="ru-RU" sz="2400" dirty="0"/>
              <a:t> </a:t>
            </a:r>
            <a:r>
              <a:rPr lang="ru-RU" sz="2400" dirty="0" err="1"/>
              <a:t>повну</a:t>
            </a:r>
            <a:r>
              <a:rPr lang="ru-RU" sz="2400" dirty="0"/>
              <a:t> карту </a:t>
            </a:r>
            <a:r>
              <a:rPr lang="ru-RU" sz="2400" dirty="0" err="1"/>
              <a:t>особистості</a:t>
            </a:r>
            <a:r>
              <a:rPr lang="ru-RU" sz="2400" dirty="0"/>
              <a:t>, </a:t>
            </a:r>
            <a:r>
              <a:rPr lang="ru-RU" sz="2400" dirty="0" err="1"/>
              <a:t>досяг</a:t>
            </a:r>
            <a:r>
              <a:rPr lang="ru-RU" sz="2400" dirty="0"/>
              <a:t> </a:t>
            </a:r>
            <a:r>
              <a:rPr lang="ru-RU" sz="2400" dirty="0" err="1"/>
              <a:t>успіху</a:t>
            </a:r>
            <a:r>
              <a:rPr lang="ru-RU" sz="2400" dirty="0"/>
              <a:t> у </a:t>
            </a:r>
            <a:r>
              <a:rPr lang="ru-RU" sz="2400" dirty="0" err="1"/>
              <a:t>створенні</a:t>
            </a:r>
            <a:r>
              <a:rPr lang="ru-RU" sz="2400" dirty="0"/>
              <a:t> </a:t>
            </a:r>
            <a:r>
              <a:rPr lang="ru-RU" sz="2400" dirty="0" err="1"/>
              <a:t>вичерпної</a:t>
            </a:r>
            <a:r>
              <a:rPr lang="ru-RU" sz="2400" dirty="0"/>
              <a:t> </a:t>
            </a:r>
            <a:r>
              <a:rPr lang="ru-RU" sz="2400" dirty="0" err="1"/>
              <a:t>кваліфікації</a:t>
            </a:r>
            <a:r>
              <a:rPr lang="ru-RU" sz="2400" dirty="0"/>
              <a:t> </a:t>
            </a:r>
            <a:r>
              <a:rPr lang="ru-RU" sz="2400" dirty="0" err="1"/>
              <a:t>особистісних</a:t>
            </a:r>
            <a:r>
              <a:rPr lang="ru-RU" sz="2400" dirty="0"/>
              <a:t> структур,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розробив</a:t>
            </a:r>
            <a:r>
              <a:rPr lang="ru-RU" sz="2400" dirty="0"/>
              <a:t> метод,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дозволяє</a:t>
            </a:r>
            <a:r>
              <a:rPr lang="ru-RU" sz="2400" dirty="0"/>
              <a:t> </a:t>
            </a:r>
            <a:r>
              <a:rPr lang="ru-RU" sz="2400" dirty="0" err="1"/>
              <a:t>передбачати</a:t>
            </a:r>
            <a:r>
              <a:rPr lang="ru-RU" sz="2400" dirty="0"/>
              <a:t> </a:t>
            </a:r>
            <a:r>
              <a:rPr lang="ru-RU" sz="2400" dirty="0" err="1"/>
              <a:t>поведінку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51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6021288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Ганс </a:t>
            </a:r>
            <a:r>
              <a:rPr lang="ru-RU" sz="3200" dirty="0" smtClean="0"/>
              <a:t>Юрген </a:t>
            </a:r>
            <a:r>
              <a:rPr lang="ru-RU" sz="3200" dirty="0" err="1" smtClean="0"/>
              <a:t>Айзенк</a:t>
            </a:r>
            <a:r>
              <a:rPr lang="ru-RU" sz="3200" dirty="0" smtClean="0"/>
              <a:t> </a:t>
            </a:r>
            <a:r>
              <a:rPr lang="ru-RU" sz="3200" dirty="0"/>
              <a:t>(1916–1997)</a:t>
            </a:r>
          </a:p>
        </p:txBody>
      </p:sp>
      <p:pic>
        <p:nvPicPr>
          <p:cNvPr id="4098" name="Picture 2" descr="Результат пошуку зображень за запитом &quot;Ганс Айзен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1294"/>
            <a:ext cx="3456384" cy="53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16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5160" y="1124744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Сформулював </a:t>
            </a:r>
            <a:r>
              <a:rPr lang="uk-UA" sz="2400" dirty="0"/>
              <a:t>концепцію ієрархічної </a:t>
            </a:r>
            <a:r>
              <a:rPr lang="uk-UA" sz="2400" dirty="0" err="1"/>
              <a:t>чотирирівневої</a:t>
            </a:r>
            <a:r>
              <a:rPr lang="uk-UA" sz="2400" dirty="0"/>
              <a:t> моделі людської особистості. </a:t>
            </a:r>
            <a:endParaRPr lang="uk-UA" sz="2400" dirty="0" smtClean="0"/>
          </a:p>
          <a:p>
            <a:endParaRPr lang="uk-UA" sz="2400" dirty="0" smtClean="0"/>
          </a:p>
          <a:p>
            <a:r>
              <a:rPr lang="uk-UA" sz="2400" dirty="0" smtClean="0"/>
              <a:t>Нижній </a:t>
            </a:r>
            <a:r>
              <a:rPr lang="uk-UA" sz="2400" dirty="0"/>
              <a:t>рівень – </a:t>
            </a:r>
            <a:r>
              <a:rPr lang="uk-UA" sz="2400" i="1" dirty="0"/>
              <a:t>специфічні дії або думки, </a:t>
            </a:r>
            <a:r>
              <a:rPr lang="uk-UA" sz="2400" dirty="0"/>
              <a:t>індивідуальний спосіб поведінки або думки, які можуть бути, а можуть і не бути характеристиками особистості</a:t>
            </a:r>
            <a:r>
              <a:rPr lang="uk-UA" sz="2400" dirty="0" smtClean="0"/>
              <a:t>.</a:t>
            </a:r>
          </a:p>
          <a:p>
            <a:r>
              <a:rPr lang="uk-UA" sz="2400" dirty="0" smtClean="0"/>
              <a:t> </a:t>
            </a:r>
          </a:p>
          <a:p>
            <a:r>
              <a:rPr lang="uk-UA" sz="2400" dirty="0" smtClean="0"/>
              <a:t>Другий </a:t>
            </a:r>
            <a:r>
              <a:rPr lang="uk-UA" sz="2400" dirty="0"/>
              <a:t>рівень – </a:t>
            </a:r>
            <a:r>
              <a:rPr lang="uk-UA" sz="2400" i="1" dirty="0"/>
              <a:t>звичні дії або думки, </a:t>
            </a:r>
            <a:r>
              <a:rPr lang="uk-UA" sz="2400" dirty="0"/>
              <a:t>які за певних умов повторюються. </a:t>
            </a:r>
            <a:endParaRPr lang="uk-UA" sz="2400" dirty="0" smtClean="0"/>
          </a:p>
          <a:p>
            <a:endParaRPr lang="uk-UA" sz="2400" dirty="0"/>
          </a:p>
          <a:p>
            <a:r>
              <a:rPr lang="uk-UA" sz="2400" dirty="0" smtClean="0"/>
              <a:t>Третій </a:t>
            </a:r>
            <a:r>
              <a:rPr lang="uk-UA" sz="2400" dirty="0"/>
              <a:t>рівень – </a:t>
            </a:r>
            <a:r>
              <a:rPr lang="uk-UA" sz="2400" i="1" dirty="0"/>
              <a:t>риси особистості, </a:t>
            </a:r>
            <a:r>
              <a:rPr lang="uk-UA" sz="2400" dirty="0"/>
              <a:t>а четвертий, вищий рівень організації поведінки, – це рівень </a:t>
            </a:r>
            <a:r>
              <a:rPr lang="uk-UA" sz="2400" i="1" dirty="0"/>
              <a:t>типів, </a:t>
            </a:r>
            <a:r>
              <a:rPr lang="uk-UA" sz="2400" dirty="0"/>
              <a:t>або </a:t>
            </a:r>
            <a:r>
              <a:rPr lang="uk-UA" sz="2400" i="1" dirty="0" err="1"/>
              <a:t>суперфакторів</a:t>
            </a:r>
            <a:r>
              <a:rPr lang="uk-UA" sz="2400" i="1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0257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404664"/>
            <a:ext cx="5282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/>
              <a:t>Поняття теорії особистості</a:t>
            </a:r>
            <a:endParaRPr lang="ru-RU" sz="3200" dirty="0"/>
          </a:p>
        </p:txBody>
      </p:sp>
      <p:sp>
        <p:nvSpPr>
          <p:cNvPr id="3" name="Rectangle 2"/>
          <p:cNvSpPr/>
          <p:nvPr/>
        </p:nvSpPr>
        <p:spPr>
          <a:xfrm>
            <a:off x="467544" y="1166843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uk-UA" sz="2400" b="1" i="1" dirty="0">
                <a:cs typeface="Arial" pitchFamily="34" charset="0"/>
              </a:rPr>
              <a:t>Теорія особистості</a:t>
            </a:r>
            <a:r>
              <a:rPr lang="uk-UA" sz="2400" dirty="0">
                <a:cs typeface="Arial" pitchFamily="34" charset="0"/>
              </a:rPr>
              <a:t> - це сукупність гіпотез, або</a:t>
            </a:r>
            <a:r>
              <a:rPr lang="en-US" sz="2400" dirty="0">
                <a:cs typeface="Arial" pitchFamily="34" charset="0"/>
              </a:rPr>
              <a:t> </a:t>
            </a:r>
          </a:p>
          <a:p>
            <a:pPr algn="just">
              <a:buFont typeface="Wingdings" pitchFamily="2" charset="2"/>
              <a:buNone/>
            </a:pPr>
            <a:r>
              <a:rPr lang="uk-UA" sz="2400" dirty="0">
                <a:cs typeface="Arial" pitchFamily="34" charset="0"/>
              </a:rPr>
              <a:t>припущень про природу і механізми розвитку особистості. </a:t>
            </a:r>
            <a:endParaRPr lang="en-US" sz="2400" dirty="0">
              <a:cs typeface="Arial" pitchFamily="34" charset="0"/>
            </a:endParaRPr>
          </a:p>
          <a:p>
            <a:pPr algn="just">
              <a:buFont typeface="Wingdings" pitchFamily="2" charset="2"/>
              <a:buNone/>
            </a:pPr>
            <a:r>
              <a:rPr lang="uk-UA" sz="2400" dirty="0">
                <a:cs typeface="Arial" pitchFamily="34" charset="0"/>
              </a:rPr>
              <a:t> </a:t>
            </a:r>
          </a:p>
          <a:p>
            <a:pPr algn="just">
              <a:buFont typeface="Wingdings" pitchFamily="2" charset="2"/>
              <a:buNone/>
            </a:pPr>
            <a:r>
              <a:rPr lang="uk-UA" sz="2400" dirty="0">
                <a:cs typeface="Arial" pitchFamily="34" charset="0"/>
              </a:rPr>
              <a:t>Основні питання, на які відповідає теорія особистості:</a:t>
            </a:r>
          </a:p>
          <a:p>
            <a:pPr algn="just">
              <a:buFont typeface="Wingdings" pitchFamily="2" charset="2"/>
              <a:buNone/>
            </a:pPr>
            <a:endParaRPr lang="uk-UA" sz="2400" dirty="0">
              <a:cs typeface="Arial" pitchFamily="34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400" dirty="0">
                <a:cs typeface="Arial" pitchFamily="34" charset="0"/>
              </a:rPr>
              <a:t>Який характер головних джерел розвитку особистості - вроджений або набутий?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400" dirty="0">
                <a:cs typeface="Arial" pitchFamily="34" charset="0"/>
              </a:rPr>
              <a:t>Який віковий період найбільш важливий для формування особистості?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400" dirty="0">
                <a:cs typeface="Arial" pitchFamily="34" charset="0"/>
              </a:rPr>
              <a:t>Які процеси є домінуючими в структурі особистості - свідомі (раціональні) або несвідомі (ірраціональні)?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400" dirty="0">
                <a:cs typeface="Arial" pitchFamily="34" charset="0"/>
              </a:rPr>
              <a:t>Чи володіє особистість свободою волі, і в якій мірі людина здійснює контроль над своєю поведінкою?</a:t>
            </a:r>
            <a:endParaRPr lang="ru-RU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63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6021288"/>
            <a:ext cx="701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/>
              <a:t>Ерік</a:t>
            </a:r>
            <a:r>
              <a:rPr lang="ru-RU" sz="3200" dirty="0"/>
              <a:t> </a:t>
            </a:r>
            <a:r>
              <a:rPr lang="ru-RU" sz="3200" dirty="0" err="1"/>
              <a:t>Гомбургер</a:t>
            </a:r>
            <a:r>
              <a:rPr lang="ru-RU" sz="3200" dirty="0"/>
              <a:t> </a:t>
            </a:r>
            <a:r>
              <a:rPr lang="ru-RU" sz="3200" dirty="0" err="1"/>
              <a:t>Еріксон</a:t>
            </a:r>
            <a:r>
              <a:rPr lang="ru-RU" sz="3200" dirty="0"/>
              <a:t> (1902–1994)</a:t>
            </a:r>
          </a:p>
        </p:txBody>
      </p:sp>
      <p:pic>
        <p:nvPicPr>
          <p:cNvPr id="5122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999" y="404662"/>
            <a:ext cx="4176464" cy="559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24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6596" y="764704"/>
            <a:ext cx="86409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Розробив</a:t>
            </a:r>
            <a:r>
              <a:rPr lang="ru-RU" sz="2800" dirty="0" smtClean="0"/>
              <a:t> </a:t>
            </a:r>
            <a:r>
              <a:rPr lang="ru-RU" sz="2800" b="1" i="1" dirty="0" err="1"/>
              <a:t>еп</a:t>
            </a:r>
            <a:r>
              <a:rPr lang="uk-UA" sz="2800" b="1" i="1" dirty="0" err="1" smtClean="0"/>
              <a:t>ігенетичну</a:t>
            </a:r>
            <a:r>
              <a:rPr lang="uk-UA" sz="2800" i="1" dirty="0" smtClean="0"/>
              <a:t> </a:t>
            </a:r>
            <a:r>
              <a:rPr lang="uk-UA" sz="2800" b="1" i="1" dirty="0"/>
              <a:t>теорію розвитку</a:t>
            </a:r>
            <a:r>
              <a:rPr lang="uk-UA" sz="2800" i="1" dirty="0"/>
              <a:t> </a:t>
            </a:r>
            <a:r>
              <a:rPr lang="uk-UA" sz="2800" dirty="0" smtClean="0"/>
              <a:t>особистості. </a:t>
            </a:r>
            <a:r>
              <a:rPr lang="uk-UA" sz="2800" dirty="0"/>
              <a:t>Він проголосив, що розвиток особистості визначається соціальним світом, а не хімічними чи біологічними факторами, а між особистістю і суспільством немає антагонізму. </a:t>
            </a:r>
            <a:r>
              <a:rPr lang="uk-UA" sz="2800" dirty="0" smtClean="0"/>
              <a:t>Висунув </a:t>
            </a:r>
            <a:r>
              <a:rPr lang="uk-UA" sz="2800" dirty="0"/>
              <a:t>положення про «ідентичність особистості» як центральну властивість людини, що сигналізує їй про нерозривний зв’язок із навколишнім соціальним світом. Ідентичність особистості виявляється у зосередженості людини на собі, в ототожненні її із соціальною групою та оточенням, у визначенні цінності людини та її соціальної ролі.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1662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6093296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Джордж </a:t>
            </a:r>
            <a:r>
              <a:rPr lang="ru-RU" sz="3200" dirty="0" err="1" smtClean="0"/>
              <a:t>Александер</a:t>
            </a:r>
            <a:r>
              <a:rPr lang="ru-RU" sz="3200" dirty="0" smtClean="0"/>
              <a:t> </a:t>
            </a:r>
            <a:r>
              <a:rPr lang="ru-RU" sz="3200" dirty="0" err="1" smtClean="0"/>
              <a:t>Келлі</a:t>
            </a:r>
            <a:r>
              <a:rPr lang="ru-RU" sz="3200" dirty="0" smtClean="0"/>
              <a:t> </a:t>
            </a:r>
            <a:r>
              <a:rPr lang="ru-RU" sz="3200" dirty="0"/>
              <a:t>(</a:t>
            </a:r>
            <a:r>
              <a:rPr lang="ru-RU" sz="3200" dirty="0" smtClean="0"/>
              <a:t>1905–1965)</a:t>
            </a:r>
            <a:endParaRPr lang="ru-RU" sz="3200" dirty="0"/>
          </a:p>
        </p:txBody>
      </p:sp>
      <p:pic>
        <p:nvPicPr>
          <p:cNvPr id="614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5"/>
            <a:ext cx="4392488" cy="558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93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836712"/>
            <a:ext cx="83529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Вважав</a:t>
            </a:r>
            <a:r>
              <a:rPr lang="ru-RU" sz="2800" dirty="0" smtClean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кожна</a:t>
            </a:r>
            <a:r>
              <a:rPr lang="ru-RU" sz="2800" dirty="0"/>
              <a:t> </a:t>
            </a:r>
            <a:r>
              <a:rPr lang="ru-RU" sz="2800" dirty="0" err="1"/>
              <a:t>людина</a:t>
            </a:r>
            <a:r>
              <a:rPr lang="ru-RU" sz="2800" dirty="0"/>
              <a:t> - </a:t>
            </a:r>
            <a:r>
              <a:rPr lang="ru-RU" sz="2800" dirty="0" err="1" smtClean="0"/>
              <a:t>дослідник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контролює</a:t>
            </a:r>
            <a:r>
              <a:rPr lang="ru-RU" sz="2800" dirty="0"/>
              <a:t>, </a:t>
            </a:r>
            <a:r>
              <a:rPr lang="ru-RU" sz="2800" dirty="0" err="1"/>
              <a:t>розуміє</a:t>
            </a:r>
            <a:r>
              <a:rPr lang="ru-RU" sz="2800" dirty="0"/>
              <a:t> і </a:t>
            </a:r>
            <a:r>
              <a:rPr lang="ru-RU" sz="2800" dirty="0" err="1"/>
              <a:t>передбачає</a:t>
            </a:r>
            <a:r>
              <a:rPr lang="ru-RU" sz="2800" dirty="0"/>
              <a:t> свою </a:t>
            </a:r>
            <a:r>
              <a:rPr lang="ru-RU" sz="2800" dirty="0" err="1"/>
              <a:t>поведінку</a:t>
            </a:r>
            <a:r>
              <a:rPr lang="ru-RU" sz="2800" dirty="0"/>
              <a:t>, </a:t>
            </a:r>
            <a:r>
              <a:rPr lang="ru-RU" sz="2800" dirty="0" err="1" smtClean="0"/>
              <a:t>який</a:t>
            </a:r>
            <a:r>
              <a:rPr lang="ru-RU" sz="2800" dirty="0" smtClean="0"/>
              <a:t> </a:t>
            </a:r>
            <a:r>
              <a:rPr lang="ru-RU" sz="2800" dirty="0" err="1" smtClean="0"/>
              <a:t>робить</a:t>
            </a:r>
            <a:r>
              <a:rPr lang="ru-RU" sz="2800" dirty="0" smtClean="0"/>
              <a:t> </a:t>
            </a:r>
            <a:r>
              <a:rPr lang="ru-RU" sz="2800" dirty="0" err="1"/>
              <a:t>висновок</a:t>
            </a:r>
            <a:r>
              <a:rPr lang="ru-RU" sz="2800" dirty="0"/>
              <a:t>, </a:t>
            </a:r>
            <a:r>
              <a:rPr lang="ru-RU" sz="2800" dirty="0" err="1"/>
              <a:t>базуючись</a:t>
            </a:r>
            <a:r>
              <a:rPr lang="ru-RU" sz="2800" dirty="0"/>
              <a:t> на </a:t>
            </a:r>
            <a:r>
              <a:rPr lang="ru-RU" sz="2800" dirty="0" err="1"/>
              <a:t>минулому</a:t>
            </a:r>
            <a:r>
              <a:rPr lang="ru-RU" sz="2800" dirty="0"/>
              <a:t> </a:t>
            </a:r>
            <a:r>
              <a:rPr lang="ru-RU" sz="2800" dirty="0" err="1"/>
              <a:t>досвіді</a:t>
            </a:r>
            <a:r>
              <a:rPr lang="ru-RU" sz="2800" dirty="0"/>
              <a:t> і </a:t>
            </a:r>
            <a:r>
              <a:rPr lang="ru-RU" sz="2800" dirty="0" err="1"/>
              <a:t>передбачає</a:t>
            </a:r>
            <a:r>
              <a:rPr lang="ru-RU" sz="2800" dirty="0"/>
              <a:t> </a:t>
            </a:r>
            <a:r>
              <a:rPr lang="ru-RU" sz="2800" dirty="0" err="1" smtClean="0"/>
              <a:t>майбутнє</a:t>
            </a:r>
            <a:r>
              <a:rPr lang="ru-RU" sz="2800" dirty="0"/>
              <a:t>. </a:t>
            </a:r>
            <a:r>
              <a:rPr lang="ru-RU" sz="2800" dirty="0" err="1"/>
              <a:t>Терміни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люди </a:t>
            </a:r>
            <a:r>
              <a:rPr lang="ru-RU" sz="2800" dirty="0" err="1"/>
              <a:t>використовують</a:t>
            </a:r>
            <a:r>
              <a:rPr lang="ru-RU" sz="2800" dirty="0"/>
              <a:t> для </a:t>
            </a:r>
            <a:r>
              <a:rPr lang="ru-RU" sz="2800" dirty="0" err="1"/>
              <a:t>розуміння</a:t>
            </a:r>
            <a:r>
              <a:rPr lang="ru-RU" sz="2800" dirty="0"/>
              <a:t> один одного</a:t>
            </a:r>
            <a:r>
              <a:rPr lang="ru-RU" sz="2800" dirty="0" smtClean="0"/>
              <a:t>, для </a:t>
            </a:r>
            <a:r>
              <a:rPr lang="ru-RU" sz="2800" dirty="0" err="1"/>
              <a:t>опису</a:t>
            </a:r>
            <a:r>
              <a:rPr lang="ru-RU" sz="2800" dirty="0"/>
              <a:t> себе і </a:t>
            </a:r>
            <a:r>
              <a:rPr lang="ru-RU" sz="2800" dirty="0" err="1"/>
              <a:t>своєї</a:t>
            </a:r>
            <a:r>
              <a:rPr lang="ru-RU" sz="2800" dirty="0"/>
              <a:t> </a:t>
            </a:r>
            <a:r>
              <a:rPr lang="ru-RU" sz="2800" dirty="0" err="1"/>
              <a:t>позиції</a:t>
            </a:r>
            <a:r>
              <a:rPr lang="ru-RU" sz="2800" dirty="0"/>
              <a:t>, одержали </a:t>
            </a:r>
            <a:r>
              <a:rPr lang="ru-RU" sz="2800" dirty="0" err="1"/>
              <a:t>назву</a:t>
            </a:r>
            <a:r>
              <a:rPr lang="ru-RU" sz="2800" dirty="0"/>
              <a:t> </a:t>
            </a:r>
            <a:r>
              <a:rPr lang="ru-RU" sz="2800" dirty="0" err="1"/>
              <a:t>особистісних</a:t>
            </a:r>
            <a:r>
              <a:rPr lang="ru-RU" sz="2800" dirty="0"/>
              <a:t> </a:t>
            </a:r>
            <a:r>
              <a:rPr lang="ru-RU" sz="2800" dirty="0" err="1" smtClean="0"/>
              <a:t>конструктів</a:t>
            </a:r>
            <a:r>
              <a:rPr lang="ru-RU" sz="2800" dirty="0" smtClean="0"/>
              <a:t>.</a:t>
            </a:r>
          </a:p>
          <a:p>
            <a:r>
              <a:rPr lang="ru-RU" sz="2800" dirty="0" err="1" smtClean="0"/>
              <a:t>Особистість</a:t>
            </a:r>
            <a:r>
              <a:rPr lang="ru-RU" sz="2800" dirty="0" smtClean="0"/>
              <a:t> </a:t>
            </a:r>
            <a:r>
              <a:rPr lang="ru-RU" sz="2800" dirty="0"/>
              <a:t>— </a:t>
            </a:r>
            <a:r>
              <a:rPr lang="ru-RU" sz="2800" dirty="0" err="1"/>
              <a:t>це</a:t>
            </a:r>
            <a:r>
              <a:rPr lang="ru-RU" sz="2800" dirty="0"/>
              <a:t> система </a:t>
            </a:r>
            <a:r>
              <a:rPr lang="ru-RU" sz="2800" dirty="0" err="1"/>
              <a:t>організованих</a:t>
            </a:r>
            <a:r>
              <a:rPr lang="ru-RU" sz="2800" dirty="0"/>
              <a:t> </a:t>
            </a:r>
            <a:r>
              <a:rPr lang="ru-RU" sz="2800" dirty="0" err="1" smtClean="0"/>
              <a:t>особистісних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конструктів</a:t>
            </a:r>
            <a:r>
              <a:rPr lang="ru-RU" sz="2800" dirty="0"/>
              <a:t>, у </a:t>
            </a:r>
            <a:r>
              <a:rPr lang="ru-RU" sz="2800" dirty="0" err="1"/>
              <a:t>яких</a:t>
            </a:r>
            <a:r>
              <a:rPr lang="ru-RU" sz="2800" dirty="0"/>
              <a:t> </a:t>
            </a:r>
            <a:r>
              <a:rPr lang="ru-RU" sz="2800" dirty="0" err="1"/>
              <a:t>переробляється</a:t>
            </a:r>
            <a:r>
              <a:rPr lang="ru-RU" sz="2800" dirty="0"/>
              <a:t> (</a:t>
            </a:r>
            <a:r>
              <a:rPr lang="ru-RU" sz="2800" dirty="0" err="1"/>
              <a:t>сприймається</a:t>
            </a:r>
            <a:r>
              <a:rPr lang="ru-RU" sz="2800" dirty="0"/>
              <a:t> й </a:t>
            </a:r>
            <a:r>
              <a:rPr lang="ru-RU" sz="2800" dirty="0" err="1" smtClean="0"/>
              <a:t>інтерпретується</a:t>
            </a:r>
            <a:r>
              <a:rPr lang="ru-RU" sz="2800" dirty="0"/>
              <a:t>) </a:t>
            </a:r>
            <a:r>
              <a:rPr lang="ru-RU" sz="2800" dirty="0" err="1"/>
              <a:t>особистий</a:t>
            </a:r>
            <a:r>
              <a:rPr lang="ru-RU" sz="2800" dirty="0"/>
              <a:t> </a:t>
            </a:r>
            <a:r>
              <a:rPr lang="ru-RU" sz="2800" dirty="0" err="1"/>
              <a:t>досвід</a:t>
            </a:r>
            <a:r>
              <a:rPr lang="ru-RU" sz="2800" dirty="0"/>
              <a:t> </a:t>
            </a:r>
            <a:r>
              <a:rPr lang="ru-RU" sz="2800" dirty="0" err="1"/>
              <a:t>людини</a:t>
            </a:r>
            <a:r>
              <a:rPr lang="ru-RU" sz="2800" dirty="0"/>
              <a:t>. Структура </a:t>
            </a:r>
            <a:r>
              <a:rPr lang="ru-RU" sz="2800" dirty="0" err="1"/>
              <a:t>особистості</a:t>
            </a:r>
            <a:r>
              <a:rPr lang="ru-RU" sz="2800" dirty="0"/>
              <a:t> у </a:t>
            </a:r>
            <a:r>
              <a:rPr lang="ru-RU" sz="2800" dirty="0" smtClean="0"/>
              <a:t>межах </a:t>
            </a:r>
            <a:r>
              <a:rPr lang="ru-RU" sz="2800" dirty="0" err="1" smtClean="0"/>
              <a:t>цього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підходу</a:t>
            </a:r>
            <a:r>
              <a:rPr lang="ru-RU" sz="2800" dirty="0" smtClean="0"/>
              <a:t> </a:t>
            </a:r>
            <a:r>
              <a:rPr lang="ru-RU" sz="2800" dirty="0" err="1"/>
              <a:t>розглядається</a:t>
            </a:r>
            <a:r>
              <a:rPr lang="ru-RU" sz="2800" dirty="0"/>
              <a:t> як </a:t>
            </a:r>
            <a:r>
              <a:rPr lang="ru-RU" sz="2800" dirty="0" err="1"/>
              <a:t>індивідуально</a:t>
            </a:r>
            <a:r>
              <a:rPr lang="ru-RU" sz="2800" dirty="0"/>
              <a:t> </a:t>
            </a:r>
            <a:r>
              <a:rPr lang="ru-RU" sz="2800" dirty="0" err="1"/>
              <a:t>своєрідна</a:t>
            </a:r>
            <a:r>
              <a:rPr lang="ru-RU" sz="2800" dirty="0"/>
              <a:t> </a:t>
            </a:r>
            <a:r>
              <a:rPr lang="ru-RU" sz="2800" dirty="0" err="1"/>
              <a:t>ієрархія</a:t>
            </a:r>
            <a:r>
              <a:rPr lang="ru-RU" sz="2800" dirty="0"/>
              <a:t> </a:t>
            </a:r>
            <a:r>
              <a:rPr lang="ru-RU" sz="2800" dirty="0" err="1" smtClean="0"/>
              <a:t>конструктів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556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558" y="6093296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Гаррі</a:t>
            </a:r>
            <a:r>
              <a:rPr lang="ru-RU" sz="3200" dirty="0"/>
              <a:t> </a:t>
            </a:r>
            <a:r>
              <a:rPr lang="uk-UA" sz="3200" dirty="0" smtClean="0"/>
              <a:t>Стек </a:t>
            </a:r>
            <a:r>
              <a:rPr lang="ru-RU" sz="3200" dirty="0" err="1" smtClean="0"/>
              <a:t>Салліван</a:t>
            </a:r>
            <a:r>
              <a:rPr lang="ru-RU" sz="3200" dirty="0" smtClean="0"/>
              <a:t> </a:t>
            </a:r>
            <a:r>
              <a:rPr lang="ru-RU" sz="3200" dirty="0"/>
              <a:t>(1892–1949)</a:t>
            </a:r>
          </a:p>
        </p:txBody>
      </p:sp>
      <p:pic>
        <p:nvPicPr>
          <p:cNvPr id="15362" name="Picture 2" descr="Результат пошуку зображень за запитом &quot;Гаррі Салліван (1892–1949)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108" y="311901"/>
            <a:ext cx="5695620" cy="57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61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692696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uk-UA" sz="2800" dirty="0" smtClean="0">
                <a:cs typeface="Arial" pitchFamily="34" charset="0"/>
              </a:rPr>
              <a:t>Об'єктом </a:t>
            </a:r>
            <a:r>
              <a:rPr lang="uk-UA" sz="2800" dirty="0">
                <a:cs typeface="Arial" pitchFamily="34" charset="0"/>
              </a:rPr>
              <a:t>психологічного дослідження повинен стати не </a:t>
            </a:r>
            <a:r>
              <a:rPr lang="uk-UA" sz="2800" dirty="0" smtClean="0">
                <a:cs typeface="Arial" pitchFamily="34" charset="0"/>
              </a:rPr>
              <a:t>окремий </a:t>
            </a:r>
            <a:r>
              <a:rPr lang="uk-UA" sz="2800" dirty="0">
                <a:cs typeface="Arial" pitchFamily="34" charset="0"/>
              </a:rPr>
              <a:t>суб'єкт, а особистість як продукт </a:t>
            </a:r>
            <a:r>
              <a:rPr lang="uk-UA" sz="2800" i="1" dirty="0">
                <a:cs typeface="Arial" pitchFamily="34" charset="0"/>
              </a:rPr>
              <a:t>спільної діяльності </a:t>
            </a:r>
            <a:r>
              <a:rPr lang="uk-UA" sz="2800" i="1" dirty="0" smtClean="0">
                <a:cs typeface="Arial" pitchFamily="34" charset="0"/>
              </a:rPr>
              <a:t>суб'єктів</a:t>
            </a:r>
            <a:r>
              <a:rPr lang="uk-UA" sz="2800" dirty="0"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None/>
            </a:pPr>
            <a:r>
              <a:rPr lang="uk-UA" sz="2800" dirty="0">
                <a:cs typeface="Arial" pitchFamily="34" charset="0"/>
              </a:rPr>
              <a:t>	</a:t>
            </a:r>
            <a:endParaRPr lang="uk-UA" sz="2800" dirty="0" smtClean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uk-UA" sz="2800" b="1" i="1" dirty="0" smtClean="0">
                <a:cs typeface="Arial" pitchFamily="34" charset="0"/>
              </a:rPr>
              <a:t>Особистість</a:t>
            </a:r>
            <a:r>
              <a:rPr lang="uk-UA" sz="2800" dirty="0" smtClean="0">
                <a:cs typeface="Arial" pitchFamily="34" charset="0"/>
              </a:rPr>
              <a:t> </a:t>
            </a:r>
            <a:r>
              <a:rPr lang="uk-UA" sz="2800" dirty="0">
                <a:cs typeface="Arial" pitchFamily="34" charset="0"/>
              </a:rPr>
              <a:t>є відносно стійкою моделлю міжособистісних </a:t>
            </a:r>
            <a:r>
              <a:rPr lang="uk-UA" sz="2800" dirty="0" smtClean="0">
                <a:cs typeface="Arial" pitchFamily="34" charset="0"/>
              </a:rPr>
              <a:t>ситуацій</a:t>
            </a:r>
            <a:r>
              <a:rPr lang="uk-UA" sz="2800" dirty="0">
                <a:cs typeface="Arial" pitchFamily="34" charset="0"/>
              </a:rPr>
              <a:t>, які повторюються і характеризують життя людини. </a:t>
            </a:r>
            <a:endParaRPr lang="uk-UA" sz="2800" dirty="0" smtClean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uk-UA" sz="2800" dirty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uk-UA" sz="2800" dirty="0">
                <a:cs typeface="Arial" pitchFamily="34" charset="0"/>
              </a:rPr>
              <a:t>Основними потребами розвитку особистості є: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800" b="1" i="1" dirty="0">
                <a:cs typeface="Arial" pitchFamily="34" charset="0"/>
              </a:rPr>
              <a:t>потреби в ніжності</a:t>
            </a:r>
            <a:r>
              <a:rPr lang="uk-UA" sz="2800" dirty="0">
                <a:cs typeface="Arial" pitchFamily="34" charset="0"/>
              </a:rPr>
              <a:t>,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800" b="1" i="1" dirty="0">
                <a:cs typeface="Arial" pitchFamily="34" charset="0"/>
              </a:rPr>
              <a:t>пестощах,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800" b="1" i="1" dirty="0">
                <a:cs typeface="Arial" pitchFamily="34" charset="0"/>
              </a:rPr>
              <a:t>спробах уникнути тривоги</a:t>
            </a:r>
            <a:r>
              <a:rPr lang="uk-UA" sz="2800" dirty="0"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749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8" y="6093296"/>
            <a:ext cx="59767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Курт </a:t>
            </a:r>
            <a:r>
              <a:rPr lang="ru-RU" sz="3200" dirty="0" err="1"/>
              <a:t>Цадек</a:t>
            </a:r>
            <a:r>
              <a:rPr lang="ru-RU" sz="3200" b="1" dirty="0" smtClean="0"/>
              <a:t> </a:t>
            </a:r>
            <a:r>
              <a:rPr lang="ru-RU" sz="3200" dirty="0" err="1" smtClean="0"/>
              <a:t>Левін</a:t>
            </a:r>
            <a:r>
              <a:rPr lang="ru-RU" sz="3200" dirty="0" smtClean="0"/>
              <a:t> </a:t>
            </a:r>
            <a:r>
              <a:rPr lang="ru-RU" sz="3200" dirty="0"/>
              <a:t>(1890–1947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pic>
        <p:nvPicPr>
          <p:cNvPr id="7170" name="Picture 2" descr="Результат пошуку зображень за запитом &quot;Курт Левін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73" y="188640"/>
            <a:ext cx="4858999" cy="577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1412776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Засновник</a:t>
            </a:r>
            <a:r>
              <a:rPr lang="ru-RU" sz="2800" dirty="0" smtClean="0"/>
              <a:t> </a:t>
            </a:r>
            <a:r>
              <a:rPr lang="ru-RU" sz="2800" dirty="0" err="1"/>
              <a:t>психологічної</a:t>
            </a:r>
            <a:r>
              <a:rPr lang="ru-RU" sz="2800" dirty="0"/>
              <a:t> </a:t>
            </a:r>
            <a:r>
              <a:rPr lang="ru-RU" sz="2800" dirty="0" err="1"/>
              <a:t>теорії</a:t>
            </a:r>
            <a:r>
              <a:rPr lang="ru-RU" sz="2800" dirty="0"/>
              <a:t> поля, яка становить собою метод </a:t>
            </a:r>
            <a:r>
              <a:rPr lang="ru-RU" sz="2800" dirty="0" err="1"/>
              <a:t>аналізу</a:t>
            </a:r>
            <a:r>
              <a:rPr lang="ru-RU" sz="2800" dirty="0"/>
              <a:t> </a:t>
            </a:r>
            <a:r>
              <a:rPr lang="ru-RU" sz="2800" dirty="0" err="1"/>
              <a:t>життєвого</a:t>
            </a:r>
            <a:r>
              <a:rPr lang="ru-RU" sz="2800" dirty="0"/>
              <a:t> простору як </a:t>
            </a:r>
            <a:r>
              <a:rPr lang="ru-RU" sz="2800" dirty="0" err="1"/>
              <a:t>окремої</a:t>
            </a:r>
            <a:r>
              <a:rPr lang="ru-RU" sz="2800" dirty="0"/>
              <a:t> </a:t>
            </a:r>
            <a:r>
              <a:rPr lang="ru-RU" sz="2800" dirty="0" err="1"/>
              <a:t>людини</a:t>
            </a:r>
            <a:r>
              <a:rPr lang="ru-RU" sz="2800" dirty="0"/>
              <a:t>, так і </a:t>
            </a:r>
            <a:r>
              <a:rPr lang="ru-RU" sz="2800" dirty="0" err="1"/>
              <a:t>групи</a:t>
            </a:r>
            <a:r>
              <a:rPr lang="ru-RU" sz="2800" dirty="0"/>
              <a:t> людей. </a:t>
            </a:r>
            <a:endParaRPr lang="ru-RU" sz="2800" dirty="0" smtClean="0"/>
          </a:p>
          <a:p>
            <a:r>
              <a:rPr lang="ru-RU" sz="2800" dirty="0" smtClean="0"/>
              <a:t>Для </a:t>
            </a:r>
            <a:r>
              <a:rPr lang="ru-RU" sz="2800" dirty="0" err="1"/>
              <a:t>опису</a:t>
            </a:r>
            <a:r>
              <a:rPr lang="ru-RU" sz="2800" dirty="0"/>
              <a:t> </a:t>
            </a:r>
            <a:r>
              <a:rPr lang="ru-RU" sz="2800" dirty="0" err="1"/>
              <a:t>психологічної</a:t>
            </a:r>
            <a:r>
              <a:rPr lang="ru-RU" sz="2800" dirty="0"/>
              <a:t> </a:t>
            </a:r>
            <a:r>
              <a:rPr lang="ru-RU" sz="2800" dirty="0" err="1"/>
              <a:t>реальності</a:t>
            </a:r>
            <a:r>
              <a:rPr lang="ru-RU" sz="2800" dirty="0"/>
              <a:t>, </a:t>
            </a:r>
            <a:r>
              <a:rPr lang="ru-RU" sz="2800" dirty="0" err="1"/>
              <a:t>побудови</a:t>
            </a:r>
            <a:r>
              <a:rPr lang="ru-RU" sz="2800" dirty="0"/>
              <a:t> </a:t>
            </a:r>
            <a:r>
              <a:rPr lang="ru-RU" sz="2800" dirty="0" err="1"/>
              <a:t>структури</a:t>
            </a:r>
            <a:r>
              <a:rPr lang="ru-RU" sz="2800" dirty="0"/>
              <a:t> </a:t>
            </a:r>
            <a:r>
              <a:rPr lang="ru-RU" sz="2800" dirty="0" err="1"/>
              <a:t>особистості</a:t>
            </a:r>
            <a:r>
              <a:rPr lang="ru-RU" sz="2800" dirty="0"/>
              <a:t> і </a:t>
            </a:r>
            <a:r>
              <a:rPr lang="ru-RU" sz="2800" dirty="0" err="1"/>
              <a:t>моделювання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поведінки</a:t>
            </a:r>
            <a:r>
              <a:rPr lang="ru-RU" sz="2800" dirty="0"/>
              <a:t> у </a:t>
            </a:r>
            <a:r>
              <a:rPr lang="ru-RU" sz="2800" dirty="0" err="1"/>
              <a:t>теорії</a:t>
            </a:r>
            <a:r>
              <a:rPr lang="ru-RU" sz="2800" dirty="0"/>
              <a:t> поля </a:t>
            </a:r>
            <a:r>
              <a:rPr lang="ru-RU" sz="2800" dirty="0" err="1"/>
              <a:t>використовуються</a:t>
            </a:r>
            <a:r>
              <a:rPr lang="ru-RU" sz="2800" dirty="0"/>
              <a:t> </a:t>
            </a:r>
            <a:r>
              <a:rPr lang="ru-RU" sz="2800" dirty="0" err="1"/>
              <a:t>засоби</a:t>
            </a:r>
            <a:r>
              <a:rPr lang="ru-RU" sz="2800" dirty="0"/>
              <a:t> </a:t>
            </a:r>
            <a:r>
              <a:rPr lang="ru-RU" sz="2800" dirty="0" err="1"/>
              <a:t>топології</a:t>
            </a:r>
            <a:r>
              <a:rPr lang="ru-RU" sz="2800" dirty="0"/>
              <a:t> як </a:t>
            </a:r>
            <a:r>
              <a:rPr lang="ru-RU" sz="2800" dirty="0" err="1"/>
              <a:t>розділу</a:t>
            </a:r>
            <a:r>
              <a:rPr lang="ru-RU" sz="2800" dirty="0"/>
              <a:t> математики,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вивчає</a:t>
            </a:r>
            <a:r>
              <a:rPr lang="ru-RU" sz="2800" dirty="0"/>
              <a:t> </a:t>
            </a:r>
            <a:r>
              <a:rPr lang="ru-RU" sz="2800" dirty="0" err="1"/>
              <a:t>властивості</a:t>
            </a:r>
            <a:r>
              <a:rPr lang="ru-RU" sz="2800" dirty="0"/>
              <a:t> і </a:t>
            </a:r>
            <a:r>
              <a:rPr lang="ru-RU" sz="2800" dirty="0" err="1"/>
              <a:t>взаємне</a:t>
            </a:r>
            <a:r>
              <a:rPr lang="ru-RU" sz="2800" dirty="0"/>
              <a:t> </a:t>
            </a:r>
            <a:r>
              <a:rPr lang="ru-RU" sz="2800" dirty="0" err="1"/>
              <a:t>розташування</a:t>
            </a:r>
            <a:r>
              <a:rPr lang="ru-RU" sz="2800" dirty="0"/>
              <a:t> </a:t>
            </a:r>
            <a:r>
              <a:rPr lang="ru-RU" sz="2800" dirty="0" err="1"/>
              <a:t>геометричних</a:t>
            </a:r>
            <a:r>
              <a:rPr lang="ru-RU" sz="2800" dirty="0"/>
              <a:t> </a:t>
            </a:r>
            <a:r>
              <a:rPr lang="ru-RU" sz="2800" dirty="0" err="1"/>
              <a:t>фігур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913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6021288"/>
            <a:ext cx="53878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Ролло </a:t>
            </a:r>
            <a:r>
              <a:rPr lang="ru-RU" sz="3200" dirty="0" err="1" smtClean="0"/>
              <a:t>Різ</a:t>
            </a:r>
            <a:r>
              <a:rPr lang="ru-RU" sz="3200" dirty="0" smtClean="0"/>
              <a:t> Мей </a:t>
            </a:r>
            <a:r>
              <a:rPr lang="ru-RU" sz="3200" dirty="0"/>
              <a:t>(1909–1994)</a:t>
            </a:r>
          </a:p>
        </p:txBody>
      </p:sp>
      <p:pic>
        <p:nvPicPr>
          <p:cNvPr id="10242" name="Picture 2" descr="Ролло М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140" y="332656"/>
            <a:ext cx="4327029" cy="55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124744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Розробив</a:t>
            </a:r>
            <a:r>
              <a:rPr lang="ru-RU" sz="2800" dirty="0" smtClean="0"/>
              <a:t> </a:t>
            </a:r>
            <a:r>
              <a:rPr lang="ru-RU" sz="2800" dirty="0" err="1"/>
              <a:t>нову</a:t>
            </a:r>
            <a:r>
              <a:rPr lang="ru-RU" sz="2800" dirty="0"/>
              <a:t> </a:t>
            </a:r>
            <a:r>
              <a:rPr lang="ru-RU" sz="2800" dirty="0" err="1"/>
              <a:t>концепцію</a:t>
            </a:r>
            <a:r>
              <a:rPr lang="ru-RU" sz="2800" dirty="0"/>
              <a:t> </a:t>
            </a:r>
            <a:r>
              <a:rPr lang="ru-RU" sz="2800" dirty="0" err="1"/>
              <a:t>людини</a:t>
            </a:r>
            <a:r>
              <a:rPr lang="ru-RU" sz="2800" dirty="0"/>
              <a:t>.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підхід</a:t>
            </a:r>
            <a:r>
              <a:rPr lang="ru-RU" sz="2800" dirty="0"/>
              <a:t> </a:t>
            </a:r>
            <a:r>
              <a:rPr lang="ru-RU" sz="2800" dirty="0" err="1"/>
              <a:t>спирався</a:t>
            </a:r>
            <a:r>
              <a:rPr lang="ru-RU" sz="2800" dirty="0"/>
              <a:t> </a:t>
            </a:r>
            <a:r>
              <a:rPr lang="ru-RU" sz="2800" dirty="0" err="1"/>
              <a:t>більшою</a:t>
            </a:r>
            <a:r>
              <a:rPr lang="ru-RU" sz="2800" dirty="0"/>
              <a:t> </a:t>
            </a:r>
            <a:r>
              <a:rPr lang="ru-RU" sz="2800" dirty="0" err="1"/>
              <a:t>мірою</a:t>
            </a:r>
            <a:r>
              <a:rPr lang="ru-RU" sz="2800" dirty="0"/>
              <a:t> на </a:t>
            </a:r>
            <a:r>
              <a:rPr lang="ru-RU" sz="2800" dirty="0" err="1"/>
              <a:t>клінічні</a:t>
            </a:r>
            <a:r>
              <a:rPr lang="ru-RU" sz="2800" dirty="0"/>
              <a:t> </a:t>
            </a:r>
            <a:r>
              <a:rPr lang="ru-RU" sz="2800" dirty="0" err="1"/>
              <a:t>експерименти</a:t>
            </a:r>
            <a:r>
              <a:rPr lang="ru-RU" sz="2800" dirty="0"/>
              <a:t>, </a:t>
            </a:r>
            <a:r>
              <a:rPr lang="ru-RU" sz="2800" dirty="0" err="1"/>
              <a:t>ніж</a:t>
            </a:r>
            <a:r>
              <a:rPr lang="ru-RU" sz="2800" dirty="0"/>
              <a:t> на </a:t>
            </a:r>
            <a:r>
              <a:rPr lang="ru-RU" sz="2800" dirty="0" err="1"/>
              <a:t>кабінетну</a:t>
            </a:r>
            <a:r>
              <a:rPr lang="ru-RU" sz="2800" dirty="0"/>
              <a:t> </a:t>
            </a:r>
            <a:r>
              <a:rPr lang="ru-RU" sz="2800" dirty="0" err="1"/>
              <a:t>теорію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/>
              <a:t>Людина</a:t>
            </a:r>
            <a:r>
              <a:rPr lang="ru-RU" sz="2800" dirty="0"/>
              <a:t>, з </a:t>
            </a:r>
            <a:r>
              <a:rPr lang="ru-RU" sz="2800" dirty="0" err="1"/>
              <a:t>погляду</a:t>
            </a:r>
            <a:r>
              <a:rPr lang="ru-RU" sz="2800" dirty="0"/>
              <a:t> </a:t>
            </a:r>
            <a:r>
              <a:rPr lang="ru-RU" sz="2800" dirty="0" err="1"/>
              <a:t>Мея</a:t>
            </a:r>
            <a:r>
              <a:rPr lang="ru-RU" sz="2800" dirty="0"/>
              <a:t>, </a:t>
            </a:r>
            <a:r>
              <a:rPr lang="ru-RU" sz="2800" dirty="0" err="1"/>
              <a:t>живе</a:t>
            </a:r>
            <a:r>
              <a:rPr lang="ru-RU" sz="2800" dirty="0"/>
              <a:t> </a:t>
            </a:r>
            <a:r>
              <a:rPr lang="ru-RU" sz="2800" dirty="0" err="1"/>
              <a:t>сьогоденням</a:t>
            </a:r>
            <a:r>
              <a:rPr lang="ru-RU" sz="2800" dirty="0"/>
              <a:t>, для </a:t>
            </a:r>
            <a:r>
              <a:rPr lang="ru-RU" sz="2800" dirty="0" err="1"/>
              <a:t>неї</a:t>
            </a:r>
            <a:r>
              <a:rPr lang="ru-RU" sz="2800" dirty="0"/>
              <a:t> актуально </a:t>
            </a:r>
            <a:r>
              <a:rPr lang="ru-RU" sz="2800" dirty="0" err="1"/>
              <a:t>насамперед</a:t>
            </a:r>
            <a:r>
              <a:rPr lang="ru-RU" sz="2800" dirty="0"/>
              <a:t> те,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відбувається</a:t>
            </a:r>
            <a:r>
              <a:rPr lang="ru-RU" sz="2800" dirty="0"/>
              <a:t> </a:t>
            </a:r>
            <a:r>
              <a:rPr lang="ru-RU" sz="2800" b="1" i="1" dirty="0"/>
              <a:t>тут</a:t>
            </a:r>
            <a:r>
              <a:rPr lang="ru-RU" sz="2800" i="1" dirty="0"/>
              <a:t> </a:t>
            </a:r>
            <a:r>
              <a:rPr lang="ru-RU" sz="2800" dirty="0"/>
              <a:t>і </a:t>
            </a:r>
            <a:r>
              <a:rPr lang="ru-RU" sz="2800" b="1" i="1" dirty="0" err="1"/>
              <a:t>тепер</a:t>
            </a:r>
            <a:r>
              <a:rPr lang="ru-RU" sz="2800" i="1" dirty="0"/>
              <a:t>. </a:t>
            </a:r>
            <a:r>
              <a:rPr lang="ru-RU" sz="2800" dirty="0"/>
              <a:t>У </a:t>
            </a:r>
            <a:r>
              <a:rPr lang="ru-RU" sz="2800" dirty="0" err="1"/>
              <a:t>цій</a:t>
            </a:r>
            <a:r>
              <a:rPr lang="ru-RU" sz="2800" dirty="0"/>
              <a:t> </a:t>
            </a:r>
            <a:r>
              <a:rPr lang="ru-RU" sz="2800" dirty="0" err="1"/>
              <a:t>єдиній</a:t>
            </a:r>
            <a:r>
              <a:rPr lang="ru-RU" sz="2800" dirty="0"/>
              <a:t> </a:t>
            </a:r>
            <a:r>
              <a:rPr lang="ru-RU" sz="2800" dirty="0" err="1"/>
              <a:t>справжній</a:t>
            </a:r>
            <a:r>
              <a:rPr lang="ru-RU" sz="2800" dirty="0"/>
              <a:t> </a:t>
            </a:r>
            <a:r>
              <a:rPr lang="ru-RU" sz="2800" dirty="0" err="1"/>
              <a:t>реальності</a:t>
            </a:r>
            <a:r>
              <a:rPr lang="ru-RU" sz="2800" dirty="0"/>
              <a:t> </a:t>
            </a:r>
            <a:r>
              <a:rPr lang="ru-RU" sz="2800" dirty="0" err="1"/>
              <a:t>людина</a:t>
            </a:r>
            <a:r>
              <a:rPr lang="ru-RU" sz="2800" dirty="0"/>
              <a:t> </a:t>
            </a:r>
            <a:r>
              <a:rPr lang="ru-RU" sz="2800" dirty="0" err="1"/>
              <a:t>формує</a:t>
            </a:r>
            <a:r>
              <a:rPr lang="ru-RU" sz="2800" dirty="0"/>
              <a:t> себе сама і </a:t>
            </a:r>
            <a:r>
              <a:rPr lang="ru-RU" sz="2800" dirty="0" err="1"/>
              <a:t>відповідальна</a:t>
            </a:r>
            <a:r>
              <a:rPr lang="ru-RU" sz="2800" dirty="0"/>
              <a:t> за те, ким вона </a:t>
            </a:r>
            <a:r>
              <a:rPr lang="ru-RU" sz="2800" dirty="0" err="1"/>
              <a:t>врешті-решт</a:t>
            </a:r>
            <a:r>
              <a:rPr lang="ru-RU" sz="2800" dirty="0"/>
              <a:t> </a:t>
            </a:r>
            <a:r>
              <a:rPr lang="ru-RU" sz="2800" dirty="0" err="1"/>
              <a:t>стає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/>
              <a:t>У </a:t>
            </a:r>
            <a:r>
              <a:rPr lang="ru-RU" sz="2800" dirty="0" err="1"/>
              <a:t>своїй</a:t>
            </a:r>
            <a:r>
              <a:rPr lang="ru-RU" sz="2800" dirty="0"/>
              <a:t> </a:t>
            </a:r>
            <a:r>
              <a:rPr lang="ru-RU" sz="2800" dirty="0" err="1"/>
              <a:t>концепції</a:t>
            </a:r>
            <a:r>
              <a:rPr lang="ru-RU" sz="2800" dirty="0"/>
              <a:t> </a:t>
            </a:r>
            <a:r>
              <a:rPr lang="ru-RU" sz="2800" dirty="0" err="1"/>
              <a:t>людини</a:t>
            </a:r>
            <a:r>
              <a:rPr lang="ru-RU" sz="2800" dirty="0"/>
              <a:t> Мей особливо </a:t>
            </a:r>
            <a:r>
              <a:rPr lang="ru-RU" sz="2800" dirty="0" err="1"/>
              <a:t>підкреслював</a:t>
            </a:r>
            <a:r>
              <a:rPr lang="ru-RU" sz="2800" dirty="0"/>
              <a:t> </a:t>
            </a:r>
            <a:r>
              <a:rPr lang="ru-RU" sz="2800" dirty="0" err="1"/>
              <a:t>унікальність</a:t>
            </a:r>
            <a:r>
              <a:rPr lang="ru-RU" sz="2800" dirty="0"/>
              <a:t> </a:t>
            </a:r>
            <a:r>
              <a:rPr lang="ru-RU" sz="2800" dirty="0" err="1"/>
              <a:t>особистості</a:t>
            </a:r>
            <a:r>
              <a:rPr lang="ru-RU" sz="2800" dirty="0"/>
              <a:t>, </a:t>
            </a:r>
            <a:r>
              <a:rPr lang="ru-RU" sz="2800" dirty="0" err="1"/>
              <a:t>вільний</a:t>
            </a:r>
            <a:r>
              <a:rPr lang="ru-RU" sz="2800" dirty="0"/>
              <a:t> </a:t>
            </a:r>
            <a:r>
              <a:rPr lang="ru-RU" sz="2800" dirty="0" err="1"/>
              <a:t>вибір</a:t>
            </a:r>
            <a:r>
              <a:rPr lang="ru-RU" sz="2800" dirty="0"/>
              <a:t> і </a:t>
            </a:r>
            <a:r>
              <a:rPr lang="ru-RU" sz="2800" dirty="0" err="1"/>
              <a:t>телеологію</a:t>
            </a:r>
            <a:r>
              <a:rPr lang="ru-RU" sz="2800" dirty="0"/>
              <a:t> </a:t>
            </a:r>
            <a:r>
              <a:rPr lang="ru-RU" sz="2800" dirty="0" err="1"/>
              <a:t>поведінки</a:t>
            </a:r>
            <a:r>
              <a:rPr lang="ru-RU" sz="2800" dirty="0"/>
              <a:t>, </a:t>
            </a:r>
            <a:r>
              <a:rPr lang="ru-RU" sz="2800" dirty="0" err="1"/>
              <a:t>тобто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усвідомлений</a:t>
            </a:r>
            <a:r>
              <a:rPr lang="ru-RU" sz="2800" dirty="0"/>
              <a:t> </a:t>
            </a:r>
            <a:r>
              <a:rPr lang="ru-RU" sz="2800" dirty="0" err="1"/>
              <a:t>цільовий</a:t>
            </a:r>
            <a:r>
              <a:rPr lang="ru-RU" sz="2800" dirty="0"/>
              <a:t> аспект. </a:t>
            </a:r>
          </a:p>
        </p:txBody>
      </p:sp>
    </p:spTree>
    <p:extLst>
      <p:ext uri="{BB962C8B-B14F-4D97-AF65-F5344CB8AC3E}">
        <p14:creationId xmlns:p14="http://schemas.microsoft.com/office/powerpoint/2010/main" val="317748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1" y="6021288"/>
            <a:ext cx="5636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/>
              <a:t>Зиґмунд</a:t>
            </a:r>
            <a:r>
              <a:rPr lang="ru-RU" sz="3200" dirty="0"/>
              <a:t> </a:t>
            </a:r>
            <a:r>
              <a:rPr lang="ru-RU" sz="3200" dirty="0" err="1"/>
              <a:t>Фройд</a:t>
            </a:r>
            <a:r>
              <a:rPr lang="ru-RU" sz="3200" dirty="0"/>
              <a:t> (1856–1939)</a:t>
            </a:r>
            <a:r>
              <a:rPr lang="ru-RU" dirty="0"/>
              <a:t> </a:t>
            </a:r>
          </a:p>
        </p:txBody>
      </p:sp>
      <p:pic>
        <p:nvPicPr>
          <p:cNvPr id="3074" name="Picture 2" descr="Результат пошуку зображень за запитом &quot;Зиґмунд Фрейд (1856–1939)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4361"/>
            <a:ext cx="4134903" cy="564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90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езультат пошуку зображень за запитом &quot;Схематичне зображення структури особистості за З. Фройд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40" y="404664"/>
            <a:ext cx="549631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551723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Взаємозв'язок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особистісними</a:t>
            </a:r>
            <a:r>
              <a:rPr lang="ru-RU" sz="2400" dirty="0"/>
              <a:t> </a:t>
            </a:r>
            <a:r>
              <a:rPr lang="ru-RU" sz="2400" dirty="0" smtClean="0"/>
              <a:t>структурами</a:t>
            </a:r>
          </a:p>
          <a:p>
            <a:pPr algn="ctr"/>
            <a:r>
              <a:rPr lang="ru-RU" sz="2400" dirty="0" smtClean="0"/>
              <a:t>і </a:t>
            </a:r>
            <a:r>
              <a:rPr lang="ru-RU" sz="2400" dirty="0" err="1"/>
              <a:t>рівнями</a:t>
            </a:r>
            <a:r>
              <a:rPr lang="ru-RU" sz="2400" dirty="0"/>
              <a:t> </a:t>
            </a:r>
            <a:r>
              <a:rPr lang="ru-RU" sz="2400" dirty="0" err="1"/>
              <a:t>свідомості</a:t>
            </a:r>
            <a:r>
              <a:rPr lang="ru-RU" sz="2400" dirty="0"/>
              <a:t> </a:t>
            </a:r>
            <a:r>
              <a:rPr lang="ru-RU" sz="2400" dirty="0" smtClean="0"/>
              <a:t>(З. </a:t>
            </a:r>
            <a:r>
              <a:rPr lang="ru-RU" sz="2400" dirty="0" err="1"/>
              <a:t>Фройд</a:t>
            </a:r>
            <a:r>
              <a:rPr lang="ru-RU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0219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езультат пошуку зображень за запитом &quot;Схематичне зображення структури особистості за З. Фройд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1" y="476672"/>
            <a:ext cx="7488832" cy="538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6941" y="5887278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Схематичне</a:t>
            </a:r>
            <a:r>
              <a:rPr lang="ru-RU" sz="2400" dirty="0"/>
              <a:t> </a:t>
            </a:r>
            <a:r>
              <a:rPr lang="ru-RU" sz="2400" dirty="0" err="1"/>
              <a:t>зображення</a:t>
            </a:r>
            <a:r>
              <a:rPr lang="ru-RU" sz="2400" dirty="0"/>
              <a:t> </a:t>
            </a:r>
            <a:r>
              <a:rPr lang="ru-RU" sz="2400" dirty="0" err="1"/>
              <a:t>структури</a:t>
            </a:r>
            <a:r>
              <a:rPr lang="ru-RU" sz="2400" dirty="0"/>
              <a:t> </a:t>
            </a:r>
            <a:r>
              <a:rPr lang="ru-RU" sz="2400" dirty="0" err="1"/>
              <a:t>особистості</a:t>
            </a:r>
            <a:r>
              <a:rPr lang="ru-RU" sz="2400" dirty="0"/>
              <a:t> за З. </a:t>
            </a:r>
            <a:r>
              <a:rPr lang="ru-RU" sz="2400" dirty="0" err="1"/>
              <a:t>Фройдом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5593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arl Gustav J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2281"/>
            <a:ext cx="3960440" cy="543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18816" y="5893440"/>
            <a:ext cx="59223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Карл Густав Юнг </a:t>
            </a:r>
            <a:r>
              <a:rPr lang="ru-RU" sz="3200" dirty="0" smtClean="0"/>
              <a:t>(1875 - 1961)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762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476672"/>
            <a:ext cx="7273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Структура </a:t>
            </a:r>
            <a:r>
              <a:rPr lang="ru-RU" sz="3200" dirty="0" err="1"/>
              <a:t>особистості</a:t>
            </a:r>
            <a:r>
              <a:rPr lang="ru-RU" sz="3200" dirty="0"/>
              <a:t> за </a:t>
            </a:r>
            <a:r>
              <a:rPr lang="ru-RU" sz="3200" dirty="0" smtClean="0"/>
              <a:t>К. Г. Юнгом</a:t>
            </a:r>
            <a:endParaRPr lang="ru-RU" sz="3200" dirty="0"/>
          </a:p>
        </p:txBody>
      </p:sp>
      <p:sp>
        <p:nvSpPr>
          <p:cNvPr id="3" name="Rectangle 2"/>
          <p:cNvSpPr/>
          <p:nvPr/>
        </p:nvSpPr>
        <p:spPr>
          <a:xfrm>
            <a:off x="395536" y="1340768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400" dirty="0" smtClean="0">
                <a:cs typeface="Arial" pitchFamily="34" charset="0"/>
              </a:rPr>
              <a:t>Психіка </a:t>
            </a:r>
            <a:r>
              <a:rPr lang="uk-UA" sz="2400" dirty="0">
                <a:cs typeface="Arial" pitchFamily="34" charset="0"/>
              </a:rPr>
              <a:t>людини має три рівні: </a:t>
            </a:r>
            <a:endParaRPr lang="uk-UA" sz="2400" i="1" dirty="0"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400" i="1" dirty="0">
                <a:cs typeface="Arial" pitchFamily="34" charset="0"/>
              </a:rPr>
              <a:t> колективне несвідоме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400" i="1" dirty="0">
                <a:cs typeface="Arial" pitchFamily="34" charset="0"/>
              </a:rPr>
              <a:t>свідомість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400" i="1" dirty="0">
                <a:cs typeface="Arial" pitchFamily="34" charset="0"/>
              </a:rPr>
              <a:t> особисте несвідоме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400" b="1" i="1" dirty="0">
                <a:cs typeface="Arial" pitchFamily="34" charset="0"/>
              </a:rPr>
              <a:t>	Колективне несвідоме</a:t>
            </a:r>
            <a:r>
              <a:rPr lang="uk-UA" sz="2400" dirty="0">
                <a:cs typeface="Arial" pitchFamily="34" charset="0"/>
              </a:rPr>
              <a:t> утворюється зі слідів пам'яті, що </a:t>
            </a:r>
            <a:r>
              <a:rPr lang="uk-UA" sz="2400" dirty="0" smtClean="0">
                <a:cs typeface="Arial" pitchFamily="34" charset="0"/>
              </a:rPr>
              <a:t>залишається </a:t>
            </a:r>
            <a:r>
              <a:rPr lang="uk-UA" sz="2400" dirty="0">
                <a:cs typeface="Arial" pitchFamily="34" charset="0"/>
              </a:rPr>
              <a:t>від усього минулого людства і впливає на </a:t>
            </a:r>
            <a:r>
              <a:rPr lang="uk-UA" sz="2400" dirty="0" smtClean="0">
                <a:cs typeface="Arial" pitchFamily="34" charset="0"/>
              </a:rPr>
              <a:t>особистість </a:t>
            </a:r>
            <a:r>
              <a:rPr lang="uk-UA" sz="2400" dirty="0">
                <a:cs typeface="Arial" pitchFamily="34" charset="0"/>
              </a:rPr>
              <a:t>людини, визначає її поведінку з моменту </a:t>
            </a:r>
            <a:r>
              <a:rPr lang="uk-UA" sz="2400" dirty="0" smtClean="0">
                <a:cs typeface="Arial" pitchFamily="34" charset="0"/>
              </a:rPr>
              <a:t>народження</a:t>
            </a:r>
            <a:r>
              <a:rPr lang="uk-UA" sz="2400" dirty="0">
                <a:cs typeface="Arial" pitchFamily="34" charset="0"/>
              </a:rPr>
              <a:t>. Основна структура особистості, в </a:t>
            </a:r>
            <a:r>
              <a:rPr lang="uk-UA" sz="2400" dirty="0" smtClean="0">
                <a:cs typeface="Arial" pitchFamily="34" charset="0"/>
              </a:rPr>
              <a:t>якій зосереджений </a:t>
            </a:r>
            <a:r>
              <a:rPr lang="uk-UA" sz="2400" dirty="0">
                <a:cs typeface="Arial" pitchFamily="34" charset="0"/>
              </a:rPr>
              <a:t>весь культурно-історичний досвід людства, </a:t>
            </a:r>
            <a:r>
              <a:rPr lang="uk-UA" sz="2400" dirty="0" smtClean="0">
                <a:cs typeface="Arial" pitchFamily="34" charset="0"/>
              </a:rPr>
              <a:t>уявлений </a:t>
            </a:r>
            <a:r>
              <a:rPr lang="uk-UA" sz="2400" dirty="0">
                <a:cs typeface="Arial" pitchFamily="34" charset="0"/>
              </a:rPr>
              <a:t>в психіці людини у вигляді успадкованих архетипів.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400" dirty="0">
                <a:cs typeface="Arial" pitchFamily="34" charset="0"/>
              </a:rPr>
              <a:t>	Колективне несвідоме виявляється у вигляді</a:t>
            </a:r>
            <a:r>
              <a:rPr lang="uk-UA" sz="2400" b="1" i="1" dirty="0">
                <a:cs typeface="Arial" pitchFamily="34" charset="0"/>
              </a:rPr>
              <a:t> архетипів</a:t>
            </a:r>
            <a:r>
              <a:rPr lang="uk-UA" sz="2400" dirty="0">
                <a:cs typeface="Arial" pitchFamily="34" charset="0"/>
              </a:rPr>
              <a:t> – </a:t>
            </a:r>
            <a:r>
              <a:rPr lang="uk-UA" sz="2400" dirty="0" smtClean="0">
                <a:cs typeface="Arial" pitchFamily="34" charset="0"/>
              </a:rPr>
              <a:t>домінант</a:t>
            </a:r>
            <a:r>
              <a:rPr lang="uk-UA" sz="2400" dirty="0">
                <a:cs typeface="Arial" pitchFamily="34" charset="0"/>
              </a:rPr>
              <a:t>, первинних образів, що виявляються в образах </a:t>
            </a:r>
            <a:r>
              <a:rPr lang="uk-UA" sz="2400" dirty="0" smtClean="0">
                <a:cs typeface="Arial" pitchFamily="34" charset="0"/>
              </a:rPr>
              <a:t>творчості</a:t>
            </a:r>
            <a:r>
              <a:rPr lang="uk-UA" sz="2400" dirty="0">
                <a:cs typeface="Arial" pitchFamily="34" charset="0"/>
              </a:rPr>
              <a:t>, у  снах (наприклад, образ матері-землі, демона, </a:t>
            </a:r>
            <a:r>
              <a:rPr lang="uk-UA" sz="2400" dirty="0" smtClean="0">
                <a:cs typeface="Arial" pitchFamily="34" charset="0"/>
              </a:rPr>
              <a:t>мудрого </a:t>
            </a:r>
            <a:r>
              <a:rPr lang="uk-UA" sz="2400" dirty="0">
                <a:cs typeface="Arial" pitchFamily="34" charset="0"/>
              </a:rPr>
              <a:t>старця тощо).</a:t>
            </a:r>
          </a:p>
        </p:txBody>
      </p:sp>
    </p:spTree>
    <p:extLst>
      <p:ext uri="{BB962C8B-B14F-4D97-AF65-F5344CB8AC3E}">
        <p14:creationId xmlns:p14="http://schemas.microsoft.com/office/powerpoint/2010/main" val="152786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515</TotalTime>
  <Words>1541</Words>
  <Application>Microsoft Office PowerPoint</Application>
  <PresentationFormat>Екран (4:3)</PresentationFormat>
  <Paragraphs>122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49</vt:i4>
      </vt:variant>
    </vt:vector>
  </HeadingPairs>
  <TitlesOfParts>
    <vt:vector size="50" baseType="lpstr">
      <vt:lpstr>Ион</vt:lpstr>
      <vt:lpstr>ТЕОРІЇ ОСОБИСТОСТІ Класифікація теорій особистості (ч.1)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Анна Фройд описує такі захисні механізми (defense mechanisms):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Manager>Posibnyk.com</Manager>
  <Company>Posibnyk.com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ВІДЧУТТЯ ТА СПРИЙМАННЯ</dc:title>
  <dc:creator>Posibnyk.com;1</dc:creator>
  <cp:lastModifiedBy>User</cp:lastModifiedBy>
  <cp:revision>31</cp:revision>
  <dcterms:created xsi:type="dcterms:W3CDTF">2011-09-19T16:16:12Z</dcterms:created>
  <dcterms:modified xsi:type="dcterms:W3CDTF">2020-12-09T12:46:22Z</dcterms:modified>
  <cp:contentStatus>Posibnyk.com</cp:contentStatus>
  <dc:language>Posibnyk.com</dc:language>
  <cp:version>Posibnyk.com</cp:version>
</cp:coreProperties>
</file>