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6"/>
  </p:notesMasterIdLst>
  <p:sldIdLst>
    <p:sldId id="256" r:id="rId2"/>
    <p:sldId id="281" r:id="rId3"/>
    <p:sldId id="257" r:id="rId4"/>
    <p:sldId id="277" r:id="rId5"/>
    <p:sldId id="278" r:id="rId6"/>
    <p:sldId id="259" r:id="rId7"/>
    <p:sldId id="381" r:id="rId8"/>
    <p:sldId id="382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3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9" r:id="rId37"/>
    <p:sldId id="310" r:id="rId38"/>
    <p:sldId id="313" r:id="rId39"/>
    <p:sldId id="314" r:id="rId40"/>
    <p:sldId id="312" r:id="rId41"/>
    <p:sldId id="311" r:id="rId42"/>
    <p:sldId id="317" r:id="rId43"/>
    <p:sldId id="316" r:id="rId44"/>
    <p:sldId id="318" r:id="rId45"/>
    <p:sldId id="315" r:id="rId46"/>
    <p:sldId id="319" r:id="rId47"/>
    <p:sldId id="320" r:id="rId48"/>
    <p:sldId id="321" r:id="rId49"/>
    <p:sldId id="322" r:id="rId50"/>
    <p:sldId id="323" r:id="rId51"/>
    <p:sldId id="325" r:id="rId52"/>
    <p:sldId id="326" r:id="rId53"/>
    <p:sldId id="327" r:id="rId54"/>
    <p:sldId id="328" r:id="rId55"/>
    <p:sldId id="329" r:id="rId56"/>
    <p:sldId id="272" r:id="rId57"/>
    <p:sldId id="331" r:id="rId58"/>
    <p:sldId id="332" r:id="rId59"/>
    <p:sldId id="333" r:id="rId60"/>
    <p:sldId id="330" r:id="rId61"/>
    <p:sldId id="334" r:id="rId62"/>
    <p:sldId id="273" r:id="rId63"/>
    <p:sldId id="274" r:id="rId64"/>
    <p:sldId id="275" r:id="rId65"/>
    <p:sldId id="276" r:id="rId66"/>
    <p:sldId id="346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47" r:id="rId75"/>
    <p:sldId id="337" r:id="rId76"/>
    <p:sldId id="339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38" r:id="rId86"/>
    <p:sldId id="336" r:id="rId87"/>
    <p:sldId id="344" r:id="rId88"/>
    <p:sldId id="335" r:id="rId89"/>
    <p:sldId id="367" r:id="rId90"/>
    <p:sldId id="366" r:id="rId91"/>
    <p:sldId id="368" r:id="rId92"/>
    <p:sldId id="369" r:id="rId93"/>
    <p:sldId id="370" r:id="rId94"/>
    <p:sldId id="371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93E3-ABE0-40AB-92D7-2E06B4AA081F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50CB-4BA0-422B-9826-00D42E24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33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50CB-4BA0-422B-9826-00D42E24E9EC}" type="slidenum">
              <a:rPr lang="uk-UA" smtClean="0"/>
              <a:t>80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82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50CB-4BA0-422B-9826-00D42E24E9EC}" type="slidenum">
              <a:rPr lang="uk-UA" smtClean="0"/>
              <a:t>82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17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fo.com/" TargetMode="External"/><Relationship Id="rId2" Type="http://schemas.openxmlformats.org/officeDocument/2006/relationships/hyperlink" Target="https://livingfo.com/finansy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livingfo.com/finansy/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00108"/>
            <a:ext cx="7772400" cy="3148972"/>
          </a:xfrm>
        </p:spPr>
        <p:txBody>
          <a:bodyPr>
            <a:normAutofit fontScale="90000"/>
          </a:bodyPr>
          <a:lstStyle/>
          <a:p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4000" b="1" dirty="0"/>
            </a:br>
            <a:r>
              <a:rPr lang="uk-UA" sz="4000" b="1" dirty="0"/>
              <a:t>Тема 7. Аналіз грошових потоків підприємства</a:t>
            </a:r>
            <a:br>
              <a:rPr lang="ru-RU" sz="2700" dirty="0"/>
            </a:br>
            <a:br>
              <a:rPr lang="ru-RU" sz="2700" dirty="0"/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896" y="5013176"/>
            <a:ext cx="4365104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д.е.н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професор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Завідувач кафедри фінансів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цифрової економіки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mail:vygng@ukr.net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За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постачальникам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 персоналу,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залученням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зареєстрованого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кредитів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виплатою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14356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За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достатності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надлишковий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ресурсах;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дефіцитний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За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неперервністю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регулярний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систематично,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періодичністю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дискретний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епізодичний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спонтанно,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періодичності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28604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За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стабільністю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часових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інтервалів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регулярний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рівномірними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часовими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інтервалами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ануїтетом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регулярний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нерівномірними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часовими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інтервалами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За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періодом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часу: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потоки (до одного року);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потоки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За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черговістю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пріоритетний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обов’язкові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першочерговому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порядку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ускладненням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викорис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грошей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пріоритетних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відстрочений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грошей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поточною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перенести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строки.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пренумерандо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передоплата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постнумерандо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За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видами валют,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розрахунках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потоки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національній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потоки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іноземній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За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масштабами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потоки за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потоки за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структурними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потоки за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господарськими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28670"/>
            <a:ext cx="6912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Рух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№ 3 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(за прямим методом)»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№ 3-н 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методом)» (НП(С)БО 1).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Метою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правдивої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неупередженої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коштах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еквівалентах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розгорнуто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наводяться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витрачань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Негрошові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оренди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бартерні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емісії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42918"/>
            <a:ext cx="71287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прямого методу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витрачанням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валовий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витрачань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Перевагою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прямого методу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розрізі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прямого методу,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результату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неплатоспроможним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40768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	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Непрямий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основному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дорівнювати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коригуванні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результату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Перевагою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непрямого методу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практично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8579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звіті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складеному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прямим методом,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сумою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сумою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звіті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складеному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3-н)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714357"/>
            <a:ext cx="7272808" cy="54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142985"/>
            <a:ext cx="7776863" cy="39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1CC5C-6A59-7901-826F-DB6D1717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8DED8-C1D1-1BE5-4C47-2BAF746A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284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5" y="1571613"/>
            <a:ext cx="6956847" cy="3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1"/>
            <a:ext cx="6858048" cy="29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5929354" cy="59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400695" cy="28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71517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63579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Інвестиційна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(НП(С)БО 1)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Рух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3 (3-н))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балансу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Необоротні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Алгоритм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наведено в табл. 5.4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6858048" cy="32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9"/>
            <a:ext cx="7099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табл. 5.4 статей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рекомендаціях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затверджених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наказом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433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28.03.2013 р.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чистого грошового потоку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показано на рис. 5.3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07223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00108"/>
            <a:ext cx="7632848" cy="3429024"/>
          </a:xfrm>
        </p:spPr>
        <p:txBody>
          <a:bodyPr>
            <a:normAutofit fontScale="92500" lnSpcReduction="20000"/>
          </a:bodyPr>
          <a:lstStyle/>
          <a:p>
            <a:pPr marL="0" lvl="0" indent="360000" algn="ctr">
              <a:buNone/>
            </a:pPr>
            <a:r>
              <a:rPr lang="uk-UA" sz="3200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60000" algn="ctr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i="1" dirty="0"/>
              <a:t>1. </a:t>
            </a:r>
            <a:r>
              <a:rPr lang="ru-RU" sz="3200" i="1" dirty="0" err="1"/>
              <a:t>Економічний</a:t>
            </a:r>
            <a:r>
              <a:rPr lang="ru-RU" sz="3200" i="1" dirty="0"/>
              <a:t> </a:t>
            </a:r>
            <a:r>
              <a:rPr lang="ru-RU" sz="3200" i="1" dirty="0" err="1"/>
              <a:t>зміст</a:t>
            </a:r>
            <a:r>
              <a:rPr lang="ru-RU" sz="3200" i="1" dirty="0"/>
              <a:t> </a:t>
            </a:r>
            <a:r>
              <a:rPr lang="ru-RU" sz="3200" i="1" dirty="0" err="1"/>
              <a:t>і</a:t>
            </a:r>
            <a:r>
              <a:rPr lang="ru-RU" sz="3200" i="1" dirty="0"/>
              <a:t> </a:t>
            </a:r>
            <a:r>
              <a:rPr lang="ru-RU" sz="3200" i="1" dirty="0" err="1"/>
              <a:t>класифікація</a:t>
            </a:r>
            <a:r>
              <a:rPr lang="ru-RU" sz="3200" i="1" dirty="0"/>
              <a:t> </a:t>
            </a:r>
            <a:r>
              <a:rPr lang="ru-RU" sz="3200" i="1" dirty="0" err="1"/>
              <a:t>грошових</a:t>
            </a:r>
            <a:r>
              <a:rPr lang="ru-RU" sz="3200" i="1" dirty="0"/>
              <a:t> </a:t>
            </a:r>
            <a:r>
              <a:rPr lang="ru-RU" sz="3200" i="1" dirty="0" err="1"/>
              <a:t>потоків</a:t>
            </a:r>
            <a:endParaRPr lang="ru-RU" sz="3200" i="1" dirty="0"/>
          </a:p>
          <a:p>
            <a:pPr algn="just">
              <a:buNone/>
            </a:pPr>
            <a:r>
              <a:rPr lang="ru-RU" sz="3200" i="1" dirty="0"/>
              <a:t>2. </a:t>
            </a:r>
            <a:r>
              <a:rPr lang="uk-UA" sz="3200" i="1" dirty="0"/>
              <a:t>Методи складання звіту про рух грошових коштів</a:t>
            </a:r>
          </a:p>
          <a:p>
            <a:pPr algn="just">
              <a:buNone/>
            </a:pPr>
            <a:r>
              <a:rPr lang="uk-UA" sz="3200" i="1" dirty="0"/>
              <a:t>3.</a:t>
            </a:r>
            <a:r>
              <a:rPr lang="ru-RU" sz="3200" i="1" dirty="0" err="1"/>
              <a:t>Напрями</a:t>
            </a:r>
            <a:r>
              <a:rPr lang="ru-RU" sz="3200" i="1" dirty="0"/>
              <a:t> </a:t>
            </a:r>
            <a:r>
              <a:rPr lang="ru-RU" sz="3200" i="1" dirty="0" err="1"/>
              <a:t>аналізу</a:t>
            </a:r>
            <a:r>
              <a:rPr lang="ru-RU" sz="3200" i="1" dirty="0"/>
              <a:t> та система </a:t>
            </a:r>
            <a:r>
              <a:rPr lang="ru-RU" sz="3200" i="1" dirty="0" err="1"/>
              <a:t>показників</a:t>
            </a:r>
            <a:r>
              <a:rPr lang="ru-RU" sz="3200" i="1" dirty="0"/>
              <a:t> </a:t>
            </a:r>
            <a:r>
              <a:rPr lang="ru-RU" sz="3200" i="1" dirty="0" err="1"/>
              <a:t>оцінювання</a:t>
            </a:r>
            <a:r>
              <a:rPr lang="ru-RU" sz="3200" i="1" dirty="0"/>
              <a:t> </a:t>
            </a:r>
            <a:r>
              <a:rPr lang="ru-RU" sz="3200" i="1" dirty="0" err="1"/>
              <a:t>грошових</a:t>
            </a:r>
            <a:r>
              <a:rPr lang="ru-RU" sz="3200" i="1" dirty="0"/>
              <a:t> </a:t>
            </a:r>
            <a:r>
              <a:rPr lang="en-US" sz="3200" i="1" dirty="0"/>
              <a:t>   </a:t>
            </a:r>
            <a:r>
              <a:rPr lang="ru-RU" sz="3200" i="1" dirty="0" err="1"/>
              <a:t>потоків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None/>
            </a:pPr>
            <a:endParaRPr lang="ru-RU" sz="2800" i="1" dirty="0"/>
          </a:p>
          <a:p>
            <a:pPr marL="0" lvl="0" indent="360000"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dirty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305342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(НП(С)БО 1)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(3-н))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балансу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балансу: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928671"/>
            <a:ext cx="6696744" cy="519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57166"/>
            <a:ext cx="669674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85794"/>
            <a:ext cx="7097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(табл. 5.8).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714488"/>
            <a:ext cx="73134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714356"/>
            <a:ext cx="74888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89844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«добре»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від’ємне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«норма»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від’ємне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«криза»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від’ємне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5723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1 «Баланс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стан)»,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2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сукупний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3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(за прямим методом)»,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3-н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методом)»,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5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синтетичного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572429" cy="559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657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Горизонтальний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грошового потоку,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від’ємного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грошового потоку),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4291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додатного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від’ємного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чистого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проводиться: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за видами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інвестиційною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кожного виду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від’ємного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чистого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(центрами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них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них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грошового потоку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57232"/>
            <a:ext cx="7272808" cy="5598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НП(С)БО 1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готівка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банках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депозити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Еквіваленти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(грошей)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високоліквідні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конвертуються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незначним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Такими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еквівалентами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високоліквідні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строк,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казначейські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векселі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депозитні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сертифікати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8614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провести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ранжирування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вагомістю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Ранжирування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вагомість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них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зосередження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Ранжирування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грошемістким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4290"/>
            <a:ext cx="6912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належать: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кон’юнктура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товарного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фондового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сформована практика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товарно-матеріальних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кредиту.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факторами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є: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циклу;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сезонність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невідкладність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амортизаційна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менеджерів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5723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абсолютних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ліквідності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закордонній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Cash-Flow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Cash-Flow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Зважаючи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закордонна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готівкою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проходять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готівковими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банківськими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безготівковими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Cash-Flow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увесь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5723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Cash-Flow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аспектах: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фінансово-економічний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теперішньої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42919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Абсолютним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ліквідний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чистій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кредитній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кварталу). 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Чиста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кредитна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кредитів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величиною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356992"/>
            <a:ext cx="71287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500042"/>
            <a:ext cx="7632848" cy="48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974" y="1071546"/>
            <a:ext cx="7594489" cy="40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42984"/>
            <a:ext cx="7704856" cy="34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68760"/>
            <a:ext cx="7704856" cy="34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285860"/>
            <a:ext cx="770485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00042"/>
            <a:ext cx="7543824" cy="51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268760"/>
            <a:ext cx="7632848" cy="37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785794"/>
            <a:ext cx="7488832" cy="496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196752"/>
            <a:ext cx="7704856" cy="36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571481"/>
            <a:ext cx="7560840" cy="46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857232"/>
            <a:ext cx="748883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785794"/>
            <a:ext cx="7560840" cy="38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27280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8. Аналіз достатності надходження грошових коштів</a:t>
            </a:r>
          </a:p>
          <a:p>
            <a:pPr algn="just"/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Визначення оптимального залишку грошових коштів</a:t>
            </a: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Баумола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прийнятна для підприємств, грошові витрати яких стабільні та прогнозовані. </a:t>
            </a: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Модель, розроблена Міллером і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Орром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допомагає з’ясувати: як підприємству слід управляти своїм грошовим запасом, якщо неможливо передбачити щоденне витрачання та надходження грошових коштів. Модель базується на припущенні, що  надходження і витрачання грошей від періоду до періоду є незалежними випадковими подіями.</a:t>
            </a:r>
          </a:p>
        </p:txBody>
      </p:sp>
    </p:spTree>
    <p:extLst>
      <p:ext uri="{BB962C8B-B14F-4D97-AF65-F5344CB8AC3E}">
        <p14:creationId xmlns:p14="http://schemas.microsoft.com/office/powerpoint/2010/main" val="3768639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5846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Модель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Baumol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model)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алгоритм,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оптимізувати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2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платіжного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обороту.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Один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запасом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запропонований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Баумолем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1952 р.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доцільний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вкладає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виснажується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нулю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над ринком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поповнюючи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89845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потоки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рівномірно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нульового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невизначеність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овердрафту;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надлишок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ліквідні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купівлі-продажу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ліквідних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з’являються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транзакційні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89844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потоки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рівномірно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нульового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невизначеність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кредитної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овердрафту;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надлишок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ліквідні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купівлі-продажу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ліквідних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з’являються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транзакційні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57166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dirty="0" err="1"/>
              <a:t>Під</a:t>
            </a:r>
            <a:r>
              <a:rPr lang="en-US" sz="2800" dirty="0"/>
              <a:t> </a:t>
            </a:r>
            <a:r>
              <a:rPr lang="en-US" sz="2800" b="1" i="1" dirty="0" err="1"/>
              <a:t>грошовими</a:t>
            </a:r>
            <a:r>
              <a:rPr lang="en-US" sz="2800" b="1" i="1" dirty="0"/>
              <a:t> </a:t>
            </a:r>
            <a:r>
              <a:rPr lang="en-US" sz="2800" b="1" i="1" dirty="0" err="1"/>
              <a:t>потоками</a:t>
            </a:r>
            <a:r>
              <a:rPr lang="en-US" sz="2800" b="1" dirty="0"/>
              <a:t> </a:t>
            </a:r>
            <a:r>
              <a:rPr lang="en-US" sz="2800" dirty="0" err="1"/>
              <a:t>розуміють</a:t>
            </a:r>
            <a:r>
              <a:rPr lang="en-US" sz="2800" dirty="0"/>
              <a:t> </a:t>
            </a:r>
          </a:p>
          <a:p>
            <a:pPr marL="514350" indent="-514350" algn="just"/>
            <a:r>
              <a:rPr lang="en-US" sz="2800" dirty="0" err="1"/>
              <a:t>всі</a:t>
            </a:r>
            <a:r>
              <a:rPr lang="en-US" sz="2800" dirty="0"/>
              <a:t> </a:t>
            </a:r>
            <a:r>
              <a:rPr lang="en-US" sz="2800" dirty="0" err="1"/>
              <a:t>надходження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виплати</a:t>
            </a:r>
            <a:r>
              <a:rPr lang="en-US" sz="2800" dirty="0"/>
              <a:t> </a:t>
            </a:r>
            <a:r>
              <a:rPr lang="en-US" sz="2800" dirty="0" err="1"/>
              <a:t>грошових</a:t>
            </a:r>
            <a:r>
              <a:rPr lang="en-US" sz="2800" dirty="0"/>
              <a:t> </a:t>
            </a:r>
          </a:p>
          <a:p>
            <a:pPr marL="514350" indent="-514350" algn="just"/>
            <a:r>
              <a:rPr lang="en-US" sz="2800" dirty="0" err="1"/>
              <a:t>коштів</a:t>
            </a:r>
            <a:r>
              <a:rPr lang="en-US" sz="2800" dirty="0"/>
              <a:t>.</a:t>
            </a:r>
            <a:endParaRPr lang="uk-UA" sz="2800" dirty="0"/>
          </a:p>
          <a:p>
            <a:pPr algn="just"/>
            <a:r>
              <a:rPr lang="en-US" sz="2800" dirty="0"/>
              <a:t> </a:t>
            </a:r>
            <a:endParaRPr lang="uk-UA" sz="2800" dirty="0"/>
          </a:p>
          <a:p>
            <a:pPr algn="just"/>
            <a:r>
              <a:rPr lang="uk-UA" sz="2800" dirty="0"/>
              <a:t>Надходження грошових коштів називається </a:t>
            </a:r>
            <a:r>
              <a:rPr lang="uk-UA" sz="2800" b="1" i="1" dirty="0"/>
              <a:t>позитивним грошовим потоком</a:t>
            </a:r>
            <a:r>
              <a:rPr lang="uk-UA" sz="2800" dirty="0"/>
              <a:t>, вибуття – </a:t>
            </a:r>
            <a:r>
              <a:rPr lang="uk-UA" sz="2800" i="1" dirty="0"/>
              <a:t>негативним</a:t>
            </a:r>
            <a:r>
              <a:rPr lang="uk-UA" sz="2800" dirty="0"/>
              <a:t>. 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/>
              <a:t>Різниця між позитивним і негативним грошовими потоками є </a:t>
            </a:r>
            <a:r>
              <a:rPr lang="uk-UA" sz="2800" b="1" i="1" dirty="0"/>
              <a:t>чистим грошовим потоком</a:t>
            </a:r>
            <a:r>
              <a:rPr lang="uk-UA" sz="2800" b="1" dirty="0"/>
              <a:t>.</a:t>
            </a:r>
            <a:r>
              <a:rPr lang="uk-U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356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запропонованої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Вільямом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Баумолем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розмірах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нулю;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же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інтерпретації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формулою: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3181363" cy="131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19672" y="3857629"/>
            <a:ext cx="6381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вкладень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фіксований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Ода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обороту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запланованому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ставка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короткостроковими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вкладеннями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аналізованому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десятковим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дробом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5723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проста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Баумоля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усереднених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стабільних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реальній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	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величинами.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обставина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Міллера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Орра. Головна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нестабільності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63660"/>
              </p:ext>
            </p:extLst>
          </p:nvPr>
        </p:nvGraphicFramePr>
        <p:xfrm>
          <a:off x="1065438" y="836712"/>
          <a:ext cx="693558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58056" imgH="2438400" progId="Word.Picture.8">
                  <p:embed/>
                </p:oleObj>
              </mc:Choice>
              <mc:Fallback>
                <p:oleObj name="Picture" r:id="rId2" imgW="4258056" imgH="2438400" progId="Word.Picture.8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438" y="836712"/>
                        <a:ext cx="6935585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78492" y="5487615"/>
            <a:ext cx="4481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Рис. 1.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kumimoji="0" lang="uk-UA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Міллера-Орра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84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66693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Етапи формування моделі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Міллера-Орра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 Встановлюється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мінімальна величина грошових коштів (О</a:t>
            </a:r>
            <a:r>
              <a:rPr lang="uk-UA" sz="2400" b="1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яку доцільно постійно мати на поточному рахунку.</a:t>
            </a:r>
          </a:p>
          <a:p>
            <a:pPr algn="just"/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 За даними минулих періодів визначається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варіація щоденного надходження засобів на поточний рахунок (V).</a:t>
            </a:r>
          </a:p>
          <a:p>
            <a:pPr algn="just"/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 Визначаються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витрати зі зберігання засобів на поточному рахунку (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b="1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(у розмірі ставки щоденного доходу за короткостроковими цінними паперами, що обертаються на ринку) і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витрати із взаємної трансформації грошових коштів і цінних паперів (Р</a:t>
            </a:r>
            <a:r>
              <a:rPr lang="uk-UA" sz="2400" b="1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(наприклад, комісійні, що сплачуються в пунктах обміну валюти).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973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411760" y="1916832"/>
          <a:ext cx="489654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68400" imgH="558800" progId="Equation.3">
                  <p:embed/>
                </p:oleObj>
              </mc:Choice>
              <mc:Fallback>
                <p:oleObj name="Формула" r:id="rId2" imgW="1168400" imgH="558800" progId="Equation.3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16832"/>
                        <a:ext cx="4896544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941819"/>
            <a:ext cx="7244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4. Розраховується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розмах варіації залишку грошових коштів на поточному рахунку (S)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894147"/>
            <a:ext cx="7172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5. Розраховується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верхня межа грошових коштів на банківському рахунку (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="1" i="1" baseline="-25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771800" y="5085184"/>
          <a:ext cx="43204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761669" imgH="203112" progId="Equation.3">
                  <p:embed/>
                </p:oleObj>
              </mc:Choice>
              <mc:Fallback>
                <p:oleObj name="Формула" r:id="rId4" imgW="761669" imgH="203112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085184"/>
                        <a:ext cx="4320480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999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790658" y="1345992"/>
            <a:ext cx="7210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6. Визначається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точка повернення (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i="1" baseline="-25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величину залишку грошових коштів на банківському рахунку, до якої необхідно повернутися у випадку, якщо фактичний залишок засобів на поточному рахунку досягає верхньої або нижньої межі: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691680" y="3573016"/>
          <a:ext cx="532859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23586" imgH="355446" progId="Equation.3">
                  <p:embed/>
                </p:oleObj>
              </mc:Choice>
              <mc:Fallback>
                <p:oleObj name="Формула" r:id="rId2" imgW="723586" imgH="355446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573016"/>
                        <a:ext cx="5328592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806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5846"/>
            <a:ext cx="75009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Дисконтування грошових потоків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Принцип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time value of money),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наріжним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каменем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менеджменті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сьогоднішні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ціннішими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грошовому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ЦП. Як норма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виступати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позикового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відсотка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звичайними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привілейованими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акціями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принципу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некоректність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простого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5" y="928670"/>
            <a:ext cx="7416825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857232"/>
            <a:ext cx="7416824" cy="45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844824"/>
            <a:ext cx="76328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6A4B14-4A4A-BB84-EDC0-198B474E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556792"/>
            <a:ext cx="6812037" cy="30723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AFAAA-CC59-CBD5-DE2B-38747D1D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4629150"/>
            <a:ext cx="6773937" cy="7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38238"/>
            <a:ext cx="7620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928670"/>
            <a:ext cx="72431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704975"/>
            <a:ext cx="7920880" cy="34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1"/>
            <a:ext cx="743902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28604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compounding)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discoun­ting)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зіставити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cash flows).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процентних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обчислень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моменту часу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теперішньому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норма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відсоткова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ставка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 (interest rate).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71546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Стандарту №1: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грошового потоку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тимчасової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у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Суть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поточну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ставка дисконту.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763688" y="134704"/>
            <a:ext cx="691276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Ситуації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дисконтування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грошових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потоків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доцільно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♦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обгрунтовано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майбутні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грошові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потоки;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♦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майбутні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грошові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потоки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прогнозуються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істотно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відрізняються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інвестиційний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проект,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істотно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характеристики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3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величину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future value — FV)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 value — PV)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відсоткової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ставки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оцінюваної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момент часу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передбачуваним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PV,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дисконтуванням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FV.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714356"/>
            <a:ext cx="58087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правило,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Базою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початкова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сума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вкладень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такою формулою: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3820132"/>
            <a:ext cx="5449238" cy="275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328850"/>
            <a:ext cx="6453930" cy="438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47A790-5F7B-CA85-246A-A176E16F4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0"/>
            <a:ext cx="7272808" cy="29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800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5" y="1466162"/>
            <a:ext cx="6885409" cy="41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383" y="764704"/>
            <a:ext cx="760608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8378" y="1412776"/>
            <a:ext cx="701406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8847"/>
            <a:ext cx="68407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грошового потоку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дисконтованих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фірмам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припущень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Включено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злиття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поглинання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IRR)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35846"/>
            <a:ext cx="7929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грошового потоку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формула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грошового потоку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Неточні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віддачі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несподіваних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конкуруючих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Дисконтований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надмірно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припущень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грошового потоку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призведе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сприйнятливості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грошового потоку.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857232"/>
            <a:ext cx="65968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70"/>
            <a:ext cx="771530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тавка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норму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приводяться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теперішньої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момент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вкладення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залученого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14422"/>
            <a:ext cx="80010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7" y="1428736"/>
            <a:ext cx="7028855" cy="34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74345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1. За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від’ємний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2. За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(ЧГП)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(ДГП)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від’ємним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(ВГП) потоками грошей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ЧГП = ДГП – ВГП. (5.1)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ЧГП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від’ємною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величиною.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286776" cy="39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8286775" cy="38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8072462" cy="38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857232"/>
            <a:ext cx="7100909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2500306"/>
            <a:ext cx="7186635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571613"/>
            <a:ext cx="7581925" cy="3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powerpointbase.com-853</Template>
  <TotalTime>190</TotalTime>
  <Words>3549</Words>
  <Application>Microsoft Office PowerPoint</Application>
  <PresentationFormat>Экран (4:3)</PresentationFormat>
  <Paragraphs>208</Paragraphs>
  <Slides>94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Calibri Light</vt:lpstr>
      <vt:lpstr>Times New Roman</vt:lpstr>
      <vt:lpstr>Тема Office</vt:lpstr>
      <vt:lpstr>Picture</vt:lpstr>
      <vt:lpstr>Формула</vt:lpstr>
      <vt:lpstr>      Тема 7. Аналіз грошових потоків підприємства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Користувач</cp:lastModifiedBy>
  <cp:revision>22</cp:revision>
  <dcterms:created xsi:type="dcterms:W3CDTF">2019-11-04T10:55:19Z</dcterms:created>
  <dcterms:modified xsi:type="dcterms:W3CDTF">2024-10-18T20:12:14Z</dcterms:modified>
</cp:coreProperties>
</file>