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2" r:id="rId17"/>
    <p:sldId id="273" r:id="rId18"/>
    <p:sldId id="274"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Ref idx="1002">
        <a:schemeClr val="bg1"/>
      </p:bgRef>
    </p:bg>
    <p:spTree>
      <p:nvGrpSpPr>
        <p:cNvPr id="1" name=""/>
        <p:cNvGrpSpPr/>
        <p:nvPr/>
      </p:nvGrpSpPr>
      <p:grpSpPr>
        <a:xfrm>
          <a:off x="0" y="0"/>
          <a:ext cx="0" cy="0"/>
          <a:chOff x="0" y="0"/>
          <a:chExt cx="0" cy="0"/>
        </a:xfrm>
      </p:grpSpPr>
      <p:sp>
        <p:nvSpPr>
          <p:cNvPr id="8" name="Прямокут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 сполучна ліні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uk-UA" smtClean="0"/>
              <a:t>Зразок заголовка</a:t>
            </a:r>
            <a:endParaRPr kumimoji="0" lang="en-US"/>
          </a:p>
        </p:txBody>
      </p:sp>
      <p:sp>
        <p:nvSpPr>
          <p:cNvPr id="25" name="Пі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uk-UA" smtClean="0"/>
              <a:t>Зразок підзаголовка</a:t>
            </a:r>
            <a:endParaRPr kumimoji="0" lang="en-US"/>
          </a:p>
        </p:txBody>
      </p:sp>
      <p:sp>
        <p:nvSpPr>
          <p:cNvPr id="31" name="Місце для дати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90A66AE-81F5-474A-B74B-EE41E9320F19}" type="datetimeFigureOut">
              <a:rPr lang="uk-UA" smtClean="0"/>
              <a:t>20.02.2023</a:t>
            </a:fld>
            <a:endParaRPr lang="uk-UA"/>
          </a:p>
        </p:txBody>
      </p:sp>
      <p:sp>
        <p:nvSpPr>
          <p:cNvPr id="18" name="Місце для нижнього колонтитула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uk-UA"/>
          </a:p>
        </p:txBody>
      </p:sp>
      <p:sp>
        <p:nvSpPr>
          <p:cNvPr id="29" name="Місце для номера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20.02.2023</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553200" y="274955"/>
            <a:ext cx="1524000" cy="5851525"/>
          </a:xfrm>
        </p:spPr>
        <p:txBody>
          <a:bodyPr vert="eaVert" anchor="t"/>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42"/>
            <a:ext cx="6019800" cy="5851525"/>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a:xfrm>
            <a:off x="4242816" y="6557946"/>
            <a:ext cx="2002464" cy="226902"/>
          </a:xfrm>
        </p:spPr>
        <p:txBody>
          <a:bodyPr/>
          <a:lstStyle>
            <a:extLst/>
          </a:lstStyle>
          <a:p>
            <a:fld id="{C90A66AE-81F5-474A-B74B-EE41E9320F19}" type="datetimeFigureOut">
              <a:rPr lang="uk-UA" smtClean="0"/>
              <a:t>20.02.2023</a:t>
            </a:fld>
            <a:endParaRPr lang="uk-UA"/>
          </a:p>
        </p:txBody>
      </p:sp>
      <p:sp>
        <p:nvSpPr>
          <p:cNvPr id="5" name="Місце для нижнього колонтитула 4"/>
          <p:cNvSpPr>
            <a:spLocks noGrp="1"/>
          </p:cNvSpPr>
          <p:nvPr>
            <p:ph type="ftr" sz="quarter" idx="11"/>
          </p:nvPr>
        </p:nvSpPr>
        <p:spPr>
          <a:xfrm>
            <a:off x="457200" y="6556248"/>
            <a:ext cx="3657600" cy="228600"/>
          </a:xfrm>
        </p:spPr>
        <p:txBody>
          <a:bodyPr/>
          <a:lstStyle>
            <a:extLst/>
          </a:lstStyle>
          <a:p>
            <a:endParaRPr lang="uk-UA"/>
          </a:p>
        </p:txBody>
      </p:sp>
      <p:sp>
        <p:nvSpPr>
          <p:cNvPr id="6" name="Місце для номера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20.02.2023</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90A66AE-81F5-474A-B74B-EE41E9320F19}" type="datetimeFigureOut">
              <a:rPr lang="uk-UA" smtClean="0"/>
              <a:t>20.02.2023</a:t>
            </a:fld>
            <a:endParaRPr lang="uk-UA"/>
          </a:p>
        </p:txBody>
      </p:sp>
      <p:sp>
        <p:nvSpPr>
          <p:cNvPr id="5" name="Місце для нижнього колонтитула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uk-UA"/>
          </a:p>
        </p:txBody>
      </p:sp>
      <p:sp>
        <p:nvSpPr>
          <p:cNvPr id="6" name="Місце для номера слайда 5"/>
          <p:cNvSpPr>
            <a:spLocks noGrp="1"/>
          </p:cNvSpPr>
          <p:nvPr>
            <p:ph type="sldNum" sz="quarter" idx="12"/>
          </p:nvPr>
        </p:nvSpPr>
        <p:spPr>
          <a:xfrm>
            <a:off x="6733952" y="6555112"/>
            <a:ext cx="588336" cy="228600"/>
          </a:xfrm>
        </p:spPr>
        <p:txBody>
          <a:bodyPr/>
          <a:lstStyle>
            <a:extLst/>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C90A66AE-81F5-474A-B74B-EE41E9320F19}" type="datetimeFigureOut">
              <a:rPr lang="uk-UA" smtClean="0"/>
              <a:t>20.02.2023</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extLst/>
          </a:lstStyle>
          <a:p>
            <a:fld id="{C90A66AE-81F5-474A-B74B-EE41E9320F19}" type="datetimeFigureOut">
              <a:rPr lang="uk-UA" smtClean="0"/>
              <a:t>20.02.2023</a:t>
            </a:fld>
            <a:endParaRPr lang="uk-UA"/>
          </a:p>
        </p:txBody>
      </p:sp>
      <p:sp>
        <p:nvSpPr>
          <p:cNvPr id="8" name="Місце для нижнього колонтитула 7"/>
          <p:cNvSpPr>
            <a:spLocks noGrp="1"/>
          </p:cNvSpPr>
          <p:nvPr>
            <p:ph type="ftr" sz="quarter" idx="11"/>
          </p:nvPr>
        </p:nvSpPr>
        <p:spPr/>
        <p:txBody>
          <a:bodyPr/>
          <a:lstStyle>
            <a:extLst/>
          </a:lstStyle>
          <a:p>
            <a:endParaRPr lang="uk-UA"/>
          </a:p>
        </p:txBody>
      </p:sp>
      <p:sp>
        <p:nvSpPr>
          <p:cNvPr id="9" name="Місце для номера слайда 8"/>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extLst/>
          </a:lstStyle>
          <a:p>
            <a:fld id="{C90A66AE-81F5-474A-B74B-EE41E9320F19}" type="datetimeFigureOut">
              <a:rPr lang="uk-UA" smtClean="0"/>
              <a:t>20.02.2023</a:t>
            </a:fld>
            <a:endParaRPr lang="uk-UA"/>
          </a:p>
        </p:txBody>
      </p:sp>
      <p:sp>
        <p:nvSpPr>
          <p:cNvPr id="4" name="Місце для нижнього колонтитула 3"/>
          <p:cNvSpPr>
            <a:spLocks noGrp="1"/>
          </p:cNvSpPr>
          <p:nvPr>
            <p:ph type="ftr" sz="quarter" idx="11"/>
          </p:nvPr>
        </p:nvSpPr>
        <p:spPr/>
        <p:txBody>
          <a:bodyPr/>
          <a:lstStyle>
            <a:extLst/>
          </a:lstStyle>
          <a:p>
            <a:endParaRPr lang="uk-UA"/>
          </a:p>
        </p:txBody>
      </p:sp>
      <p:sp>
        <p:nvSpPr>
          <p:cNvPr id="5" name="Місце для номера слайда 4"/>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lvl1pPr>
              <a:defRPr>
                <a:solidFill>
                  <a:schemeClr val="tx2"/>
                </a:solidFill>
              </a:defRPr>
            </a:lvl1pPr>
            <a:extLst/>
          </a:lstStyle>
          <a:p>
            <a:fld id="{C90A66AE-81F5-474A-B74B-EE41E9320F19}" type="datetimeFigureOut">
              <a:rPr lang="uk-UA" smtClean="0"/>
              <a:t>20.02.2023</a:t>
            </a:fld>
            <a:endParaRPr lang="uk-UA"/>
          </a:p>
        </p:txBody>
      </p:sp>
      <p:sp>
        <p:nvSpPr>
          <p:cNvPr id="3" name="Місце для нижнього колонтитула 2"/>
          <p:cNvSpPr>
            <a:spLocks noGrp="1"/>
          </p:cNvSpPr>
          <p:nvPr>
            <p:ph type="ftr" sz="quarter" idx="11"/>
          </p:nvPr>
        </p:nvSpPr>
        <p:spPr/>
        <p:txBody>
          <a:bodyPr/>
          <a:lstStyle>
            <a:lvl1pPr>
              <a:defRPr>
                <a:solidFill>
                  <a:schemeClr val="tx2"/>
                </a:solidFill>
              </a:defRPr>
            </a:lvl1pPr>
            <a:extLst/>
          </a:lstStyle>
          <a:p>
            <a:endParaRPr lang="uk-UA"/>
          </a:p>
        </p:txBody>
      </p:sp>
      <p:sp>
        <p:nvSpPr>
          <p:cNvPr id="4" name="Місце для номера слайда 3"/>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C90A66AE-81F5-474A-B74B-EE41E9320F19}" type="datetimeFigureOut">
              <a:rPr lang="uk-UA" smtClean="0"/>
              <a:t>20.02.2023</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bg>
      <p:bgRef idx="1002">
        <a:schemeClr val="bg2"/>
      </p:bgRef>
    </p:bg>
    <p:spTree>
      <p:nvGrpSpPr>
        <p:cNvPr id="1" name=""/>
        <p:cNvGrpSpPr/>
        <p:nvPr/>
      </p:nvGrpSpPr>
      <p:grpSpPr>
        <a:xfrm>
          <a:off x="0" y="0"/>
          <a:ext cx="0" cy="0"/>
          <a:chOff x="0" y="0"/>
          <a:chExt cx="0" cy="0"/>
        </a:xfrm>
      </p:grpSpPr>
      <p:sp>
        <p:nvSpPr>
          <p:cNvPr id="8" name="Прямокут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кут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uk-UA" smtClean="0"/>
              <a:t>Зразок заголовка</a:t>
            </a:r>
            <a:endParaRPr kumimoji="0" lang="en-US" dirty="0"/>
          </a:p>
        </p:txBody>
      </p:sp>
      <p:sp>
        <p:nvSpPr>
          <p:cNvPr id="4" name="Місце для тексту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uk-UA" smtClean="0"/>
              <a:t>Зразок тексту</a:t>
            </a:r>
          </a:p>
        </p:txBody>
      </p:sp>
      <p:sp>
        <p:nvSpPr>
          <p:cNvPr id="5" name="Місце для дати 4"/>
          <p:cNvSpPr>
            <a:spLocks noGrp="1"/>
          </p:cNvSpPr>
          <p:nvPr>
            <p:ph type="dt" sz="half" idx="10"/>
          </p:nvPr>
        </p:nvSpPr>
        <p:spPr/>
        <p:txBody>
          <a:bodyPr/>
          <a:lstStyle>
            <a:extLst/>
          </a:lstStyle>
          <a:p>
            <a:fld id="{C90A66AE-81F5-474A-B74B-EE41E9320F19}" type="datetimeFigureOut">
              <a:rPr lang="uk-UA" smtClean="0"/>
              <a:t>20.02.2023</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a:p>
        </p:txBody>
      </p:sp>
      <p:sp>
        <p:nvSpPr>
          <p:cNvPr id="10" name="Місце для зображення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uk-UA" smtClean="0"/>
              <a:t>Клацніть піктограму, щоб додати зображення</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кут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Місце для заголовка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uk-UA" smtClean="0"/>
              <a:t>Зразок заголовка</a:t>
            </a:r>
            <a:endParaRPr kumimoji="0" lang="en-US"/>
          </a:p>
        </p:txBody>
      </p:sp>
      <p:sp>
        <p:nvSpPr>
          <p:cNvPr id="31" name="Місце для тексту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27" name="Місце для дати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90A66AE-81F5-474A-B74B-EE41E9320F19}" type="datetimeFigureOut">
              <a:rPr lang="uk-UA" smtClean="0"/>
              <a:t>20.02.2023</a:t>
            </a:fld>
            <a:endParaRPr lang="uk-UA"/>
          </a:p>
        </p:txBody>
      </p:sp>
      <p:sp>
        <p:nvSpPr>
          <p:cNvPr id="4" name="Місце для нижнього колонтитула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uk-UA"/>
          </a:p>
        </p:txBody>
      </p:sp>
      <p:sp>
        <p:nvSpPr>
          <p:cNvPr id="16" name="Місце для номера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64F593F-0D5B-4CF0-BEE2-6583C73E727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solidFill>
                  <a:schemeClr val="accent1">
                    <a:lumMod val="75000"/>
                  </a:schemeClr>
                </a:solidFill>
              </a:rPr>
              <a:t>Тема 3. Еластичність і пристосування ринку</a:t>
            </a:r>
            <a:r>
              <a:rPr lang="uk-UA" dirty="0" smtClean="0">
                <a:solidFill>
                  <a:schemeClr val="accent1">
                    <a:lumMod val="75000"/>
                  </a:schemeClr>
                </a:solidFill>
              </a:rPr>
              <a:t>.</a:t>
            </a:r>
            <a:endParaRPr lang="uk-UA" dirty="0">
              <a:solidFill>
                <a:schemeClr val="accent1">
                  <a:lumMod val="75000"/>
                </a:schemeClr>
              </a:solidFill>
            </a:endParaRPr>
          </a:p>
        </p:txBody>
      </p:sp>
      <p:sp>
        <p:nvSpPr>
          <p:cNvPr id="3" name="Місце для вмісту 2"/>
          <p:cNvSpPr>
            <a:spLocks noGrp="1"/>
          </p:cNvSpPr>
          <p:nvPr>
            <p:ph idx="1"/>
          </p:nvPr>
        </p:nvSpPr>
        <p:spPr/>
        <p:txBody>
          <a:bodyPr/>
          <a:lstStyle/>
          <a:p>
            <a:pPr algn="just"/>
            <a:endParaRPr lang="uk-UA" dirty="0" smtClean="0"/>
          </a:p>
          <a:p>
            <a:pPr algn="just"/>
            <a:endParaRPr lang="uk-UA" dirty="0"/>
          </a:p>
          <a:p>
            <a:pPr algn="just"/>
            <a:r>
              <a:rPr lang="uk-UA" dirty="0" smtClean="0"/>
              <a:t>1</a:t>
            </a:r>
            <a:r>
              <a:rPr lang="uk-UA" dirty="0"/>
              <a:t>. Поняття </a:t>
            </a:r>
            <a:r>
              <a:rPr lang="uk-UA" dirty="0" smtClean="0"/>
              <a:t>еластичності</a:t>
            </a:r>
            <a:endParaRPr lang="en-US" dirty="0" smtClean="0"/>
          </a:p>
          <a:p>
            <a:pPr algn="just"/>
            <a:r>
              <a:rPr lang="uk-UA" dirty="0" smtClean="0"/>
              <a:t>2</a:t>
            </a:r>
            <a:r>
              <a:rPr lang="uk-UA" dirty="0"/>
              <a:t>. Аналіз еластичності попиту.  </a:t>
            </a:r>
          </a:p>
          <a:p>
            <a:pPr algn="just"/>
            <a:r>
              <a:rPr lang="uk-UA" dirty="0"/>
              <a:t>3. Еластичність пропонування. </a:t>
            </a:r>
          </a:p>
          <a:p>
            <a:pPr algn="just"/>
            <a:r>
              <a:rPr lang="uk-UA" dirty="0" smtClean="0"/>
              <a:t>4.Практичне застосування теорії еластичності</a:t>
            </a:r>
            <a:r>
              <a:rPr lang="uk-UA" dirty="0"/>
              <a:t>.</a:t>
            </a:r>
          </a:p>
          <a:p>
            <a:pPr marL="0" indent="0" algn="just">
              <a:buNone/>
            </a:pPr>
            <a:endParaRPr lang="uk-UA" dirty="0"/>
          </a:p>
        </p:txBody>
      </p:sp>
    </p:spTree>
    <p:extLst>
      <p:ext uri="{BB962C8B-B14F-4D97-AF65-F5344CB8AC3E}">
        <p14:creationId xmlns:p14="http://schemas.microsoft.com/office/powerpoint/2010/main" val="1921285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395288" y="188913"/>
            <a:ext cx="7300912" cy="6267450"/>
          </a:xfrm>
        </p:spPr>
        <p:txBody>
          <a:bodyPr>
            <a:normAutofit/>
          </a:bodyPr>
          <a:lstStyle/>
          <a:p>
            <a:pPr marL="0" indent="0" algn="ctr">
              <a:buNone/>
            </a:pPr>
            <a:r>
              <a:rPr lang="uk-UA" dirty="0"/>
              <a:t>Перехресна еластичність попиту пов'язана з поняттями товарів-замінників і комплементарних товарів. Оскільки яловичина і курчатина є взаємозамінними товарами стосовно одне одного, підвищення цін на яловичину збільшує попит на курчатину; у цьому випадку перехресна еластичність попиту виражатиметься додатним коефіцієнтом. Навпаки, автомобільне мастило і бензин є </a:t>
            </a:r>
            <a:r>
              <a:rPr lang="uk-UA" dirty="0" err="1"/>
              <a:t>взаємо</a:t>
            </a:r>
            <a:r>
              <a:rPr lang="uk-UA" dirty="0"/>
              <a:t> доповнюваними товарами, і зростання цін на бензин, за інших однакових умов, зменшить попит на мастило. Таким чином, перехресна еластичність попиту виражатиметься від'ємним коефіцієнтом.</a:t>
            </a:r>
          </a:p>
        </p:txBody>
      </p:sp>
    </p:spTree>
    <p:extLst>
      <p:ext uri="{BB962C8B-B14F-4D97-AF65-F5344CB8AC3E}">
        <p14:creationId xmlns:p14="http://schemas.microsoft.com/office/powerpoint/2010/main" val="1945121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88680"/>
          </a:xfrm>
        </p:spPr>
        <p:txBody>
          <a:bodyPr>
            <a:normAutofit fontScale="90000"/>
          </a:bodyPr>
          <a:lstStyle/>
          <a:p>
            <a:pPr algn="ctr"/>
            <a:r>
              <a:rPr lang="uk-UA" dirty="0" smtClean="0"/>
              <a:t/>
            </a:r>
            <a:br>
              <a:rPr lang="uk-UA" dirty="0" smtClean="0"/>
            </a:br>
            <a:r>
              <a:rPr lang="uk-UA" dirty="0"/>
              <a:t/>
            </a:r>
            <a:br>
              <a:rPr lang="uk-UA" dirty="0"/>
            </a:br>
            <a:r>
              <a:rPr lang="uk-UA" dirty="0" smtClean="0"/>
              <a:t/>
            </a:r>
            <a:br>
              <a:rPr lang="uk-UA" dirty="0" smtClean="0"/>
            </a:br>
            <a:r>
              <a:rPr lang="uk-UA" dirty="0"/>
              <a:t/>
            </a:r>
            <a:br>
              <a:rPr lang="uk-UA" dirty="0"/>
            </a:br>
            <a:r>
              <a:rPr lang="uk-UA" sz="2800" dirty="0" smtClean="0">
                <a:solidFill>
                  <a:schemeClr val="accent2">
                    <a:lumMod val="75000"/>
                  </a:schemeClr>
                </a:solidFill>
              </a:rPr>
              <a:t>3</a:t>
            </a:r>
            <a:r>
              <a:rPr lang="uk-UA" sz="2800" dirty="0">
                <a:solidFill>
                  <a:schemeClr val="accent2">
                    <a:lumMod val="75000"/>
                  </a:schemeClr>
                </a:solidFill>
              </a:rPr>
              <a:t>. Еластичність </a:t>
            </a:r>
            <a:r>
              <a:rPr lang="uk-UA" sz="2800" dirty="0" smtClean="0">
                <a:solidFill>
                  <a:schemeClr val="accent2">
                    <a:lumMod val="75000"/>
                  </a:schemeClr>
                </a:solidFill>
              </a:rPr>
              <a:t>пропонування</a:t>
            </a:r>
            <a:r>
              <a:rPr lang="uk-UA" dirty="0" smtClean="0"/>
              <a:t> </a:t>
            </a:r>
            <a:endParaRPr lang="uk-UA" dirty="0"/>
          </a:p>
        </p:txBody>
      </p:sp>
      <p:sp>
        <p:nvSpPr>
          <p:cNvPr id="3" name="Місце для вмісту 2"/>
          <p:cNvSpPr>
            <a:spLocks noGrp="1"/>
          </p:cNvSpPr>
          <p:nvPr>
            <p:ph idx="1"/>
          </p:nvPr>
        </p:nvSpPr>
        <p:spPr>
          <a:xfrm>
            <a:off x="467544" y="1124744"/>
            <a:ext cx="7228656" cy="5330992"/>
          </a:xfrm>
        </p:spPr>
        <p:txBody>
          <a:bodyPr>
            <a:normAutofit fontScale="92500" lnSpcReduction="10000"/>
          </a:bodyPr>
          <a:lstStyle/>
          <a:p>
            <a:pPr marL="0" indent="0" algn="ctr">
              <a:buNone/>
            </a:pPr>
            <a:r>
              <a:rPr lang="uk-UA" dirty="0"/>
              <a:t>Концепція еластичності розповсюджується не тільки на таку категорію, як "попит", але і на категорію "пропозиція". Поняття цінової еластичності пропозиції використовують для характеристики ступеня реакції (зміни) величини пропозиції товару на зміну ціни на нього.</a:t>
            </a:r>
          </a:p>
          <a:p>
            <a:pPr marL="0" indent="0" algn="ctr">
              <a:buNone/>
            </a:pPr>
            <a:r>
              <a:rPr lang="uk-UA" dirty="0"/>
              <a:t>Еластичність пропозиції товару по ціні - визначається як відношення процентної зміни величини пропозиції до процентної зміни ціни цього товару</a:t>
            </a:r>
            <a:r>
              <a:rPr lang="uk-UA" dirty="0" smtClean="0"/>
              <a:t>.</a:t>
            </a:r>
            <a:r>
              <a:rPr lang="ru-RU" dirty="0"/>
              <a:t> </a:t>
            </a:r>
            <a:r>
              <a:rPr lang="ru-RU" dirty="0" err="1"/>
              <a:t>Еластичність</a:t>
            </a:r>
            <a:r>
              <a:rPr lang="ru-RU" dirty="0"/>
              <a:t> </a:t>
            </a:r>
            <a:r>
              <a:rPr lang="ru-RU" dirty="0" err="1"/>
              <a:t>пропозиції</a:t>
            </a:r>
            <a:r>
              <a:rPr lang="ru-RU" dirty="0"/>
              <a:t> </a:t>
            </a:r>
            <a:r>
              <a:rPr lang="ru-RU" dirty="0" err="1"/>
              <a:t>показує</a:t>
            </a:r>
            <a:r>
              <a:rPr lang="ru-RU" dirty="0"/>
              <a:t>, на </a:t>
            </a:r>
            <a:r>
              <a:rPr lang="ru-RU" dirty="0" err="1"/>
              <a:t>скільки</a:t>
            </a:r>
            <a:r>
              <a:rPr lang="ru-RU" dirty="0"/>
              <a:t> </a:t>
            </a:r>
            <a:r>
              <a:rPr lang="ru-RU" dirty="0" err="1"/>
              <a:t>відсотків</a:t>
            </a:r>
            <a:r>
              <a:rPr lang="ru-RU" dirty="0"/>
              <a:t> </a:t>
            </a:r>
            <a:r>
              <a:rPr lang="ru-RU" dirty="0" err="1"/>
              <a:t>зміниться</a:t>
            </a:r>
            <a:r>
              <a:rPr lang="ru-RU" dirty="0"/>
              <a:t> </a:t>
            </a:r>
            <a:r>
              <a:rPr lang="ru-RU" dirty="0" err="1"/>
              <a:t>кількість</a:t>
            </a:r>
            <a:r>
              <a:rPr lang="ru-RU" dirty="0"/>
              <a:t> товару, </a:t>
            </a:r>
            <a:r>
              <a:rPr lang="ru-RU" dirty="0" err="1"/>
              <a:t>що</a:t>
            </a:r>
            <a:r>
              <a:rPr lang="ru-RU" dirty="0"/>
              <a:t> </a:t>
            </a:r>
            <a:r>
              <a:rPr lang="ru-RU" dirty="0" err="1"/>
              <a:t>пропонується</a:t>
            </a:r>
            <a:r>
              <a:rPr lang="ru-RU" dirty="0"/>
              <a:t>, при </a:t>
            </a:r>
            <a:r>
              <a:rPr lang="ru-RU" dirty="0" err="1"/>
              <a:t>зміні</a:t>
            </a:r>
            <a:r>
              <a:rPr lang="ru-RU" dirty="0"/>
              <a:t> </a:t>
            </a:r>
            <a:r>
              <a:rPr lang="ru-RU" dirty="0" err="1"/>
              <a:t>його</a:t>
            </a:r>
            <a:r>
              <a:rPr lang="ru-RU" dirty="0"/>
              <a:t> </a:t>
            </a:r>
            <a:r>
              <a:rPr lang="ru-RU" dirty="0" err="1"/>
              <a:t>ціни</a:t>
            </a:r>
            <a:r>
              <a:rPr lang="ru-RU" dirty="0"/>
              <a:t> на 1 %.</a:t>
            </a:r>
            <a:r>
              <a:rPr lang="uk-UA" dirty="0" smtClean="0"/>
              <a:t> </a:t>
            </a:r>
            <a:r>
              <a:rPr lang="uk-UA" dirty="0"/>
              <a:t>Це відношення називається коефіцієнтом цінової еластичності пропозиції (</a:t>
            </a:r>
            <a:r>
              <a:rPr lang="uk-UA" dirty="0" err="1"/>
              <a:t>кЕПрц</a:t>
            </a:r>
            <a:r>
              <a:rPr lang="uk-UA" dirty="0"/>
              <a:t>):</a:t>
            </a:r>
          </a:p>
          <a:p>
            <a:pPr marL="0" indent="0">
              <a:buNone/>
            </a:pPr>
            <a:endParaRPr lang="uk-UA" dirty="0"/>
          </a:p>
        </p:txBody>
      </p:sp>
    </p:spTree>
    <p:extLst>
      <p:ext uri="{BB962C8B-B14F-4D97-AF65-F5344CB8AC3E}">
        <p14:creationId xmlns:p14="http://schemas.microsoft.com/office/powerpoint/2010/main" val="3906333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3768" y="260648"/>
            <a:ext cx="2376264" cy="962669"/>
          </a:xfrm>
        </p:spPr>
      </p:pic>
      <p:sp>
        <p:nvSpPr>
          <p:cNvPr id="6" name="Rectangle 2"/>
          <p:cNvSpPr>
            <a:spLocks noChangeArrowheads="1"/>
          </p:cNvSpPr>
          <p:nvPr/>
        </p:nvSpPr>
        <p:spPr bwMode="auto">
          <a:xfrm>
            <a:off x="61260" y="1177007"/>
            <a:ext cx="7391060" cy="2846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uk-UA" sz="1400" b="0" i="0" u="none" strike="noStrike" cap="none" normalizeH="0" baseline="0" dirty="0" smtClean="0">
                <a:ln>
                  <a:noFill/>
                </a:ln>
                <a:solidFill>
                  <a:srgbClr val="222222"/>
                </a:solidFill>
                <a:effectLst/>
                <a:latin typeface="Georgia" pitchFamily="18" charset="0"/>
                <a:cs typeface="Arial" pitchFamily="34" charset="0"/>
              </a:rPr>
              <a:t>де %</a:t>
            </a:r>
            <a:r>
              <a:rPr lang="el-GR" sz="1400" dirty="0"/>
              <a:t> Δ </a:t>
            </a:r>
            <a:r>
              <a:rPr kumimoji="0" lang="uk-UA" sz="1400" b="0" i="0" u="none" strike="noStrike" cap="none" normalizeH="0" baseline="0" dirty="0" err="1" smtClean="0">
                <a:ln>
                  <a:noFill/>
                </a:ln>
                <a:solidFill>
                  <a:srgbClr val="222222"/>
                </a:solidFill>
                <a:effectLst/>
                <a:latin typeface="Georgia" pitchFamily="18" charset="0"/>
                <a:cs typeface="Arial" pitchFamily="34" charset="0"/>
              </a:rPr>
              <a:t>Прх</a:t>
            </a:r>
            <a:r>
              <a:rPr kumimoji="0" lang="uk-UA" sz="1400" b="0" i="0" u="none" strike="noStrike" cap="none" normalizeH="0" baseline="0" dirty="0" smtClean="0">
                <a:ln>
                  <a:noFill/>
                </a:ln>
                <a:solidFill>
                  <a:srgbClr val="222222"/>
                </a:solidFill>
                <a:effectLst/>
                <a:latin typeface="Georgia" pitchFamily="18" charset="0"/>
                <a:cs typeface="Arial" pitchFamily="34" charset="0"/>
              </a:rPr>
              <a:t> - процентна зміна величини пропозиції товару X; %</a:t>
            </a:r>
            <a:r>
              <a:rPr lang="el-GR" sz="1400" dirty="0"/>
              <a:t> Δ </a:t>
            </a:r>
            <a:r>
              <a:rPr kumimoji="0" lang="uk-UA" sz="1400" b="0" i="0" u="none" strike="noStrike" cap="none" normalizeH="0" baseline="0" dirty="0" err="1" smtClean="0">
                <a:ln>
                  <a:noFill/>
                </a:ln>
                <a:solidFill>
                  <a:srgbClr val="222222"/>
                </a:solidFill>
                <a:effectLst/>
                <a:latin typeface="Georgia" pitchFamily="18" charset="0"/>
                <a:cs typeface="Arial" pitchFamily="34" charset="0"/>
              </a:rPr>
              <a:t>Цх</a:t>
            </a:r>
            <a:r>
              <a:rPr kumimoji="0" lang="uk-UA" sz="1400" b="0" i="0" u="none" strike="noStrike" cap="none" normalizeH="0" baseline="0" dirty="0" smtClean="0">
                <a:ln>
                  <a:noFill/>
                </a:ln>
                <a:solidFill>
                  <a:srgbClr val="222222"/>
                </a:solidFill>
                <a:effectLst/>
                <a:latin typeface="Georgia" pitchFamily="18" charset="0"/>
                <a:cs typeface="Arial" pitchFamily="34" charset="0"/>
              </a:rPr>
              <a:t> - процентна зміна ціни товару X.</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100" b="0" i="0" u="none" strike="noStrike" cap="none" normalizeH="0" baseline="0" dirty="0" smtClean="0">
              <a:ln>
                <a:noFill/>
              </a:ln>
              <a:solidFill>
                <a:srgbClr val="222222"/>
              </a:solidFill>
              <a:effectLst/>
              <a:latin typeface="Georg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uk-UA"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222222"/>
                </a:solidFill>
                <a:effectLst/>
                <a:latin typeface="Times New Roman" pitchFamily="18" charset="0"/>
                <a:cs typeface="Times New Roman" pitchFamily="18" charset="0"/>
              </a:rPr>
              <a:t>Коефіцієнт цінової еластичності пропозиції визначається через дугову і точкову еластичність пропозиції.</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kumimoji="0" lang="uk-UA" sz="2000" b="0" i="0" u="none" strike="noStrike" cap="none" normalizeH="0" baseline="0" dirty="0" smtClean="0">
                <a:ln>
                  <a:noFill/>
                </a:ln>
                <a:solidFill>
                  <a:schemeClr val="tx2"/>
                </a:solidFill>
                <a:effectLst/>
                <a:latin typeface="Times New Roman" pitchFamily="18" charset="0"/>
                <a:cs typeface="Times New Roman" pitchFamily="18" charset="0"/>
              </a:rPr>
              <a:t>Дугова еластичність пропозиції </a:t>
            </a:r>
            <a:r>
              <a:rPr lang="ru-RU" sz="2000" dirty="0" err="1" smtClean="0">
                <a:latin typeface="Times New Roman" pitchFamily="18" charset="0"/>
                <a:cs typeface="Times New Roman" pitchFamily="18" charset="0"/>
              </a:rPr>
              <a:t>характеризує</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спричинену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зміною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ц</a:t>
            </a:r>
            <a:r>
              <a:rPr lang="ru-RU" sz="2000" dirty="0" err="1" smtClean="0">
                <a:latin typeface="Times New Roman" pitchFamily="18" charset="0"/>
                <a:cs typeface="Times New Roman" pitchFamily="18" charset="0"/>
              </a:rPr>
              <a:t>іни</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на товар у </a:t>
            </a:r>
            <a:r>
              <a:rPr lang="ru-RU" sz="2000" dirty="0" err="1">
                <a:latin typeface="Times New Roman" pitchFamily="18" charset="0"/>
                <a:cs typeface="Times New Roman" pitchFamily="18" charset="0"/>
              </a:rPr>
              <a:t>відсотках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відсоткову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зміну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величини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пропозиції</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певній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частині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кривої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пропозиції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тобто</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дузі</a:t>
            </a:r>
            <a:r>
              <a:rPr lang="ru-RU" sz="2000" dirty="0">
                <a:latin typeface="Times New Roman" pitchFamily="18" charset="0"/>
                <a:cs typeface="Times New Roman" pitchFamily="18" charset="0"/>
              </a:rPr>
              <a:t>.</a:t>
            </a:r>
            <a:r>
              <a:rPr kumimoji="0" lang="uk-UA" sz="2000" b="0" i="0" u="none" strike="noStrike" cap="none" normalizeH="0" baseline="0" dirty="0" smtClean="0">
                <a:ln>
                  <a:noFill/>
                </a:ln>
                <a:solidFill>
                  <a:srgbClr val="222222"/>
                </a:solidFill>
                <a:effectLst/>
                <a:latin typeface="Times New Roman" pitchFamily="18" charset="0"/>
                <a:cs typeface="Times New Roman" pitchFamily="18" charset="0"/>
              </a:rPr>
              <a:t>обчислюється за формулою центральної (середньої точки):</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4005064"/>
            <a:ext cx="5381625" cy="1981200"/>
          </a:xfrm>
          <a:prstGeom prst="rect">
            <a:avLst/>
          </a:prstGeom>
        </p:spPr>
      </p:pic>
    </p:spTree>
    <p:extLst>
      <p:ext uri="{BB962C8B-B14F-4D97-AF65-F5344CB8AC3E}">
        <p14:creationId xmlns:p14="http://schemas.microsoft.com/office/powerpoint/2010/main" val="1108761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332656"/>
            <a:ext cx="7444680" cy="6123080"/>
          </a:xfrm>
        </p:spPr>
        <p:txBody>
          <a:bodyPr>
            <a:normAutofit/>
          </a:bodyPr>
          <a:lstStyle/>
          <a:p>
            <a:pPr marL="0" indent="0">
              <a:buNone/>
            </a:pPr>
            <a:r>
              <a:rPr lang="ru-RU" sz="2000" dirty="0" err="1"/>
              <a:t>Точкова</a:t>
            </a:r>
            <a:r>
              <a:rPr lang="ru-RU" sz="2000" dirty="0"/>
              <a:t> </a:t>
            </a:r>
            <a:r>
              <a:rPr lang="ru-RU" sz="2000" dirty="0" err="1"/>
              <a:t>еластичність</a:t>
            </a:r>
            <a:r>
              <a:rPr lang="ru-RU" sz="2000" dirty="0"/>
              <a:t> </a:t>
            </a:r>
            <a:r>
              <a:rPr lang="ru-RU" sz="2000" dirty="0" err="1"/>
              <a:t>пропозиції</a:t>
            </a:r>
            <a:r>
              <a:rPr lang="ru-RU" sz="2000" dirty="0"/>
              <a:t> </a:t>
            </a:r>
            <a:r>
              <a:rPr lang="ru-RU" sz="2000" dirty="0" err="1"/>
              <a:t>характеризує</a:t>
            </a:r>
            <a:r>
              <a:rPr lang="ru-RU" sz="2000" dirty="0"/>
              <a:t> </a:t>
            </a:r>
            <a:r>
              <a:rPr lang="ru-RU" sz="2000" dirty="0" err="1"/>
              <a:t>зміну</a:t>
            </a:r>
            <a:r>
              <a:rPr lang="ru-RU" sz="2000" dirty="0"/>
              <a:t> </a:t>
            </a:r>
            <a:r>
              <a:rPr lang="ru-RU" sz="2000" dirty="0" err="1"/>
              <a:t>величини</a:t>
            </a:r>
            <a:r>
              <a:rPr lang="ru-RU" sz="2000" dirty="0"/>
              <a:t> </a:t>
            </a:r>
            <a:r>
              <a:rPr lang="ru-RU" sz="2000" dirty="0" err="1"/>
              <a:t>пропозиції</a:t>
            </a:r>
            <a:r>
              <a:rPr lang="ru-RU" sz="2000" dirty="0"/>
              <a:t> у </a:t>
            </a:r>
            <a:r>
              <a:rPr lang="ru-RU" sz="2000" dirty="0" err="1"/>
              <a:t>відсотках</a:t>
            </a:r>
            <a:r>
              <a:rPr lang="ru-RU" sz="2000" dirty="0"/>
              <a:t>, </a:t>
            </a:r>
            <a:r>
              <a:rPr lang="ru-RU" sz="2000" dirty="0" err="1"/>
              <a:t>спричинену</a:t>
            </a:r>
            <a:r>
              <a:rPr lang="ru-RU" sz="2000" dirty="0"/>
              <a:t> </a:t>
            </a:r>
            <a:r>
              <a:rPr lang="ru-RU" sz="2000" dirty="0" err="1"/>
              <a:t>відсотковою</a:t>
            </a:r>
            <a:r>
              <a:rPr lang="ru-RU" sz="2000" dirty="0"/>
              <a:t> </a:t>
            </a:r>
            <a:r>
              <a:rPr lang="ru-RU" sz="2000" dirty="0" err="1"/>
              <a:t>зміною</a:t>
            </a:r>
            <a:r>
              <a:rPr lang="ru-RU" sz="2000" dirty="0"/>
              <a:t> </a:t>
            </a:r>
            <a:r>
              <a:rPr lang="ru-RU" sz="2000" dirty="0" err="1"/>
              <a:t>ціни</a:t>
            </a:r>
            <a:r>
              <a:rPr lang="ru-RU" sz="2000" dirty="0"/>
              <a:t> на товар у </a:t>
            </a:r>
            <a:r>
              <a:rPr lang="ru-RU" sz="2000" dirty="0" err="1"/>
              <a:t>характерній</a:t>
            </a:r>
            <a:r>
              <a:rPr lang="ru-RU" sz="2000" dirty="0"/>
              <a:t> </a:t>
            </a:r>
            <a:r>
              <a:rPr lang="ru-RU" sz="2000" dirty="0" err="1"/>
              <a:t>точці</a:t>
            </a:r>
            <a:r>
              <a:rPr lang="ru-RU" sz="2000" dirty="0"/>
              <a:t> </a:t>
            </a:r>
            <a:r>
              <a:rPr lang="ru-RU" sz="2000" dirty="0" err="1"/>
              <a:t>кривої</a:t>
            </a:r>
            <a:r>
              <a:rPr lang="ru-RU" sz="2000" dirty="0"/>
              <a:t> </a:t>
            </a:r>
            <a:r>
              <a:rPr lang="ru-RU" sz="2000" dirty="0" err="1"/>
              <a:t>пропозиції</a:t>
            </a:r>
            <a:r>
              <a:rPr lang="ru-RU" sz="2000" dirty="0" smtClean="0"/>
              <a:t>.</a:t>
            </a:r>
          </a:p>
          <a:p>
            <a:pPr marL="0" indent="0" algn="ctr">
              <a:buNone/>
            </a:pPr>
            <a:r>
              <a:rPr lang="uk-UA" sz="2000" dirty="0"/>
              <a:t>Для визначення точкової еластичності пропозиції використовуємо </a:t>
            </a:r>
            <a:r>
              <a:rPr lang="uk-UA" sz="2000" dirty="0" smtClean="0"/>
              <a:t>формулу</a:t>
            </a:r>
            <a:r>
              <a:rPr lang="uk-UA" sz="2000" dirty="0"/>
              <a:t>:</a:t>
            </a:r>
          </a:p>
          <a:p>
            <a:pPr algn="ctr"/>
            <a:r>
              <a:rPr lang="en-US" sz="2000" i="1" dirty="0" err="1"/>
              <a:t>Es</a:t>
            </a:r>
            <a:r>
              <a:rPr lang="en-US" sz="2000" i="1" dirty="0"/>
              <a:t> y </a:t>
            </a:r>
            <a:r>
              <a:rPr lang="uk-UA" sz="2000" i="1" dirty="0"/>
              <a:t>точці А =ОР / РТ</a:t>
            </a:r>
            <a:endParaRPr lang="uk-UA" sz="2000" dirty="0"/>
          </a:p>
          <a:p>
            <a:pPr marL="0" indent="0">
              <a:buNone/>
            </a:pPr>
            <a:r>
              <a:rPr lang="uk-UA" sz="2000" i="1" dirty="0"/>
              <a:t>О </a:t>
            </a:r>
            <a:r>
              <a:rPr lang="uk-UA" sz="2000" dirty="0"/>
              <a:t>— початок координат; </a:t>
            </a:r>
            <a:r>
              <a:rPr lang="uk-UA" sz="2000" i="1" dirty="0"/>
              <a:t>Р— </a:t>
            </a:r>
            <a:r>
              <a:rPr lang="uk-UA" sz="2000" dirty="0"/>
              <a:t>ціна;</a:t>
            </a:r>
          </a:p>
          <a:p>
            <a:pPr marL="0" indent="0">
              <a:buNone/>
            </a:pPr>
            <a:r>
              <a:rPr lang="uk-UA" sz="2000" i="1" dirty="0"/>
              <a:t>Т— </a:t>
            </a:r>
            <a:r>
              <a:rPr lang="uk-UA" sz="2000" dirty="0"/>
              <a:t>точка перетину кривої пропозиції з віссю ціни.</a:t>
            </a:r>
          </a:p>
          <a:p>
            <a:pPr marL="0" indent="0">
              <a:buNone/>
            </a:pPr>
            <a:r>
              <a:rPr lang="uk-UA" sz="2000" dirty="0" err="1">
                <a:solidFill>
                  <a:schemeClr val="tx2"/>
                </a:solidFill>
              </a:rPr>
              <a:t>Точка</a:t>
            </a:r>
            <a:r>
              <a:rPr lang="uk-UA" sz="2000" dirty="0">
                <a:solidFill>
                  <a:schemeClr val="tx2"/>
                </a:solidFill>
              </a:rPr>
              <a:t> </a:t>
            </a:r>
            <a:r>
              <a:rPr lang="uk-UA" sz="2000" i="1" dirty="0">
                <a:solidFill>
                  <a:schemeClr val="tx2"/>
                </a:solidFill>
              </a:rPr>
              <a:t>Т— </a:t>
            </a:r>
            <a:r>
              <a:rPr lang="uk-UA" sz="2000" dirty="0">
                <a:solidFill>
                  <a:schemeClr val="tx2"/>
                </a:solidFill>
              </a:rPr>
              <a:t>це мінімальна ціна, якої вимагають виробники, перш ніж вони що-небудь запропонують на ринок.</a:t>
            </a:r>
          </a:p>
          <a:p>
            <a:pPr marL="0" indent="0">
              <a:buNone/>
            </a:pPr>
            <a:r>
              <a:rPr lang="uk-UA" sz="2000" dirty="0"/>
              <a:t>За точкової еластичності пропозиції спостерігаємо три випадки : </a:t>
            </a:r>
            <a:endParaRPr lang="uk-UA" sz="2000" dirty="0" smtClean="0"/>
          </a:p>
          <a:p>
            <a:pPr marL="0" indent="0" algn="ctr">
              <a:buNone/>
            </a:pPr>
            <a:r>
              <a:rPr lang="uk-UA" sz="2000" dirty="0" smtClean="0"/>
              <a:t>1</a:t>
            </a:r>
            <a:r>
              <a:rPr lang="uk-UA" sz="2000" dirty="0"/>
              <a:t>) </a:t>
            </a:r>
            <a:r>
              <a:rPr lang="en-US" sz="2000" i="1" dirty="0" err="1"/>
              <a:t>E</a:t>
            </a:r>
            <a:r>
              <a:rPr lang="en-US" sz="2000" i="1" baseline="-25000" dirty="0" err="1"/>
              <a:t>s</a:t>
            </a:r>
            <a:r>
              <a:rPr lang="en-US" sz="2000" i="1" dirty="0"/>
              <a:t> &gt;1 </a:t>
            </a:r>
            <a:r>
              <a:rPr lang="en-US" sz="2000" dirty="0"/>
              <a:t>(</a:t>
            </a:r>
            <a:r>
              <a:rPr lang="uk-UA" sz="2000" dirty="0"/>
              <a:t>крива </a:t>
            </a:r>
            <a:r>
              <a:rPr lang="en-US" sz="2000" i="1" dirty="0"/>
              <a:t>S </a:t>
            </a:r>
            <a:r>
              <a:rPr lang="uk-UA" sz="2000" dirty="0"/>
              <a:t>перетинає вісь ціни ви­ще початку координат); </a:t>
            </a:r>
            <a:endParaRPr lang="uk-UA" sz="2000" dirty="0" smtClean="0"/>
          </a:p>
          <a:p>
            <a:pPr marL="0" indent="0" algn="ctr">
              <a:buNone/>
            </a:pPr>
            <a:r>
              <a:rPr lang="uk-UA" sz="2000" dirty="0" smtClean="0"/>
              <a:t>2</a:t>
            </a:r>
            <a:r>
              <a:rPr lang="uk-UA" sz="2000" dirty="0"/>
              <a:t>) </a:t>
            </a:r>
            <a:r>
              <a:rPr lang="en-US" sz="2000" i="1" dirty="0" err="1"/>
              <a:t>E</a:t>
            </a:r>
            <a:r>
              <a:rPr lang="en-US" sz="2000" i="1" baseline="-25000" dirty="0" err="1"/>
              <a:t>s</a:t>
            </a:r>
            <a:r>
              <a:rPr lang="en-US" sz="2000" i="1" dirty="0"/>
              <a:t> </a:t>
            </a:r>
            <a:r>
              <a:rPr lang="en-US" sz="2000" dirty="0"/>
              <a:t>=1 (</a:t>
            </a:r>
            <a:r>
              <a:rPr lang="uk-UA" sz="2000" dirty="0"/>
              <a:t>крива </a:t>
            </a:r>
            <a:r>
              <a:rPr lang="en-US" sz="2000" i="1" dirty="0"/>
              <a:t>S </a:t>
            </a:r>
            <a:r>
              <a:rPr lang="uk-UA" sz="2000" dirty="0"/>
              <a:t>проходить через початок координат); 3) </a:t>
            </a:r>
            <a:r>
              <a:rPr lang="en-US" sz="2000" i="1" dirty="0" err="1"/>
              <a:t>E</a:t>
            </a:r>
            <a:r>
              <a:rPr lang="en-US" sz="2000" i="1" baseline="-25000" dirty="0" err="1"/>
              <a:t>s</a:t>
            </a:r>
            <a:r>
              <a:rPr lang="en-US" sz="2000" i="1" dirty="0"/>
              <a:t> &lt;1 </a:t>
            </a:r>
            <a:r>
              <a:rPr lang="en-US" sz="2000" dirty="0"/>
              <a:t>(</a:t>
            </a:r>
            <a:r>
              <a:rPr lang="uk-UA" sz="2000" dirty="0"/>
              <a:t>крива </a:t>
            </a:r>
            <a:r>
              <a:rPr lang="en-US" sz="2000" i="1" dirty="0"/>
              <a:t>S </a:t>
            </a:r>
            <a:r>
              <a:rPr lang="uk-UA" sz="2000" dirty="0"/>
              <a:t>перетинає вісь ціни нижче початку координат).</a:t>
            </a:r>
          </a:p>
          <a:p>
            <a:pPr marL="0" indent="0">
              <a:buNone/>
            </a:pPr>
            <a:endParaRPr lang="uk-UA" sz="2000" dirty="0"/>
          </a:p>
        </p:txBody>
      </p:sp>
    </p:spTree>
    <p:extLst>
      <p:ext uri="{BB962C8B-B14F-4D97-AF65-F5344CB8AC3E}">
        <p14:creationId xmlns:p14="http://schemas.microsoft.com/office/powerpoint/2010/main" val="198348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251520" y="260648"/>
            <a:ext cx="7704856" cy="6195088"/>
          </a:xfrm>
        </p:spPr>
        <p:txBody>
          <a:bodyPr>
            <a:normAutofit fontScale="92500" lnSpcReduction="10000"/>
          </a:bodyPr>
          <a:lstStyle/>
          <a:p>
            <a:pPr marL="0" indent="0" algn="ctr">
              <a:buNone/>
            </a:pPr>
            <a:r>
              <a:rPr lang="uk-UA" dirty="0"/>
              <a:t>Еластичність пропозиції </a:t>
            </a:r>
            <a:r>
              <a:rPr lang="uk-UA" dirty="0" smtClean="0"/>
              <a:t>показує </a:t>
            </a:r>
            <a:r>
              <a:rPr lang="uk-UA" dirty="0"/>
              <a:t>зв'язок між змінами в цінах на товар і обсягах його пропозиції. Вирішальну роль у визначенні величини коефіцієнта еластичності пропозиції має фактор часу. Розрізняють три типи рівноваги в залежності від часових можливостей у виробників: </a:t>
            </a:r>
            <a:endParaRPr lang="uk-UA" dirty="0" smtClean="0"/>
          </a:p>
          <a:p>
            <a:pPr marL="0" indent="0" algn="just">
              <a:buNone/>
            </a:pPr>
            <a:r>
              <a:rPr lang="uk-UA" dirty="0" smtClean="0"/>
              <a:t>1. </a:t>
            </a:r>
            <a:r>
              <a:rPr lang="uk-UA" dirty="0" smtClean="0">
                <a:solidFill>
                  <a:schemeClr val="accent2">
                    <a:lumMod val="75000"/>
                  </a:schemeClr>
                </a:solidFill>
              </a:rPr>
              <a:t>Миттєва </a:t>
            </a:r>
            <a:r>
              <a:rPr lang="uk-UA" dirty="0">
                <a:solidFill>
                  <a:schemeClr val="accent2">
                    <a:lumMod val="75000"/>
                  </a:schemeClr>
                </a:solidFill>
              </a:rPr>
              <a:t>рівновага </a:t>
            </a:r>
            <a:r>
              <a:rPr lang="uk-UA" dirty="0"/>
              <a:t>– пропозиція не змінюється, у фірми немає часу, щоб змінити пропозицію. </a:t>
            </a:r>
            <a:endParaRPr lang="uk-UA" dirty="0" smtClean="0"/>
          </a:p>
          <a:p>
            <a:pPr marL="0" indent="0" algn="just">
              <a:buNone/>
            </a:pPr>
            <a:r>
              <a:rPr lang="uk-UA" dirty="0" smtClean="0"/>
              <a:t>2</a:t>
            </a:r>
            <a:r>
              <a:rPr lang="uk-UA" dirty="0"/>
              <a:t>. </a:t>
            </a:r>
            <a:r>
              <a:rPr lang="uk-UA" dirty="0">
                <a:solidFill>
                  <a:schemeClr val="accent2">
                    <a:lumMod val="75000"/>
                  </a:schemeClr>
                </a:solidFill>
              </a:rPr>
              <a:t>Короткотермінова рівновага </a:t>
            </a:r>
            <a:r>
              <a:rPr lang="uk-UA" dirty="0"/>
              <a:t>– пропозиція зростає, але кількість підприємств не змінюється. </a:t>
            </a:r>
            <a:endParaRPr lang="uk-UA" dirty="0" smtClean="0"/>
          </a:p>
          <a:p>
            <a:pPr marL="0" indent="0" algn="just">
              <a:buNone/>
            </a:pPr>
            <a:r>
              <a:rPr lang="uk-UA" dirty="0" smtClean="0"/>
              <a:t>3</a:t>
            </a:r>
            <a:r>
              <a:rPr lang="uk-UA" dirty="0"/>
              <a:t>. </a:t>
            </a:r>
            <a:r>
              <a:rPr lang="uk-UA" dirty="0">
                <a:solidFill>
                  <a:schemeClr val="accent2">
                    <a:lumMod val="75000"/>
                  </a:schemeClr>
                </a:solidFill>
              </a:rPr>
              <a:t>Тривала рівновага </a:t>
            </a:r>
            <a:r>
              <a:rPr lang="uk-UA" dirty="0"/>
              <a:t>– змінюється кількість підприємств, обсяг ресурсів, які використовуються. </a:t>
            </a:r>
            <a:r>
              <a:rPr lang="uk-UA" dirty="0" smtClean="0"/>
              <a:t> Чим </a:t>
            </a:r>
            <a:r>
              <a:rPr lang="uk-UA" dirty="0"/>
              <a:t>триваліший часовий проміжок, який має товаровиробник, тим більше можливостей його пристосування до зміни ціни і перерозподілу ресурсів між альтернативними варіантами їх використання.</a:t>
            </a:r>
          </a:p>
        </p:txBody>
      </p:sp>
    </p:spTree>
    <p:extLst>
      <p:ext uri="{BB962C8B-B14F-4D97-AF65-F5344CB8AC3E}">
        <p14:creationId xmlns:p14="http://schemas.microsoft.com/office/powerpoint/2010/main" val="1234527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solidFill>
                  <a:schemeClr val="accent1">
                    <a:lumMod val="75000"/>
                  </a:schemeClr>
                </a:solidFill>
              </a:rPr>
              <a:t>4.Практичне застосування теорії еластичності</a:t>
            </a:r>
            <a:r>
              <a:rPr lang="uk-UA" dirty="0" smtClean="0">
                <a:solidFill>
                  <a:schemeClr val="accent1">
                    <a:lumMod val="75000"/>
                  </a:schemeClr>
                </a:solidFill>
              </a:rPr>
              <a:t>.</a:t>
            </a:r>
            <a:endParaRPr lang="uk-UA" dirty="0">
              <a:solidFill>
                <a:schemeClr val="accent1">
                  <a:lumMod val="75000"/>
                </a:schemeClr>
              </a:solidFill>
            </a:endParaRPr>
          </a:p>
        </p:txBody>
      </p:sp>
      <p:sp>
        <p:nvSpPr>
          <p:cNvPr id="3" name="Місце для вмісту 2"/>
          <p:cNvSpPr>
            <a:spLocks noGrp="1"/>
          </p:cNvSpPr>
          <p:nvPr>
            <p:ph idx="1"/>
          </p:nvPr>
        </p:nvSpPr>
        <p:spPr/>
        <p:txBody>
          <a:bodyPr>
            <a:normAutofit/>
          </a:bodyPr>
          <a:lstStyle/>
          <a:p>
            <a:pPr marL="0" indent="0" algn="just">
              <a:buNone/>
            </a:pPr>
            <a:r>
              <a:rPr lang="uk-UA" dirty="0" smtClean="0">
                <a:latin typeface="Times New Roman" pitchFamily="18" charset="0"/>
                <a:cs typeface="Times New Roman" pitchFamily="18" charset="0"/>
              </a:rPr>
              <a:t>Теорія </a:t>
            </a:r>
            <a:r>
              <a:rPr lang="uk-UA" dirty="0">
                <a:latin typeface="Times New Roman" pitchFamily="18" charset="0"/>
                <a:cs typeface="Times New Roman" pitchFamily="18" charset="0"/>
              </a:rPr>
              <a:t>еластичності попиту і пропозиції має важливе практичне значення. Проілюструємо її застосування на конкретних прикладах. Збільшення виробничих витрат штовхає підприємство на підвищення ціни продукції. Що відбудеться зі збутом? Чи знизиться він значно або взагалі не зміниться? Чи компенсує зростання ціни скорочення прибутку за рахунок втрати частини споживчого попиту? Щоб відповісти на ці питання і правильно вибрати цінову стратегію підприємства, треба мати інформацію про еластичність попиту і пропозиції на даний товар.</a:t>
            </a:r>
          </a:p>
        </p:txBody>
      </p:sp>
    </p:spTree>
    <p:extLst>
      <p:ext uri="{BB962C8B-B14F-4D97-AF65-F5344CB8AC3E}">
        <p14:creationId xmlns:p14="http://schemas.microsoft.com/office/powerpoint/2010/main" val="462314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332656"/>
            <a:ext cx="7444680" cy="6123080"/>
          </a:xfrm>
        </p:spPr>
        <p:txBody>
          <a:bodyPr/>
          <a:lstStyle/>
          <a:p>
            <a:pPr marL="0" indent="0" algn="just">
              <a:buNone/>
            </a:pPr>
            <a:r>
              <a:rPr lang="ru-RU" dirty="0">
                <a:latin typeface="Times New Roman" pitchFamily="18" charset="0"/>
                <a:cs typeface="Times New Roman" pitchFamily="18" charset="0"/>
              </a:rPr>
              <a:t>Для </a:t>
            </a:r>
            <a:r>
              <a:rPr lang="ru-RU" dirty="0" err="1">
                <a:latin typeface="Times New Roman" pitchFamily="18" charset="0"/>
                <a:cs typeface="Times New Roman" pitchFamily="18" charset="0"/>
              </a:rPr>
              <a:t>фірми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важливо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мати</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увазі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еластичність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її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продукцію</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еластичність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всього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ринкового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цю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продукцію</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збігаються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фірма</a:t>
            </a:r>
            <a:r>
              <a:rPr lang="ru-RU" dirty="0">
                <a:latin typeface="Times New Roman" pitchFamily="18" charset="0"/>
                <a:cs typeface="Times New Roman" pitchFamily="18" charset="0"/>
              </a:rPr>
              <a:t> при </a:t>
            </a:r>
            <a:r>
              <a:rPr lang="ru-RU" dirty="0" err="1">
                <a:latin typeface="Times New Roman" pitchFamily="18" charset="0"/>
                <a:cs typeface="Times New Roman" pitchFamily="18" charset="0"/>
              </a:rPr>
              <a:t>плануванні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цін</a:t>
            </a:r>
            <a:r>
              <a:rPr lang="ru-RU" dirty="0">
                <a:latin typeface="Times New Roman" pitchFamily="18" charset="0"/>
                <a:cs typeface="Times New Roman" pitchFamily="18" charset="0"/>
              </a:rPr>
              <a:t> на свою </a:t>
            </a:r>
            <a:r>
              <a:rPr lang="ru-RU" dirty="0" err="1">
                <a:latin typeface="Times New Roman" pitchFamily="18" charset="0"/>
                <a:cs typeface="Times New Roman" pitchFamily="18" charset="0"/>
              </a:rPr>
              <a:t>продукцію</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обсягів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продажів</a:t>
            </a:r>
            <a:r>
              <a:rPr lang="ru-RU" dirty="0">
                <a:latin typeface="Times New Roman" pitchFamily="18" charset="0"/>
                <a:cs typeface="Times New Roman" pitchFamily="18" charset="0"/>
              </a:rPr>
              <a:t> буде </a:t>
            </a:r>
            <a:r>
              <a:rPr lang="ru-RU" dirty="0" err="1">
                <a:latin typeface="Times New Roman" pitchFamily="18" charset="0"/>
                <a:cs typeface="Times New Roman" pitchFamily="18" charset="0"/>
              </a:rPr>
              <a:t>орієнтуватися</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показник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еластичності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ринкового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то вона </a:t>
            </a:r>
            <a:r>
              <a:rPr lang="ru-RU" dirty="0" err="1">
                <a:latin typeface="Times New Roman" pitchFamily="18" charset="0"/>
                <a:cs typeface="Times New Roman" pitchFamily="18" charset="0"/>
              </a:rPr>
              <a:t>ризикує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зробити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серйозні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помилки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Розрахувати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цінову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еластичність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продукцію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досить</a:t>
            </a:r>
            <a:r>
              <a:rPr lang="ru-RU" dirty="0">
                <a:latin typeface="Times New Roman" pitchFamily="18" charset="0"/>
                <a:cs typeface="Times New Roman" pitchFamily="18" charset="0"/>
              </a:rPr>
              <a:t> складно, так як </a:t>
            </a:r>
            <a:r>
              <a:rPr lang="ru-RU" dirty="0" err="1">
                <a:latin typeface="Times New Roman" pitchFamily="18" charset="0"/>
                <a:cs typeface="Times New Roman" pitchFamily="18" charset="0"/>
              </a:rPr>
              <a:t>необхідно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брати</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уваги</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реакцію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конкурентів</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підвищення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пониження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Допомогти</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цьому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математичних</a:t>
            </a:r>
            <a:r>
              <a:rPr lang="ru-RU" dirty="0">
                <a:latin typeface="Times New Roman" pitchFamily="18" charset="0"/>
                <a:cs typeface="Times New Roman" pitchFamily="18" charset="0"/>
              </a:rPr>
              <a:t> моделей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керівників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фірми</a:t>
            </a:r>
            <a:r>
              <a:rPr lang="ru-RU" dirty="0">
                <a:latin typeface="Times New Roman" pitchFamily="18" charset="0"/>
                <a:cs typeface="Times New Roman" pitchFamily="18" charset="0"/>
              </a:rPr>
              <a:t>.</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501762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251520" y="188640"/>
            <a:ext cx="7920880" cy="6552728"/>
          </a:xfrm>
        </p:spPr>
        <p:txBody>
          <a:bodyPr>
            <a:normAutofit fontScale="62500" lnSpcReduction="20000"/>
          </a:bodyPr>
          <a:lstStyle/>
          <a:p>
            <a:pPr marL="0" indent="0" algn="ctr">
              <a:buNone/>
            </a:pP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фірма</a:t>
            </a:r>
            <a:r>
              <a:rPr lang="ru-RU" dirty="0">
                <a:latin typeface="Times New Roman" pitchFamily="18" charset="0"/>
                <a:cs typeface="Times New Roman" pitchFamily="18" charset="0"/>
              </a:rPr>
              <a:t> при </a:t>
            </a:r>
            <a:r>
              <a:rPr lang="ru-RU" dirty="0" err="1">
                <a:latin typeface="Times New Roman" pitchFamily="18" charset="0"/>
                <a:cs typeface="Times New Roman" pitchFamily="18" charset="0"/>
              </a:rPr>
              <a:t>прийнятті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рішення</a:t>
            </a:r>
            <a:r>
              <a:rPr lang="ru-RU" dirty="0">
                <a:latin typeface="Times New Roman" pitchFamily="18" charset="0"/>
                <a:cs typeface="Times New Roman" pitchFamily="18" charset="0"/>
              </a:rPr>
              <a:t> про </a:t>
            </a:r>
            <a:r>
              <a:rPr lang="ru-RU" dirty="0" err="1">
                <a:latin typeface="Times New Roman" pitchFamily="18" charset="0"/>
                <a:cs typeface="Times New Roman" pitchFamily="18" charset="0"/>
              </a:rPr>
              <a:t>ціну</a:t>
            </a:r>
            <a:r>
              <a:rPr lang="ru-RU" dirty="0">
                <a:latin typeface="Times New Roman" pitchFamily="18" charset="0"/>
                <a:cs typeface="Times New Roman" pitchFamily="18" charset="0"/>
              </a:rPr>
              <a:t> буде </a:t>
            </a:r>
            <a:r>
              <a:rPr lang="ru-RU" dirty="0" err="1">
                <a:latin typeface="Times New Roman" pitchFamily="18" charset="0"/>
                <a:cs typeface="Times New Roman" pitchFamily="18" charset="0"/>
              </a:rPr>
              <a:t>керуватися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тільки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даними</a:t>
            </a:r>
            <a:r>
              <a:rPr lang="ru-RU" dirty="0">
                <a:latin typeface="Times New Roman" pitchFamily="18" charset="0"/>
                <a:cs typeface="Times New Roman" pitchFamily="18" charset="0"/>
              </a:rPr>
              <a:t> про </a:t>
            </a:r>
            <a:r>
              <a:rPr lang="ru-RU" dirty="0" err="1">
                <a:latin typeface="Times New Roman" pitchFamily="18" charset="0"/>
                <a:cs typeface="Times New Roman" pitchFamily="18" charset="0"/>
              </a:rPr>
              <a:t>еластичність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ринкового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то </a:t>
            </a:r>
            <a:r>
              <a:rPr lang="ru-RU" dirty="0" err="1">
                <a:latin typeface="Times New Roman" pitchFamily="18" charset="0"/>
                <a:cs typeface="Times New Roman" pitchFamily="18" charset="0"/>
              </a:rPr>
              <a:t>втрати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збуту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підвищення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можуть</a:t>
            </a:r>
            <a:r>
              <a:rPr lang="ru-RU" dirty="0">
                <a:latin typeface="Times New Roman" pitchFamily="18" charset="0"/>
                <a:cs typeface="Times New Roman" pitchFamily="18" charset="0"/>
              </a:rPr>
              <a:t> стати </a:t>
            </a:r>
            <a:r>
              <a:rPr lang="ru-RU" dirty="0" err="1">
                <a:latin typeface="Times New Roman" pitchFamily="18" charset="0"/>
                <a:cs typeface="Times New Roman" pitchFamily="18" charset="0"/>
              </a:rPr>
              <a:t>більш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значними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ніж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очікувалися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Наприклад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ринковий</a:t>
            </a:r>
            <a:r>
              <a:rPr lang="ru-RU" dirty="0">
                <a:latin typeface="Times New Roman" pitchFamily="18" charset="0"/>
                <a:cs typeface="Times New Roman" pitchFamily="18" charset="0"/>
              </a:rPr>
              <a:t> попит на </a:t>
            </a:r>
            <a:r>
              <a:rPr lang="ru-RU" dirty="0" err="1">
                <a:latin typeface="Times New Roman" pitchFamily="18" charset="0"/>
                <a:cs typeface="Times New Roman" pitchFamily="18" charset="0"/>
              </a:rPr>
              <a:t>тютюнові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нееластичний</a:t>
            </a:r>
            <a:r>
              <a:rPr lang="ru-RU" dirty="0">
                <a:latin typeface="Times New Roman" pitchFamily="18" charset="0"/>
                <a:cs typeface="Times New Roman" pitchFamily="18" charset="0"/>
              </a:rPr>
              <a:t>, то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абсолютно не </a:t>
            </a:r>
            <a:r>
              <a:rPr lang="ru-RU" dirty="0" err="1">
                <a:latin typeface="Times New Roman" pitchFamily="18" charset="0"/>
                <a:cs typeface="Times New Roman" pitchFamily="18" charset="0"/>
              </a:rPr>
              <a:t>означає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еластичність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окремі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сорти</a:t>
            </a:r>
            <a:r>
              <a:rPr lang="ru-RU" dirty="0">
                <a:latin typeface="Times New Roman" pitchFamily="18" charset="0"/>
                <a:cs typeface="Times New Roman" pitchFamily="18" charset="0"/>
              </a:rPr>
              <a:t> сигарет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буде </a:t>
            </a:r>
            <a:r>
              <a:rPr lang="ru-RU" dirty="0" err="1">
                <a:latin typeface="Times New Roman" pitchFamily="18" charset="0"/>
                <a:cs typeface="Times New Roman" pitchFamily="18" charset="0"/>
              </a:rPr>
              <a:t>менше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одиниці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Конкуренція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підвищить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коефіцієнт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еластичності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сигарети</a:t>
            </a:r>
            <a:r>
              <a:rPr lang="ru-RU" dirty="0">
                <a:latin typeface="Times New Roman" pitchFamily="18" charset="0"/>
                <a:cs typeface="Times New Roman" pitchFamily="18" charset="0"/>
              </a:rPr>
              <a:t> кожного з </a:t>
            </a:r>
            <a:r>
              <a:rPr lang="ru-RU" dirty="0" err="1">
                <a:latin typeface="Times New Roman" pitchFamily="18" charset="0"/>
                <a:cs typeface="Times New Roman" pitchFamily="18" charset="0"/>
              </a:rPr>
              <a:t>виробників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цієї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продукції</a:t>
            </a:r>
            <a:r>
              <a:rPr lang="ru-RU" dirty="0" smtClean="0">
                <a:latin typeface="Times New Roman" pitchFamily="18" charset="0"/>
                <a:cs typeface="Times New Roman" pitchFamily="18" charset="0"/>
              </a:rPr>
              <a:t>.</a:t>
            </a:r>
          </a:p>
          <a:p>
            <a:pPr marL="0" indent="0" algn="ctr">
              <a:buNone/>
            </a:pPr>
            <a:r>
              <a:rPr lang="ru-RU" dirty="0" err="1" smtClean="0">
                <a:solidFill>
                  <a:schemeClr val="accent2">
                    <a:lumMod val="75000"/>
                  </a:schemeClr>
                </a:solidFill>
                <a:latin typeface="Times New Roman" pitchFamily="18" charset="0"/>
                <a:cs typeface="Times New Roman" pitchFamily="18" charset="0"/>
              </a:rPr>
              <a:t>Еластичність</a:t>
            </a:r>
            <a:r>
              <a:rPr lang="ru-RU" dirty="0" smtClean="0">
                <a:solidFill>
                  <a:schemeClr val="accent2">
                    <a:lumMod val="75000"/>
                  </a:schemeClr>
                </a:solidFill>
                <a:latin typeface="Times New Roman" pitchFamily="18" charset="0"/>
                <a:cs typeface="Times New Roman" pitchFamily="18" charset="0"/>
              </a:rPr>
              <a:t> </a:t>
            </a:r>
            <a:r>
              <a:rPr lang="ru-RU" dirty="0" err="1">
                <a:solidFill>
                  <a:schemeClr val="accent2">
                    <a:lumMod val="75000"/>
                  </a:schemeClr>
                </a:solidFill>
                <a:latin typeface="Times New Roman" pitchFamily="18" charset="0"/>
                <a:cs typeface="Times New Roman" pitchFamily="18" charset="0"/>
              </a:rPr>
              <a:t>попиту</a:t>
            </a:r>
            <a:r>
              <a:rPr lang="ru-RU" dirty="0">
                <a:solidFill>
                  <a:schemeClr val="accent2">
                    <a:lumMod val="75000"/>
                  </a:schemeClr>
                </a:solidFill>
                <a:latin typeface="Times New Roman" pitchFamily="18" charset="0"/>
                <a:cs typeface="Times New Roman" pitchFamily="18" charset="0"/>
              </a:rPr>
              <a:t>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важливий</a:t>
            </a:r>
            <a:r>
              <a:rPr lang="ru-RU" dirty="0">
                <a:latin typeface="Times New Roman" pitchFamily="18" charset="0"/>
                <a:cs typeface="Times New Roman" pitchFamily="18" charset="0"/>
              </a:rPr>
              <a:t> фактор,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впливає</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цінову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політику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Припустимо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якась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побудувала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стоквартирний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будинок</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вирішує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питання</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якою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ціною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слід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пропонувати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квартири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наймачам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Витрати</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будівництво</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експлуатацію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фактично</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залежать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того, </a:t>
            </a:r>
            <a:r>
              <a:rPr lang="ru-RU" dirty="0" err="1">
                <a:latin typeface="Times New Roman" pitchFamily="18" charset="0"/>
                <a:cs typeface="Times New Roman" pitchFamily="18" charset="0"/>
              </a:rPr>
              <a:t>скільки</a:t>
            </a:r>
            <a:r>
              <a:rPr lang="ru-RU" dirty="0">
                <a:latin typeface="Times New Roman" pitchFamily="18" charset="0"/>
                <a:cs typeface="Times New Roman" pitchFamily="18" charset="0"/>
              </a:rPr>
              <a:t> квартир буде </a:t>
            </a:r>
            <a:r>
              <a:rPr lang="ru-RU" dirty="0" err="1">
                <a:latin typeface="Times New Roman" pitchFamily="18" charset="0"/>
                <a:cs typeface="Times New Roman" pitchFamily="18" charset="0"/>
              </a:rPr>
              <a:t>здано</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винятком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витрат</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поточний</a:t>
            </a:r>
            <a:r>
              <a:rPr lang="ru-RU" dirty="0">
                <a:latin typeface="Times New Roman" pitchFamily="18" charset="0"/>
                <a:cs typeface="Times New Roman" pitchFamily="18" charset="0"/>
              </a:rPr>
              <a:t> ремонт,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становлять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невелику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загальних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витрат</a:t>
            </a:r>
            <a:r>
              <a:rPr lang="ru-RU" dirty="0">
                <a:latin typeface="Times New Roman" pitchFamily="18" charset="0"/>
                <a:cs typeface="Times New Roman" pitchFamily="18" charset="0"/>
              </a:rPr>
              <a:t>).</a:t>
            </a:r>
          </a:p>
          <a:p>
            <a:pPr marL="0" indent="0" algn="ctr">
              <a:buNone/>
            </a:pP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заздалегідь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оцінила</a:t>
            </a:r>
            <a:r>
              <a:rPr lang="ru-RU" dirty="0">
                <a:latin typeface="Times New Roman" pitchFamily="18" charset="0"/>
                <a:cs typeface="Times New Roman" pitchFamily="18" charset="0"/>
              </a:rPr>
              <a:t> попит на </a:t>
            </a:r>
            <a:r>
              <a:rPr lang="ru-RU" dirty="0" err="1">
                <a:latin typeface="Times New Roman" pitchFamily="18" charset="0"/>
                <a:cs typeface="Times New Roman" pitchFamily="18" charset="0"/>
              </a:rPr>
              <a:t>квартири</a:t>
            </a:r>
            <a:r>
              <a:rPr lang="ru-RU" dirty="0">
                <a:latin typeface="Times New Roman" pitchFamily="18" charset="0"/>
                <a:cs typeface="Times New Roman" pitchFamily="18" charset="0"/>
              </a:rPr>
              <a:t> і сто </a:t>
            </a:r>
            <a:r>
              <a:rPr lang="ru-RU" dirty="0" err="1">
                <a:latin typeface="Times New Roman" pitchFamily="18" charset="0"/>
                <a:cs typeface="Times New Roman" pitchFamily="18" charset="0"/>
              </a:rPr>
              <a:t>еластичність</a:t>
            </a:r>
            <a:r>
              <a:rPr lang="ru-RU" dirty="0">
                <a:latin typeface="Times New Roman" pitchFamily="18" charset="0"/>
                <a:cs typeface="Times New Roman" pitchFamily="18" charset="0"/>
              </a:rPr>
              <a:t>, вона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визначити</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якою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ціною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слід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здавати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квартири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забезпечити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максимальну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виручку</a:t>
            </a:r>
            <a:r>
              <a:rPr lang="ru-RU" dirty="0">
                <a:latin typeface="Times New Roman" pitchFamily="18" charset="0"/>
                <a:cs typeface="Times New Roman" pitchFamily="18" charset="0"/>
              </a:rPr>
              <a:t>. При </a:t>
            </a:r>
            <a:r>
              <a:rPr lang="ru-RU" dirty="0" err="1">
                <a:latin typeface="Times New Roman" pitchFamily="18" charset="0"/>
                <a:cs typeface="Times New Roman" pitchFamily="18" charset="0"/>
              </a:rPr>
              <a:t>цьому</a:t>
            </a:r>
            <a:r>
              <a:rPr lang="ru-RU" dirty="0">
                <a:latin typeface="Times New Roman" pitchFamily="18" charset="0"/>
                <a:cs typeface="Times New Roman" pitchFamily="18" charset="0"/>
              </a:rPr>
              <a:t> максимальна </a:t>
            </a:r>
            <a:r>
              <a:rPr lang="ru-RU" dirty="0" err="1">
                <a:latin typeface="Times New Roman" pitchFamily="18" charset="0"/>
                <a:cs typeface="Times New Roman" pitchFamily="18" charset="0"/>
              </a:rPr>
              <a:t>виручка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досягатися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навіть</a:t>
            </a:r>
            <a:r>
              <a:rPr lang="ru-RU" dirty="0">
                <a:latin typeface="Times New Roman" pitchFamily="18" charset="0"/>
                <a:cs typeface="Times New Roman" pitchFamily="18" charset="0"/>
              </a:rPr>
              <a:t> у тому </a:t>
            </a:r>
            <a:r>
              <a:rPr lang="ru-RU" dirty="0" err="1">
                <a:latin typeface="Times New Roman" pitchFamily="18" charset="0"/>
                <a:cs typeface="Times New Roman" pitchFamily="18" charset="0"/>
              </a:rPr>
              <a:t>випадку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частина</a:t>
            </a:r>
            <a:r>
              <a:rPr lang="ru-RU" dirty="0">
                <a:latin typeface="Times New Roman" pitchFamily="18" charset="0"/>
                <a:cs typeface="Times New Roman" pitchFamily="18" charset="0"/>
              </a:rPr>
              <a:t> квартир </a:t>
            </a:r>
            <a:r>
              <a:rPr lang="ru-RU" dirty="0" err="1">
                <a:latin typeface="Times New Roman" pitchFamily="18" charset="0"/>
                <a:cs typeface="Times New Roman" pitchFamily="18" charset="0"/>
              </a:rPr>
              <a:t>залишиться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пустувати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Проілюструємо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графічно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Припустимо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фірма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зіткнулася</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лінійною</a:t>
            </a:r>
            <a:r>
              <a:rPr lang="ru-RU" dirty="0">
                <a:latin typeface="Times New Roman" pitchFamily="18" charset="0"/>
                <a:cs typeface="Times New Roman" pitchFamily="18" charset="0"/>
              </a:rPr>
              <a:t> кривою </a:t>
            </a:r>
            <a:r>
              <a:rPr lang="ru-RU" dirty="0" err="1" smtClean="0">
                <a:latin typeface="Times New Roman" pitchFamily="18" charset="0"/>
                <a:cs typeface="Times New Roman" pitchFamily="18" charset="0"/>
              </a:rPr>
              <a:t>попиту</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(рис.). </a:t>
            </a:r>
            <a:r>
              <a:rPr lang="ru-RU" dirty="0">
                <a:latin typeface="Times New Roman" pitchFamily="18" charset="0"/>
                <a:cs typeface="Times New Roman" pitchFamily="18" charset="0"/>
              </a:rPr>
              <a:t>При </a:t>
            </a:r>
            <a:r>
              <a:rPr lang="ru-RU" dirty="0" err="1">
                <a:latin typeface="Times New Roman" pitchFamily="18" charset="0"/>
                <a:cs typeface="Times New Roman" pitchFamily="18" charset="0"/>
              </a:rPr>
              <a:t>орендній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платі</a:t>
            </a:r>
            <a:r>
              <a:rPr lang="ru-RU" dirty="0">
                <a:latin typeface="Times New Roman" pitchFamily="18" charset="0"/>
                <a:cs typeface="Times New Roman" pitchFamily="18" charset="0"/>
              </a:rPr>
              <a:t> 200 дол. На </a:t>
            </a:r>
            <a:r>
              <a:rPr lang="ru-RU" dirty="0" err="1">
                <a:latin typeface="Times New Roman" pitchFamily="18" charset="0"/>
                <a:cs typeface="Times New Roman" pitchFamily="18" charset="0"/>
              </a:rPr>
              <a:t>місяць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цінова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еластичність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дорівнює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одиниці</a:t>
            </a:r>
            <a:r>
              <a:rPr lang="ru-RU" dirty="0">
                <a:latin typeface="Times New Roman" pitchFamily="18" charset="0"/>
                <a:cs typeface="Times New Roman" pitchFamily="18" charset="0"/>
              </a:rPr>
              <a:t> і сума </a:t>
            </a:r>
            <a:r>
              <a:rPr lang="ru-RU" dirty="0" err="1">
                <a:latin typeface="Times New Roman" pitchFamily="18" charset="0"/>
                <a:cs typeface="Times New Roman" pitchFamily="18" charset="0"/>
              </a:rPr>
              <a:t>надходжень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оренди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найбільша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Однак</a:t>
            </a:r>
            <a:r>
              <a:rPr lang="ru-RU" dirty="0">
                <a:latin typeface="Times New Roman" pitchFamily="18" charset="0"/>
                <a:cs typeface="Times New Roman" pitchFamily="18" charset="0"/>
              </a:rPr>
              <a:t>, як видно з рис</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за </a:t>
            </a:r>
            <a:r>
              <a:rPr lang="ru-RU" dirty="0" err="1">
                <a:latin typeface="Times New Roman" pitchFamily="18" charset="0"/>
                <a:cs typeface="Times New Roman" pitchFamily="18" charset="0"/>
              </a:rPr>
              <a:t>цією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ціною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здано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тільки</a:t>
            </a:r>
            <a:r>
              <a:rPr lang="ru-RU" dirty="0">
                <a:latin typeface="Times New Roman" pitchFamily="18" charset="0"/>
                <a:cs typeface="Times New Roman" pitchFamily="18" charset="0"/>
              </a:rPr>
              <a:t> 80 квартир, а не 100.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ж </a:t>
            </a:r>
            <a:r>
              <a:rPr lang="ru-RU" dirty="0" err="1">
                <a:latin typeface="Times New Roman" pitchFamily="18" charset="0"/>
                <a:cs typeface="Times New Roman" pitchFamily="18" charset="0"/>
              </a:rPr>
              <a:t>фірма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встановить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орендну</a:t>
            </a:r>
            <a:r>
              <a:rPr lang="ru-RU" dirty="0">
                <a:latin typeface="Times New Roman" pitchFamily="18" charset="0"/>
                <a:cs typeface="Times New Roman" pitchFamily="18" charset="0"/>
              </a:rPr>
              <a:t> плату </a:t>
            </a:r>
            <a:r>
              <a:rPr lang="ru-RU" dirty="0" err="1">
                <a:latin typeface="Times New Roman" pitchFamily="18" charset="0"/>
                <a:cs typeface="Times New Roman" pitchFamily="18" charset="0"/>
              </a:rPr>
              <a:t>нижче</a:t>
            </a:r>
            <a:r>
              <a:rPr lang="ru-RU" dirty="0">
                <a:latin typeface="Times New Roman" pitchFamily="18" charset="0"/>
                <a:cs typeface="Times New Roman" pitchFamily="18" charset="0"/>
              </a:rPr>
              <a:t> 200 дол., Вона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здати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решту</a:t>
            </a:r>
            <a:r>
              <a:rPr lang="ru-RU" dirty="0">
                <a:latin typeface="Times New Roman" pitchFamily="18" charset="0"/>
                <a:cs typeface="Times New Roman" pitchFamily="18" charset="0"/>
              </a:rPr>
              <a:t> 20 квартир, </a:t>
            </a:r>
            <a:r>
              <a:rPr lang="ru-RU" dirty="0" err="1">
                <a:latin typeface="Times New Roman" pitchFamily="18" charset="0"/>
                <a:cs typeface="Times New Roman" pitchFamily="18" charset="0"/>
              </a:rPr>
              <a:t>однак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її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виручка</a:t>
            </a:r>
            <a:r>
              <a:rPr lang="ru-RU" dirty="0">
                <a:latin typeface="Times New Roman" pitchFamily="18" charset="0"/>
                <a:cs typeface="Times New Roman" pitchFamily="18" charset="0"/>
              </a:rPr>
              <a:t> при </a:t>
            </a:r>
            <a:r>
              <a:rPr lang="ru-RU" dirty="0" err="1">
                <a:latin typeface="Times New Roman" pitchFamily="18" charset="0"/>
                <a:cs typeface="Times New Roman" pitchFamily="18" charset="0"/>
              </a:rPr>
              <a:t>цьому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скоротиться</a:t>
            </a:r>
            <a:r>
              <a:rPr lang="ru-RU" dirty="0" smtClean="0">
                <a:latin typeface="Times New Roman" pitchFamily="18" charset="0"/>
                <a:cs typeface="Times New Roman" pitchFamily="18" charset="0"/>
              </a:rPr>
              <a:t>.</a:t>
            </a:r>
          </a:p>
          <a:p>
            <a:pPr marL="0" indent="0" algn="ctr">
              <a:buNone/>
            </a:pPr>
            <a:r>
              <a:rPr lang="ru-RU" b="1" i="1" dirty="0" err="1" smtClean="0">
                <a:latin typeface="Times New Roman" pitchFamily="18" charset="0"/>
                <a:cs typeface="Times New Roman" pitchFamily="18" charset="0"/>
              </a:rPr>
              <a:t>Практичне</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значення</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коефіціента</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еластичності</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попиту</a:t>
            </a:r>
            <a:r>
              <a:rPr lang="ru-RU" b="1" i="1" dirty="0" smtClean="0">
                <a:latin typeface="Times New Roman" pitchFamily="18" charset="0"/>
                <a:cs typeface="Times New Roman" pitchFamily="18" charset="0"/>
              </a:rPr>
              <a:t> за </a:t>
            </a:r>
            <a:r>
              <a:rPr lang="ru-RU" b="1" i="1" dirty="0" err="1" smtClean="0">
                <a:latin typeface="Times New Roman" pitchFamily="18" charset="0"/>
                <a:cs typeface="Times New Roman" pitchFamily="18" charset="0"/>
              </a:rPr>
              <a:t>ціною</a:t>
            </a:r>
            <a:r>
              <a:rPr lang="ru-RU" b="1" i="1" dirty="0" smtClean="0">
                <a:latin typeface="Times New Roman" pitchFamily="18" charset="0"/>
                <a:cs typeface="Times New Roman" pitchFamily="18" charset="0"/>
              </a:rPr>
              <a:t> для </a:t>
            </a:r>
            <a:r>
              <a:rPr lang="ru-RU" b="1" i="1" dirty="0" err="1" smtClean="0">
                <a:latin typeface="Times New Roman" pitchFamily="18" charset="0"/>
                <a:cs typeface="Times New Roman" pitchFamily="18" charset="0"/>
              </a:rPr>
              <a:t>підприємства</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зумовлепне</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тим</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що</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цінова</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еластичність</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впливає</a:t>
            </a:r>
            <a:r>
              <a:rPr lang="ru-RU" b="1" i="1" dirty="0" smtClean="0">
                <a:latin typeface="Times New Roman" pitchFamily="18" charset="0"/>
                <a:cs typeface="Times New Roman" pitchFamily="18" charset="0"/>
              </a:rPr>
              <a:t> на </a:t>
            </a:r>
            <a:r>
              <a:rPr lang="ru-RU" b="1" i="1" dirty="0" err="1" smtClean="0">
                <a:latin typeface="Times New Roman" pitchFamily="18" charset="0"/>
                <a:cs typeface="Times New Roman" pitchFamily="18" charset="0"/>
              </a:rPr>
              <a:t>обсяг</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виручки</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від</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реалізації</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який</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визначається</a:t>
            </a:r>
            <a:r>
              <a:rPr lang="ru-RU" b="1" i="1" dirty="0" smtClean="0">
                <a:latin typeface="Times New Roman" pitchFamily="18" charset="0"/>
                <a:cs typeface="Times New Roman" pitchFamily="18" charset="0"/>
              </a:rPr>
              <a:t> як </a:t>
            </a:r>
            <a:r>
              <a:rPr lang="ru-RU" b="1" i="1" dirty="0" err="1" smtClean="0">
                <a:latin typeface="Times New Roman" pitchFamily="18" charset="0"/>
                <a:cs typeface="Times New Roman" pitchFamily="18" charset="0"/>
              </a:rPr>
              <a:t>добуток</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ціни</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одиниці</a:t>
            </a:r>
            <a:r>
              <a:rPr lang="ru-RU" b="1" i="1" dirty="0" smtClean="0">
                <a:latin typeface="Times New Roman" pitchFamily="18" charset="0"/>
                <a:cs typeface="Times New Roman" pitchFamily="18" charset="0"/>
              </a:rPr>
              <a:t> товару на </a:t>
            </a:r>
            <a:r>
              <a:rPr lang="ru-RU" b="1" i="1" dirty="0" err="1" smtClean="0">
                <a:latin typeface="Times New Roman" pitchFamily="18" charset="0"/>
                <a:cs typeface="Times New Roman" pitchFamily="18" charset="0"/>
              </a:rPr>
              <a:t>кількість</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проданого</a:t>
            </a:r>
            <a:r>
              <a:rPr lang="ru-RU" b="1" i="1" dirty="0" smtClean="0">
                <a:latin typeface="Times New Roman" pitchFamily="18" charset="0"/>
                <a:cs typeface="Times New Roman" pitchFamily="18" charset="0"/>
              </a:rPr>
              <a:t> товару:</a:t>
            </a:r>
            <a:endParaRPr lang="en-US" b="1" i="1" dirty="0" smtClean="0">
              <a:latin typeface="Times New Roman" pitchFamily="18" charset="0"/>
              <a:cs typeface="Times New Roman" pitchFamily="18" charset="0"/>
            </a:endParaRPr>
          </a:p>
          <a:p>
            <a:pPr marL="0" indent="0" algn="ctr">
              <a:buNone/>
            </a:pPr>
            <a:r>
              <a:rPr lang="en-US" b="1" i="1" dirty="0" smtClean="0">
                <a:latin typeface="Times New Roman" pitchFamily="18" charset="0"/>
                <a:cs typeface="Times New Roman" pitchFamily="18" charset="0"/>
              </a:rPr>
              <a:t>TR=PQ</a:t>
            </a:r>
          </a:p>
          <a:p>
            <a:pPr marL="0" indent="0" algn="ctr">
              <a:buNone/>
            </a:pPr>
            <a:r>
              <a:rPr lang="en-US" b="1" i="1" dirty="0" smtClean="0">
                <a:latin typeface="Times New Roman" pitchFamily="18" charset="0"/>
                <a:cs typeface="Times New Roman" pitchFamily="18" charset="0"/>
              </a:rPr>
              <a:t>TR-</a:t>
            </a:r>
            <a:r>
              <a:rPr lang="uk-UA" b="1" i="1" dirty="0" smtClean="0">
                <a:latin typeface="Times New Roman" pitchFamily="18" charset="0"/>
                <a:cs typeface="Times New Roman" pitchFamily="18" charset="0"/>
              </a:rPr>
              <a:t>дохід від реалізації товару </a:t>
            </a:r>
            <a:r>
              <a:rPr lang="en-US" b="1" i="1" dirty="0" smtClean="0">
                <a:latin typeface="Times New Roman" pitchFamily="18" charset="0"/>
                <a:cs typeface="Times New Roman" pitchFamily="18" charset="0"/>
              </a:rPr>
              <a:t>X</a:t>
            </a:r>
          </a:p>
          <a:p>
            <a:pPr marL="0" indent="0" algn="ctr">
              <a:buNone/>
            </a:pPr>
            <a:r>
              <a:rPr lang="en-US" b="1" i="1" dirty="0" smtClean="0">
                <a:latin typeface="Times New Roman" pitchFamily="18" charset="0"/>
                <a:cs typeface="Times New Roman" pitchFamily="18" charset="0"/>
              </a:rPr>
              <a:t>P-</a:t>
            </a:r>
            <a:r>
              <a:rPr lang="uk-UA" b="1" i="1" dirty="0" smtClean="0">
                <a:latin typeface="Times New Roman" pitchFamily="18" charset="0"/>
                <a:cs typeface="Times New Roman" pitchFamily="18" charset="0"/>
              </a:rPr>
              <a:t>ціна одиниці товару </a:t>
            </a:r>
            <a:r>
              <a:rPr lang="en-US" b="1" i="1" dirty="0" smtClean="0">
                <a:latin typeface="Times New Roman" pitchFamily="18" charset="0"/>
                <a:cs typeface="Times New Roman" pitchFamily="18" charset="0"/>
              </a:rPr>
              <a:t>X</a:t>
            </a:r>
          </a:p>
          <a:p>
            <a:pPr marL="0" indent="0" algn="ctr">
              <a:buNone/>
            </a:pPr>
            <a:r>
              <a:rPr lang="en-US" b="1" i="1" dirty="0" smtClean="0">
                <a:latin typeface="Times New Roman" pitchFamily="18" charset="0"/>
                <a:cs typeface="Times New Roman" pitchFamily="18" charset="0"/>
              </a:rPr>
              <a:t>Q</a:t>
            </a:r>
            <a:r>
              <a:rPr lang="uk-UA" b="1" i="1" dirty="0" err="1" smtClean="0">
                <a:latin typeface="Times New Roman" pitchFamily="18" charset="0"/>
                <a:cs typeface="Times New Roman" pitchFamily="18" charset="0"/>
              </a:rPr>
              <a:t>-обсяг</a:t>
            </a:r>
            <a:r>
              <a:rPr lang="uk-UA" b="1" i="1" dirty="0" smtClean="0">
                <a:latin typeface="Times New Roman" pitchFamily="18" charset="0"/>
                <a:cs typeface="Times New Roman" pitchFamily="18" charset="0"/>
              </a:rPr>
              <a:t> реалізації товару </a:t>
            </a:r>
            <a:r>
              <a:rPr lang="en-US" b="1" i="1" dirty="0">
                <a:latin typeface="Times New Roman" pitchFamily="18" charset="0"/>
                <a:cs typeface="Times New Roman" pitchFamily="18" charset="0"/>
              </a:rPr>
              <a:t>X</a:t>
            </a:r>
          </a:p>
          <a:p>
            <a:pPr marL="0" indent="0" algn="ctr">
              <a:buNone/>
            </a:pPr>
            <a:endParaRPr lang="en-US" b="1" i="1" dirty="0" smtClean="0">
              <a:latin typeface="Times New Roman" pitchFamily="18" charset="0"/>
              <a:cs typeface="Times New Roman" pitchFamily="18" charset="0"/>
            </a:endParaRPr>
          </a:p>
          <a:p>
            <a:pPr marL="0" indent="0" algn="ctr">
              <a:buNone/>
            </a:pPr>
            <a:endParaRPr lang="ru-RU" b="1" i="1" dirty="0" smtClean="0">
              <a:latin typeface="Times New Roman" pitchFamily="18" charset="0"/>
              <a:cs typeface="Times New Roman" pitchFamily="18" charset="0"/>
            </a:endParaRPr>
          </a:p>
          <a:p>
            <a:pPr marL="0" indent="0" algn="ctr">
              <a:buNone/>
            </a:pPr>
            <a:endParaRPr lang="ru-RU" b="1" i="1" dirty="0">
              <a:latin typeface="Times New Roman" pitchFamily="18" charset="0"/>
              <a:cs typeface="Times New Roman" pitchFamily="18" charset="0"/>
            </a:endParaRPr>
          </a:p>
          <a:p>
            <a:pPr marL="0" indent="0" algn="ctr">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093700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Місце для вмісту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260350"/>
            <a:ext cx="5544616" cy="6196013"/>
          </a:xfrm>
        </p:spPr>
      </p:pic>
    </p:spTree>
    <p:extLst>
      <p:ext uri="{BB962C8B-B14F-4D97-AF65-F5344CB8AC3E}">
        <p14:creationId xmlns:p14="http://schemas.microsoft.com/office/powerpoint/2010/main" val="1864246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solidFill>
                  <a:schemeClr val="accent1">
                    <a:lumMod val="75000"/>
                  </a:schemeClr>
                </a:solidFill>
              </a:rPr>
              <a:t>1. Поняття </a:t>
            </a:r>
            <a:r>
              <a:rPr lang="uk-UA" dirty="0" smtClean="0">
                <a:solidFill>
                  <a:schemeClr val="accent1">
                    <a:lumMod val="75000"/>
                  </a:schemeClr>
                </a:solidFill>
              </a:rPr>
              <a:t>еластичності</a:t>
            </a:r>
            <a:endParaRPr lang="uk-UA" dirty="0">
              <a:solidFill>
                <a:schemeClr val="accent1">
                  <a:lumMod val="75000"/>
                </a:schemeClr>
              </a:solidFill>
            </a:endParaRPr>
          </a:p>
        </p:txBody>
      </p:sp>
      <p:sp>
        <p:nvSpPr>
          <p:cNvPr id="3" name="Місце для вмісту 2"/>
          <p:cNvSpPr>
            <a:spLocks noGrp="1"/>
          </p:cNvSpPr>
          <p:nvPr>
            <p:ph idx="1"/>
          </p:nvPr>
        </p:nvSpPr>
        <p:spPr/>
        <p:txBody>
          <a:bodyPr>
            <a:normAutofit fontScale="92500" lnSpcReduction="10000"/>
          </a:bodyPr>
          <a:lstStyle/>
          <a:p>
            <a:pPr marL="0" indent="0" algn="ctr">
              <a:buNone/>
            </a:pPr>
            <a:r>
              <a:rPr lang="uk-UA" dirty="0"/>
              <a:t>Еластичність - міра реагування однієї змінної величини на зміну іншої; точніше це число, яке показує відсоткову зміну однієї змінної внаслідок одновідсоткової зміни іншої змінної. Яскравим прикладом є цінова еластичність попиту, яка відображає зміни потрібної кількості товару стосовно до зміни </a:t>
            </a:r>
            <a:r>
              <a:rPr lang="uk-UA" dirty="0" smtClean="0"/>
              <a:t>ціни.</a:t>
            </a:r>
          </a:p>
          <a:p>
            <a:pPr marL="0" indent="0" algn="ctr">
              <a:buNone/>
            </a:pPr>
            <a:r>
              <a:rPr lang="uk-UA" dirty="0"/>
              <a:t>Еластичність - це поняття, яке застосовується для визначення реагування однієї змінної на зміну іншої (наприклад, величина попиту на зміну ціни і т.д.), відсоток, на який змінюється одна змінна у відповідь на один відсоток зміни іншої змінної.</a:t>
            </a:r>
          </a:p>
        </p:txBody>
      </p:sp>
    </p:spTree>
    <p:extLst>
      <p:ext uri="{BB962C8B-B14F-4D97-AF65-F5344CB8AC3E}">
        <p14:creationId xmlns:p14="http://schemas.microsoft.com/office/powerpoint/2010/main" val="3923186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16672"/>
          </a:xfrm>
        </p:spPr>
        <p:txBody>
          <a:bodyPr>
            <a:normAutofit/>
          </a:bodyPr>
          <a:lstStyle/>
          <a:p>
            <a:r>
              <a:rPr lang="uk-UA" sz="2000" dirty="0" smtClean="0">
                <a:solidFill>
                  <a:schemeClr val="accent1">
                    <a:lumMod val="75000"/>
                  </a:schemeClr>
                </a:solidFill>
              </a:rPr>
              <a:t>2. АНАЛІЗ ЕЛАСТИЧНОСТІ ПОПИТУ</a:t>
            </a:r>
            <a:endParaRPr lang="uk-UA" sz="2000" dirty="0">
              <a:solidFill>
                <a:schemeClr val="accent1">
                  <a:lumMod val="75000"/>
                </a:schemeClr>
              </a:solidFill>
            </a:endParaRPr>
          </a:p>
        </p:txBody>
      </p:sp>
      <p:sp>
        <p:nvSpPr>
          <p:cNvPr id="3" name="Місце для вмісту 2"/>
          <p:cNvSpPr>
            <a:spLocks noGrp="1"/>
          </p:cNvSpPr>
          <p:nvPr>
            <p:ph idx="1"/>
          </p:nvPr>
        </p:nvSpPr>
        <p:spPr>
          <a:xfrm>
            <a:off x="467544" y="980728"/>
            <a:ext cx="7488832" cy="5832648"/>
          </a:xfrm>
        </p:spPr>
        <p:txBody>
          <a:bodyPr>
            <a:normAutofit lnSpcReduction="10000"/>
          </a:bodyPr>
          <a:lstStyle/>
          <a:p>
            <a:pPr marL="0" indent="0" algn="just">
              <a:buNone/>
            </a:pPr>
            <a:r>
              <a:rPr lang="ru-RU" dirty="0"/>
              <a:t> </a:t>
            </a:r>
            <a:r>
              <a:rPr lang="ru-RU" sz="1800" dirty="0" err="1"/>
              <a:t>Розрізняють</a:t>
            </a:r>
            <a:r>
              <a:rPr lang="ru-RU" sz="1800" dirty="0"/>
              <a:t> </a:t>
            </a:r>
            <a:r>
              <a:rPr lang="ru-RU" sz="1800" b="1" dirty="0" err="1"/>
              <a:t>еластичність</a:t>
            </a:r>
            <a:r>
              <a:rPr lang="ru-RU" sz="1800" b="1" dirty="0"/>
              <a:t> </a:t>
            </a:r>
            <a:r>
              <a:rPr lang="ru-RU" sz="1800" b="1" dirty="0" err="1"/>
              <a:t>попиту</a:t>
            </a:r>
            <a:r>
              <a:rPr lang="ru-RU" sz="1800" b="1" dirty="0"/>
              <a:t> за </a:t>
            </a:r>
            <a:r>
              <a:rPr lang="ru-RU" sz="1800" b="1" dirty="0" err="1"/>
              <a:t>ціною</a:t>
            </a:r>
            <a:r>
              <a:rPr lang="ru-RU" sz="1800" b="1" dirty="0"/>
              <a:t>, </a:t>
            </a:r>
            <a:r>
              <a:rPr lang="ru-RU" sz="1800" b="1" dirty="0" err="1"/>
              <a:t>еластичність</a:t>
            </a:r>
            <a:r>
              <a:rPr lang="ru-RU" sz="1800" b="1" dirty="0"/>
              <a:t> </a:t>
            </a:r>
            <a:r>
              <a:rPr lang="ru-RU" sz="1800" b="1" dirty="0" err="1"/>
              <a:t>попиту</a:t>
            </a:r>
            <a:r>
              <a:rPr lang="ru-RU" sz="1800" b="1" dirty="0"/>
              <a:t> за доходом, а </a:t>
            </a:r>
            <a:r>
              <a:rPr lang="ru-RU" sz="1800" b="1" dirty="0" err="1"/>
              <a:t>також</a:t>
            </a:r>
            <a:r>
              <a:rPr lang="ru-RU" sz="1800" b="1" dirty="0"/>
              <a:t> </a:t>
            </a:r>
            <a:r>
              <a:rPr lang="ru-RU" sz="1800" b="1" dirty="0" err="1"/>
              <a:t>перехресну</a:t>
            </a:r>
            <a:r>
              <a:rPr lang="ru-RU" sz="1800" b="1" dirty="0"/>
              <a:t> </a:t>
            </a:r>
            <a:r>
              <a:rPr lang="ru-RU" sz="1800" b="1" dirty="0" err="1"/>
              <a:t>еластичність</a:t>
            </a:r>
            <a:r>
              <a:rPr lang="ru-RU" sz="1800" b="1" dirty="0"/>
              <a:t> за </a:t>
            </a:r>
            <a:r>
              <a:rPr lang="ru-RU" sz="1800" b="1" dirty="0" err="1"/>
              <a:t>ціною</a:t>
            </a:r>
            <a:r>
              <a:rPr lang="ru-RU" sz="1800" b="1" dirty="0"/>
              <a:t> 2-х </a:t>
            </a:r>
            <a:r>
              <a:rPr lang="ru-RU" sz="1800" b="1" dirty="0" err="1"/>
              <a:t>товарів</a:t>
            </a:r>
            <a:r>
              <a:rPr lang="ru-RU" sz="1800" b="1" dirty="0" smtClean="0"/>
              <a:t>.</a:t>
            </a:r>
          </a:p>
          <a:p>
            <a:pPr marL="0" indent="0" algn="just">
              <a:buNone/>
            </a:pPr>
            <a:r>
              <a:rPr lang="uk-UA" sz="1800" b="1" dirty="0" smtClean="0">
                <a:solidFill>
                  <a:schemeClr val="accent1">
                    <a:lumMod val="75000"/>
                  </a:schemeClr>
                </a:solidFill>
              </a:rPr>
              <a:t>Еластичність </a:t>
            </a:r>
            <a:r>
              <a:rPr lang="uk-UA" sz="1800" b="1" dirty="0">
                <a:solidFill>
                  <a:schemeClr val="accent1">
                    <a:lumMod val="75000"/>
                  </a:schemeClr>
                </a:solidFill>
              </a:rPr>
              <a:t>попиту за ціною або цінова еластичність попиту</a:t>
            </a:r>
            <a:r>
              <a:rPr lang="uk-UA" sz="1800" dirty="0"/>
              <a:t> на товар </a:t>
            </a:r>
            <a:r>
              <a:rPr lang="uk-UA" sz="1800" dirty="0" smtClean="0"/>
              <a:t>є </a:t>
            </a:r>
            <a:r>
              <a:rPr lang="uk-UA" sz="1800" dirty="0"/>
              <a:t>мірою того, наскільки чутлива кількість попиту на товар до його ціни. Коли ціна товару зростає, кількість попиту падає майже на будь-який товар, але для одних товарів він падає більше, ніж для інших. Цінова еластичність показує відсоток зміни обсягу попиту, коли відбувається підвищення ціни на один відсоток, при цьому все інше залишається незмінним. Якщо еластичність дорівнює −2, це означає, що зростання ціни на один відсоток призводить до зменшення попиту на два відсотки</a:t>
            </a:r>
            <a:r>
              <a:rPr lang="uk-UA" sz="1800" dirty="0" smtClean="0"/>
              <a:t>.</a:t>
            </a:r>
          </a:p>
          <a:p>
            <a:pPr marL="0" indent="0" algn="just">
              <a:buNone/>
            </a:pPr>
            <a:r>
              <a:rPr lang="uk-UA" sz="1800" dirty="0"/>
              <a:t>Його також можна визначити як </a:t>
            </a:r>
            <a:r>
              <a:rPr lang="uk-UA" sz="1800" dirty="0" smtClean="0"/>
              <a:t>відношення відсоткової </a:t>
            </a:r>
            <a:r>
              <a:rPr lang="uk-UA" sz="1800" dirty="0"/>
              <a:t>зміни кількості попиту до відсоткової зміни ціни конкретного </a:t>
            </a:r>
            <a:r>
              <a:rPr lang="uk-UA" sz="1800" dirty="0" smtClean="0"/>
              <a:t>товару. </a:t>
            </a:r>
            <a:r>
              <a:rPr lang="uk-UA" sz="1800" dirty="0"/>
              <a:t>Формула коефіцієнта цінової еластичності попиту на товар виглядає </a:t>
            </a:r>
            <a:r>
              <a:rPr lang="uk-UA" sz="1800" dirty="0" smtClean="0"/>
              <a:t>так:</a:t>
            </a:r>
          </a:p>
          <a:p>
            <a:pPr marL="0" indent="0" algn="just">
              <a:buNone/>
            </a:pPr>
            <a:r>
              <a:rPr lang="uk-UA" sz="1400" dirty="0"/>
              <a:t>де </a:t>
            </a:r>
            <a:r>
              <a:rPr lang="en-US" sz="1400" dirty="0"/>
              <a:t>P</a:t>
            </a:r>
            <a:r>
              <a:rPr lang="uk-UA" sz="1400" dirty="0"/>
              <a:t> — це ціна товару, </a:t>
            </a:r>
            <a:r>
              <a:rPr lang="el-GR" sz="1400" dirty="0" smtClean="0"/>
              <a:t>Δ</a:t>
            </a:r>
            <a:r>
              <a:rPr lang="en-US" sz="1400" dirty="0" smtClean="0"/>
              <a:t>P</a:t>
            </a:r>
            <a:r>
              <a:rPr lang="el-GR" sz="1400" dirty="0" smtClean="0"/>
              <a:t>— </a:t>
            </a:r>
            <a:r>
              <a:rPr lang="uk-UA" sz="1400" dirty="0"/>
              <a:t>наскільки змінюється ціна, </a:t>
            </a:r>
            <a:r>
              <a:rPr lang="en-US" sz="1400" dirty="0" smtClean="0"/>
              <a:t>Q</a:t>
            </a:r>
            <a:r>
              <a:rPr lang="uk-UA" sz="1400" dirty="0"/>
              <a:t> — кількість попиту на товар і </a:t>
            </a:r>
            <a:r>
              <a:rPr lang="el-GR" sz="1400" dirty="0" smtClean="0"/>
              <a:t>Δ</a:t>
            </a:r>
            <a:r>
              <a:rPr lang="en-US" sz="1400" dirty="0" smtClean="0"/>
              <a:t>Q</a:t>
            </a:r>
            <a:r>
              <a:rPr lang="el-GR" sz="1400" dirty="0"/>
              <a:t> — </a:t>
            </a:r>
            <a:r>
              <a:rPr lang="uk-UA" sz="1400" dirty="0"/>
              <a:t>наскільки змінюється попит при такій зміні ціни. Іншими словами, можна сказати, що еластичність попиту за ціною — це відсоткова зміна попиту на товар через дану відсоткову зміну ціни. Наприклад, якщо кількість попиту впаде на 20 тонн з початкових 200 тонн після того, як ціна підвищиться на 5 доларів від початкової ціни в 100 доларів, тоді кількість попиту впала на 10 %, а ціна зросла на 5 %, тому еластичність дорівнює (-10 %)/(+5 %) = −2.</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88640"/>
            <a:ext cx="2009775" cy="699517"/>
          </a:xfrm>
          <a:prstGeom prst="rect">
            <a:avLst/>
          </a:prstGeom>
        </p:spPr>
      </p:pic>
    </p:spTree>
    <p:extLst>
      <p:ext uri="{BB962C8B-B14F-4D97-AF65-F5344CB8AC3E}">
        <p14:creationId xmlns:p14="http://schemas.microsoft.com/office/powerpoint/2010/main" val="4033526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7516688" cy="6195088"/>
          </a:xfrm>
        </p:spPr>
        <p:txBody>
          <a:bodyPr>
            <a:normAutofit lnSpcReduction="10000"/>
          </a:bodyPr>
          <a:lstStyle/>
          <a:p>
            <a:pPr marL="0" indent="0" algn="ctr">
              <a:buNone/>
            </a:pPr>
            <a:r>
              <a:rPr lang="ru-RU" dirty="0" err="1">
                <a:latin typeface="Times New Roman" pitchFamily="18" charset="0"/>
                <a:cs typeface="Times New Roman" pitchFamily="18" charset="0"/>
              </a:rPr>
              <a:t>Чутливість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змін</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доході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тобто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гранична</a:t>
            </a:r>
            <a:r>
              <a:rPr lang="ru-RU" dirty="0">
                <a:latin typeface="Times New Roman" pitchFamily="18" charset="0"/>
                <a:cs typeface="Times New Roman" pitchFamily="18" charset="0"/>
              </a:rPr>
              <a:t> величина </a:t>
            </a:r>
            <a:r>
              <a:rPr lang="ru-RU" dirty="0" err="1">
                <a:latin typeface="Times New Roman" pitchFamily="18" charset="0"/>
                <a:cs typeface="Times New Roman" pitchFamily="18" charset="0"/>
              </a:rPr>
              <a:t>переміщення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кривої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разі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зміни</a:t>
            </a:r>
            <a:r>
              <a:rPr lang="ru-RU" dirty="0">
                <a:latin typeface="Times New Roman" pitchFamily="18" charset="0"/>
                <a:cs typeface="Times New Roman" pitchFamily="18" charset="0"/>
              </a:rPr>
              <a:t> доходу, </a:t>
            </a:r>
            <a:r>
              <a:rPr lang="ru-RU" dirty="0" err="1">
                <a:latin typeface="Times New Roman" pitchFamily="18" charset="0"/>
                <a:cs typeface="Times New Roman" pitchFamily="18" charset="0"/>
              </a:rPr>
              <a:t>вимірюється</a:t>
            </a:r>
            <a:r>
              <a:rPr lang="ru-RU" dirty="0">
                <a:latin typeface="Times New Roman" pitchFamily="18" charset="0"/>
                <a:cs typeface="Times New Roman" pitchFamily="18" charset="0"/>
              </a:rPr>
              <a:t> за </a:t>
            </a:r>
            <a:r>
              <a:rPr lang="ru-RU" b="1" dirty="0" err="1">
                <a:latin typeface="Times New Roman" pitchFamily="18" charset="0"/>
                <a:cs typeface="Times New Roman" pitchFamily="18" charset="0"/>
              </a:rPr>
              <a:t>допомогою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еластичності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попиту</a:t>
            </a:r>
            <a:r>
              <a:rPr lang="ru-RU" b="1" dirty="0">
                <a:latin typeface="Times New Roman" pitchFamily="18" charset="0"/>
                <a:cs typeface="Times New Roman" pitchFamily="18" charset="0"/>
              </a:rPr>
              <a:t> за доходом. </a:t>
            </a:r>
            <a:r>
              <a:rPr lang="ru-RU" dirty="0" err="1">
                <a:latin typeface="Times New Roman" pitchFamily="18" charset="0"/>
                <a:cs typeface="Times New Roman" pitchFamily="18" charset="0"/>
              </a:rPr>
              <a:t>Цей</a:t>
            </a:r>
            <a:r>
              <a:rPr lang="ru-RU" dirty="0">
                <a:latin typeface="Times New Roman" pitchFamily="18" charset="0"/>
                <a:cs typeface="Times New Roman" pitchFamily="18" charset="0"/>
              </a:rPr>
              <a:t> вид </a:t>
            </a:r>
            <a:r>
              <a:rPr lang="ru-RU" dirty="0" err="1">
                <a:latin typeface="Times New Roman" pitchFamily="18" charset="0"/>
                <a:cs typeface="Times New Roman" pitchFamily="18" charset="0"/>
              </a:rPr>
              <a:t>еластичності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визначається</a:t>
            </a:r>
            <a:r>
              <a:rPr lang="ru-RU" dirty="0">
                <a:latin typeface="Times New Roman" pitchFamily="18" charset="0"/>
                <a:cs typeface="Times New Roman" pitchFamily="18" charset="0"/>
              </a:rPr>
              <a:t> як </a:t>
            </a:r>
            <a:r>
              <a:rPr lang="ru-RU" dirty="0" err="1">
                <a:latin typeface="Times New Roman" pitchFamily="18" charset="0"/>
                <a:cs typeface="Times New Roman" pitchFamily="18" charset="0"/>
              </a:rPr>
              <a:t>відношення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відсотка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зміни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величини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на товар до </a:t>
            </a:r>
            <a:r>
              <a:rPr lang="ru-RU" dirty="0" err="1">
                <a:latin typeface="Times New Roman" pitchFamily="18" charset="0"/>
                <a:cs typeface="Times New Roman" pitchFamily="18" charset="0"/>
              </a:rPr>
              <a:t>відсотка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зміни</a:t>
            </a:r>
            <a:r>
              <a:rPr lang="ru-RU" dirty="0">
                <a:latin typeface="Times New Roman" pitchFamily="18" charset="0"/>
                <a:cs typeface="Times New Roman" pitchFamily="18" charset="0"/>
              </a:rPr>
              <a:t> доходу </a:t>
            </a:r>
            <a:r>
              <a:rPr lang="ru-RU" dirty="0" err="1">
                <a:latin typeface="Times New Roman" pitchFamily="18" charset="0"/>
                <a:cs typeface="Times New Roman" pitchFamily="18" charset="0"/>
              </a:rPr>
              <a:t>споживачів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цього</a:t>
            </a:r>
            <a:r>
              <a:rPr lang="ru-RU" dirty="0">
                <a:latin typeface="Times New Roman" pitchFamily="18" charset="0"/>
                <a:cs typeface="Times New Roman" pitchFamily="18" charset="0"/>
              </a:rPr>
              <a:t> товару. </a:t>
            </a:r>
            <a:r>
              <a:rPr lang="ru-RU" dirty="0" err="1">
                <a:latin typeface="Times New Roman" pitchFamily="18" charset="0"/>
                <a:cs typeface="Times New Roman" pitchFamily="18" charset="0"/>
              </a:rPr>
              <a:t>Вимірювання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еластичності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за доходом </a:t>
            </a:r>
            <a:r>
              <a:rPr lang="ru-RU" dirty="0" err="1">
                <a:latin typeface="Times New Roman" pitchFamily="18" charset="0"/>
                <a:cs typeface="Times New Roman" pitchFamily="18" charset="0"/>
              </a:rPr>
              <a:t>базується</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припущенні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ціна</a:t>
            </a:r>
            <a:r>
              <a:rPr lang="ru-RU" dirty="0">
                <a:latin typeface="Times New Roman" pitchFamily="18" charset="0"/>
                <a:cs typeface="Times New Roman" pitchFamily="18" charset="0"/>
              </a:rPr>
              <a:t> товару в </a:t>
            </a:r>
            <a:r>
              <a:rPr lang="ru-RU" dirty="0" err="1">
                <a:latin typeface="Times New Roman" pitchFamily="18" charset="0"/>
                <a:cs typeface="Times New Roman" pitchFamily="18" charset="0"/>
              </a:rPr>
              <a:t>конкретний</a:t>
            </a:r>
            <a:r>
              <a:rPr lang="ru-RU" dirty="0">
                <a:latin typeface="Times New Roman" pitchFamily="18" charset="0"/>
                <a:cs typeface="Times New Roman" pitchFamily="18" charset="0"/>
              </a:rPr>
              <a:t> момент не </a:t>
            </a:r>
            <a:r>
              <a:rPr lang="ru-RU" dirty="0" err="1">
                <a:latin typeface="Times New Roman" pitchFamily="18" charset="0"/>
                <a:cs typeface="Times New Roman" pitchFamily="18" charset="0"/>
              </a:rPr>
              <a:t>змінюється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Використовуючи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знайомі</a:t>
            </a:r>
            <a:r>
              <a:rPr lang="ru-RU" dirty="0">
                <a:latin typeface="Times New Roman" pitchFamily="18" charset="0"/>
                <a:cs typeface="Times New Roman" pitchFamily="18" charset="0"/>
              </a:rPr>
              <a:t> нам </a:t>
            </a:r>
            <a:r>
              <a:rPr lang="ru-RU" dirty="0" err="1">
                <a:latin typeface="Times New Roman" pitchFamily="18" charset="0"/>
                <a:cs typeface="Times New Roman" pitchFamily="18" charset="0"/>
              </a:rPr>
              <a:t>позначення</a:t>
            </a:r>
            <a:r>
              <a:rPr lang="ru-RU" dirty="0">
                <a:latin typeface="Times New Roman" pitchFamily="18" charset="0"/>
                <a:cs typeface="Times New Roman" pitchFamily="18" charset="0"/>
              </a:rPr>
              <a:t> Q1 і Q2,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характеризують</a:t>
            </a:r>
            <a:r>
              <a:rPr lang="ru-RU" dirty="0">
                <a:latin typeface="Times New Roman" pitchFamily="18" charset="0"/>
                <a:cs typeface="Times New Roman" pitchFamily="18" charset="0"/>
              </a:rPr>
              <a:t> величину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до і </a:t>
            </a:r>
            <a:r>
              <a:rPr lang="ru-RU" dirty="0" err="1">
                <a:latin typeface="Times New Roman" pitchFamily="18" charset="0"/>
                <a:cs typeface="Times New Roman" pitchFamily="18" charset="0"/>
              </a:rPr>
              <a:t>після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зміни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доходів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початковий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рівень</a:t>
            </a:r>
            <a:r>
              <a:rPr lang="ru-RU" dirty="0">
                <a:latin typeface="Times New Roman" pitchFamily="18" charset="0"/>
                <a:cs typeface="Times New Roman" pitchFamily="18" charset="0"/>
              </a:rPr>
              <a:t> доходу </a:t>
            </a:r>
            <a:r>
              <a:rPr lang="ru-RU" dirty="0" err="1">
                <a:latin typeface="Times New Roman" pitchFamily="18" charset="0"/>
                <a:cs typeface="Times New Roman" pitchFamily="18" charset="0"/>
              </a:rPr>
              <a:t>позначимо</a:t>
            </a:r>
            <a:r>
              <a:rPr lang="ru-RU" dirty="0">
                <a:latin typeface="Times New Roman" pitchFamily="18" charset="0"/>
                <a:cs typeface="Times New Roman" pitchFamily="18" charset="0"/>
              </a:rPr>
              <a:t> як Y1, а </a:t>
            </a:r>
            <a:r>
              <a:rPr lang="ru-RU" dirty="0" err="1">
                <a:latin typeface="Times New Roman" pitchFamily="18" charset="0"/>
                <a:cs typeface="Times New Roman" pitchFamily="18" charset="0"/>
              </a:rPr>
              <a:t>кінцевий</a:t>
            </a:r>
            <a:r>
              <a:rPr lang="ru-RU" dirty="0">
                <a:latin typeface="Times New Roman" pitchFamily="18" charset="0"/>
                <a:cs typeface="Times New Roman" pitchFamily="18" charset="0"/>
              </a:rPr>
              <a:t> - Y2), формулу </a:t>
            </a:r>
            <a:r>
              <a:rPr lang="ru-RU" dirty="0" err="1">
                <a:latin typeface="Times New Roman" pitchFamily="18" charset="0"/>
                <a:cs typeface="Times New Roman" pitchFamily="18" charset="0"/>
              </a:rPr>
              <a:t>середньої</a:t>
            </a:r>
            <a:r>
              <a:rPr lang="ru-RU" dirty="0">
                <a:latin typeface="Times New Roman" pitchFamily="18" charset="0"/>
                <a:cs typeface="Times New Roman" pitchFamily="18" charset="0"/>
              </a:rPr>
              <a:t> точки для </a:t>
            </a:r>
            <a:r>
              <a:rPr lang="ru-RU" dirty="0" err="1">
                <a:latin typeface="Times New Roman" pitchFamily="18" charset="0"/>
                <a:cs typeface="Times New Roman" pitchFamily="18" charset="0"/>
              </a:rPr>
              <a:t>обчислення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коефіцієнта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еластичності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попиту</a:t>
            </a:r>
            <a:r>
              <a:rPr lang="ru-RU" dirty="0">
                <a:latin typeface="Times New Roman" pitchFamily="18" charset="0"/>
                <a:cs typeface="Times New Roman" pitchFamily="18" charset="0"/>
              </a:rPr>
              <a:t> за доходом (</a:t>
            </a:r>
            <a:r>
              <a:rPr lang="ru-RU" dirty="0" err="1">
                <a:latin typeface="Times New Roman" pitchFamily="18" charset="0"/>
                <a:cs typeface="Times New Roman" pitchFamily="18" charset="0"/>
              </a:rPr>
              <a:t>income</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Ed</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виразити</a:t>
            </a:r>
            <a:r>
              <a:rPr lang="ru-RU" dirty="0">
                <a:latin typeface="Times New Roman" pitchFamily="18" charset="0"/>
                <a:cs typeface="Times New Roman" pitchFamily="18" charset="0"/>
              </a:rPr>
              <a:t> так:</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707355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404664"/>
            <a:ext cx="4981575" cy="1534815"/>
          </a:xfrm>
        </p:spPr>
      </p:pic>
      <p:sp>
        <p:nvSpPr>
          <p:cNvPr id="5" name="Прямокутник 4"/>
          <p:cNvSpPr/>
          <p:nvPr/>
        </p:nvSpPr>
        <p:spPr>
          <a:xfrm>
            <a:off x="467544" y="1988840"/>
            <a:ext cx="7488832" cy="3139321"/>
          </a:xfrm>
          <a:prstGeom prst="rect">
            <a:avLst/>
          </a:prstGeom>
        </p:spPr>
        <p:txBody>
          <a:bodyPr wrap="square">
            <a:spAutoFit/>
          </a:bodyPr>
          <a:lstStyle/>
          <a:p>
            <a:r>
              <a:rPr lang="uk-UA" dirty="0"/>
              <a:t>Числове значення еластичності попиту за доходом тісно пов'язане з поняттям нормальних товарів (їх ще називають товарами вищої споживчої цінності) і товарів нижчої споживчої цінності. Для нормальних </a:t>
            </a:r>
            <a:r>
              <a:rPr lang="uk-UA" dirty="0" smtClean="0"/>
              <a:t>товарів підвищення </a:t>
            </a:r>
            <a:r>
              <a:rPr lang="uk-UA" dirty="0"/>
              <a:t>доходу викликає підвищення попиту на них. Оскільки в цьому випадку дохід і попит змінюються в одному і тому ж напрямі, еластичність попиту за доходом на товари вищої споживчої цінності матиме додатний коефіцієнт. Навпаки, для товарів нижчої цінності збільшення доходу викликає зменшення попиту. Тут дохід і попит змінюються в протилежних напрямах, тому еластичність попиту за доходом для товарів нижчої цінності матиме від'ємний коефіцієнт.</a:t>
            </a:r>
          </a:p>
        </p:txBody>
      </p:sp>
    </p:spTree>
    <p:extLst>
      <p:ext uri="{BB962C8B-B14F-4D97-AF65-F5344CB8AC3E}">
        <p14:creationId xmlns:p14="http://schemas.microsoft.com/office/powerpoint/2010/main" val="1223598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79512" y="260648"/>
            <a:ext cx="7992888" cy="6195088"/>
          </a:xfrm>
        </p:spPr>
        <p:txBody>
          <a:bodyPr/>
          <a:lstStyle/>
          <a:p>
            <a:pPr marL="0" indent="0" algn="just">
              <a:buNone/>
            </a:pPr>
            <a:r>
              <a:rPr lang="uk-UA" dirty="0"/>
              <a:t>Які блага у мікроекономіці розглядаються як товари нижчої цінності? З ростом доходу споживачі прагнуть переключити свій попит на якісніші зразки усіх благ - з дешевих черевиків на дорожчі, з дешевих м'ясних котлет на натуральні біфштекси тощо. Отже, швидше за все, саме низькоякісні варіанти будь-якого товару є благами нижчої цінності в економічному розумінні. З ростом доходу обсяг попиту на такі товари реально зменшується</a:t>
            </a:r>
            <a:r>
              <a:rPr lang="uk-UA" dirty="0" smtClean="0"/>
              <a:t>.</a:t>
            </a:r>
          </a:p>
          <a:p>
            <a:pPr marL="0" indent="0" algn="just">
              <a:buNone/>
            </a:pPr>
            <a:r>
              <a:rPr lang="ru-RU" dirty="0" err="1"/>
              <a:t>Поняття</a:t>
            </a:r>
            <a:r>
              <a:rPr lang="ru-RU" dirty="0"/>
              <a:t> </a:t>
            </a:r>
            <a:r>
              <a:rPr lang="ru-RU" dirty="0" err="1"/>
              <a:t>еластичності</a:t>
            </a:r>
            <a:r>
              <a:rPr lang="ru-RU" dirty="0"/>
              <a:t> </a:t>
            </a:r>
            <a:r>
              <a:rPr lang="ru-RU" dirty="0" err="1"/>
              <a:t>попиту</a:t>
            </a:r>
            <a:r>
              <a:rPr lang="ru-RU" dirty="0"/>
              <a:t> за доходом є </a:t>
            </a:r>
            <a:r>
              <a:rPr lang="ru-RU" dirty="0" err="1"/>
              <a:t>корисним</a:t>
            </a:r>
            <a:r>
              <a:rPr lang="ru-RU" dirty="0"/>
              <a:t> для </a:t>
            </a:r>
            <a:r>
              <a:rPr lang="ru-RU" dirty="0" err="1"/>
              <a:t>розуміння</a:t>
            </a:r>
            <a:r>
              <a:rPr lang="ru-RU" dirty="0"/>
              <a:t> </a:t>
            </a:r>
            <a:r>
              <a:rPr lang="ru-RU" dirty="0" err="1"/>
              <a:t>ще</a:t>
            </a:r>
            <a:r>
              <a:rPr lang="ru-RU" dirty="0"/>
              <a:t> </a:t>
            </a:r>
            <a:r>
              <a:rPr lang="ru-RU" dirty="0" err="1"/>
              <a:t>однієї</a:t>
            </a:r>
            <a:r>
              <a:rPr lang="ru-RU" dirty="0"/>
              <a:t> </a:t>
            </a:r>
            <a:r>
              <a:rPr lang="ru-RU" dirty="0" err="1"/>
              <a:t>суттєвої</a:t>
            </a:r>
            <a:r>
              <a:rPr lang="ru-RU" dirty="0"/>
              <a:t> </a:t>
            </a:r>
            <a:r>
              <a:rPr lang="ru-RU" dirty="0" err="1"/>
              <a:t>відмінності</a:t>
            </a:r>
            <a:r>
              <a:rPr lang="ru-RU" dirty="0"/>
              <a:t> - </a:t>
            </a:r>
            <a:r>
              <a:rPr lang="ru-RU" dirty="0" err="1"/>
              <a:t>між</a:t>
            </a:r>
            <a:r>
              <a:rPr lang="ru-RU" dirty="0"/>
              <a:t> предметами </a:t>
            </a:r>
            <a:r>
              <a:rPr lang="ru-RU" dirty="0" err="1"/>
              <a:t>розкоші</a:t>
            </a:r>
            <a:r>
              <a:rPr lang="ru-RU" dirty="0"/>
              <a:t> і предметами </a:t>
            </a:r>
            <a:r>
              <a:rPr lang="ru-RU" dirty="0" err="1"/>
              <a:t>першої</a:t>
            </a:r>
            <a:r>
              <a:rPr lang="ru-RU" dirty="0"/>
              <a:t> </a:t>
            </a:r>
            <a:r>
              <a:rPr lang="ru-RU" dirty="0" err="1"/>
              <a:t>необхідності</a:t>
            </a:r>
            <a:r>
              <a:rPr lang="ru-RU" dirty="0"/>
              <a:t>.</a:t>
            </a:r>
            <a:endParaRPr lang="uk-UA" dirty="0"/>
          </a:p>
        </p:txBody>
      </p:sp>
    </p:spTree>
    <p:extLst>
      <p:ext uri="{BB962C8B-B14F-4D97-AF65-F5344CB8AC3E}">
        <p14:creationId xmlns:p14="http://schemas.microsoft.com/office/powerpoint/2010/main" val="1809529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332656"/>
            <a:ext cx="7444680" cy="6123080"/>
          </a:xfrm>
        </p:spPr>
        <p:txBody>
          <a:bodyPr>
            <a:normAutofit fontScale="77500" lnSpcReduction="20000"/>
          </a:bodyPr>
          <a:lstStyle/>
          <a:p>
            <a:pPr marL="0" indent="0" algn="ctr">
              <a:buNone/>
            </a:pPr>
            <a:r>
              <a:rPr lang="ru-RU" dirty="0" err="1"/>
              <a:t>Економісти</a:t>
            </a:r>
            <a:r>
              <a:rPr lang="ru-RU" dirty="0"/>
              <a:t> </a:t>
            </a:r>
            <a:r>
              <a:rPr lang="ru-RU" dirty="0" err="1"/>
              <a:t>вивели</a:t>
            </a:r>
            <a:r>
              <a:rPr lang="ru-RU" dirty="0"/>
              <a:t> </a:t>
            </a:r>
            <a:r>
              <a:rPr lang="ru-RU" dirty="0" err="1"/>
              <a:t>таке</a:t>
            </a:r>
            <a:r>
              <a:rPr lang="ru-RU" dirty="0"/>
              <a:t> правило: до </a:t>
            </a:r>
            <a:r>
              <a:rPr lang="ru-RU" dirty="0" err="1"/>
              <a:t>предметів</a:t>
            </a:r>
            <a:r>
              <a:rPr lang="ru-RU" dirty="0"/>
              <a:t> </a:t>
            </a:r>
            <a:r>
              <a:rPr lang="ru-RU" dirty="0" err="1"/>
              <a:t>розкоші</a:t>
            </a:r>
            <a:r>
              <a:rPr lang="ru-RU" dirty="0"/>
              <a:t> </a:t>
            </a:r>
            <a:r>
              <a:rPr lang="ru-RU" dirty="0" err="1"/>
              <a:t>відносять</a:t>
            </a:r>
            <a:r>
              <a:rPr lang="ru-RU" dirty="0"/>
              <a:t> </a:t>
            </a:r>
            <a:r>
              <a:rPr lang="ru-RU" dirty="0" err="1"/>
              <a:t>ті</a:t>
            </a:r>
            <a:r>
              <a:rPr lang="ru-RU" dirty="0"/>
              <a:t> блага, для </a:t>
            </a:r>
            <a:r>
              <a:rPr lang="ru-RU" dirty="0" err="1"/>
              <a:t>яких</a:t>
            </a:r>
            <a:r>
              <a:rPr lang="ru-RU" dirty="0"/>
              <a:t> </a:t>
            </a:r>
            <a:r>
              <a:rPr lang="ru-RU" dirty="0" err="1"/>
              <a:t>коефіцієнт</a:t>
            </a:r>
            <a:r>
              <a:rPr lang="ru-RU" dirty="0"/>
              <a:t> </a:t>
            </a:r>
            <a:r>
              <a:rPr lang="ru-RU" dirty="0" err="1"/>
              <a:t>еластичності</a:t>
            </a:r>
            <a:r>
              <a:rPr lang="ru-RU" dirty="0"/>
              <a:t> </a:t>
            </a:r>
            <a:r>
              <a:rPr lang="ru-RU" dirty="0" err="1"/>
              <a:t>попиту</a:t>
            </a:r>
            <a:r>
              <a:rPr lang="ru-RU" dirty="0"/>
              <a:t> за доходом </a:t>
            </a:r>
            <a:r>
              <a:rPr lang="ru-RU" dirty="0" err="1"/>
              <a:t>більший</a:t>
            </a:r>
            <a:r>
              <a:rPr lang="ru-RU" dirty="0"/>
              <a:t> за </a:t>
            </a:r>
            <a:r>
              <a:rPr lang="ru-RU" dirty="0" err="1"/>
              <a:t>одиницю</a:t>
            </a:r>
            <a:r>
              <a:rPr lang="ru-RU" dirty="0"/>
              <a:t>, а до </a:t>
            </a:r>
            <a:r>
              <a:rPr lang="ru-RU" dirty="0" err="1"/>
              <a:t>предметів</a:t>
            </a:r>
            <a:r>
              <a:rPr lang="ru-RU" dirty="0"/>
              <a:t> </a:t>
            </a:r>
            <a:r>
              <a:rPr lang="ru-RU" dirty="0" err="1"/>
              <a:t>першої</a:t>
            </a:r>
            <a:r>
              <a:rPr lang="ru-RU" dirty="0"/>
              <a:t> </a:t>
            </a:r>
            <a:r>
              <a:rPr lang="ru-RU" dirty="0" err="1"/>
              <a:t>необхідності</a:t>
            </a:r>
            <a:r>
              <a:rPr lang="ru-RU" dirty="0"/>
              <a:t> </a:t>
            </a:r>
            <a:r>
              <a:rPr lang="ru-RU" dirty="0" err="1"/>
              <a:t>відносять</a:t>
            </a:r>
            <a:r>
              <a:rPr lang="ru-RU" dirty="0"/>
              <a:t> </a:t>
            </a:r>
            <a:r>
              <a:rPr lang="ru-RU" dirty="0" err="1"/>
              <a:t>ті</a:t>
            </a:r>
            <a:r>
              <a:rPr lang="ru-RU" dirty="0"/>
              <a:t> блага, для </a:t>
            </a:r>
            <a:r>
              <a:rPr lang="ru-RU" dirty="0" err="1"/>
              <a:t>яких</a:t>
            </a:r>
            <a:r>
              <a:rPr lang="ru-RU" dirty="0"/>
              <a:t> </a:t>
            </a:r>
            <a:r>
              <a:rPr lang="ru-RU" dirty="0" err="1"/>
              <a:t>цей</a:t>
            </a:r>
            <a:r>
              <a:rPr lang="ru-RU" dirty="0"/>
              <a:t> </a:t>
            </a:r>
            <a:r>
              <a:rPr lang="ru-RU" dirty="0" err="1"/>
              <a:t>коефіцієнт</a:t>
            </a:r>
            <a:r>
              <a:rPr lang="ru-RU" dirty="0"/>
              <a:t> </a:t>
            </a:r>
            <a:r>
              <a:rPr lang="ru-RU" dirty="0" err="1"/>
              <a:t>менший</a:t>
            </a:r>
            <a:r>
              <a:rPr lang="ru-RU" dirty="0"/>
              <a:t> за </a:t>
            </a:r>
            <a:r>
              <a:rPr lang="ru-RU" dirty="0" err="1"/>
              <a:t>одиницю</a:t>
            </a:r>
            <a:r>
              <a:rPr lang="ru-RU" dirty="0" smtClean="0"/>
              <a:t>.</a:t>
            </a:r>
          </a:p>
          <a:p>
            <a:pPr marL="0" indent="0" algn="ctr">
              <a:buNone/>
            </a:pPr>
            <a:r>
              <a:rPr lang="uk-UA" dirty="0"/>
              <a:t>Якщо еластичність попиту за доходом перевищує одиницю, то приріст доходу на 1% збільшує обсяг попиту більше ніж на 1% за інших рівних умов. За фіксованих цін це означає, що загальна сума видатків на певний товар також зростає більше ніж на 1%. Таким чином, частка споживчих видатків, що припадають на предмети розкоші, зростає зі зростанням доходів. Звідси випливає, що заможні люди витрачають більшу частку своїх доходів на предмети розкоші, ніж бідні. У відповідності з тими ж аргументами частка споживчих видатків, що припадають на предмети першої необхідності (такі, як шкарпетки і хліб), падає зі зростанням доходу. Це означає, що бідні в загальному тратять більшу частку своїх доходів на предмети першої необхідності, ніж багаті. В міру того, як країна, стає заможнішою, галузі, що виробляють товари нижчої цінності (дешеві і низькоякісні),- звужуються, галузі, що виробляють предмети першої необхідності,- зростають темпом нижче середнього, а галузі з виробництва предметів розкоші, - підвищуються у темпі вище середнього.</a:t>
            </a:r>
          </a:p>
        </p:txBody>
      </p:sp>
    </p:spTree>
    <p:extLst>
      <p:ext uri="{BB962C8B-B14F-4D97-AF65-F5344CB8AC3E}">
        <p14:creationId xmlns:p14="http://schemas.microsoft.com/office/powerpoint/2010/main" val="2619135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260648"/>
            <a:ext cx="7704856" cy="6195088"/>
          </a:xfrm>
        </p:spPr>
        <p:txBody>
          <a:bodyPr>
            <a:normAutofit lnSpcReduction="10000"/>
          </a:bodyPr>
          <a:lstStyle/>
          <a:p>
            <a:pPr marL="0" indent="0" algn="ctr">
              <a:buNone/>
            </a:pPr>
            <a:r>
              <a:rPr lang="uk-UA" dirty="0"/>
              <a:t>Враховуючи зазначену закономірність, можна очікувати, що на </a:t>
            </a:r>
            <a:r>
              <a:rPr lang="uk-UA" dirty="0" smtClean="0"/>
              <a:t>даному етапі, враховуючи воєнні дії </a:t>
            </a:r>
            <a:r>
              <a:rPr lang="uk-UA" dirty="0"/>
              <a:t>в Україні високими темпами будуть розвиватися такі галузі, як </a:t>
            </a:r>
            <a:r>
              <a:rPr lang="uk-UA" dirty="0" smtClean="0"/>
              <a:t>сільське (переважно домашнє) </a:t>
            </a:r>
            <a:r>
              <a:rPr lang="uk-UA" dirty="0"/>
              <a:t>господарство, харчова і легка промисловість. Це випливає Із значного зниження рівня реальних доходів переважної більшості українських сімей. У цих умовах галузі, що виробляють предмети першої необхідності, повинні розвиватися темпом вище середнього, а галузі, що виробляють предмети розкоші, мають зростати темпом нижче середнього. В цьому полягає одна з особливостей розвитку галузевої структури </a:t>
            </a:r>
            <a:r>
              <a:rPr lang="uk-UA" dirty="0" smtClean="0"/>
              <a:t>країни, що розвивається </a:t>
            </a:r>
            <a:r>
              <a:rPr lang="uk-UA" dirty="0"/>
              <a:t>на відміну від заможної.</a:t>
            </a:r>
          </a:p>
        </p:txBody>
      </p:sp>
    </p:spTree>
    <p:extLst>
      <p:ext uri="{BB962C8B-B14F-4D97-AF65-F5344CB8AC3E}">
        <p14:creationId xmlns:p14="http://schemas.microsoft.com/office/powerpoint/2010/main" val="1427278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251520" y="260648"/>
            <a:ext cx="7704856" cy="6195088"/>
          </a:xfrm>
        </p:spPr>
        <p:txBody>
          <a:bodyPr>
            <a:normAutofit fontScale="85000" lnSpcReduction="10000"/>
          </a:bodyPr>
          <a:lstStyle/>
          <a:p>
            <a:pPr marL="0" indent="0" algn="ctr">
              <a:buNone/>
            </a:pPr>
            <a:r>
              <a:rPr lang="uk-UA" dirty="0"/>
              <a:t>Іншим неціновим чинником, що спричинює зміну попиту на певний товар, як відомо, є зміна ціни </a:t>
            </a:r>
            <a:r>
              <a:rPr lang="uk-UA" b="1" dirty="0">
                <a:solidFill>
                  <a:schemeClr val="accent1">
                    <a:lumMod val="75000"/>
                  </a:schemeClr>
                </a:solidFill>
              </a:rPr>
              <a:t>деякого іншого товару. </a:t>
            </a:r>
            <a:r>
              <a:rPr lang="uk-UA" dirty="0"/>
              <a:t>Так, попит на </a:t>
            </a:r>
            <a:r>
              <a:rPr lang="uk-UA" dirty="0" smtClean="0"/>
              <a:t>курятину виявляється </a:t>
            </a:r>
            <a:r>
              <a:rPr lang="uk-UA" dirty="0"/>
              <a:t>залежним від ціни на яловичину, а попит на мастило для автомобілів - від зміни ціни бензину тощо. Такі економічні залежності можуть виражатися в рамках поняття </a:t>
            </a:r>
            <a:r>
              <a:rPr lang="uk-UA" b="1" dirty="0">
                <a:solidFill>
                  <a:schemeClr val="accent1">
                    <a:lumMod val="75000"/>
                  </a:schemeClr>
                </a:solidFill>
              </a:rPr>
              <a:t>перехресної еластичності попиту, </a:t>
            </a:r>
            <a:r>
              <a:rPr lang="uk-UA" dirty="0"/>
              <a:t>яку визначають як відсоткову зміну величини попиту одного товару, зумовлену одновідсотковою зміною ціни іншого товару. Формула середньої точки для обчислення коефіцієнта перехресної еластичності попиту виглядає так само, як формула середньої точки для обчислення коефіцієнта еластичності попиту за ціною, з тією лише різницею, що чисельник у цьому випадку показує відсоток зміни величини попиту на один товар, а знаменник - відсоток зміни ціни деякого іншого товару</a:t>
            </a:r>
            <a:r>
              <a:rPr lang="uk-UA" dirty="0" smtClean="0"/>
              <a:t>.</a:t>
            </a:r>
          </a:p>
          <a:p>
            <a:pPr marL="0" indent="0" algn="ctr">
              <a:buNone/>
            </a:pPr>
            <a:r>
              <a:rPr lang="uk-UA" b="1" dirty="0" smtClean="0"/>
              <a:t>Коефіцієнт перехресної еластичності попиту-відношення відсоткової модифікації обсягу попиту на товар А до відсоткової зміни ціни товару В  </a:t>
            </a:r>
            <a:endParaRPr lang="uk-UA" b="1" dirty="0" smtClean="0"/>
          </a:p>
        </p:txBody>
      </p:sp>
    </p:spTree>
    <p:extLst>
      <p:ext uri="{BB962C8B-B14F-4D97-AF65-F5344CB8AC3E}">
        <p14:creationId xmlns:p14="http://schemas.microsoft.com/office/powerpoint/2010/main" val="38452727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ишукана">
  <a:themeElements>
    <a:clrScheme name="Вишукана">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Вишукана">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ишукана">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187</TotalTime>
  <Words>1732</Words>
  <Application>Microsoft Office PowerPoint</Application>
  <PresentationFormat>Екран (4:3)</PresentationFormat>
  <Paragraphs>59</Paragraphs>
  <Slides>18</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18</vt:i4>
      </vt:variant>
    </vt:vector>
  </HeadingPairs>
  <TitlesOfParts>
    <vt:vector size="19" baseType="lpstr">
      <vt:lpstr>Вишукана</vt:lpstr>
      <vt:lpstr>Тема 3. Еластичність і пристосування ринку.</vt:lpstr>
      <vt:lpstr>1. Поняття еластичності</vt:lpstr>
      <vt:lpstr>2. АНАЛІЗ ЕЛАСТИЧНОСТІ ПОПИТУ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    3. Еластичність пропонування </vt:lpstr>
      <vt:lpstr>Презентація PowerPoint</vt:lpstr>
      <vt:lpstr>Презентація PowerPoint</vt:lpstr>
      <vt:lpstr>Презентація PowerPoint</vt:lpstr>
      <vt:lpstr>4.Практичне застосування теорії еластичності.</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Еластичність і пристосування ринку.</dc:title>
  <dc:creator>Sara Yasmeen (Wipro Technologies)</dc:creator>
  <cp:lastModifiedBy>User</cp:lastModifiedBy>
  <cp:revision>29</cp:revision>
  <dcterms:created xsi:type="dcterms:W3CDTF">2010-02-23T11:30:32Z</dcterms:created>
  <dcterms:modified xsi:type="dcterms:W3CDTF">2023-02-20T08:59:52Z</dcterms:modified>
</cp:coreProperties>
</file>