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9"/>
  </p:notesMasterIdLst>
  <p:sldIdLst>
    <p:sldId id="259" r:id="rId2"/>
    <p:sldId id="306" r:id="rId3"/>
    <p:sldId id="307" r:id="rId4"/>
    <p:sldId id="258" r:id="rId5"/>
    <p:sldId id="257" r:id="rId6"/>
    <p:sldId id="308" r:id="rId7"/>
    <p:sldId id="313" r:id="rId8"/>
    <p:sldId id="315" r:id="rId9"/>
    <p:sldId id="316" r:id="rId10"/>
    <p:sldId id="309" r:id="rId11"/>
    <p:sldId id="310" r:id="rId12"/>
    <p:sldId id="305" r:id="rId13"/>
    <p:sldId id="311" r:id="rId14"/>
    <p:sldId id="312" r:id="rId15"/>
    <p:sldId id="262" r:id="rId16"/>
    <p:sldId id="263" r:id="rId17"/>
    <p:sldId id="314" r:id="rId18"/>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493" autoAdjust="0"/>
    <p:restoredTop sz="94660"/>
  </p:normalViewPr>
  <p:slideViewPr>
    <p:cSldViewPr>
      <p:cViewPr>
        <p:scale>
          <a:sx n="100" d="100"/>
          <a:sy n="100" d="100"/>
        </p:scale>
        <p:origin x="1550" y="-2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7B71E0-0E2E-459E-9234-1C84837293D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5219577B-5721-4C3B-90A3-AC15A9DECA0D}">
      <dgm:prSet phldrT="[Текст]"/>
      <dgm:spPr/>
      <dgm:t>
        <a:bodyPr/>
        <a:lstStyle/>
        <a:p>
          <a:r>
            <a:rPr lang="uk-UA" dirty="0"/>
            <a:t>Природні</a:t>
          </a:r>
          <a:endParaRPr lang="ru-RU" dirty="0"/>
        </a:p>
      </dgm:t>
    </dgm:pt>
    <dgm:pt modelId="{B25B8059-15AE-48A9-BB4D-DE22FC61A9EF}" type="parTrans" cxnId="{121A2169-9552-427D-8172-6EE023275F21}">
      <dgm:prSet/>
      <dgm:spPr/>
      <dgm:t>
        <a:bodyPr/>
        <a:lstStyle/>
        <a:p>
          <a:endParaRPr lang="ru-RU"/>
        </a:p>
      </dgm:t>
    </dgm:pt>
    <dgm:pt modelId="{2DD89F23-C4C9-4B38-8D9A-22670876658C}" type="sibTrans" cxnId="{121A2169-9552-427D-8172-6EE023275F21}">
      <dgm:prSet/>
      <dgm:spPr/>
      <dgm:t>
        <a:bodyPr/>
        <a:lstStyle/>
        <a:p>
          <a:endParaRPr lang="ru-RU"/>
        </a:p>
      </dgm:t>
    </dgm:pt>
    <dgm:pt modelId="{47C4A7C2-2159-4C01-AC02-BBC930B6FF95}">
      <dgm:prSet phldrT="[Текст]"/>
      <dgm:spPr/>
      <dgm:t>
        <a:bodyPr/>
        <a:lstStyle/>
        <a:p>
          <a:r>
            <a:rPr lang="uk-UA" dirty="0"/>
            <a:t>Трудові</a:t>
          </a:r>
          <a:endParaRPr lang="ru-RU" dirty="0"/>
        </a:p>
      </dgm:t>
    </dgm:pt>
    <dgm:pt modelId="{724D6D04-B801-48E5-8A4F-B2C6AE1EF8E7}" type="parTrans" cxnId="{DE26E610-FB1D-4F5D-8D07-AC135C873C54}">
      <dgm:prSet/>
      <dgm:spPr/>
      <dgm:t>
        <a:bodyPr/>
        <a:lstStyle/>
        <a:p>
          <a:endParaRPr lang="ru-RU"/>
        </a:p>
      </dgm:t>
    </dgm:pt>
    <dgm:pt modelId="{985FB19A-C0D4-4A6C-9CDC-6D0E33D3514B}" type="sibTrans" cxnId="{DE26E610-FB1D-4F5D-8D07-AC135C873C54}">
      <dgm:prSet/>
      <dgm:spPr/>
      <dgm:t>
        <a:bodyPr/>
        <a:lstStyle/>
        <a:p>
          <a:endParaRPr lang="ru-RU"/>
        </a:p>
      </dgm:t>
    </dgm:pt>
    <dgm:pt modelId="{7DCED05A-FEF9-4D84-B7D2-C550AAE34A11}">
      <dgm:prSet phldrT="[Текст]"/>
      <dgm:spPr/>
      <dgm:t>
        <a:bodyPr/>
        <a:lstStyle/>
        <a:p>
          <a:r>
            <a:rPr lang="uk-UA" dirty="0"/>
            <a:t>Матеріальні</a:t>
          </a:r>
          <a:endParaRPr lang="ru-RU" dirty="0"/>
        </a:p>
      </dgm:t>
    </dgm:pt>
    <dgm:pt modelId="{F1C5347C-0901-4829-9075-9819B604F051}" type="parTrans" cxnId="{A3848FE9-6101-4557-9616-FFC64355E5B5}">
      <dgm:prSet/>
      <dgm:spPr/>
      <dgm:t>
        <a:bodyPr/>
        <a:lstStyle/>
        <a:p>
          <a:endParaRPr lang="ru-RU"/>
        </a:p>
      </dgm:t>
    </dgm:pt>
    <dgm:pt modelId="{A8952C6C-D530-4C1B-AB1E-648B7788EB6E}" type="sibTrans" cxnId="{A3848FE9-6101-4557-9616-FFC64355E5B5}">
      <dgm:prSet/>
      <dgm:spPr/>
      <dgm:t>
        <a:bodyPr/>
        <a:lstStyle/>
        <a:p>
          <a:endParaRPr lang="ru-RU"/>
        </a:p>
      </dgm:t>
    </dgm:pt>
    <dgm:pt modelId="{AB6C5BB6-95A9-4EFB-83ED-15D5E1141A6B}">
      <dgm:prSet phldrT="[Текст]"/>
      <dgm:spPr/>
      <dgm:t>
        <a:bodyPr/>
        <a:lstStyle/>
        <a:p>
          <a:r>
            <a:rPr lang="uk-UA" dirty="0"/>
            <a:t>Фінансові</a:t>
          </a:r>
          <a:endParaRPr lang="ru-RU" dirty="0"/>
        </a:p>
      </dgm:t>
    </dgm:pt>
    <dgm:pt modelId="{464E4968-28B0-4906-AE11-D4DBC108C7B1}" type="parTrans" cxnId="{EEF95A88-53B0-4E87-BDD9-9177F6791F7C}">
      <dgm:prSet/>
      <dgm:spPr/>
      <dgm:t>
        <a:bodyPr/>
        <a:lstStyle/>
        <a:p>
          <a:endParaRPr lang="ru-RU"/>
        </a:p>
      </dgm:t>
    </dgm:pt>
    <dgm:pt modelId="{7A4B4414-65ED-4A4B-AE58-66637DC2FC68}" type="sibTrans" cxnId="{EEF95A88-53B0-4E87-BDD9-9177F6791F7C}">
      <dgm:prSet/>
      <dgm:spPr/>
      <dgm:t>
        <a:bodyPr/>
        <a:lstStyle/>
        <a:p>
          <a:endParaRPr lang="ru-RU"/>
        </a:p>
      </dgm:t>
    </dgm:pt>
    <dgm:pt modelId="{80261E2A-96E2-49CC-9D99-8CE69A41B971}">
      <dgm:prSet phldrT="[Текст]"/>
      <dgm:spPr/>
      <dgm:t>
        <a:bodyPr/>
        <a:lstStyle/>
        <a:p>
          <a:r>
            <a:rPr lang="uk-UA" dirty="0"/>
            <a:t>Ресурси</a:t>
          </a:r>
          <a:endParaRPr lang="ru-RU" dirty="0"/>
        </a:p>
      </dgm:t>
    </dgm:pt>
    <dgm:pt modelId="{408FC93D-DE10-4141-B750-C969587D049C}" type="parTrans" cxnId="{C762203C-3337-4048-A259-F858BB15BD3F}">
      <dgm:prSet/>
      <dgm:spPr/>
      <dgm:t>
        <a:bodyPr/>
        <a:lstStyle/>
        <a:p>
          <a:endParaRPr lang="ru-RU"/>
        </a:p>
      </dgm:t>
    </dgm:pt>
    <dgm:pt modelId="{CA327715-CD82-41DE-AFC9-984BDC4EA5E1}" type="sibTrans" cxnId="{C762203C-3337-4048-A259-F858BB15BD3F}">
      <dgm:prSet/>
      <dgm:spPr/>
      <dgm:t>
        <a:bodyPr/>
        <a:lstStyle/>
        <a:p>
          <a:endParaRPr lang="ru-RU"/>
        </a:p>
      </dgm:t>
    </dgm:pt>
    <dgm:pt modelId="{64A02F98-9AA0-4486-B274-FD003E2740C7}" type="pres">
      <dgm:prSet presAssocID="{F67B71E0-0E2E-459E-9234-1C84837293D0}" presName="diagram" presStyleCnt="0">
        <dgm:presLayoutVars>
          <dgm:dir/>
          <dgm:resizeHandles val="exact"/>
        </dgm:presLayoutVars>
      </dgm:prSet>
      <dgm:spPr/>
    </dgm:pt>
    <dgm:pt modelId="{D01F39B5-1D65-4173-B295-D30F188B000E}" type="pres">
      <dgm:prSet presAssocID="{5219577B-5721-4C3B-90A3-AC15A9DECA0D}" presName="node" presStyleLbl="node1" presStyleIdx="0" presStyleCnt="5">
        <dgm:presLayoutVars>
          <dgm:bulletEnabled val="1"/>
        </dgm:presLayoutVars>
      </dgm:prSet>
      <dgm:spPr/>
    </dgm:pt>
    <dgm:pt modelId="{7550494E-5293-437D-8B3F-7B4CE2309ACA}" type="pres">
      <dgm:prSet presAssocID="{2DD89F23-C4C9-4B38-8D9A-22670876658C}" presName="sibTrans" presStyleCnt="0"/>
      <dgm:spPr/>
    </dgm:pt>
    <dgm:pt modelId="{A9ED9C31-1762-4E66-9211-B02EF01C1A12}" type="pres">
      <dgm:prSet presAssocID="{47C4A7C2-2159-4C01-AC02-BBC930B6FF95}" presName="node" presStyleLbl="node1" presStyleIdx="1" presStyleCnt="5">
        <dgm:presLayoutVars>
          <dgm:bulletEnabled val="1"/>
        </dgm:presLayoutVars>
      </dgm:prSet>
      <dgm:spPr/>
    </dgm:pt>
    <dgm:pt modelId="{73E178C3-159A-4C51-B40F-A1E11F626E3C}" type="pres">
      <dgm:prSet presAssocID="{985FB19A-C0D4-4A6C-9CDC-6D0E33D3514B}" presName="sibTrans" presStyleCnt="0"/>
      <dgm:spPr/>
    </dgm:pt>
    <dgm:pt modelId="{48437ED1-53EE-49F9-9F0D-E4D56BF9CE6D}" type="pres">
      <dgm:prSet presAssocID="{7DCED05A-FEF9-4D84-B7D2-C550AAE34A11}" presName="node" presStyleLbl="node1" presStyleIdx="2" presStyleCnt="5">
        <dgm:presLayoutVars>
          <dgm:bulletEnabled val="1"/>
        </dgm:presLayoutVars>
      </dgm:prSet>
      <dgm:spPr/>
    </dgm:pt>
    <dgm:pt modelId="{1024BA74-96DD-4A63-BB83-783B6DBC0ADD}" type="pres">
      <dgm:prSet presAssocID="{A8952C6C-D530-4C1B-AB1E-648B7788EB6E}" presName="sibTrans" presStyleCnt="0"/>
      <dgm:spPr/>
    </dgm:pt>
    <dgm:pt modelId="{9645DEF6-731B-42ED-A1AB-CFB686F593A0}" type="pres">
      <dgm:prSet presAssocID="{AB6C5BB6-95A9-4EFB-83ED-15D5E1141A6B}" presName="node" presStyleLbl="node1" presStyleIdx="3" presStyleCnt="5">
        <dgm:presLayoutVars>
          <dgm:bulletEnabled val="1"/>
        </dgm:presLayoutVars>
      </dgm:prSet>
      <dgm:spPr/>
    </dgm:pt>
    <dgm:pt modelId="{D244BF41-E199-4563-836D-FC3C1504C1F3}" type="pres">
      <dgm:prSet presAssocID="{7A4B4414-65ED-4A4B-AE58-66637DC2FC68}" presName="sibTrans" presStyleCnt="0"/>
      <dgm:spPr/>
    </dgm:pt>
    <dgm:pt modelId="{374DE9E4-80C6-4E2A-9C0E-877D248EE095}" type="pres">
      <dgm:prSet presAssocID="{80261E2A-96E2-49CC-9D99-8CE69A41B971}" presName="node" presStyleLbl="node1" presStyleIdx="4" presStyleCnt="5">
        <dgm:presLayoutVars>
          <dgm:bulletEnabled val="1"/>
        </dgm:presLayoutVars>
      </dgm:prSet>
      <dgm:spPr/>
    </dgm:pt>
  </dgm:ptLst>
  <dgm:cxnLst>
    <dgm:cxn modelId="{DE26E610-FB1D-4F5D-8D07-AC135C873C54}" srcId="{F67B71E0-0E2E-459E-9234-1C84837293D0}" destId="{47C4A7C2-2159-4C01-AC02-BBC930B6FF95}" srcOrd="1" destOrd="0" parTransId="{724D6D04-B801-48E5-8A4F-B2C6AE1EF8E7}" sibTransId="{985FB19A-C0D4-4A6C-9CDC-6D0E33D3514B}"/>
    <dgm:cxn modelId="{C762203C-3337-4048-A259-F858BB15BD3F}" srcId="{F67B71E0-0E2E-459E-9234-1C84837293D0}" destId="{80261E2A-96E2-49CC-9D99-8CE69A41B971}" srcOrd="4" destOrd="0" parTransId="{408FC93D-DE10-4141-B750-C969587D049C}" sibTransId="{CA327715-CD82-41DE-AFC9-984BDC4EA5E1}"/>
    <dgm:cxn modelId="{39A73F46-695B-4617-92DF-C14C002A8130}" type="presOf" srcId="{F67B71E0-0E2E-459E-9234-1C84837293D0}" destId="{64A02F98-9AA0-4486-B274-FD003E2740C7}" srcOrd="0" destOrd="0" presId="urn:microsoft.com/office/officeart/2005/8/layout/default"/>
    <dgm:cxn modelId="{121A2169-9552-427D-8172-6EE023275F21}" srcId="{F67B71E0-0E2E-459E-9234-1C84837293D0}" destId="{5219577B-5721-4C3B-90A3-AC15A9DECA0D}" srcOrd="0" destOrd="0" parTransId="{B25B8059-15AE-48A9-BB4D-DE22FC61A9EF}" sibTransId="{2DD89F23-C4C9-4B38-8D9A-22670876658C}"/>
    <dgm:cxn modelId="{EEF95A88-53B0-4E87-BDD9-9177F6791F7C}" srcId="{F67B71E0-0E2E-459E-9234-1C84837293D0}" destId="{AB6C5BB6-95A9-4EFB-83ED-15D5E1141A6B}" srcOrd="3" destOrd="0" parTransId="{464E4968-28B0-4906-AE11-D4DBC108C7B1}" sibTransId="{7A4B4414-65ED-4A4B-AE58-66637DC2FC68}"/>
    <dgm:cxn modelId="{C16AF89E-C4B9-4981-9209-0A07C5392D19}" type="presOf" srcId="{AB6C5BB6-95A9-4EFB-83ED-15D5E1141A6B}" destId="{9645DEF6-731B-42ED-A1AB-CFB686F593A0}" srcOrd="0" destOrd="0" presId="urn:microsoft.com/office/officeart/2005/8/layout/default"/>
    <dgm:cxn modelId="{F11528C4-2B2A-4867-AE42-FD5DA3DBB448}" type="presOf" srcId="{80261E2A-96E2-49CC-9D99-8CE69A41B971}" destId="{374DE9E4-80C6-4E2A-9C0E-877D248EE095}" srcOrd="0" destOrd="0" presId="urn:microsoft.com/office/officeart/2005/8/layout/default"/>
    <dgm:cxn modelId="{4E6AA8C5-12E6-428F-BD54-291F7B3181FE}" type="presOf" srcId="{5219577B-5721-4C3B-90A3-AC15A9DECA0D}" destId="{D01F39B5-1D65-4173-B295-D30F188B000E}" srcOrd="0" destOrd="0" presId="urn:microsoft.com/office/officeart/2005/8/layout/default"/>
    <dgm:cxn modelId="{955C2ED8-DB69-4244-817C-4B7199EEE41D}" type="presOf" srcId="{47C4A7C2-2159-4C01-AC02-BBC930B6FF95}" destId="{A9ED9C31-1762-4E66-9211-B02EF01C1A12}" srcOrd="0" destOrd="0" presId="urn:microsoft.com/office/officeart/2005/8/layout/default"/>
    <dgm:cxn modelId="{A3848FE9-6101-4557-9616-FFC64355E5B5}" srcId="{F67B71E0-0E2E-459E-9234-1C84837293D0}" destId="{7DCED05A-FEF9-4D84-B7D2-C550AAE34A11}" srcOrd="2" destOrd="0" parTransId="{F1C5347C-0901-4829-9075-9819B604F051}" sibTransId="{A8952C6C-D530-4C1B-AB1E-648B7788EB6E}"/>
    <dgm:cxn modelId="{A915ECEA-5CAE-47E0-9744-885F54CD846A}" type="presOf" srcId="{7DCED05A-FEF9-4D84-B7D2-C550AAE34A11}" destId="{48437ED1-53EE-49F9-9F0D-E4D56BF9CE6D}" srcOrd="0" destOrd="0" presId="urn:microsoft.com/office/officeart/2005/8/layout/default"/>
    <dgm:cxn modelId="{50BEC623-55A7-4275-A572-3921003179B4}" type="presParOf" srcId="{64A02F98-9AA0-4486-B274-FD003E2740C7}" destId="{D01F39B5-1D65-4173-B295-D30F188B000E}" srcOrd="0" destOrd="0" presId="urn:microsoft.com/office/officeart/2005/8/layout/default"/>
    <dgm:cxn modelId="{A79AB0B9-2966-4993-8F7C-FFEBB1B98ECB}" type="presParOf" srcId="{64A02F98-9AA0-4486-B274-FD003E2740C7}" destId="{7550494E-5293-437D-8B3F-7B4CE2309ACA}" srcOrd="1" destOrd="0" presId="urn:microsoft.com/office/officeart/2005/8/layout/default"/>
    <dgm:cxn modelId="{F689A429-8B18-41FD-A6D2-3FB9B4C24DAC}" type="presParOf" srcId="{64A02F98-9AA0-4486-B274-FD003E2740C7}" destId="{A9ED9C31-1762-4E66-9211-B02EF01C1A12}" srcOrd="2" destOrd="0" presId="urn:microsoft.com/office/officeart/2005/8/layout/default"/>
    <dgm:cxn modelId="{1AA53C2E-2CF7-4219-9D00-594A0D1953CA}" type="presParOf" srcId="{64A02F98-9AA0-4486-B274-FD003E2740C7}" destId="{73E178C3-159A-4C51-B40F-A1E11F626E3C}" srcOrd="3" destOrd="0" presId="urn:microsoft.com/office/officeart/2005/8/layout/default"/>
    <dgm:cxn modelId="{BFBD7F4B-91E8-43E5-A8D9-B9AF59874CAA}" type="presParOf" srcId="{64A02F98-9AA0-4486-B274-FD003E2740C7}" destId="{48437ED1-53EE-49F9-9F0D-E4D56BF9CE6D}" srcOrd="4" destOrd="0" presId="urn:microsoft.com/office/officeart/2005/8/layout/default"/>
    <dgm:cxn modelId="{88F2C01B-EB31-4D41-B64F-0ADA5D71B24C}" type="presParOf" srcId="{64A02F98-9AA0-4486-B274-FD003E2740C7}" destId="{1024BA74-96DD-4A63-BB83-783B6DBC0ADD}" srcOrd="5" destOrd="0" presId="urn:microsoft.com/office/officeart/2005/8/layout/default"/>
    <dgm:cxn modelId="{4CB3C889-6BAA-4D04-9FE1-AACAA6733B89}" type="presParOf" srcId="{64A02F98-9AA0-4486-B274-FD003E2740C7}" destId="{9645DEF6-731B-42ED-A1AB-CFB686F593A0}" srcOrd="6" destOrd="0" presId="urn:microsoft.com/office/officeart/2005/8/layout/default"/>
    <dgm:cxn modelId="{545D40E9-9D7A-4610-BB02-A1D37A1892E9}" type="presParOf" srcId="{64A02F98-9AA0-4486-B274-FD003E2740C7}" destId="{D244BF41-E199-4563-836D-FC3C1504C1F3}" srcOrd="7" destOrd="0" presId="urn:microsoft.com/office/officeart/2005/8/layout/default"/>
    <dgm:cxn modelId="{4F8D369F-2F11-4BCB-B449-E6976DCDCCAD}" type="presParOf" srcId="{64A02F98-9AA0-4486-B274-FD003E2740C7}" destId="{374DE9E4-80C6-4E2A-9C0E-877D248EE09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1F39B5-1D65-4173-B295-D30F188B000E}">
      <dsp:nvSpPr>
        <dsp:cNvPr id="0" name=""/>
        <dsp:cNvSpPr/>
      </dsp:nvSpPr>
      <dsp:spPr>
        <a:xfrm>
          <a:off x="947737" y="13"/>
          <a:ext cx="2000249" cy="120015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uk-UA" sz="2500" kern="1200" dirty="0"/>
            <a:t>Природні</a:t>
          </a:r>
          <a:endParaRPr lang="ru-RU" sz="2500" kern="1200" dirty="0"/>
        </a:p>
      </dsp:txBody>
      <dsp:txXfrm>
        <a:off x="947737" y="13"/>
        <a:ext cx="2000249" cy="1200150"/>
      </dsp:txXfrm>
    </dsp:sp>
    <dsp:sp modelId="{A9ED9C31-1762-4E66-9211-B02EF01C1A12}">
      <dsp:nvSpPr>
        <dsp:cNvPr id="0" name=""/>
        <dsp:cNvSpPr/>
      </dsp:nvSpPr>
      <dsp:spPr>
        <a:xfrm>
          <a:off x="3148012" y="13"/>
          <a:ext cx="2000249" cy="120015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uk-UA" sz="2500" kern="1200" dirty="0"/>
            <a:t>Трудові</a:t>
          </a:r>
          <a:endParaRPr lang="ru-RU" sz="2500" kern="1200" dirty="0"/>
        </a:p>
      </dsp:txBody>
      <dsp:txXfrm>
        <a:off x="3148012" y="13"/>
        <a:ext cx="2000249" cy="1200150"/>
      </dsp:txXfrm>
    </dsp:sp>
    <dsp:sp modelId="{48437ED1-53EE-49F9-9F0D-E4D56BF9CE6D}">
      <dsp:nvSpPr>
        <dsp:cNvPr id="0" name=""/>
        <dsp:cNvSpPr/>
      </dsp:nvSpPr>
      <dsp:spPr>
        <a:xfrm>
          <a:off x="947737" y="1400188"/>
          <a:ext cx="2000249" cy="120015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uk-UA" sz="2500" kern="1200" dirty="0"/>
            <a:t>Матеріальні</a:t>
          </a:r>
          <a:endParaRPr lang="ru-RU" sz="2500" kern="1200" dirty="0"/>
        </a:p>
      </dsp:txBody>
      <dsp:txXfrm>
        <a:off x="947737" y="1400188"/>
        <a:ext cx="2000249" cy="1200150"/>
      </dsp:txXfrm>
    </dsp:sp>
    <dsp:sp modelId="{9645DEF6-731B-42ED-A1AB-CFB686F593A0}">
      <dsp:nvSpPr>
        <dsp:cNvPr id="0" name=""/>
        <dsp:cNvSpPr/>
      </dsp:nvSpPr>
      <dsp:spPr>
        <a:xfrm>
          <a:off x="3148012" y="1400188"/>
          <a:ext cx="2000249" cy="120015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uk-UA" sz="2500" kern="1200" dirty="0"/>
            <a:t>Фінансові</a:t>
          </a:r>
          <a:endParaRPr lang="ru-RU" sz="2500" kern="1200" dirty="0"/>
        </a:p>
      </dsp:txBody>
      <dsp:txXfrm>
        <a:off x="3148012" y="1400188"/>
        <a:ext cx="2000249" cy="1200150"/>
      </dsp:txXfrm>
    </dsp:sp>
    <dsp:sp modelId="{374DE9E4-80C6-4E2A-9C0E-877D248EE095}">
      <dsp:nvSpPr>
        <dsp:cNvPr id="0" name=""/>
        <dsp:cNvSpPr/>
      </dsp:nvSpPr>
      <dsp:spPr>
        <a:xfrm>
          <a:off x="2047875" y="2800364"/>
          <a:ext cx="2000249" cy="120015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uk-UA" sz="2500" kern="1200" dirty="0"/>
            <a:t>Ресурси</a:t>
          </a:r>
          <a:endParaRPr lang="ru-RU" sz="2500" kern="1200" dirty="0"/>
        </a:p>
      </dsp:txBody>
      <dsp:txXfrm>
        <a:off x="2047875" y="2800364"/>
        <a:ext cx="2000249" cy="12001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28.02.2026</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12</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15</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28.02.2026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28.02.2026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28.02.2026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00430" y="1428736"/>
            <a:ext cx="5105400" cy="2868168"/>
          </a:xfrm>
        </p:spPr>
        <p:txBody>
          <a:bodyPr/>
          <a:lstStyle/>
          <a:p>
            <a:pPr algn="ctr"/>
            <a:br>
              <a:rPr lang="ru-RU" dirty="0"/>
            </a:br>
            <a:r>
              <a:rPr lang="ru-RU" sz="2400" dirty="0"/>
              <a:t>Тема 1. </a:t>
            </a:r>
            <a:r>
              <a:rPr lang="ru-RU" sz="2400" dirty="0" err="1"/>
              <a:t>Основи</a:t>
            </a:r>
            <a:r>
              <a:rPr lang="ru-RU" sz="2400" dirty="0"/>
              <a:t> </a:t>
            </a:r>
            <a:r>
              <a:rPr lang="ru-RU" sz="2400" dirty="0" err="1"/>
              <a:t>організації</a:t>
            </a:r>
            <a:r>
              <a:rPr lang="ru-RU" sz="2400" dirty="0"/>
              <a:t> </a:t>
            </a:r>
            <a:r>
              <a:rPr lang="ru-RU" sz="2400" dirty="0" err="1"/>
              <a:t>фінанс</a:t>
            </a:r>
            <a:r>
              <a:rPr lang="uk-UA" sz="2400" dirty="0" err="1"/>
              <a:t>ової</a:t>
            </a:r>
            <a:r>
              <a:rPr lang="uk-UA" sz="2400" dirty="0"/>
              <a:t> роботи</a:t>
            </a:r>
            <a:r>
              <a:rPr lang="ru-RU" sz="2400" dirty="0"/>
              <a:t> </a:t>
            </a:r>
            <a:r>
              <a:rPr lang="ru-RU" sz="2400" dirty="0" err="1"/>
              <a:t>підприємств</a:t>
            </a:r>
            <a:br>
              <a:rPr lang="uk-UA" dirty="0"/>
            </a:b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lnSpcReduction="10000"/>
          </a:bodyPr>
          <a:lstStyle/>
          <a:p>
            <a:pPr algn="just">
              <a:buNone/>
            </a:pPr>
            <a:r>
              <a:rPr lang="uk-UA" dirty="0">
                <a:latin typeface="Times New Roman" pitchFamily="18" charset="0"/>
                <a:cs typeface="Times New Roman" pitchFamily="18" charset="0"/>
              </a:rPr>
              <a:t>		</a:t>
            </a:r>
            <a:r>
              <a:rPr lang="uk-UA" b="1" dirty="0">
                <a:latin typeface="Times New Roman" pitchFamily="18" charset="0"/>
                <a:cs typeface="Times New Roman" pitchFamily="18" charset="0"/>
              </a:rPr>
              <a:t>Організаційне забезпечення </a:t>
            </a:r>
            <a:r>
              <a:rPr lang="uk-UA" dirty="0">
                <a:latin typeface="Times New Roman" pitchFamily="18" charset="0"/>
                <a:cs typeface="Times New Roman" pitchFamily="18" charset="0"/>
              </a:rPr>
              <a:t>фінансової діяльності підприємств складається з процедур різного рівня складності та відповідальності. Зазвичай виділяють два рівні. </a:t>
            </a:r>
            <a:endParaRPr lang="ru-RU" dirty="0">
              <a:latin typeface="Times New Roman" pitchFamily="18" charset="0"/>
              <a:cs typeface="Times New Roman" pitchFamily="18" charset="0"/>
            </a:endParaRPr>
          </a:p>
          <a:p>
            <a:pPr algn="just">
              <a:buNone/>
            </a:pPr>
            <a:r>
              <a:rPr lang="uk-UA" dirty="0">
                <a:latin typeface="Times New Roman" pitchFamily="18" charset="0"/>
                <a:cs typeface="Times New Roman" pitchFamily="18" charset="0"/>
              </a:rPr>
              <a:t>	</a:t>
            </a:r>
            <a:r>
              <a:rPr lang="uk-UA" b="1" dirty="0">
                <a:latin typeface="Times New Roman" pitchFamily="18" charset="0"/>
                <a:cs typeface="Times New Roman" pitchFamily="18" charset="0"/>
              </a:rPr>
              <a:t>Перший рівень </a:t>
            </a:r>
            <a:r>
              <a:rPr lang="uk-UA" dirty="0">
                <a:latin typeface="Times New Roman" pitchFamily="18" charset="0"/>
                <a:cs typeface="Times New Roman" pitchFamily="18" charset="0"/>
              </a:rPr>
              <a:t>ставить наступні задачі: а) прийняття фінансових рішень по перспективах розвитку підприємства і поточній діяльності; б)</a:t>
            </a:r>
            <a:r>
              <a:rPr lang="ru-RU" dirty="0">
                <a:latin typeface="Times New Roman" pitchFamily="18" charset="0"/>
                <a:cs typeface="Times New Roman" pitchFamily="18" charset="0"/>
              </a:rPr>
              <a:t> </a:t>
            </a:r>
            <a:r>
              <a:rPr lang="uk-UA" dirty="0">
                <a:latin typeface="Times New Roman" pitchFamily="18" charset="0"/>
                <a:cs typeface="Times New Roman" pitchFamily="18" charset="0"/>
              </a:rPr>
              <a:t>залучення джерел інвестування та їх використання; в) проведення фінансової політики.</a:t>
            </a:r>
            <a:endParaRPr lang="ru-RU" dirty="0">
              <a:latin typeface="Times New Roman" pitchFamily="18" charset="0"/>
              <a:cs typeface="Times New Roman" pitchFamily="18" charset="0"/>
            </a:endParaRPr>
          </a:p>
          <a:p>
            <a:pPr algn="just">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Другий</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рівень</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ставить </a:t>
            </a:r>
            <a:r>
              <a:rPr lang="ru-RU" dirty="0" err="1">
                <a:latin typeface="Times New Roman" pitchFamily="18" charset="0"/>
                <a:cs typeface="Times New Roman" pitchFamily="18" charset="0"/>
              </a:rPr>
              <a:t>наступні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задачі</a:t>
            </a:r>
            <a:r>
              <a:rPr lang="ru-RU" dirty="0">
                <a:latin typeface="Times New Roman" pitchFamily="18" charset="0"/>
                <a:cs typeface="Times New Roman" pitchFamily="18" charset="0"/>
              </a:rPr>
              <a:t>: а) </a:t>
            </a:r>
            <a:r>
              <a:rPr lang="ru-RU" dirty="0" err="1">
                <a:latin typeface="Times New Roman" pitchFamily="18" charset="0"/>
                <a:cs typeface="Times New Roman" pitchFamily="18" charset="0"/>
              </a:rPr>
              <a:t>здійснення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фінансових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розрахунків</a:t>
            </a:r>
            <a:r>
              <a:rPr lang="ru-RU" dirty="0">
                <a:latin typeface="Times New Roman" pitchFamily="18" charset="0"/>
                <a:cs typeface="Times New Roman" pitchFamily="18" charset="0"/>
              </a:rPr>
              <a:t>; б) </a:t>
            </a:r>
            <a:r>
              <a:rPr lang="ru-RU" dirty="0" err="1">
                <a:latin typeface="Times New Roman" pitchFamily="18" charset="0"/>
                <a:cs typeface="Times New Roman" pitchFamily="18" charset="0"/>
              </a:rPr>
              <a:t>оформлення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фінансових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документів</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складання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звітності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тощо</a:t>
            </a:r>
            <a:r>
              <a:rPr lang="ru-RU" dirty="0">
                <a:latin typeface="Times New Roman" pitchFamily="18" charset="0"/>
                <a:cs typeface="Times New Roman" pitchFamily="18" charset="0"/>
              </a:rPr>
              <a:t>.</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286412"/>
          </a:xfrm>
        </p:spPr>
        <p:txBody>
          <a:bodyPr/>
          <a:lstStyle/>
          <a:p>
            <a:pPr algn="just">
              <a:buNone/>
            </a:pPr>
            <a:r>
              <a:rPr lang="uk-UA" sz="2800" dirty="0">
                <a:latin typeface="Times New Roman" pitchFamily="18" charset="0"/>
                <a:cs typeface="Times New Roman" pitchFamily="18" charset="0"/>
              </a:rPr>
              <a:t>		</a:t>
            </a:r>
            <a:r>
              <a:rPr lang="uk-UA" sz="2800" b="1" dirty="0">
                <a:latin typeface="Times New Roman" pitchFamily="18" charset="0"/>
                <a:cs typeface="Times New Roman" pitchFamily="18" charset="0"/>
              </a:rPr>
              <a:t>Під фінансовою службою підприємства </a:t>
            </a:r>
            <a:r>
              <a:rPr lang="uk-UA" sz="2800" dirty="0">
                <a:latin typeface="Times New Roman" pitchFamily="18" charset="0"/>
                <a:cs typeface="Times New Roman" pitchFamily="18" charset="0"/>
              </a:rPr>
              <a:t>розуміють самостійний структурний підрозділ, який виконує визначені функції управління фінансами в системі управління підприємством. Як правило, таким підрозділом є фінансовий відділ. Його структура і чисельність залежать від організаційно-правової форми підприємства, характеру господарської діяльності, обсягу виробництва та загальної кількості працівників підприємства.</a:t>
            </a:r>
            <a:endParaRPr lang="ru-RU" sz="2800" dirty="0">
              <a:latin typeface="Times New Roman" pitchFamily="18" charset="0"/>
              <a:cs typeface="Times New Roman" pitchFamily="18" charset="0"/>
            </a:endParaRPr>
          </a:p>
          <a:p>
            <a:pP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5667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 name="Object 2"/>
          <p:cNvGraphicFramePr>
            <a:graphicFrameLocks noChangeAspect="1"/>
          </p:cNvGraphicFramePr>
          <p:nvPr/>
        </p:nvGraphicFramePr>
        <p:xfrm>
          <a:off x="1071538" y="1571612"/>
          <a:ext cx="6286544" cy="3286148"/>
        </p:xfrm>
        <a:graphic>
          <a:graphicData uri="http://schemas.openxmlformats.org/presentationml/2006/ole">
            <mc:AlternateContent xmlns:mc="http://schemas.openxmlformats.org/markup-compatibility/2006">
              <mc:Choice xmlns:v="urn:schemas-microsoft-com:vml" Requires="v">
                <p:oleObj name="Picture" r:id="rId4" imgW="5810400" imgH="2324160" progId="Word.Picture.8">
                  <p:embed/>
                </p:oleObj>
              </mc:Choice>
              <mc:Fallback>
                <p:oleObj name="Picture" r:id="rId4" imgW="5810400" imgH="2324160" progId="Word.Picture.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1538" y="1571612"/>
                        <a:ext cx="6286544" cy="32861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5429288"/>
          </a:xfrm>
        </p:spPr>
        <p:txBody>
          <a:bodyPr>
            <a:normAutofit/>
          </a:bodyPr>
          <a:lstStyle/>
          <a:p>
            <a:pPr algn="just">
              <a:buNone/>
            </a:pP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Основним функціями </a:t>
            </a:r>
            <a:r>
              <a:rPr lang="uk-UA" sz="2400" dirty="0">
                <a:latin typeface="Times New Roman" pitchFamily="18" charset="0"/>
                <a:cs typeface="Times New Roman" pitchFamily="18" charset="0"/>
              </a:rPr>
              <a:t>фінансової служби підприємницької фірми, як правило, є:</a:t>
            </a:r>
            <a:endParaRPr lang="ru-RU" sz="2400" dirty="0">
              <a:latin typeface="Times New Roman" pitchFamily="18" charset="0"/>
              <a:cs typeface="Times New Roman" pitchFamily="18" charset="0"/>
            </a:endParaRPr>
          </a:p>
          <a:p>
            <a:pPr algn="just">
              <a:buFont typeface="Wingdings" pitchFamily="2" charset="2"/>
              <a:buChar char="q"/>
            </a:pPr>
            <a:r>
              <a:rPr lang="uk-UA" sz="2400" dirty="0">
                <a:latin typeface="Times New Roman" pitchFamily="18" charset="0"/>
                <a:cs typeface="Times New Roman" pitchFamily="18" charset="0"/>
              </a:rPr>
              <a:t>управління ліквідністю активів підприємства;</a:t>
            </a:r>
            <a:endParaRPr lang="ru-RU" sz="2400" dirty="0">
              <a:latin typeface="Times New Roman" pitchFamily="18" charset="0"/>
              <a:cs typeface="Times New Roman" pitchFamily="18" charset="0"/>
            </a:endParaRPr>
          </a:p>
          <a:p>
            <a:pPr algn="just">
              <a:buFont typeface="Wingdings" pitchFamily="2" charset="2"/>
              <a:buChar char="q"/>
            </a:pPr>
            <a:r>
              <a:rPr lang="uk-UA" sz="2400" dirty="0">
                <a:latin typeface="Times New Roman" pitchFamily="18" charset="0"/>
                <a:cs typeface="Times New Roman" pitchFamily="18" charset="0"/>
              </a:rPr>
              <a:t>організація ефективних взаємовідносин з банками та іншими інвесторами;</a:t>
            </a:r>
            <a:endParaRPr lang="ru-RU" sz="2400" dirty="0">
              <a:latin typeface="Times New Roman" pitchFamily="18" charset="0"/>
              <a:cs typeface="Times New Roman" pitchFamily="18" charset="0"/>
            </a:endParaRPr>
          </a:p>
          <a:p>
            <a:pPr algn="just">
              <a:buFont typeface="Wingdings" pitchFamily="2" charset="2"/>
              <a:buChar char="q"/>
            </a:pPr>
            <a:r>
              <a:rPr lang="uk-UA" sz="2400" dirty="0">
                <a:latin typeface="Times New Roman" pitchFamily="18" charset="0"/>
                <a:cs typeface="Times New Roman" pitchFamily="18" charset="0"/>
              </a:rPr>
              <a:t>управління позиковими коштами;</a:t>
            </a:r>
            <a:endParaRPr lang="ru-RU" sz="2400" dirty="0">
              <a:latin typeface="Times New Roman" pitchFamily="18" charset="0"/>
              <a:cs typeface="Times New Roman" pitchFamily="18" charset="0"/>
            </a:endParaRPr>
          </a:p>
          <a:p>
            <a:pPr algn="just">
              <a:buFont typeface="Wingdings" pitchFamily="2" charset="2"/>
              <a:buChar char="q"/>
            </a:pPr>
            <a:r>
              <a:rPr lang="uk-UA" sz="2400" dirty="0">
                <a:latin typeface="Times New Roman" pitchFamily="18" charset="0"/>
                <a:cs typeface="Times New Roman" pitchFamily="18" charset="0"/>
              </a:rPr>
              <a:t>управління фінансовими ризиками;</a:t>
            </a:r>
            <a:endParaRPr lang="ru-RU" sz="2400" dirty="0">
              <a:latin typeface="Times New Roman" pitchFamily="18" charset="0"/>
              <a:cs typeface="Times New Roman" pitchFamily="18" charset="0"/>
            </a:endParaRPr>
          </a:p>
          <a:p>
            <a:pPr algn="just">
              <a:buFont typeface="Wingdings" pitchFamily="2" charset="2"/>
              <a:buChar char="q"/>
            </a:pPr>
            <a:r>
              <a:rPr lang="uk-UA" sz="2400" dirty="0">
                <a:latin typeface="Times New Roman" pitchFamily="18" charset="0"/>
                <a:cs typeface="Times New Roman" pitchFamily="18" charset="0"/>
              </a:rPr>
              <a:t>формування оптимальної структури капіталу фірми;</a:t>
            </a:r>
            <a:endParaRPr lang="ru-RU" sz="2400" dirty="0">
              <a:latin typeface="Times New Roman" pitchFamily="18" charset="0"/>
              <a:cs typeface="Times New Roman" pitchFamily="18" charset="0"/>
            </a:endParaRPr>
          </a:p>
          <a:p>
            <a:pPr algn="just">
              <a:buFont typeface="Wingdings" pitchFamily="2" charset="2"/>
              <a:buChar char="q"/>
            </a:pPr>
            <a:r>
              <a:rPr lang="uk-UA" sz="2400" dirty="0">
                <a:latin typeface="Times New Roman" pitchFamily="18" charset="0"/>
                <a:cs typeface="Times New Roman" pitchFamily="18" charset="0"/>
              </a:rPr>
              <a:t>пошук нових джерел фінансування;</a:t>
            </a:r>
            <a:endParaRPr lang="ru-RU" sz="2400" dirty="0">
              <a:latin typeface="Times New Roman" pitchFamily="18" charset="0"/>
              <a:cs typeface="Times New Roman" pitchFamily="18" charset="0"/>
            </a:endParaRPr>
          </a:p>
          <a:p>
            <a:pPr>
              <a:buFont typeface="Wingdings" pitchFamily="2" charset="2"/>
              <a:buChar char="q"/>
            </a:pPr>
            <a:r>
              <a:rPr lang="uk-UA" sz="2400" dirty="0">
                <a:latin typeface="Times New Roman" pitchFamily="18" charset="0"/>
                <a:cs typeface="Times New Roman" pitchFamily="18" charset="0"/>
              </a:rPr>
              <a:t>оцінка та реалізація інвестиційних проектів;</a:t>
            </a:r>
            <a:endParaRPr lang="ru-RU" sz="2400" dirty="0">
              <a:latin typeface="Times New Roman" pitchFamily="18" charset="0"/>
              <a:cs typeface="Times New Roman" pitchFamily="18" charset="0"/>
            </a:endParaRPr>
          </a:p>
          <a:p>
            <a:pPr>
              <a:buFont typeface="Wingdings" pitchFamily="2" charset="2"/>
              <a:buChar char="q"/>
            </a:pPr>
            <a:r>
              <a:rPr lang="uk-UA" sz="2400" dirty="0">
                <a:latin typeface="Times New Roman" pitchFamily="18" charset="0"/>
                <a:cs typeface="Times New Roman" pitchFamily="18" charset="0"/>
              </a:rPr>
              <a:t>контроль за валютними операціями;</a:t>
            </a:r>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182273" name="Rectangle 1"/>
          <p:cNvSpPr>
            <a:spLocks noChangeArrowheads="1"/>
          </p:cNvSpPr>
          <p:nvPr/>
        </p:nvSpPr>
        <p:spPr bwMode="auto">
          <a:xfrm>
            <a:off x="714348" y="857232"/>
            <a:ext cx="7000924"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проведення операцій з цінними паперами і формування портфелю цінних паперів, здатного забезпечити фінансову стійкість та стабільність фірми;</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проведення обґрунтованої дивідендної політики;</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диверсифікація інвестиційної діяльності;</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прогнозування фінансових станів (ситуацій);</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планування фінансової діяльності;</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регулювання грошового обігу;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облік витрат і результатів виробничої, інвестиційної та фінансової діяльності.</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751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75105" name="Object 1"/>
          <p:cNvGraphicFramePr>
            <a:graphicFrameLocks noChangeAspect="1"/>
          </p:cNvGraphicFramePr>
          <p:nvPr/>
        </p:nvGraphicFramePr>
        <p:xfrm>
          <a:off x="500034" y="457200"/>
          <a:ext cx="7358114" cy="4829188"/>
        </p:xfrm>
        <a:graphic>
          <a:graphicData uri="http://schemas.openxmlformats.org/presentationml/2006/ole">
            <mc:AlternateContent xmlns:mc="http://schemas.openxmlformats.org/markup-compatibility/2006">
              <mc:Choice xmlns:v="urn:schemas-microsoft-com:vml" Requires="v">
                <p:oleObj name="Picture" r:id="rId4" imgW="3581400" imgH="3534156" progId="Word.Picture.8">
                  <p:embed/>
                </p:oleObj>
              </mc:Choice>
              <mc:Fallback>
                <p:oleObj name="Picture" r:id="rId4" imgW="3581400" imgH="3534156"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034" y="457200"/>
                        <a:ext cx="7358114" cy="4829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5107" name="Rectangle 3"/>
          <p:cNvSpPr>
            <a:spLocks noChangeArrowheads="1"/>
          </p:cNvSpPr>
          <p:nvPr/>
        </p:nvSpPr>
        <p:spPr bwMode="auto">
          <a:xfrm>
            <a:off x="0" y="5370076"/>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a:ln>
                  <a:noFill/>
                </a:ln>
                <a:solidFill>
                  <a:schemeClr val="tx1"/>
                </a:solidFill>
                <a:effectLst/>
                <a:latin typeface="Arial Narrow" pitchFamily="34" charset="0"/>
                <a:ea typeface="Times New Roman" pitchFamily="18" charset="0"/>
                <a:cs typeface="Arial" pitchFamily="34" charset="0"/>
              </a:rPr>
              <a:t>Рис.</a:t>
            </a:r>
            <a:r>
              <a:rPr kumimoji="0" lang="uk-UA" b="1" i="0" u="none" strike="noStrike" cap="none" normalizeH="0" baseline="0" dirty="0">
                <a:ln>
                  <a:noFill/>
                </a:ln>
                <a:solidFill>
                  <a:schemeClr val="tx1"/>
                </a:solidFill>
                <a:effectLst/>
                <a:latin typeface="Arial Narrow" pitchFamily="34" charset="0"/>
                <a:ea typeface="Times New Roman" pitchFamily="18" charset="0"/>
                <a:cs typeface="Arial" pitchFamily="34" charset="0"/>
              </a:rPr>
              <a:t>.</a:t>
            </a:r>
            <a:r>
              <a:rPr kumimoji="0" lang="ru-RU" b="0" i="0" u="none" strike="noStrike" cap="none" normalizeH="0" baseline="0" dirty="0">
                <a:ln>
                  <a:noFill/>
                </a:ln>
                <a:solidFill>
                  <a:schemeClr val="tx1"/>
                </a:solidFill>
                <a:effectLst/>
                <a:latin typeface="Arial Narrow" pitchFamily="34" charset="0"/>
                <a:ea typeface="Times New Roman" pitchFamily="18" charset="0"/>
                <a:cs typeface="Arial" pitchFamily="34" charset="0"/>
              </a:rPr>
              <a:t> </a:t>
            </a:r>
            <a:r>
              <a:rPr kumimoji="0" lang="ru-RU" b="0" i="0" u="none" strike="noStrike" cap="none" normalizeH="0" baseline="0" dirty="0" err="1">
                <a:ln>
                  <a:noFill/>
                </a:ln>
                <a:solidFill>
                  <a:schemeClr val="tx1"/>
                </a:solidFill>
                <a:effectLst/>
                <a:latin typeface="Arial Narrow" pitchFamily="34" charset="0"/>
                <a:ea typeface="Times New Roman" pitchFamily="18" charset="0"/>
                <a:cs typeface="Arial" pitchFamily="34" charset="0"/>
              </a:rPr>
              <a:t>Функції</a:t>
            </a:r>
            <a:r>
              <a:rPr kumimoji="0" lang="ru-RU" b="0" i="0" u="none" strike="noStrike" cap="none" normalizeH="0" baseline="0" dirty="0">
                <a:ln>
                  <a:noFill/>
                </a:ln>
                <a:solidFill>
                  <a:schemeClr val="tx1"/>
                </a:solidFill>
                <a:effectLst/>
                <a:latin typeface="Arial Narrow" pitchFamily="34" charset="0"/>
                <a:ea typeface="Times New Roman" pitchFamily="18" charset="0"/>
                <a:cs typeface="Arial" pitchFamily="34" charset="0"/>
              </a:rPr>
              <a:t> </a:t>
            </a:r>
            <a:r>
              <a:rPr kumimoji="0" lang="ru-RU" b="0" i="0" u="none" strike="noStrike" cap="none" normalizeH="0" baseline="0" dirty="0" err="1">
                <a:ln>
                  <a:noFill/>
                </a:ln>
                <a:solidFill>
                  <a:schemeClr val="tx1"/>
                </a:solidFill>
                <a:effectLst/>
                <a:latin typeface="Arial Narrow" pitchFamily="34" charset="0"/>
                <a:ea typeface="Times New Roman" pitchFamily="18" charset="0"/>
                <a:cs typeface="Arial" pitchFamily="34" charset="0"/>
              </a:rPr>
              <a:t>фінансового</a:t>
            </a:r>
            <a:r>
              <a:rPr kumimoji="0" lang="ru-RU" b="0" i="0" u="none" strike="noStrike" cap="none" normalizeH="0" baseline="0" dirty="0">
                <a:ln>
                  <a:noFill/>
                </a:ln>
                <a:solidFill>
                  <a:schemeClr val="tx1"/>
                </a:solidFill>
                <a:effectLst/>
                <a:latin typeface="Arial Narrow" pitchFamily="34" charset="0"/>
                <a:ea typeface="Times New Roman" pitchFamily="18" charset="0"/>
                <a:cs typeface="Arial" pitchFamily="34" charset="0"/>
              </a:rPr>
              <a:t> менеджера на </a:t>
            </a:r>
            <a:r>
              <a:rPr kumimoji="0" lang="ru-RU" b="0" i="0" u="none" strike="noStrike" cap="none" normalizeH="0" baseline="0" dirty="0" err="1">
                <a:ln>
                  <a:noFill/>
                </a:ln>
                <a:solidFill>
                  <a:schemeClr val="tx1"/>
                </a:solidFill>
                <a:effectLst/>
                <a:latin typeface="Arial Narrow" pitchFamily="34" charset="0"/>
                <a:ea typeface="Times New Roman" pitchFamily="18" charset="0"/>
                <a:cs typeface="Arial" pitchFamily="34" charset="0"/>
              </a:rPr>
              <a:t>підприємстві</a:t>
            </a:r>
            <a:endParaRPr kumimoji="0" lang="ru-RU"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73057" name="Rectangle 1"/>
          <p:cNvSpPr>
            <a:spLocks noChangeArrowheads="1"/>
          </p:cNvSpPr>
          <p:nvPr/>
        </p:nvSpPr>
        <p:spPr bwMode="auto">
          <a:xfrm>
            <a:off x="428596" y="857232"/>
            <a:ext cx="721523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tab pos="450850" algn="l"/>
                <a:tab pos="1960563" algn="l"/>
              </a:tabLst>
            </a:pP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Обов’язки</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фінансового</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персоналу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є</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наступними</a:t>
            </a:r>
            <a:r>
              <a:rPr lang="ru-RU" sz="2800" dirty="0">
                <a:latin typeface="Times New Roman" pitchFamily="18" charset="0"/>
                <a:ea typeface="Times New Roman" pitchFamily="18" charset="0"/>
                <a:cs typeface="Times New Roman" pitchFamily="18" charset="0"/>
              </a:rPr>
              <a:t>:</a:t>
            </a:r>
          </a:p>
          <a:p>
            <a:pPr marL="0" marR="0" lvl="0" indent="449263" algn="just" defTabSz="914400" rtl="0" eaLnBrk="1" fontAlgn="base" latinLnBrk="0" hangingPunct="1">
              <a:lnSpc>
                <a:spcPct val="100000"/>
              </a:lnSpc>
              <a:spcBef>
                <a:spcPct val="0"/>
              </a:spcBef>
              <a:spcAft>
                <a:spcPct val="0"/>
              </a:spcAft>
              <a:buClrTx/>
              <a:buSzTx/>
              <a:buFontTx/>
              <a:buNone/>
              <a:tabLst>
                <a:tab pos="450850" algn="l"/>
                <a:tab pos="1960563" algn="l"/>
              </a:tabLst>
            </a:pPr>
            <a:endPar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449263" algn="just" defTabSz="914400" rtl="0" eaLnBrk="1" fontAlgn="base" latinLnBrk="0" hangingPunct="1">
              <a:lnSpc>
                <a:spcPct val="100000"/>
              </a:lnSpc>
              <a:spcBef>
                <a:spcPct val="0"/>
              </a:spcBef>
              <a:spcAft>
                <a:spcPct val="0"/>
              </a:spcAft>
              <a:buClrTx/>
              <a:buSzTx/>
              <a:buFont typeface="Wingdings" pitchFamily="2" charset="2"/>
              <a:buChar char="§"/>
              <a:tabLst>
                <a:tab pos="450850" algn="l"/>
                <a:tab pos="1960563" algn="l"/>
              </a:tabLst>
            </a:pP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прогнозування</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і</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планування</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p>
          <a:p>
            <a:pPr marL="0" marR="0" lvl="0" indent="449263" algn="just" defTabSz="914400" rtl="0" eaLnBrk="1" fontAlgn="base" latinLnBrk="0" hangingPunct="1">
              <a:lnSpc>
                <a:spcPct val="100000"/>
              </a:lnSpc>
              <a:spcBef>
                <a:spcPct val="0"/>
              </a:spcBef>
              <a:spcAft>
                <a:spcPct val="0"/>
              </a:spcAft>
              <a:buClrTx/>
              <a:buSzTx/>
              <a:buFont typeface="Wingdings" pitchFamily="2" charset="2"/>
              <a:buChar char="§"/>
              <a:tabLst>
                <a:tab pos="450850" algn="l"/>
                <a:tab pos="1960563" algn="l"/>
              </a:tabLst>
            </a:pPr>
            <a:r>
              <a:rPr lang="uk-UA" sz="2800" dirty="0">
                <a:latin typeface="Times New Roman" pitchFamily="18" charset="0"/>
                <a:ea typeface="Times New Roman" pitchFamily="18" charset="0"/>
                <a:cs typeface="Times New Roman" pitchFamily="18" charset="0"/>
              </a:rPr>
              <a:t>з</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дійснення</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основних</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інвестиції</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та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прийняття</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фінансових</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рішень</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p>
          <a:p>
            <a:pPr marL="0" marR="0" lvl="0" indent="449263" algn="just" defTabSz="914400" rtl="0" eaLnBrk="1" fontAlgn="base" latinLnBrk="0" hangingPunct="1">
              <a:lnSpc>
                <a:spcPct val="100000"/>
              </a:lnSpc>
              <a:spcBef>
                <a:spcPct val="0"/>
              </a:spcBef>
              <a:spcAft>
                <a:spcPct val="0"/>
              </a:spcAft>
              <a:buClrTx/>
              <a:buSzTx/>
              <a:buFont typeface="Wingdings" pitchFamily="2" charset="2"/>
              <a:buChar char="§"/>
              <a:tabLst>
                <a:tab pos="450850" algn="l"/>
                <a:tab pos="1960563" algn="l"/>
              </a:tabLst>
            </a:pPr>
            <a:r>
              <a:rPr lang="uk-UA" sz="2800" dirty="0">
                <a:latin typeface="Times New Roman" pitchFamily="18" charset="0"/>
                <a:cs typeface="Times New Roman" pitchFamily="18" charset="0"/>
              </a:rPr>
              <a:t>в</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заємодія</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та </a:t>
            </a:r>
            <a:r>
              <a:rPr kumimoji="0" lang="ru-RU" sz="28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управління</a:t>
            </a:r>
            <a:r>
              <a:rPr lang="ru-RU" sz="2800" dirty="0">
                <a:latin typeface="Times New Roman" pitchFamily="18" charset="0"/>
                <a:ea typeface="Times New Roman" pitchFamily="18" charset="0"/>
                <a:cs typeface="Times New Roman" pitchFamily="18" charset="0"/>
              </a:rPr>
              <a:t>;</a:t>
            </a:r>
          </a:p>
          <a:p>
            <a:pPr marL="0" marR="0" lvl="0" indent="449263" algn="just" defTabSz="914400" rtl="0" eaLnBrk="1" fontAlgn="base" latinLnBrk="0" hangingPunct="1">
              <a:lnSpc>
                <a:spcPct val="100000"/>
              </a:lnSpc>
              <a:spcBef>
                <a:spcPct val="0"/>
              </a:spcBef>
              <a:spcAft>
                <a:spcPct val="0"/>
              </a:spcAft>
              <a:buClrTx/>
              <a:buSzTx/>
              <a:buFont typeface="Wingdings" pitchFamily="2" charset="2"/>
              <a:buChar char="§"/>
              <a:tabLst>
                <a:tab pos="450850" algn="l"/>
                <a:tab pos="1960563"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a:t>
            </a:r>
            <a:r>
              <a:rPr lang="ru-RU" sz="2800" dirty="0" err="1">
                <a:latin typeface="Times New Roman" pitchFamily="18" charset="0"/>
                <a:ea typeface="Times New Roman" pitchFamily="18" charset="0"/>
                <a:cs typeface="Times New Roman" pitchFamily="18" charset="0"/>
              </a:rPr>
              <a:t>іяльність</a:t>
            </a:r>
            <a:r>
              <a:rPr lang="ru-RU" sz="2800" dirty="0">
                <a:latin typeface="Times New Roman" pitchFamily="18" charset="0"/>
                <a:ea typeface="Times New Roman" pitchFamily="18" charset="0"/>
                <a:cs typeface="Times New Roman" pitchFamily="18" charset="0"/>
              </a:rPr>
              <a:t> на </a:t>
            </a:r>
            <a:r>
              <a:rPr lang="ru-RU" sz="2800" dirty="0" err="1">
                <a:latin typeface="Times New Roman" pitchFamily="18" charset="0"/>
                <a:ea typeface="Times New Roman" pitchFamily="18" charset="0"/>
                <a:cs typeface="Times New Roman" pitchFamily="18" charset="0"/>
              </a:rPr>
              <a:t>фінансовому</a:t>
            </a:r>
            <a:r>
              <a:rPr lang="ru-RU" sz="2800" dirty="0">
                <a:latin typeface="Times New Roman" pitchFamily="18" charset="0"/>
                <a:ea typeface="Times New Roman" pitchFamily="18" charset="0"/>
                <a:cs typeface="Times New Roman" pitchFamily="18" charset="0"/>
              </a:rPr>
              <a:t> </a:t>
            </a:r>
            <a:r>
              <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ринку. </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E0F9DAE-6CD5-8094-D797-25F339B40CDB}"/>
              </a:ext>
            </a:extLst>
          </p:cNvPr>
          <p:cNvSpPr>
            <a:spLocks noGrp="1"/>
          </p:cNvSpPr>
          <p:nvPr>
            <p:ph idx="1"/>
          </p:nvPr>
        </p:nvSpPr>
        <p:spPr>
          <a:xfrm>
            <a:off x="457200" y="1124744"/>
            <a:ext cx="7239000" cy="5330992"/>
          </a:xfrm>
        </p:spPr>
        <p:txBody>
          <a:bodyPr/>
          <a:lstStyle/>
          <a:p>
            <a:pPr marL="0" indent="0">
              <a:buNone/>
            </a:pPr>
            <a:r>
              <a:rPr lang="uk-UA" dirty="0"/>
              <a:t>Відео: </a:t>
            </a:r>
            <a:r>
              <a:rPr lang="ru-RU" b="1" i="0" dirty="0" err="1">
                <a:solidFill>
                  <a:srgbClr val="0F0F0F"/>
                </a:solidFill>
                <a:effectLst/>
                <a:latin typeface="Roboto" panose="02000000000000000000" pitchFamily="2" charset="0"/>
              </a:rPr>
              <a:t>Фінансові</a:t>
            </a:r>
            <a:r>
              <a:rPr lang="ru-RU" b="1" i="0" dirty="0">
                <a:solidFill>
                  <a:srgbClr val="0F0F0F"/>
                </a:solidFill>
                <a:effectLst/>
                <a:latin typeface="Roboto" panose="02000000000000000000" pitchFamily="2" charset="0"/>
              </a:rPr>
              <a:t> </a:t>
            </a:r>
            <a:r>
              <a:rPr lang="ru-RU" b="1" i="0" dirty="0" err="1">
                <a:solidFill>
                  <a:srgbClr val="0F0F0F"/>
                </a:solidFill>
                <a:effectLst/>
                <a:latin typeface="Roboto" panose="02000000000000000000" pitchFamily="2" charset="0"/>
              </a:rPr>
              <a:t>ресурси</a:t>
            </a:r>
            <a:r>
              <a:rPr lang="ru-RU" b="1" i="0" dirty="0">
                <a:solidFill>
                  <a:srgbClr val="0F0F0F"/>
                </a:solidFill>
                <a:effectLst/>
                <a:latin typeface="Roboto" panose="02000000000000000000" pitchFamily="2" charset="0"/>
              </a:rPr>
              <a:t> для </a:t>
            </a:r>
            <a:r>
              <a:rPr lang="ru-RU" b="1" i="0" dirty="0" err="1">
                <a:solidFill>
                  <a:srgbClr val="0F0F0F"/>
                </a:solidFill>
                <a:effectLst/>
                <a:latin typeface="Roboto" panose="02000000000000000000" pitchFamily="2" charset="0"/>
              </a:rPr>
              <a:t>представників</a:t>
            </a:r>
            <a:r>
              <a:rPr lang="ru-RU" b="1" i="0" dirty="0">
                <a:solidFill>
                  <a:srgbClr val="0F0F0F"/>
                </a:solidFill>
                <a:effectLst/>
                <a:latin typeface="Roboto" panose="02000000000000000000" pitchFamily="2" charset="0"/>
              </a:rPr>
              <a:t> </a:t>
            </a:r>
            <a:r>
              <a:rPr lang="ru-RU" b="1" i="0" dirty="0" err="1">
                <a:solidFill>
                  <a:srgbClr val="0F0F0F"/>
                </a:solidFill>
                <a:effectLst/>
                <a:latin typeface="Roboto" panose="02000000000000000000" pitchFamily="2" charset="0"/>
              </a:rPr>
              <a:t>мікро</a:t>
            </a:r>
            <a:r>
              <a:rPr lang="ru-RU" b="1" i="0" dirty="0">
                <a:solidFill>
                  <a:srgbClr val="0F0F0F"/>
                </a:solidFill>
                <a:effectLst/>
                <a:latin typeface="Roboto" panose="02000000000000000000" pitchFamily="2" charset="0"/>
              </a:rPr>
              <a:t> та малого </a:t>
            </a:r>
            <a:r>
              <a:rPr lang="ru-RU" b="1" i="0" dirty="0" err="1">
                <a:solidFill>
                  <a:srgbClr val="0F0F0F"/>
                </a:solidFill>
                <a:effectLst/>
                <a:latin typeface="Roboto" panose="02000000000000000000" pitchFamily="2" charset="0"/>
              </a:rPr>
              <a:t>бізнесу</a:t>
            </a:r>
            <a:endParaRPr lang="ru-RU" b="1" i="0" dirty="0">
              <a:solidFill>
                <a:srgbClr val="0F0F0F"/>
              </a:solidFill>
              <a:effectLst/>
              <a:latin typeface="Roboto" panose="02000000000000000000" pitchFamily="2" charset="0"/>
            </a:endParaRPr>
          </a:p>
          <a:p>
            <a:pPr marL="0" indent="0">
              <a:buNone/>
            </a:pPr>
            <a:endParaRPr lang="uk-UA" dirty="0"/>
          </a:p>
          <a:p>
            <a:pPr marL="0" indent="0">
              <a:buNone/>
            </a:pPr>
            <a:r>
              <a:rPr lang="en-US" dirty="0"/>
              <a:t>https://www.youtube.com/watch?v=vTf_Ffy24aM</a:t>
            </a:r>
            <a:endParaRPr lang="uk-UA" dirty="0"/>
          </a:p>
        </p:txBody>
      </p:sp>
    </p:spTree>
    <p:extLst>
      <p:ext uri="{BB962C8B-B14F-4D97-AF65-F5344CB8AC3E}">
        <p14:creationId xmlns:p14="http://schemas.microsoft.com/office/powerpoint/2010/main" val="3327833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marL="0" lvl="0" indent="360000" algn="ctr">
              <a:buNone/>
            </a:pPr>
            <a:r>
              <a:rPr lang="uk-UA" u="sng" dirty="0"/>
              <a:t>Питання лекції</a:t>
            </a:r>
            <a:r>
              <a:rPr lang="uk-UA" dirty="0"/>
              <a:t>:</a:t>
            </a:r>
          </a:p>
          <a:p>
            <a:pPr marL="0" indent="360000" algn="just">
              <a:buNone/>
            </a:pPr>
            <a:r>
              <a:rPr lang="uk-UA" dirty="0"/>
              <a:t>Сутність та завдання фінансової роботи. Економічний зміст. Відмінність між фінансами та обліком. Максимізація ринкової вартості. Принципи організації фінансів. Самофінансування, відповідальність, фінансовий контроль. Об’єкти та суб’єкти фінансових відносин. Внутрішні та зовнішні фінансові зв'язки підприємства. Особливості організації фінансів на підприємствах різних організаційно-правових форм.</a:t>
            </a:r>
          </a:p>
          <a:p>
            <a:pPr marL="0" lvl="0" indent="360000" algn="ctr">
              <a:buNone/>
            </a:pP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785794"/>
            <a:ext cx="7239000" cy="4846320"/>
          </a:xfrm>
        </p:spPr>
        <p:txBody>
          <a:bodyPr>
            <a:normAutofit fontScale="85000" lnSpcReduction="20000"/>
          </a:bodyPr>
          <a:lstStyle/>
          <a:p>
            <a:pPr marL="0" indent="360000" algn="just">
              <a:lnSpc>
                <a:spcPct val="120000"/>
              </a:lnSpc>
              <a:buNone/>
            </a:pPr>
            <a:endParaRPr lang="uk-UA" i="1" dirty="0"/>
          </a:p>
          <a:p>
            <a:endParaRPr lang="uk-UA" dirty="0"/>
          </a:p>
          <a:p>
            <a:endParaRPr lang="uk-UA" dirty="0"/>
          </a:p>
          <a:p>
            <a:endParaRPr lang="uk-UA" dirty="0"/>
          </a:p>
          <a:p>
            <a:endParaRPr lang="uk-UA" dirty="0"/>
          </a:p>
          <a:p>
            <a:pPr>
              <a:buNone/>
            </a:pPr>
            <a:endParaRPr lang="uk-UA" b="1" i="1" dirty="0"/>
          </a:p>
          <a:p>
            <a:pPr>
              <a:buNone/>
            </a:pPr>
            <a:endParaRPr lang="uk-UA" b="1" i="1" dirty="0"/>
          </a:p>
          <a:p>
            <a:pPr>
              <a:buNone/>
            </a:pPr>
            <a:endParaRPr lang="uk-UA" b="1" i="1" dirty="0"/>
          </a:p>
          <a:p>
            <a:pPr>
              <a:buNone/>
            </a:pPr>
            <a:endParaRPr lang="uk-UA" b="1" i="1" dirty="0"/>
          </a:p>
          <a:p>
            <a:pPr>
              <a:buNone/>
            </a:pPr>
            <a:endParaRPr lang="uk-UA" b="1" i="1" dirty="0"/>
          </a:p>
          <a:p>
            <a:pPr>
              <a:buNone/>
            </a:pPr>
            <a:endParaRPr lang="uk-UA" b="1" i="1" dirty="0"/>
          </a:p>
          <a:p>
            <a:pPr>
              <a:buNone/>
            </a:pPr>
            <a:endParaRPr lang="uk-UA" b="1" i="1" dirty="0"/>
          </a:p>
          <a:p>
            <a:pPr algn="ctr">
              <a:buNone/>
            </a:pPr>
            <a:r>
              <a:rPr lang="uk-UA" b="1" i="1" dirty="0"/>
              <a:t>Рис. 1. </a:t>
            </a:r>
            <a:r>
              <a:rPr lang="uk-UA" i="1" dirty="0"/>
              <a:t>Складові ресурсів виробництва</a:t>
            </a:r>
            <a:endParaRPr lang="ru-RU" dirty="0"/>
          </a:p>
          <a:p>
            <a:pPr marL="0" indent="360000">
              <a:lnSpc>
                <a:spcPct val="120000"/>
              </a:lnSpc>
              <a:buNone/>
            </a:pPr>
            <a:endParaRPr lang="uk-UA" dirty="0"/>
          </a:p>
        </p:txBody>
      </p:sp>
      <p:graphicFrame>
        <p:nvGraphicFramePr>
          <p:cNvPr id="5" name="Схема 4"/>
          <p:cNvGraphicFramePr/>
          <p:nvPr/>
        </p:nvGraphicFramePr>
        <p:xfrm>
          <a:off x="1524000" y="857232"/>
          <a:ext cx="6096000" cy="4000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71480"/>
            <a:ext cx="7239000" cy="5500726"/>
          </a:xfrm>
        </p:spPr>
        <p:txBody>
          <a:bodyPr>
            <a:normAutofit fontScale="55000" lnSpcReduction="20000"/>
          </a:bodyPr>
          <a:lstStyle/>
          <a:p>
            <a:pPr algn="ctr">
              <a:buNone/>
            </a:pPr>
            <a:r>
              <a:rPr lang="uk-UA" sz="5100" dirty="0">
                <a:latin typeface="Times New Roman" pitchFamily="18" charset="0"/>
                <a:cs typeface="Times New Roman" pitchFamily="18" charset="0"/>
              </a:rPr>
              <a:t>Характерні ознаки фінансових ресурсів:</a:t>
            </a:r>
            <a:endParaRPr lang="ru-RU" sz="5100" dirty="0">
              <a:latin typeface="Times New Roman" pitchFamily="18" charset="0"/>
              <a:cs typeface="Times New Roman" pitchFamily="18" charset="0"/>
            </a:endParaRPr>
          </a:p>
          <a:p>
            <a:pPr lvl="0" algn="just"/>
            <a:r>
              <a:rPr lang="uk-UA" sz="5100" dirty="0">
                <a:latin typeface="Times New Roman" pitchFamily="18" charset="0"/>
                <a:cs typeface="Times New Roman" pitchFamily="18" charset="0"/>
              </a:rPr>
              <a:t>фінансові ресурси як у статичному плані, так і під час руху завжди виражають відношення власності, тобто вони належать або державі, або підприємствам, або приватному сектору економіки, або населенню;</a:t>
            </a:r>
            <a:endParaRPr lang="ru-RU" sz="5100" dirty="0">
              <a:latin typeface="Times New Roman" pitchFamily="18" charset="0"/>
              <a:cs typeface="Times New Roman" pitchFamily="18" charset="0"/>
            </a:endParaRPr>
          </a:p>
          <a:p>
            <a:pPr lvl="0" algn="just"/>
            <a:r>
              <a:rPr lang="uk-UA" sz="5100" dirty="0">
                <a:latin typeface="Times New Roman" pitchFamily="18" charset="0"/>
                <a:cs typeface="Times New Roman" pitchFamily="18" charset="0"/>
              </a:rPr>
              <a:t>фінансові ресурси завжди мають певне джерело створення і певне цільове призначення;</a:t>
            </a:r>
            <a:endParaRPr lang="ru-RU" sz="5100" dirty="0">
              <a:latin typeface="Times New Roman" pitchFamily="18" charset="0"/>
              <a:cs typeface="Times New Roman" pitchFamily="18" charset="0"/>
            </a:endParaRPr>
          </a:p>
          <a:p>
            <a:pPr lvl="0" algn="just"/>
            <a:r>
              <a:rPr lang="uk-UA" sz="5100" dirty="0">
                <a:latin typeface="Times New Roman" pitchFamily="18" charset="0"/>
                <a:cs typeface="Times New Roman" pitchFamily="18" charset="0"/>
              </a:rPr>
              <a:t>формування й використання фінансових ресурсів завжди має свою правову сторону і регламентується законодавчими та нормативними актами.</a:t>
            </a:r>
            <a:endParaRPr lang="ru-RU" sz="5100" dirty="0">
              <a:latin typeface="Times New Roman" pitchFamily="18" charset="0"/>
              <a:cs typeface="Times New Roman" pitchFamily="18" charset="0"/>
            </a:endParaRPr>
          </a:p>
          <a:p>
            <a:pPr marL="0" lvl="0" indent="360000">
              <a:buNone/>
            </a:pPr>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187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370" name="Picture 2" descr="Формування фінансових ресурсів підприємства"/>
          <p:cNvPicPr>
            <a:picLocks noChangeAspect="1" noChangeArrowheads="1"/>
          </p:cNvPicPr>
          <p:nvPr/>
        </p:nvPicPr>
        <p:blipFill>
          <a:blip r:embed="rId2"/>
          <a:srcRect/>
          <a:stretch>
            <a:fillRect/>
          </a:stretch>
        </p:blipFill>
        <p:spPr bwMode="auto">
          <a:xfrm>
            <a:off x="155575" y="142852"/>
            <a:ext cx="7916887" cy="650085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775E50B2-2551-1D38-6853-342F91ABE9E8}"/>
              </a:ext>
            </a:extLst>
          </p:cNvPr>
          <p:cNvPicPr>
            <a:picLocks noGrp="1" noChangeAspect="1"/>
          </p:cNvPicPr>
          <p:nvPr>
            <p:ph idx="1"/>
          </p:nvPr>
        </p:nvPicPr>
        <p:blipFill>
          <a:blip r:embed="rId2"/>
          <a:stretch>
            <a:fillRect/>
          </a:stretch>
        </p:blipFill>
        <p:spPr>
          <a:xfrm>
            <a:off x="1259633" y="836712"/>
            <a:ext cx="5832648" cy="5619651"/>
          </a:xfrm>
        </p:spPr>
      </p:pic>
    </p:spTree>
    <p:extLst>
      <p:ext uri="{BB962C8B-B14F-4D97-AF65-F5344CB8AC3E}">
        <p14:creationId xmlns:p14="http://schemas.microsoft.com/office/powerpoint/2010/main" val="1147340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8F2D37BD-3341-355B-DD37-D5C19CE396B5}"/>
              </a:ext>
            </a:extLst>
          </p:cNvPr>
          <p:cNvPicPr>
            <a:picLocks noGrp="1" noChangeAspect="1"/>
          </p:cNvPicPr>
          <p:nvPr>
            <p:ph idx="1"/>
          </p:nvPr>
        </p:nvPicPr>
        <p:blipFill>
          <a:blip r:embed="rId2"/>
          <a:stretch>
            <a:fillRect/>
          </a:stretch>
        </p:blipFill>
        <p:spPr>
          <a:xfrm>
            <a:off x="852487" y="2251869"/>
            <a:ext cx="6448425" cy="3562350"/>
          </a:xfrm>
        </p:spPr>
      </p:pic>
    </p:spTree>
    <p:extLst>
      <p:ext uri="{BB962C8B-B14F-4D97-AF65-F5344CB8AC3E}">
        <p14:creationId xmlns:p14="http://schemas.microsoft.com/office/powerpoint/2010/main" val="12956888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827</TotalTime>
  <Words>464</Words>
  <Application>Microsoft Office PowerPoint</Application>
  <PresentationFormat>Экран (4:3)</PresentationFormat>
  <Paragraphs>58</Paragraphs>
  <Slides>17</Slides>
  <Notes>3</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27" baseType="lpstr">
      <vt:lpstr>Arial</vt:lpstr>
      <vt:lpstr>Arial Narrow</vt:lpstr>
      <vt:lpstr>Calibri</vt:lpstr>
      <vt:lpstr>Roboto</vt:lpstr>
      <vt:lpstr>Times New Roman</vt:lpstr>
      <vt:lpstr>Trebuchet MS</vt:lpstr>
      <vt:lpstr>Wingdings</vt:lpstr>
      <vt:lpstr>Wingdings 2</vt:lpstr>
      <vt:lpstr>Изящная</vt:lpstr>
      <vt:lpstr>Picture</vt:lpstr>
      <vt:lpstr> Тема 1. Основи організації фінансової роботи підприємств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131</cp:revision>
  <dcterms:created xsi:type="dcterms:W3CDTF">2013-11-10T19:44:41Z</dcterms:created>
  <dcterms:modified xsi:type="dcterms:W3CDTF">2026-02-28T21:46:34Z</dcterms:modified>
</cp:coreProperties>
</file>