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1" r:id="rId3"/>
    <p:sldId id="282" r:id="rId4"/>
    <p:sldId id="257" r:id="rId5"/>
    <p:sldId id="259" r:id="rId6"/>
    <p:sldId id="258" r:id="rId7"/>
    <p:sldId id="260" r:id="rId8"/>
    <p:sldId id="261" r:id="rId9"/>
    <p:sldId id="262" r:id="rId10"/>
    <p:sldId id="263" r:id="rId11"/>
    <p:sldId id="264" r:id="rId12"/>
    <p:sldId id="291" r:id="rId13"/>
    <p:sldId id="292" r:id="rId14"/>
    <p:sldId id="293" r:id="rId15"/>
    <p:sldId id="265" r:id="rId16"/>
    <p:sldId id="266" r:id="rId17"/>
    <p:sldId id="267" r:id="rId18"/>
    <p:sldId id="283" r:id="rId19"/>
    <p:sldId id="284" r:id="rId20"/>
    <p:sldId id="268" r:id="rId21"/>
    <p:sldId id="269" r:id="rId22"/>
    <p:sldId id="285" r:id="rId23"/>
    <p:sldId id="290" r:id="rId24"/>
    <p:sldId id="288" r:id="rId25"/>
    <p:sldId id="289" r:id="rId26"/>
    <p:sldId id="270" r:id="rId27"/>
    <p:sldId id="286" r:id="rId28"/>
    <p:sldId id="271" r:id="rId29"/>
    <p:sldId id="287" r:id="rId30"/>
    <p:sldId id="272" r:id="rId31"/>
    <p:sldId id="273" r:id="rId32"/>
    <p:sldId id="274" r:id="rId33"/>
    <p:sldId id="275" r:id="rId34"/>
    <p:sldId id="276" r:id="rId35"/>
    <p:sldId id="277" r:id="rId36"/>
    <p:sldId id="278" r:id="rId37"/>
    <p:sldId id="279" r:id="rId38"/>
    <p:sldId id="280"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32" autoAdjust="0"/>
  </p:normalViewPr>
  <p:slideViewPr>
    <p:cSldViewPr snapToGrid="0">
      <p:cViewPr varScale="1">
        <p:scale>
          <a:sx n="82" d="100"/>
          <a:sy n="82" d="100"/>
        </p:scale>
        <p:origin x="72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CE923AC8-A4AD-4CF9-9764-4EC7AF64D7A1}" type="datetimeFigureOut">
              <a:rPr lang="uk-UA" smtClean="0"/>
              <a:t>19.10.2022</a:t>
            </a:fld>
            <a:endParaRPr lang="uk-UA"/>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uk-UA"/>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B7A61FA8-6468-4F8C-BA63-62CC39BE70CE}" type="slidenum">
              <a:rPr lang="uk-UA" smtClean="0"/>
              <a:t>‹№›</a:t>
            </a:fld>
            <a:endParaRPr lang="uk-UA"/>
          </a:p>
        </p:txBody>
      </p:sp>
    </p:spTree>
    <p:extLst>
      <p:ext uri="{BB962C8B-B14F-4D97-AF65-F5344CB8AC3E}">
        <p14:creationId xmlns:p14="http://schemas.microsoft.com/office/powerpoint/2010/main" val="1166029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CE923AC8-A4AD-4CF9-9764-4EC7AF64D7A1}" type="datetimeFigureOut">
              <a:rPr lang="uk-UA" smtClean="0"/>
              <a:t>19.10.2022</a:t>
            </a:fld>
            <a:endParaRPr lang="uk-UA"/>
          </a:p>
        </p:txBody>
      </p:sp>
      <p:sp>
        <p:nvSpPr>
          <p:cNvPr id="6" name="Footer Placeholder 5"/>
          <p:cNvSpPr>
            <a:spLocks noGrp="1"/>
          </p:cNvSpPr>
          <p:nvPr>
            <p:ph type="ftr" sz="quarter" idx="11"/>
          </p:nvPr>
        </p:nvSpPr>
        <p:spPr/>
        <p:txBody>
          <a:bodyPr/>
          <a:lstStyle/>
          <a:p>
            <a:endParaRPr lang="uk-UA"/>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7A61FA8-6468-4F8C-BA63-62CC39BE70CE}" type="slidenum">
              <a:rPr lang="uk-UA" smtClean="0"/>
              <a:t>‹№›</a:t>
            </a:fld>
            <a:endParaRPr lang="uk-UA"/>
          </a:p>
        </p:txBody>
      </p:sp>
    </p:spTree>
    <p:extLst>
      <p:ext uri="{BB962C8B-B14F-4D97-AF65-F5344CB8AC3E}">
        <p14:creationId xmlns:p14="http://schemas.microsoft.com/office/powerpoint/2010/main" val="1036104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Назва та підпис">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uk-UA"/>
              <a:t>Клацніть, щоб редагувати стиль зразка заголовка</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CE923AC8-A4AD-4CF9-9764-4EC7AF64D7A1}" type="datetimeFigureOut">
              <a:rPr lang="uk-UA" smtClean="0"/>
              <a:t>19.10.2022</a:t>
            </a:fld>
            <a:endParaRPr lang="uk-UA"/>
          </a:p>
        </p:txBody>
      </p:sp>
      <p:sp>
        <p:nvSpPr>
          <p:cNvPr id="5" name="Footer Placeholder 4"/>
          <p:cNvSpPr>
            <a:spLocks noGrp="1"/>
          </p:cNvSpPr>
          <p:nvPr>
            <p:ph type="ftr" sz="quarter" idx="11"/>
          </p:nvPr>
        </p:nvSpPr>
        <p:spPr/>
        <p:txBody>
          <a:bodyPr/>
          <a:lstStyle/>
          <a:p>
            <a:endParaRPr lang="uk-UA"/>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7A61FA8-6468-4F8C-BA63-62CC39BE70CE}" type="slidenum">
              <a:rPr lang="uk-UA" smtClean="0"/>
              <a:t>‹№›</a:t>
            </a:fld>
            <a:endParaRPr lang="uk-UA"/>
          </a:p>
        </p:txBody>
      </p:sp>
    </p:spTree>
    <p:extLst>
      <p:ext uri="{BB962C8B-B14F-4D97-AF65-F5344CB8AC3E}">
        <p14:creationId xmlns:p14="http://schemas.microsoft.com/office/powerpoint/2010/main" val="22370863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з підписом">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uk-UA"/>
              <a:t>Клацніть, щоб редагувати стиль зразка заголовка</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CE923AC8-A4AD-4CF9-9764-4EC7AF64D7A1}" type="datetimeFigureOut">
              <a:rPr lang="uk-UA" smtClean="0"/>
              <a:t>19.10.2022</a:t>
            </a:fld>
            <a:endParaRPr lang="uk-UA"/>
          </a:p>
        </p:txBody>
      </p:sp>
      <p:sp>
        <p:nvSpPr>
          <p:cNvPr id="5" name="Footer Placeholder 4"/>
          <p:cNvSpPr>
            <a:spLocks noGrp="1"/>
          </p:cNvSpPr>
          <p:nvPr>
            <p:ph type="ftr" sz="quarter" idx="11"/>
          </p:nvPr>
        </p:nvSpPr>
        <p:spPr/>
        <p:txBody>
          <a:bodyPr/>
          <a:lstStyle/>
          <a:p>
            <a:endParaRPr lang="uk-UA"/>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7A61FA8-6468-4F8C-BA63-62CC39BE70CE}" type="slidenum">
              <a:rPr lang="uk-UA" smtClean="0"/>
              <a:t>‹№›</a:t>
            </a:fld>
            <a:endParaRPr lang="uk-UA"/>
          </a:p>
        </p:txBody>
      </p:sp>
    </p:spTree>
    <p:extLst>
      <p:ext uri="{BB962C8B-B14F-4D97-AF65-F5344CB8AC3E}">
        <p14:creationId xmlns:p14="http://schemas.microsoft.com/office/powerpoint/2010/main" val="13522760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ка назви">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CE923AC8-A4AD-4CF9-9764-4EC7AF64D7A1}" type="datetimeFigureOut">
              <a:rPr lang="uk-UA" smtClean="0"/>
              <a:t>19.10.2022</a:t>
            </a:fld>
            <a:endParaRPr lang="uk-UA"/>
          </a:p>
        </p:txBody>
      </p:sp>
      <p:sp>
        <p:nvSpPr>
          <p:cNvPr id="5" name="Footer Placeholder 4"/>
          <p:cNvSpPr>
            <a:spLocks noGrp="1"/>
          </p:cNvSpPr>
          <p:nvPr>
            <p:ph type="ftr" sz="quarter" idx="11"/>
          </p:nvPr>
        </p:nvSpPr>
        <p:spPr/>
        <p:txBody>
          <a:bodyPr/>
          <a:lstStyle/>
          <a:p>
            <a:endParaRPr lang="uk-UA"/>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7A61FA8-6468-4F8C-BA63-62CC39BE70CE}" type="slidenum">
              <a:rPr lang="uk-UA" smtClean="0"/>
              <a:t>‹№›</a:t>
            </a:fld>
            <a:endParaRPr lang="uk-UA"/>
          </a:p>
        </p:txBody>
      </p:sp>
    </p:spTree>
    <p:extLst>
      <p:ext uri="{BB962C8B-B14F-4D97-AF65-F5344CB8AC3E}">
        <p14:creationId xmlns:p14="http://schemas.microsoft.com/office/powerpoint/2010/main" val="41412574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колонк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E923AC8-A4AD-4CF9-9764-4EC7AF64D7A1}" type="datetimeFigureOut">
              <a:rPr lang="uk-UA" smtClean="0"/>
              <a:t>19.10.2022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B7A61FA8-6468-4F8C-BA63-62CC39BE70CE}" type="slidenum">
              <a:rPr lang="uk-UA" smtClean="0"/>
              <a:t>‹№›</a:t>
            </a:fld>
            <a:endParaRPr lang="uk-UA"/>
          </a:p>
        </p:txBody>
      </p:sp>
    </p:spTree>
    <p:extLst>
      <p:ext uri="{BB962C8B-B14F-4D97-AF65-F5344CB8AC3E}">
        <p14:creationId xmlns:p14="http://schemas.microsoft.com/office/powerpoint/2010/main" val="18436815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колонки з малюнкам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E923AC8-A4AD-4CF9-9764-4EC7AF64D7A1}" type="datetimeFigureOut">
              <a:rPr lang="uk-UA" smtClean="0"/>
              <a:t>19.10.2022</a:t>
            </a:fld>
            <a:endParaRPr lang="uk-UA"/>
          </a:p>
        </p:txBody>
      </p:sp>
      <p:sp>
        <p:nvSpPr>
          <p:cNvPr id="8" name="Footer Placeholder 7"/>
          <p:cNvSpPr>
            <a:spLocks noGrp="1"/>
          </p:cNvSpPr>
          <p:nvPr>
            <p:ph type="ftr" sz="quarter" idx="11"/>
          </p:nvPr>
        </p:nvSpPr>
        <p:spPr>
          <a:xfrm>
            <a:off x="561111" y="6391838"/>
            <a:ext cx="3644282" cy="304801"/>
          </a:xfrm>
        </p:spPr>
        <p:txBody>
          <a:bodyPr/>
          <a:lstStyle/>
          <a:p>
            <a:endParaRPr lang="uk-UA"/>
          </a:p>
        </p:txBody>
      </p:sp>
      <p:sp>
        <p:nvSpPr>
          <p:cNvPr id="9" name="Slide Number Placeholder 8"/>
          <p:cNvSpPr>
            <a:spLocks noGrp="1"/>
          </p:cNvSpPr>
          <p:nvPr>
            <p:ph type="sldNum" sz="quarter" idx="12"/>
          </p:nvPr>
        </p:nvSpPr>
        <p:spPr/>
        <p:txBody>
          <a:bodyPr/>
          <a:lstStyle/>
          <a:p>
            <a:fld id="{B7A61FA8-6468-4F8C-BA63-62CC39BE70CE}" type="slidenum">
              <a:rPr lang="uk-UA" smtClean="0"/>
              <a:t>‹№›</a:t>
            </a:fld>
            <a:endParaRPr lang="uk-UA"/>
          </a:p>
        </p:txBody>
      </p:sp>
    </p:spTree>
    <p:extLst>
      <p:ext uri="{BB962C8B-B14F-4D97-AF65-F5344CB8AC3E}">
        <p14:creationId xmlns:p14="http://schemas.microsoft.com/office/powerpoint/2010/main" val="32540785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CE923AC8-A4AD-4CF9-9764-4EC7AF64D7A1}" type="datetimeFigureOut">
              <a:rPr lang="uk-UA" smtClean="0"/>
              <a:t>19.10.2022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7A61FA8-6468-4F8C-BA63-62CC39BE70CE}" type="slidenum">
              <a:rPr lang="uk-UA" smtClean="0"/>
              <a:t>‹№›</a:t>
            </a:fld>
            <a:endParaRPr lang="uk-UA"/>
          </a:p>
        </p:txBody>
      </p:sp>
    </p:spTree>
    <p:extLst>
      <p:ext uri="{BB962C8B-B14F-4D97-AF65-F5344CB8AC3E}">
        <p14:creationId xmlns:p14="http://schemas.microsoft.com/office/powerpoint/2010/main" val="33505294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ий заголовок і текст">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E923AC8-A4AD-4CF9-9764-4EC7AF64D7A1}" type="datetimeFigureOut">
              <a:rPr lang="uk-UA" smtClean="0"/>
              <a:t>19.10.2022</a:t>
            </a:fld>
            <a:endParaRPr lang="uk-UA"/>
          </a:p>
        </p:txBody>
      </p:sp>
      <p:sp>
        <p:nvSpPr>
          <p:cNvPr id="5" name="Footer Placeholder 4"/>
          <p:cNvSpPr>
            <a:spLocks noGrp="1"/>
          </p:cNvSpPr>
          <p:nvPr>
            <p:ph type="ftr" sz="quarter" idx="11"/>
          </p:nvPr>
        </p:nvSpPr>
        <p:spPr/>
        <p:txBody>
          <a:bodyPr/>
          <a:lstStyle/>
          <a:p>
            <a:endParaRPr lang="uk-UA"/>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7A61FA8-6468-4F8C-BA63-62CC39BE70CE}" type="slidenum">
              <a:rPr lang="uk-UA" smtClean="0"/>
              <a:t>‹№›</a:t>
            </a:fld>
            <a:endParaRPr lang="uk-UA"/>
          </a:p>
        </p:txBody>
      </p:sp>
    </p:spTree>
    <p:extLst>
      <p:ext uri="{BB962C8B-B14F-4D97-AF65-F5344CB8AC3E}">
        <p14:creationId xmlns:p14="http://schemas.microsoft.com/office/powerpoint/2010/main" val="3701836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CE923AC8-A4AD-4CF9-9764-4EC7AF64D7A1}" type="datetimeFigureOut">
              <a:rPr lang="uk-UA" smtClean="0"/>
              <a:t>19.10.2022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7A61FA8-6468-4F8C-BA63-62CC39BE70CE}" type="slidenum">
              <a:rPr lang="uk-UA" smtClean="0"/>
              <a:t>‹№›</a:t>
            </a:fld>
            <a:endParaRPr lang="uk-UA"/>
          </a:p>
        </p:txBody>
      </p:sp>
    </p:spTree>
    <p:extLst>
      <p:ext uri="{BB962C8B-B14F-4D97-AF65-F5344CB8AC3E}">
        <p14:creationId xmlns:p14="http://schemas.microsoft.com/office/powerpoint/2010/main" val="3879234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Назва розділу">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CE923AC8-A4AD-4CF9-9764-4EC7AF64D7A1}" type="datetimeFigureOut">
              <a:rPr lang="uk-UA" smtClean="0"/>
              <a:t>19.10.2022</a:t>
            </a:fld>
            <a:endParaRPr lang="uk-UA"/>
          </a:p>
        </p:txBody>
      </p:sp>
      <p:sp>
        <p:nvSpPr>
          <p:cNvPr id="5" name="Footer Placeholder 4"/>
          <p:cNvSpPr>
            <a:spLocks noGrp="1"/>
          </p:cNvSpPr>
          <p:nvPr>
            <p:ph type="ftr" sz="quarter" idx="11"/>
          </p:nvPr>
        </p:nvSpPr>
        <p:spPr/>
        <p:txBody>
          <a:bodyPr/>
          <a:lstStyle/>
          <a:p>
            <a:endParaRPr lang="uk-UA"/>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7A61FA8-6468-4F8C-BA63-62CC39BE70CE}" type="slidenum">
              <a:rPr lang="uk-UA" smtClean="0"/>
              <a:t>‹№›</a:t>
            </a:fld>
            <a:endParaRPr lang="uk-UA"/>
          </a:p>
        </p:txBody>
      </p:sp>
    </p:spTree>
    <p:extLst>
      <p:ext uri="{BB962C8B-B14F-4D97-AF65-F5344CB8AC3E}">
        <p14:creationId xmlns:p14="http://schemas.microsoft.com/office/powerpoint/2010/main" val="282567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CE923AC8-A4AD-4CF9-9764-4EC7AF64D7A1}" type="datetimeFigureOut">
              <a:rPr lang="uk-UA" smtClean="0"/>
              <a:t>19.10.2022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7A61FA8-6468-4F8C-BA63-62CC39BE70CE}" type="slidenum">
              <a:rPr lang="uk-UA" smtClean="0"/>
              <a:t>‹№›</a:t>
            </a:fld>
            <a:endParaRPr lang="uk-UA"/>
          </a:p>
        </p:txBody>
      </p:sp>
    </p:spTree>
    <p:extLst>
      <p:ext uri="{BB962C8B-B14F-4D97-AF65-F5344CB8AC3E}">
        <p14:creationId xmlns:p14="http://schemas.microsoft.com/office/powerpoint/2010/main" val="1904576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CE923AC8-A4AD-4CF9-9764-4EC7AF64D7A1}" type="datetimeFigureOut">
              <a:rPr lang="uk-UA" smtClean="0"/>
              <a:t>19.10.2022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B7A61FA8-6468-4F8C-BA63-62CC39BE70CE}" type="slidenum">
              <a:rPr lang="uk-UA" smtClean="0"/>
              <a:t>‹№›</a:t>
            </a:fld>
            <a:endParaRPr lang="uk-UA"/>
          </a:p>
        </p:txBody>
      </p:sp>
    </p:spTree>
    <p:extLst>
      <p:ext uri="{BB962C8B-B14F-4D97-AF65-F5344CB8AC3E}">
        <p14:creationId xmlns:p14="http://schemas.microsoft.com/office/powerpoint/2010/main" val="1746211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CE923AC8-A4AD-4CF9-9764-4EC7AF64D7A1}" type="datetimeFigureOut">
              <a:rPr lang="uk-UA" smtClean="0"/>
              <a:t>19.10.2022</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B7A61FA8-6468-4F8C-BA63-62CC39BE70CE}" type="slidenum">
              <a:rPr lang="uk-UA" smtClean="0"/>
              <a:t>‹№›</a:t>
            </a:fld>
            <a:endParaRPr lang="uk-UA"/>
          </a:p>
        </p:txBody>
      </p:sp>
    </p:spTree>
    <p:extLst>
      <p:ext uri="{BB962C8B-B14F-4D97-AF65-F5344CB8AC3E}">
        <p14:creationId xmlns:p14="http://schemas.microsoft.com/office/powerpoint/2010/main" val="1784085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923AC8-A4AD-4CF9-9764-4EC7AF64D7A1}" type="datetimeFigureOut">
              <a:rPr lang="uk-UA" smtClean="0"/>
              <a:t>19.10.2022</a:t>
            </a:fld>
            <a:endParaRPr lang="uk-UA"/>
          </a:p>
        </p:txBody>
      </p:sp>
      <p:sp>
        <p:nvSpPr>
          <p:cNvPr id="3" name="Footer Placeholder 2"/>
          <p:cNvSpPr>
            <a:spLocks noGrp="1"/>
          </p:cNvSpPr>
          <p:nvPr>
            <p:ph type="ftr" sz="quarter" idx="11"/>
          </p:nvPr>
        </p:nvSpPr>
        <p:spPr/>
        <p:txBody>
          <a:bodyPr/>
          <a:lstStyle/>
          <a:p>
            <a:endParaRPr lang="uk-UA"/>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B7A61FA8-6468-4F8C-BA63-62CC39BE70CE}" type="slidenum">
              <a:rPr lang="uk-UA" smtClean="0"/>
              <a:t>‹№›</a:t>
            </a:fld>
            <a:endParaRPr lang="uk-UA"/>
          </a:p>
        </p:txBody>
      </p:sp>
    </p:spTree>
    <p:extLst>
      <p:ext uri="{BB962C8B-B14F-4D97-AF65-F5344CB8AC3E}">
        <p14:creationId xmlns:p14="http://schemas.microsoft.com/office/powerpoint/2010/main" val="534426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Вміст і підпис">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CE923AC8-A4AD-4CF9-9764-4EC7AF64D7A1}" type="datetimeFigureOut">
              <a:rPr lang="uk-UA" smtClean="0"/>
              <a:t>19.10.2022</a:t>
            </a:fld>
            <a:endParaRPr lang="uk-UA"/>
          </a:p>
        </p:txBody>
      </p:sp>
      <p:sp>
        <p:nvSpPr>
          <p:cNvPr id="6" name="Footer Placeholder 5"/>
          <p:cNvSpPr>
            <a:spLocks noGrp="1"/>
          </p:cNvSpPr>
          <p:nvPr>
            <p:ph type="ftr" sz="quarter" idx="11"/>
          </p:nvPr>
        </p:nvSpPr>
        <p:spPr/>
        <p:txBody>
          <a:bodyPr/>
          <a:lstStyle/>
          <a:p>
            <a:endParaRPr lang="uk-UA"/>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7A61FA8-6468-4F8C-BA63-62CC39BE70CE}" type="slidenum">
              <a:rPr lang="uk-UA" smtClean="0"/>
              <a:t>‹№›</a:t>
            </a:fld>
            <a:endParaRPr lang="uk-UA"/>
          </a:p>
        </p:txBody>
      </p:sp>
    </p:spTree>
    <p:extLst>
      <p:ext uri="{BB962C8B-B14F-4D97-AF65-F5344CB8AC3E}">
        <p14:creationId xmlns:p14="http://schemas.microsoft.com/office/powerpoint/2010/main" val="3296065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і підпис">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uk-UA"/>
              <a:t>Клацніть піктограму, щоб додати зображення</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CE923AC8-A4AD-4CF9-9764-4EC7AF64D7A1}" type="datetimeFigureOut">
              <a:rPr lang="uk-UA" smtClean="0"/>
              <a:t>19.10.2022</a:t>
            </a:fld>
            <a:endParaRPr lang="uk-UA"/>
          </a:p>
        </p:txBody>
      </p:sp>
      <p:sp>
        <p:nvSpPr>
          <p:cNvPr id="6" name="Footer Placeholder 5"/>
          <p:cNvSpPr>
            <a:spLocks noGrp="1"/>
          </p:cNvSpPr>
          <p:nvPr>
            <p:ph type="ftr" sz="quarter" idx="11"/>
          </p:nvPr>
        </p:nvSpPr>
        <p:spPr/>
        <p:txBody>
          <a:bodyPr/>
          <a:lstStyle/>
          <a:p>
            <a:endParaRPr lang="uk-UA"/>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7A61FA8-6468-4F8C-BA63-62CC39BE70CE}" type="slidenum">
              <a:rPr lang="uk-UA" smtClean="0"/>
              <a:t>‹№›</a:t>
            </a:fld>
            <a:endParaRPr lang="uk-UA"/>
          </a:p>
        </p:txBody>
      </p:sp>
    </p:spTree>
    <p:extLst>
      <p:ext uri="{BB962C8B-B14F-4D97-AF65-F5344CB8AC3E}">
        <p14:creationId xmlns:p14="http://schemas.microsoft.com/office/powerpoint/2010/main" val="3885995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CE923AC8-A4AD-4CF9-9764-4EC7AF64D7A1}" type="datetimeFigureOut">
              <a:rPr lang="uk-UA" smtClean="0"/>
              <a:t>19.10.2022</a:t>
            </a:fld>
            <a:endParaRPr lang="uk-UA"/>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uk-UA"/>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B7A61FA8-6468-4F8C-BA63-62CC39BE70CE}" type="slidenum">
              <a:rPr lang="uk-UA" smtClean="0"/>
              <a:t>‹№›</a:t>
            </a:fld>
            <a:endParaRPr lang="uk-UA"/>
          </a:p>
        </p:txBody>
      </p:sp>
    </p:spTree>
    <p:extLst>
      <p:ext uri="{BB962C8B-B14F-4D97-AF65-F5344CB8AC3E}">
        <p14:creationId xmlns:p14="http://schemas.microsoft.com/office/powerpoint/2010/main" val="10718642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9D45C0-A792-4D0C-BACC-01B7BBA67B86}"/>
              </a:ext>
            </a:extLst>
          </p:cNvPr>
          <p:cNvSpPr>
            <a:spLocks noGrp="1"/>
          </p:cNvSpPr>
          <p:nvPr>
            <p:ph type="ctrTitle"/>
          </p:nvPr>
        </p:nvSpPr>
        <p:spPr>
          <a:xfrm>
            <a:off x="1683171" y="998902"/>
            <a:ext cx="8825658" cy="2677648"/>
          </a:xfrm>
        </p:spPr>
        <p:txBody>
          <a:bodyPr/>
          <a:lstStyle/>
          <a:p>
            <a:pPr algn="ctr"/>
            <a:r>
              <a:rPr lang="uk-UA" sz="6600" dirty="0">
                <a:effectLst/>
                <a:latin typeface="Times New Roman" panose="02020603050405020304" pitchFamily="18" charset="0"/>
                <a:ea typeface="Calibri" panose="020F0502020204030204" pitchFamily="34" charset="0"/>
              </a:rPr>
              <a:t>Стадії розвитку науки</a:t>
            </a:r>
            <a:endParaRPr lang="uk-UA" sz="23900" dirty="0"/>
          </a:p>
        </p:txBody>
      </p:sp>
      <p:sp>
        <p:nvSpPr>
          <p:cNvPr id="3" name="Підзаголовок 2">
            <a:extLst>
              <a:ext uri="{FF2B5EF4-FFF2-40B4-BE49-F238E27FC236}">
                <a16:creationId xmlns:a16="http://schemas.microsoft.com/office/drawing/2014/main" id="{781F33C2-8852-446D-8A20-0BB9B8726623}"/>
              </a:ext>
            </a:extLst>
          </p:cNvPr>
          <p:cNvSpPr>
            <a:spLocks noGrp="1"/>
          </p:cNvSpPr>
          <p:nvPr>
            <p:ph type="subTitle" idx="1"/>
          </p:nvPr>
        </p:nvSpPr>
        <p:spPr/>
        <p:txBody>
          <a:bodyPr/>
          <a:lstStyle/>
          <a:p>
            <a:endParaRPr lang="uk-UA" dirty="0"/>
          </a:p>
        </p:txBody>
      </p:sp>
    </p:spTree>
    <p:extLst>
      <p:ext uri="{BB962C8B-B14F-4D97-AF65-F5344CB8AC3E}">
        <p14:creationId xmlns:p14="http://schemas.microsoft.com/office/powerpoint/2010/main" val="35118749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8D850C-9F10-4C6C-B8BF-B161977941E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02617DA-F1FF-4061-B0A6-F377EE465D44}"/>
              </a:ext>
            </a:extLst>
          </p:cNvPr>
          <p:cNvSpPr>
            <a:spLocks noGrp="1"/>
          </p:cNvSpPr>
          <p:nvPr>
            <p:ph idx="1"/>
          </p:nvPr>
        </p:nvSpPr>
        <p:spPr/>
        <p:txBody>
          <a:bodyPr/>
          <a:lstStyle/>
          <a:p>
            <a:pPr algn="just"/>
            <a:r>
              <a:rPr lang="uk-UA" dirty="0"/>
              <a:t>Після математики спосіб теоретичного пізнання, що базувався на русі думки у царині теоретичних ідеальних об’єктів, закріпився і в природознавстві. </a:t>
            </a:r>
          </a:p>
          <a:p>
            <a:pPr algn="just"/>
            <a:r>
              <a:rPr lang="uk-UA" dirty="0"/>
              <a:t>«Метод висування гіпотез» та обґрунтування за допомогою досвіду. Досвідна перевірка здійснювалася шляхом експерименту, спостереження та вимірювання, які спрямовувалися теоретичними знаннями.</a:t>
            </a:r>
          </a:p>
        </p:txBody>
      </p:sp>
    </p:spTree>
    <p:extLst>
      <p:ext uri="{BB962C8B-B14F-4D97-AF65-F5344CB8AC3E}">
        <p14:creationId xmlns:p14="http://schemas.microsoft.com/office/powerpoint/2010/main" val="39067203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8D850C-9F10-4C6C-B8BF-B161977941E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02617DA-F1FF-4061-B0A6-F377EE465D44}"/>
              </a:ext>
            </a:extLst>
          </p:cNvPr>
          <p:cNvSpPr>
            <a:spLocks noGrp="1"/>
          </p:cNvSpPr>
          <p:nvPr>
            <p:ph idx="1"/>
          </p:nvPr>
        </p:nvSpPr>
        <p:spPr/>
        <p:txBody>
          <a:bodyPr/>
          <a:lstStyle/>
          <a:p>
            <a:pPr algn="just"/>
            <a:r>
              <a:rPr lang="uk-UA" dirty="0"/>
              <a:t>Третім етапом розвитку науки стало формування технічних наук як своєрідного прошарку знань, що поєднував виробництво з природознавством. Незабаром почали формуватися соціальні і гуманітарні науки. У цих галузях наукового пізнання також став виникати прошарок особливих теоретичних ідеальних об’єктів (людина, індивід, особистість, діяльність, інтерес, цінність, власність, демократія і. т. п.), оперування якими відкривало можливості пояснення і передбачення феноменів суспільного життя.</a:t>
            </a:r>
          </a:p>
        </p:txBody>
      </p:sp>
    </p:spTree>
    <p:extLst>
      <p:ext uri="{BB962C8B-B14F-4D97-AF65-F5344CB8AC3E}">
        <p14:creationId xmlns:p14="http://schemas.microsoft.com/office/powerpoint/2010/main" val="11987296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40F6BF-FA8E-4C7C-8DDB-78F5DDEC6A4E}"/>
              </a:ext>
            </a:extLst>
          </p:cNvPr>
          <p:cNvSpPr>
            <a:spLocks noGrp="1"/>
          </p:cNvSpPr>
          <p:nvPr>
            <p:ph type="title"/>
          </p:nvPr>
        </p:nvSpPr>
        <p:spPr/>
        <p:txBody>
          <a:bodyPr/>
          <a:lstStyle/>
          <a:p>
            <a:pPr algn="ctr"/>
            <a:r>
              <a:rPr lang="uk-UA" dirty="0"/>
              <a:t>Наука в стародавньому світі</a:t>
            </a:r>
          </a:p>
        </p:txBody>
      </p:sp>
      <p:sp>
        <p:nvSpPr>
          <p:cNvPr id="3" name="Місце для вмісту 2">
            <a:extLst>
              <a:ext uri="{FF2B5EF4-FFF2-40B4-BE49-F238E27FC236}">
                <a16:creationId xmlns:a16="http://schemas.microsoft.com/office/drawing/2014/main" id="{20201289-6E4E-4720-8B4C-B1D468CE3DE7}"/>
              </a:ext>
            </a:extLst>
          </p:cNvPr>
          <p:cNvSpPr>
            <a:spLocks noGrp="1"/>
          </p:cNvSpPr>
          <p:nvPr>
            <p:ph idx="1"/>
          </p:nvPr>
        </p:nvSpPr>
        <p:spPr/>
        <p:txBody>
          <a:bodyPr>
            <a:normAutofit lnSpcReduction="10000"/>
          </a:bodyPr>
          <a:lstStyle/>
          <a:p>
            <a:pPr algn="just"/>
            <a:r>
              <a:rPr lang="uk-UA" dirty="0"/>
              <a:t>Зародження перших форм теоретичного знання зазвичай пов'язують з античністю. Хоча Стародавній Схід, Індія, Китай і дивують нас чудовими винаходами, нею знання тут мають специфічний характер. Так, у давньоєгипетській цивілізації виник складний апарат державної влади, тісно зрощений із сакральним апаратом жерців. Носіями знань були </a:t>
            </a:r>
            <a:r>
              <a:rPr lang="uk-UA" dirty="0" err="1"/>
              <a:t>жерці</a:t>
            </a:r>
            <a:r>
              <a:rPr lang="uk-UA" dirty="0"/>
              <a:t>, залежно від рівня посвячення, які мали ту чи іншу суму знань. Знання існували у релігійно-містичній формі, і лише </a:t>
            </a:r>
            <a:r>
              <a:rPr lang="uk-UA" dirty="0" err="1"/>
              <a:t>жерці</a:t>
            </a:r>
            <a:r>
              <a:rPr lang="uk-UA" dirty="0"/>
              <a:t> могли читати священні книги і як носії практичних знань мали власність над людьми. Вони накопичували знання з математики, хімії, медицини, фармакології, психології, майстерно </a:t>
            </a:r>
            <a:r>
              <a:rPr lang="uk-UA"/>
              <a:t>володіли гіпнозом. </a:t>
            </a:r>
            <a:r>
              <a:rPr lang="uk-UA" dirty="0"/>
              <a:t>Майстерне муміфікування свідчить про те, що стародавні єгиптяни мали певні досягнення у галузі медицини, хімії, хірургії, фізики, ними було розроблено іридодіагностику.</a:t>
            </a:r>
          </a:p>
        </p:txBody>
      </p:sp>
    </p:spTree>
    <p:extLst>
      <p:ext uri="{BB962C8B-B14F-4D97-AF65-F5344CB8AC3E}">
        <p14:creationId xmlns:p14="http://schemas.microsoft.com/office/powerpoint/2010/main" val="1605288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0CEE61C-A7B7-48A1-B3C9-A0BFD14DFE92}"/>
              </a:ext>
            </a:extLst>
          </p:cNvPr>
          <p:cNvSpPr>
            <a:spLocks noGrp="1"/>
          </p:cNvSpPr>
          <p:nvPr>
            <p:ph type="title"/>
          </p:nvPr>
        </p:nvSpPr>
        <p:spPr/>
        <p:txBody>
          <a:bodyPr/>
          <a:lstStyle/>
          <a:p>
            <a:pPr algn="ctr"/>
            <a:r>
              <a:rPr lang="uk-UA" dirty="0"/>
              <a:t>Наука в стародавньому світі</a:t>
            </a:r>
          </a:p>
        </p:txBody>
      </p:sp>
      <p:sp>
        <p:nvSpPr>
          <p:cNvPr id="3" name="Місце для вмісту 2">
            <a:extLst>
              <a:ext uri="{FF2B5EF4-FFF2-40B4-BE49-F238E27FC236}">
                <a16:creationId xmlns:a16="http://schemas.microsoft.com/office/drawing/2014/main" id="{2BBF1631-464E-4C61-B3EA-57CFA0E8945D}"/>
              </a:ext>
            </a:extLst>
          </p:cNvPr>
          <p:cNvSpPr>
            <a:spLocks noGrp="1"/>
          </p:cNvSpPr>
          <p:nvPr>
            <p:ph idx="1"/>
          </p:nvPr>
        </p:nvSpPr>
        <p:spPr/>
        <p:txBody>
          <a:bodyPr>
            <a:normAutofit fontScale="92500" lnSpcReduction="10000"/>
          </a:bodyPr>
          <a:lstStyle/>
          <a:p>
            <a:pPr algn="just"/>
            <a:r>
              <a:rPr lang="uk-UA" dirty="0"/>
              <a:t>Оскільки будь-яка господарська діяльність була з обчисленнями, було накопичено великий масив знань у сфері математики: обчислення площ, підрахунок виробленого товару, розрахунок виплат, податків; використовувалися пропорції, оскільки розподіл благ велося </a:t>
            </a:r>
            <a:r>
              <a:rPr lang="uk-UA" dirty="0" err="1"/>
              <a:t>пропорційно</a:t>
            </a:r>
            <a:r>
              <a:rPr lang="uk-UA" dirty="0"/>
              <a:t> соціальним і професійним рангам. Для практичного вживання створювалося безліч таблиць із готовими рішеннями. Стародавнє єгиптяни займалися лише математичними операціями, які були необхідні їх безпосередніх господарських потреб, але вони де вони створювали теорій, що одна із найважливіших ознак наукового знання. </a:t>
            </a:r>
          </a:p>
          <a:p>
            <a:pPr algn="just"/>
            <a:r>
              <a:rPr lang="uk-UA" dirty="0"/>
              <a:t>Шумери винайшли гончарне коло, колесо, бронзу, кольорове скло, встановили, що тривалість року дорівнює 365 дням. 6 годин, 15 хвилин 41 секунд (для довідки: сучасне значення 365 днів, 5 годин, 48 хвилин 46 секунд).</a:t>
            </a:r>
          </a:p>
        </p:txBody>
      </p:sp>
    </p:spTree>
    <p:extLst>
      <p:ext uri="{BB962C8B-B14F-4D97-AF65-F5344CB8AC3E}">
        <p14:creationId xmlns:p14="http://schemas.microsoft.com/office/powerpoint/2010/main" val="42739788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26E48C-AF5D-4B7C-BA91-E8B782F8976C}"/>
              </a:ext>
            </a:extLst>
          </p:cNvPr>
          <p:cNvSpPr>
            <a:spLocks noGrp="1"/>
          </p:cNvSpPr>
          <p:nvPr>
            <p:ph type="title"/>
          </p:nvPr>
        </p:nvSpPr>
        <p:spPr/>
        <p:txBody>
          <a:bodyPr/>
          <a:lstStyle/>
          <a:p>
            <a:pPr algn="ctr"/>
            <a:r>
              <a:rPr lang="uk-UA" dirty="0"/>
              <a:t>Культурний переворот</a:t>
            </a:r>
          </a:p>
        </p:txBody>
      </p:sp>
      <p:sp>
        <p:nvSpPr>
          <p:cNvPr id="3" name="Місце для вмісту 2">
            <a:extLst>
              <a:ext uri="{FF2B5EF4-FFF2-40B4-BE49-F238E27FC236}">
                <a16:creationId xmlns:a16="http://schemas.microsoft.com/office/drawing/2014/main" id="{3BF731E9-A4B7-4D16-A263-1A8C70C04BA2}"/>
              </a:ext>
            </a:extLst>
          </p:cNvPr>
          <p:cNvSpPr>
            <a:spLocks noGrp="1"/>
          </p:cNvSpPr>
          <p:nvPr>
            <p:ph idx="1"/>
          </p:nvPr>
        </p:nvSpPr>
        <p:spPr/>
        <p:txBody>
          <a:bodyPr/>
          <a:lstStyle/>
          <a:p>
            <a:pPr algn="just"/>
            <a:r>
              <a:rPr lang="uk-UA" dirty="0"/>
              <a:t>Формування зародків наукових знань і методів пов'язують із тим культурним переворотом, який стався у Стародавній Греції. "Велика колонізація", що охопила </a:t>
            </a:r>
            <a:r>
              <a:rPr lang="de-DE" dirty="0"/>
              <a:t>VIII-VI </a:t>
            </a:r>
            <a:r>
              <a:rPr lang="uk-UA" dirty="0"/>
              <a:t>ст. до зв. е., що полягала в основі грецьких поселень на чужій території, дала можливість грекам вийти з ізоляції, сприяла розвитку підприємливості, винахідливості, виховувала терпимість до інших поглядів, звичаїв, культур. Саме тоді ремесло починає відокремлюватися від сільського господарства, виникає товарне виробництво, розвиваються товарно-грошові відносини, розквітає культура, філософія, зароджується натурфілософія.</a:t>
            </a:r>
          </a:p>
        </p:txBody>
      </p:sp>
    </p:spTree>
    <p:extLst>
      <p:ext uri="{BB962C8B-B14F-4D97-AF65-F5344CB8AC3E}">
        <p14:creationId xmlns:p14="http://schemas.microsoft.com/office/powerpoint/2010/main" val="2127982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8D850C-9F10-4C6C-B8BF-B161977941E1}"/>
              </a:ext>
            </a:extLst>
          </p:cNvPr>
          <p:cNvSpPr>
            <a:spLocks noGrp="1"/>
          </p:cNvSpPr>
          <p:nvPr>
            <p:ph type="title"/>
          </p:nvPr>
        </p:nvSpPr>
        <p:spPr/>
        <p:txBody>
          <a:bodyPr/>
          <a:lstStyle/>
          <a:p>
            <a:pPr algn="ctr"/>
            <a:r>
              <a:rPr lang="uk-UA" dirty="0"/>
              <a:t>Соціокультурні передумови формування науки</a:t>
            </a:r>
          </a:p>
        </p:txBody>
      </p:sp>
      <p:sp>
        <p:nvSpPr>
          <p:cNvPr id="3" name="Місце для вмісту 2">
            <a:extLst>
              <a:ext uri="{FF2B5EF4-FFF2-40B4-BE49-F238E27FC236}">
                <a16:creationId xmlns:a16="http://schemas.microsoft.com/office/drawing/2014/main" id="{B02617DA-F1FF-4061-B0A6-F377EE465D44}"/>
              </a:ext>
            </a:extLst>
          </p:cNvPr>
          <p:cNvSpPr>
            <a:spLocks noGrp="1"/>
          </p:cNvSpPr>
          <p:nvPr>
            <p:ph idx="1"/>
          </p:nvPr>
        </p:nvSpPr>
        <p:spPr/>
        <p:txBody>
          <a:bodyPr/>
          <a:lstStyle/>
          <a:p>
            <a:pPr algn="just"/>
            <a:r>
              <a:rPr lang="uk-UA" dirty="0"/>
              <a:t>Перші відносно розвинені зразки знань з математики виникли в контексті культури античного полісу, з присутніми їй цінностями публічної дискусії, демонстраціями доведення і обґрунтування як умовами отримання істини.</a:t>
            </a:r>
          </a:p>
        </p:txBody>
      </p:sp>
    </p:spTree>
    <p:extLst>
      <p:ext uri="{BB962C8B-B14F-4D97-AF65-F5344CB8AC3E}">
        <p14:creationId xmlns:p14="http://schemas.microsoft.com/office/powerpoint/2010/main" val="23581362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8D850C-9F10-4C6C-B8BF-B161977941E1}"/>
              </a:ext>
            </a:extLst>
          </p:cNvPr>
          <p:cNvSpPr>
            <a:spLocks noGrp="1"/>
          </p:cNvSpPr>
          <p:nvPr>
            <p:ph type="title"/>
          </p:nvPr>
        </p:nvSpPr>
        <p:spPr/>
        <p:txBody>
          <a:bodyPr/>
          <a:lstStyle/>
          <a:p>
            <a:pPr algn="ctr"/>
            <a:r>
              <a:rPr lang="uk-UA" dirty="0"/>
              <a:t>Антична наука</a:t>
            </a:r>
          </a:p>
        </p:txBody>
      </p:sp>
      <p:sp>
        <p:nvSpPr>
          <p:cNvPr id="3" name="Місце для вмісту 2">
            <a:extLst>
              <a:ext uri="{FF2B5EF4-FFF2-40B4-BE49-F238E27FC236}">
                <a16:creationId xmlns:a16="http://schemas.microsoft.com/office/drawing/2014/main" id="{B02617DA-F1FF-4061-B0A6-F377EE465D44}"/>
              </a:ext>
            </a:extLst>
          </p:cNvPr>
          <p:cNvSpPr>
            <a:spLocks noGrp="1"/>
          </p:cNvSpPr>
          <p:nvPr>
            <p:ph idx="1"/>
          </p:nvPr>
        </p:nvSpPr>
        <p:spPr/>
        <p:txBody>
          <a:bodyPr/>
          <a:lstStyle/>
          <a:p>
            <a:pPr algn="just"/>
            <a:r>
              <a:rPr lang="uk-UA" dirty="0"/>
              <a:t>Античні філософи, розробивши необхідні засоби для переходу до теоретичного етапу розвитку математики, започаткували численні </a:t>
            </a:r>
            <a:r>
              <a:rPr lang="uk-UA" b="1" i="1" dirty="0"/>
              <a:t>спроби систематизувати математичні знання</a:t>
            </a:r>
            <a:r>
              <a:rPr lang="uk-UA" dirty="0"/>
              <a:t>, здобуті у давніх цивілізаціях, шляхом залучення процедури доведення. Це мало успіх. Найкращих результатів у цій справі досягли Фалес, піфагорійці, Платон. Зазначений процес завершився в епоху еллінізму створенням першого зразка розвиненої наукової теорії – Евклідової геометрії (ІІІ ст. до н. е.).</a:t>
            </a:r>
          </a:p>
        </p:txBody>
      </p:sp>
    </p:spTree>
    <p:extLst>
      <p:ext uri="{BB962C8B-B14F-4D97-AF65-F5344CB8AC3E}">
        <p14:creationId xmlns:p14="http://schemas.microsoft.com/office/powerpoint/2010/main" val="18620878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8D850C-9F10-4C6C-B8BF-B161977941E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02617DA-F1FF-4061-B0A6-F377EE465D44}"/>
              </a:ext>
            </a:extLst>
          </p:cNvPr>
          <p:cNvSpPr>
            <a:spLocks noGrp="1"/>
          </p:cNvSpPr>
          <p:nvPr>
            <p:ph idx="1"/>
          </p:nvPr>
        </p:nvSpPr>
        <p:spPr/>
        <p:txBody>
          <a:bodyPr/>
          <a:lstStyle/>
          <a:p>
            <a:pPr algn="just"/>
            <a:r>
              <a:rPr lang="ru-RU" dirty="0"/>
              <a:t>В </a:t>
            </a:r>
            <a:r>
              <a:rPr lang="ru-RU" dirty="0" err="1"/>
              <a:t>античній</a:t>
            </a:r>
            <a:r>
              <a:rPr lang="ru-RU" dirty="0"/>
              <a:t> </a:t>
            </a:r>
            <a:r>
              <a:rPr lang="ru-RU" dirty="0" err="1"/>
              <a:t>культурі</a:t>
            </a:r>
            <a:r>
              <a:rPr lang="ru-RU" dirty="0"/>
              <a:t> </a:t>
            </a:r>
            <a:r>
              <a:rPr lang="ru-RU" dirty="0" err="1"/>
              <a:t>знання</a:t>
            </a:r>
            <a:r>
              <a:rPr lang="ru-RU" dirty="0"/>
              <a:t> про </a:t>
            </a:r>
            <a:r>
              <a:rPr lang="ru-RU" dirty="0" err="1"/>
              <a:t>штучне</a:t>
            </a:r>
            <a:r>
              <a:rPr lang="ru-RU" dirty="0"/>
              <a:t> («</a:t>
            </a:r>
            <a:r>
              <a:rPr lang="ru-RU" dirty="0" err="1"/>
              <a:t>техне</a:t>
            </a:r>
            <a:r>
              <a:rPr lang="ru-RU" dirty="0"/>
              <a:t>») </a:t>
            </a:r>
            <a:r>
              <a:rPr lang="ru-RU" dirty="0" err="1"/>
              <a:t>протиставлялося</a:t>
            </a:r>
            <a:r>
              <a:rPr lang="ru-RU" dirty="0"/>
              <a:t> </a:t>
            </a:r>
            <a:r>
              <a:rPr lang="ru-RU" dirty="0" err="1"/>
              <a:t>знанню</a:t>
            </a:r>
            <a:r>
              <a:rPr lang="ru-RU" dirty="0"/>
              <a:t> про </a:t>
            </a:r>
            <a:r>
              <a:rPr lang="ru-RU" dirty="0" err="1"/>
              <a:t>природне</a:t>
            </a:r>
            <a:r>
              <a:rPr lang="ru-RU" dirty="0"/>
              <a:t> («</a:t>
            </a:r>
            <a:r>
              <a:rPr lang="ru-RU" dirty="0" err="1"/>
              <a:t>фюсіс</a:t>
            </a:r>
            <a:r>
              <a:rPr lang="ru-RU" dirty="0"/>
              <a:t>»).</a:t>
            </a:r>
          </a:p>
          <a:p>
            <a:pPr algn="just"/>
            <a:r>
              <a:rPr lang="ru-RU" dirty="0" err="1"/>
              <a:t>Антична</a:t>
            </a:r>
            <a:r>
              <a:rPr lang="ru-RU" dirty="0"/>
              <a:t> наука в </a:t>
            </a:r>
            <a:r>
              <a:rPr lang="ru-RU" dirty="0" err="1"/>
              <a:t>епоху</a:t>
            </a:r>
            <a:r>
              <a:rPr lang="ru-RU" dirty="0"/>
              <a:t> </a:t>
            </a:r>
            <a:r>
              <a:rPr lang="ru-RU" dirty="0" err="1"/>
              <a:t>еллінізму</a:t>
            </a:r>
            <a:r>
              <a:rPr lang="ru-RU" dirty="0"/>
              <a:t> </a:t>
            </a:r>
            <a:r>
              <a:rPr lang="ru-RU" dirty="0" err="1"/>
              <a:t>підійшла</a:t>
            </a:r>
            <a:r>
              <a:rPr lang="ru-RU" dirty="0"/>
              <a:t> </a:t>
            </a:r>
            <a:r>
              <a:rPr lang="ru-RU" dirty="0" err="1"/>
              <a:t>впритул</a:t>
            </a:r>
            <a:r>
              <a:rPr lang="ru-RU" dirty="0"/>
              <a:t> до </a:t>
            </a:r>
            <a:r>
              <a:rPr lang="ru-RU" dirty="0" err="1"/>
              <a:t>поєднання</a:t>
            </a:r>
            <a:r>
              <a:rPr lang="ru-RU" dirty="0"/>
              <a:t> </a:t>
            </a:r>
            <a:r>
              <a:rPr lang="ru-RU" dirty="0" err="1"/>
              <a:t>математичного</a:t>
            </a:r>
            <a:r>
              <a:rPr lang="ru-RU" dirty="0"/>
              <a:t> </a:t>
            </a:r>
            <a:r>
              <a:rPr lang="ru-RU" dirty="0" err="1"/>
              <a:t>опису</a:t>
            </a:r>
            <a:r>
              <a:rPr lang="ru-RU" dirty="0"/>
              <a:t> </a:t>
            </a:r>
            <a:r>
              <a:rPr lang="ru-RU" dirty="0" err="1"/>
              <a:t>природи</a:t>
            </a:r>
            <a:r>
              <a:rPr lang="ru-RU" dirty="0"/>
              <a:t> з </a:t>
            </a:r>
            <a:r>
              <a:rPr lang="ru-RU" dirty="0" err="1"/>
              <a:t>експериментом</a:t>
            </a:r>
            <a:r>
              <a:rPr lang="ru-RU" dirty="0"/>
              <a:t> (</a:t>
            </a:r>
            <a:r>
              <a:rPr lang="ru-RU" dirty="0" err="1"/>
              <a:t>Архімед</a:t>
            </a:r>
            <a:r>
              <a:rPr lang="ru-RU" dirty="0"/>
              <a:t>, Герон, Папп), але вона не </a:t>
            </a:r>
            <a:r>
              <a:rPr lang="ru-RU" dirty="0" err="1"/>
              <a:t>зробила</a:t>
            </a:r>
            <a:r>
              <a:rPr lang="ru-RU" dirty="0"/>
              <a:t> </a:t>
            </a:r>
            <a:r>
              <a:rPr lang="ru-RU" dirty="0" err="1"/>
              <a:t>вирішального</a:t>
            </a:r>
            <a:r>
              <a:rPr lang="ru-RU" dirty="0"/>
              <a:t> кроку до </a:t>
            </a:r>
            <a:r>
              <a:rPr lang="ru-RU" dirty="0" err="1"/>
              <a:t>конституювання</a:t>
            </a:r>
            <a:r>
              <a:rPr lang="ru-RU" dirty="0"/>
              <a:t> </a:t>
            </a:r>
            <a:r>
              <a:rPr lang="ru-RU" dirty="0" err="1"/>
              <a:t>експерименту</a:t>
            </a:r>
            <a:r>
              <a:rPr lang="ru-RU" dirty="0"/>
              <a:t> як способу </a:t>
            </a:r>
            <a:r>
              <a:rPr lang="ru-RU" dirty="0" err="1"/>
              <a:t>пізнання</a:t>
            </a:r>
            <a:r>
              <a:rPr lang="ru-RU" dirty="0"/>
              <a:t> </a:t>
            </a:r>
            <a:r>
              <a:rPr lang="ru-RU" dirty="0" err="1"/>
              <a:t>природи</a:t>
            </a:r>
            <a:endParaRPr lang="ru-RU" dirty="0"/>
          </a:p>
          <a:p>
            <a:endParaRPr lang="uk-UA" dirty="0"/>
          </a:p>
        </p:txBody>
      </p:sp>
    </p:spTree>
    <p:extLst>
      <p:ext uri="{BB962C8B-B14F-4D97-AF65-F5344CB8AC3E}">
        <p14:creationId xmlns:p14="http://schemas.microsoft.com/office/powerpoint/2010/main" val="19213695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113470-831D-48A9-BD46-00BC916E0730}"/>
              </a:ext>
            </a:extLst>
          </p:cNvPr>
          <p:cNvSpPr>
            <a:spLocks noGrp="1"/>
          </p:cNvSpPr>
          <p:nvPr>
            <p:ph type="title"/>
          </p:nvPr>
        </p:nvSpPr>
        <p:spPr/>
        <p:txBody>
          <a:bodyPr/>
          <a:lstStyle/>
          <a:p>
            <a:pPr algn="ctr"/>
            <a:r>
              <a:rPr lang="uk-UA" dirty="0"/>
              <a:t>«триєдине ціле»</a:t>
            </a:r>
          </a:p>
        </p:txBody>
      </p:sp>
      <p:sp>
        <p:nvSpPr>
          <p:cNvPr id="3" name="Місце для вмісту 2">
            <a:extLst>
              <a:ext uri="{FF2B5EF4-FFF2-40B4-BE49-F238E27FC236}">
                <a16:creationId xmlns:a16="http://schemas.microsoft.com/office/drawing/2014/main" id="{2A317AAA-A825-4F12-A358-C7B096E29B46}"/>
              </a:ext>
            </a:extLst>
          </p:cNvPr>
          <p:cNvSpPr>
            <a:spLocks noGrp="1"/>
          </p:cNvSpPr>
          <p:nvPr>
            <p:ph idx="1"/>
          </p:nvPr>
        </p:nvSpPr>
        <p:spPr/>
        <p:txBody>
          <a:bodyPr>
            <a:normAutofit fontScale="92500"/>
          </a:bodyPr>
          <a:lstStyle/>
          <a:p>
            <a:pPr algn="just"/>
            <a:r>
              <a:rPr lang="uk-UA" dirty="0"/>
              <a:t>В античності та середні віки в основному мало місце філософське пізнання світу. Тут поняття </a:t>
            </a:r>
            <a:r>
              <a:rPr lang="uk-UA" b="1" dirty="0">
                <a:solidFill>
                  <a:srgbClr val="FF0000"/>
                </a:solidFill>
              </a:rPr>
              <a:t>«філософія», «знання», «наука» </a:t>
            </a:r>
            <a:r>
              <a:rPr lang="uk-UA" dirty="0"/>
              <a:t>фактично збігалися: це було по суті </a:t>
            </a:r>
            <a:r>
              <a:rPr lang="uk-UA" b="1" i="1" dirty="0"/>
              <a:t>«триєдине ціле»</a:t>
            </a:r>
            <a:r>
              <a:rPr lang="uk-UA" dirty="0"/>
              <a:t>, не розділене ще на свої частини.</a:t>
            </a:r>
          </a:p>
          <a:p>
            <a:pPr algn="just"/>
            <a:r>
              <a:rPr lang="uk-UA" dirty="0"/>
              <a:t>В рамках філософії поєднувалися відомості та знання і про «перші причини та загальні засади», про окремі природні явища, про життя людей та історію людства, про сам процес пізнання, </a:t>
            </a:r>
            <a:r>
              <a:rPr lang="uk-UA" dirty="0" err="1"/>
              <a:t>формулювалася</a:t>
            </a:r>
            <a:r>
              <a:rPr lang="uk-UA" dirty="0"/>
              <a:t> певна сукупність логічних (</a:t>
            </a:r>
            <a:r>
              <a:rPr lang="uk-UA" dirty="0" err="1"/>
              <a:t>Арістотель</a:t>
            </a:r>
            <a:r>
              <a:rPr lang="uk-UA" dirty="0"/>
              <a:t>) та математичних (Евклід) знань тощо. Всі ці знання існували в межах єдиного цілого (традиційно званого філософією) у вигляді її окремих аспектів, сторін. Інакше кажучи, елементи, передумови, «ростки» майбутньої науки формувалися у надрах інший духовної системи, але вони ще виділялися їх як автономне, самостійне ціле.</a:t>
            </a:r>
          </a:p>
        </p:txBody>
      </p:sp>
    </p:spTree>
    <p:extLst>
      <p:ext uri="{BB962C8B-B14F-4D97-AF65-F5344CB8AC3E}">
        <p14:creationId xmlns:p14="http://schemas.microsoft.com/office/powerpoint/2010/main" val="33212159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D185AAB-121D-4FFC-8F99-10263197DB2B}"/>
              </a:ext>
            </a:extLst>
          </p:cNvPr>
          <p:cNvSpPr>
            <a:spLocks noGrp="1"/>
          </p:cNvSpPr>
          <p:nvPr>
            <p:ph type="title"/>
          </p:nvPr>
        </p:nvSpPr>
        <p:spPr/>
        <p:txBody>
          <a:bodyPr/>
          <a:lstStyle/>
          <a:p>
            <a:pPr algn="ctr"/>
            <a:r>
              <a:rPr lang="uk-UA" dirty="0"/>
              <a:t>Аналіз</a:t>
            </a:r>
          </a:p>
        </p:txBody>
      </p:sp>
      <p:sp>
        <p:nvSpPr>
          <p:cNvPr id="3" name="Місце для вмісту 2">
            <a:extLst>
              <a:ext uri="{FF2B5EF4-FFF2-40B4-BE49-F238E27FC236}">
                <a16:creationId xmlns:a16="http://schemas.microsoft.com/office/drawing/2014/main" id="{7A44594A-03B2-4C31-A8E9-0D13954A03B2}"/>
              </a:ext>
            </a:extLst>
          </p:cNvPr>
          <p:cNvSpPr>
            <a:spLocks noGrp="1"/>
          </p:cNvSpPr>
          <p:nvPr>
            <p:ph idx="1"/>
          </p:nvPr>
        </p:nvSpPr>
        <p:spPr/>
        <p:txBody>
          <a:bodyPr/>
          <a:lstStyle/>
          <a:p>
            <a:pPr algn="just"/>
            <a:r>
              <a:rPr lang="uk-UA" dirty="0" err="1"/>
              <a:t>Арістотель</a:t>
            </a:r>
            <a:r>
              <a:rPr lang="uk-UA" dirty="0"/>
              <a:t> створив цілісну систему формальної </a:t>
            </a:r>
            <a:r>
              <a:rPr lang="uk-UA" b="1" dirty="0">
                <a:solidFill>
                  <a:srgbClr val="FF0000"/>
                </a:solidFill>
              </a:rPr>
              <a:t>логіки</a:t>
            </a:r>
            <a:r>
              <a:rPr lang="uk-UA" dirty="0"/>
              <a:t>, «першу філософію» та діалектичний метод. Грецький філософ широко використовує у своїх роботах загальне поняття класифікації (особливо важливе пізнання природи) і дає майстерний аналіз тих складнощів, із якими пов'язані взаємини різних класів об'єктів. Своє теоретичне вчення </a:t>
            </a:r>
            <a:r>
              <a:rPr lang="uk-UA" dirty="0" err="1"/>
              <a:t>Арістотель</a:t>
            </a:r>
            <a:r>
              <a:rPr lang="uk-UA" dirty="0"/>
              <a:t> застосував також до величезного матеріалу, зібраного безпосереднім спостереженням зоології, фізики, соціології. Ми можемо виявити у нього початки майже всіх наших, конкретних наук, як природничих, і тих, пов'язані з активністю людського духу. Він заклав основи того прагнення </a:t>
            </a:r>
            <a:r>
              <a:rPr lang="uk-UA" b="1" i="1" dirty="0"/>
              <a:t>точного аналізу кожної конкретної ситуації</a:t>
            </a:r>
            <a:r>
              <a:rPr lang="uk-UA" dirty="0"/>
              <a:t>, що зрештою призвело до формування сучасної європейської науки.</a:t>
            </a:r>
          </a:p>
        </p:txBody>
      </p:sp>
    </p:spTree>
    <p:extLst>
      <p:ext uri="{BB962C8B-B14F-4D97-AF65-F5344CB8AC3E}">
        <p14:creationId xmlns:p14="http://schemas.microsoft.com/office/powerpoint/2010/main" val="2277373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D736E11-A3DF-449D-A5B3-A1592C143B7D}"/>
              </a:ext>
            </a:extLst>
          </p:cNvPr>
          <p:cNvSpPr>
            <a:spLocks noGrp="1"/>
          </p:cNvSpPr>
          <p:nvPr>
            <p:ph type="title"/>
          </p:nvPr>
        </p:nvSpPr>
        <p:spPr/>
        <p:txBody>
          <a:bodyPr/>
          <a:lstStyle/>
          <a:p>
            <a:endParaRPr lang="uk-UA" dirty="0"/>
          </a:p>
        </p:txBody>
      </p:sp>
      <p:sp>
        <p:nvSpPr>
          <p:cNvPr id="3" name="Місце для вмісту 2">
            <a:extLst>
              <a:ext uri="{FF2B5EF4-FFF2-40B4-BE49-F238E27FC236}">
                <a16:creationId xmlns:a16="http://schemas.microsoft.com/office/drawing/2014/main" id="{C8C4157C-301C-4A4D-8582-BF7E5260CE3E}"/>
              </a:ext>
            </a:extLst>
          </p:cNvPr>
          <p:cNvSpPr>
            <a:spLocks noGrp="1"/>
          </p:cNvSpPr>
          <p:nvPr>
            <p:ph idx="1"/>
          </p:nvPr>
        </p:nvSpPr>
        <p:spPr/>
        <p:txBody>
          <a:bodyPr>
            <a:normAutofit fontScale="85000" lnSpcReduction="20000"/>
          </a:bodyPr>
          <a:lstStyle/>
          <a:p>
            <a:pPr algn="just"/>
            <a:r>
              <a:rPr lang="uk-UA" dirty="0"/>
              <a:t>У процесі історичного розвитку постійно зростала роль діячів науки, які одними з перших давали адекватну відповідь на чергові виклики історії. Виокремлюють наступні періоди розвитку науки</a:t>
            </a:r>
            <a:r>
              <a:rPr lang="ru-RU" dirty="0"/>
              <a:t>:</a:t>
            </a:r>
          </a:p>
          <a:p>
            <a:pPr algn="just"/>
            <a:r>
              <a:rPr lang="uk-UA" dirty="0"/>
              <a:t>1 </a:t>
            </a:r>
            <a:r>
              <a:rPr lang="uk-UA" dirty="0" err="1"/>
              <a:t>переднаука</a:t>
            </a:r>
            <a:r>
              <a:rPr lang="uk-UA" dirty="0"/>
              <a:t> (І</a:t>
            </a:r>
            <a:r>
              <a:rPr lang="en-US" dirty="0"/>
              <a:t>V</a:t>
            </a:r>
            <a:r>
              <a:rPr lang="uk-UA" dirty="0"/>
              <a:t> тис. до н.е. – </a:t>
            </a:r>
            <a:r>
              <a:rPr lang="en-US" dirty="0"/>
              <a:t>V</a:t>
            </a:r>
            <a:r>
              <a:rPr lang="uk-UA" dirty="0"/>
              <a:t> ст.  до н. е. ). створення писемності, розробка начал математики, хронометрії, технології </a:t>
            </a:r>
            <a:r>
              <a:rPr lang="uk-UA" dirty="0" err="1"/>
              <a:t>ремесел</a:t>
            </a:r>
            <a:r>
              <a:rPr lang="uk-UA" dirty="0"/>
              <a:t>;</a:t>
            </a:r>
          </a:p>
          <a:p>
            <a:pPr algn="just"/>
            <a:r>
              <a:rPr lang="uk-UA" dirty="0"/>
              <a:t>2. античність (</a:t>
            </a:r>
            <a:r>
              <a:rPr lang="en-US" dirty="0"/>
              <a:t>V</a:t>
            </a:r>
            <a:r>
              <a:rPr lang="uk-UA" dirty="0"/>
              <a:t> ст. до н. е. – </a:t>
            </a:r>
            <a:r>
              <a:rPr lang="en-US" dirty="0"/>
              <a:t>V</a:t>
            </a:r>
            <a:r>
              <a:rPr lang="uk-UA" dirty="0"/>
              <a:t> ст.  н.е.). формуються основи раціонального мислення, зароджуються європейська філософія, логіка, геометрія Евкліда, наукове знання набуває енциклопедичного характеру (Аристотель);</a:t>
            </a:r>
          </a:p>
          <a:p>
            <a:pPr algn="just"/>
            <a:r>
              <a:rPr lang="uk-UA" dirty="0"/>
              <a:t>3. середньовіччя (</a:t>
            </a:r>
            <a:r>
              <a:rPr lang="en-US" dirty="0"/>
              <a:t>V</a:t>
            </a:r>
            <a:r>
              <a:rPr lang="uk-UA" dirty="0"/>
              <a:t> ст. н.е. – </a:t>
            </a:r>
            <a:r>
              <a:rPr lang="en-US" dirty="0"/>
              <a:t>XII</a:t>
            </a:r>
            <a:r>
              <a:rPr lang="uk-UA" dirty="0"/>
              <a:t> ст. н.е.). панівний стан релігії у духовному житті суспільства, утвердження схоластики, розвиток технічних знань;</a:t>
            </a:r>
          </a:p>
          <a:p>
            <a:pPr algn="just"/>
            <a:r>
              <a:rPr lang="uk-UA" dirty="0"/>
              <a:t>4. Відродження (</a:t>
            </a:r>
            <a:r>
              <a:rPr lang="en-US" dirty="0"/>
              <a:t>XII</a:t>
            </a:r>
            <a:r>
              <a:rPr lang="uk-UA" dirty="0"/>
              <a:t> ст. – </a:t>
            </a:r>
            <a:r>
              <a:rPr lang="en-US" dirty="0"/>
              <a:t>XVI</a:t>
            </a:r>
            <a:r>
              <a:rPr lang="uk-UA" dirty="0"/>
              <a:t> ст.). виникають європейські університети, зароджується гуманізм, розробляється М. Коперником геліоцентрична концепція Всесвіту, виходить у світ 42-рядкова Біблія – перший друкований твір у Європі, шедевр першодруку, створений Й. Гутенбергом;</a:t>
            </a:r>
          </a:p>
        </p:txBody>
      </p:sp>
    </p:spTree>
    <p:extLst>
      <p:ext uri="{BB962C8B-B14F-4D97-AF65-F5344CB8AC3E}">
        <p14:creationId xmlns:p14="http://schemas.microsoft.com/office/powerpoint/2010/main" val="3491149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8D850C-9F10-4C6C-B8BF-B161977941E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02617DA-F1FF-4061-B0A6-F377EE465D44}"/>
              </a:ext>
            </a:extLst>
          </p:cNvPr>
          <p:cNvSpPr>
            <a:spLocks noGrp="1"/>
          </p:cNvSpPr>
          <p:nvPr>
            <p:ph idx="1"/>
          </p:nvPr>
        </p:nvSpPr>
        <p:spPr/>
        <p:txBody>
          <a:bodyPr/>
          <a:lstStyle/>
          <a:p>
            <a:pPr algn="just"/>
            <a:r>
              <a:rPr lang="ru-RU" dirty="0" err="1"/>
              <a:t>Природознавство</a:t>
            </a:r>
            <a:r>
              <a:rPr lang="ru-RU" dirty="0"/>
              <a:t>, </a:t>
            </a:r>
            <a:r>
              <a:rPr lang="ru-RU" dirty="0" err="1"/>
              <a:t>засноване</a:t>
            </a:r>
            <a:r>
              <a:rPr lang="ru-RU" dirty="0"/>
              <a:t> на </a:t>
            </a:r>
            <a:r>
              <a:rPr lang="ru-RU" dirty="0" err="1"/>
              <a:t>поєднанні</a:t>
            </a:r>
            <a:r>
              <a:rPr lang="ru-RU" dirty="0"/>
              <a:t> </a:t>
            </a:r>
            <a:r>
              <a:rPr lang="ru-RU" dirty="0" err="1"/>
              <a:t>математичного</a:t>
            </a:r>
            <a:r>
              <a:rPr lang="ru-RU" dirty="0"/>
              <a:t> </a:t>
            </a:r>
            <a:r>
              <a:rPr lang="ru-RU" dirty="0" err="1"/>
              <a:t>опису</a:t>
            </a:r>
            <a:r>
              <a:rPr lang="ru-RU" dirty="0"/>
              <a:t> </a:t>
            </a:r>
            <a:r>
              <a:rPr lang="ru-RU" dirty="0" err="1"/>
              <a:t>природи</a:t>
            </a:r>
            <a:r>
              <a:rPr lang="ru-RU" dirty="0"/>
              <a:t> з </a:t>
            </a:r>
            <a:r>
              <a:rPr lang="ru-RU" dirty="0" err="1"/>
              <a:t>її</a:t>
            </a:r>
            <a:r>
              <a:rPr lang="ru-RU" dirty="0"/>
              <a:t> </a:t>
            </a:r>
            <a:r>
              <a:rPr lang="ru-RU" dirty="0" err="1"/>
              <a:t>експериментальним</a:t>
            </a:r>
            <a:r>
              <a:rPr lang="ru-RU" dirty="0"/>
              <a:t> </a:t>
            </a:r>
            <a:r>
              <a:rPr lang="ru-RU" dirty="0" err="1"/>
              <a:t>дослідженням</a:t>
            </a:r>
            <a:r>
              <a:rPr lang="ru-RU" dirty="0"/>
              <a:t>, </a:t>
            </a:r>
            <a:r>
              <a:rPr lang="ru-RU" dirty="0" err="1"/>
              <a:t>теж</a:t>
            </a:r>
            <a:r>
              <a:rPr lang="ru-RU" dirty="0"/>
              <a:t> </a:t>
            </a:r>
            <a:r>
              <a:rPr lang="ru-RU" dirty="0" err="1"/>
              <a:t>формувалося</a:t>
            </a:r>
            <a:r>
              <a:rPr lang="ru-RU" dirty="0"/>
              <a:t> в </a:t>
            </a:r>
            <a:r>
              <a:rPr lang="ru-RU" dirty="0" err="1"/>
              <a:t>результаті</a:t>
            </a:r>
            <a:r>
              <a:rPr lang="ru-RU" dirty="0"/>
              <a:t> </a:t>
            </a:r>
            <a:r>
              <a:rPr lang="ru-RU" dirty="0" err="1"/>
              <a:t>культурних</a:t>
            </a:r>
            <a:r>
              <a:rPr lang="ru-RU" dirty="0"/>
              <a:t> </a:t>
            </a:r>
            <a:r>
              <a:rPr lang="ru-RU" dirty="0" err="1"/>
              <a:t>змін</a:t>
            </a:r>
            <a:r>
              <a:rPr lang="ru-RU" dirty="0"/>
              <a:t>, але в основному тих, </a:t>
            </a:r>
            <a:r>
              <a:rPr lang="ru-RU" dirty="0" err="1"/>
              <a:t>що</a:t>
            </a:r>
            <a:r>
              <a:rPr lang="ru-RU" dirty="0"/>
              <a:t> </a:t>
            </a:r>
            <a:r>
              <a:rPr lang="ru-RU" dirty="0" err="1"/>
              <a:t>відбувалися</a:t>
            </a:r>
            <a:r>
              <a:rPr lang="ru-RU" dirty="0"/>
              <a:t> в </a:t>
            </a:r>
            <a:r>
              <a:rPr lang="ru-RU" dirty="0" err="1"/>
              <a:t>епоху</a:t>
            </a:r>
            <a:r>
              <a:rPr lang="ru-RU" dirty="0"/>
              <a:t> </a:t>
            </a:r>
            <a:r>
              <a:rPr lang="ru-RU" dirty="0" err="1"/>
              <a:t>Ренесансу</a:t>
            </a:r>
            <a:r>
              <a:rPr lang="ru-RU" dirty="0"/>
              <a:t> і переходу до </a:t>
            </a:r>
            <a:r>
              <a:rPr lang="ru-RU" dirty="0" err="1"/>
              <a:t>епохи</a:t>
            </a:r>
            <a:r>
              <a:rPr lang="ru-RU" dirty="0"/>
              <a:t> Нового часу.</a:t>
            </a:r>
          </a:p>
          <a:p>
            <a:r>
              <a:rPr lang="ru-RU" dirty="0" err="1"/>
              <a:t>Йдеться</a:t>
            </a:r>
            <a:r>
              <a:rPr lang="ru-RU" dirty="0"/>
              <a:t> </a:t>
            </a:r>
            <a:r>
              <a:rPr lang="ru-RU" dirty="0" err="1"/>
              <a:t>насамперед</a:t>
            </a:r>
            <a:r>
              <a:rPr lang="ru-RU" dirty="0"/>
              <a:t> про </a:t>
            </a:r>
            <a:r>
              <a:rPr lang="ru-RU" dirty="0" err="1"/>
              <a:t>утвердження</a:t>
            </a:r>
            <a:r>
              <a:rPr lang="ru-RU" dirty="0"/>
              <a:t> в </a:t>
            </a:r>
            <a:r>
              <a:rPr lang="ru-RU" dirty="0" err="1"/>
              <a:t>науці</a:t>
            </a:r>
            <a:r>
              <a:rPr lang="ru-RU" dirty="0"/>
              <a:t> </a:t>
            </a:r>
            <a:r>
              <a:rPr lang="ru-RU" dirty="0" err="1"/>
              <a:t>експерименту</a:t>
            </a:r>
            <a:r>
              <a:rPr lang="ru-RU" dirty="0"/>
              <a:t>. </a:t>
            </a:r>
            <a:endParaRPr lang="uk-UA" dirty="0"/>
          </a:p>
        </p:txBody>
      </p:sp>
    </p:spTree>
    <p:extLst>
      <p:ext uri="{BB962C8B-B14F-4D97-AF65-F5344CB8AC3E}">
        <p14:creationId xmlns:p14="http://schemas.microsoft.com/office/powerpoint/2010/main" val="41094957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8D850C-9F10-4C6C-B8BF-B161977941E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02617DA-F1FF-4061-B0A6-F377EE465D44}"/>
              </a:ext>
            </a:extLst>
          </p:cNvPr>
          <p:cNvSpPr>
            <a:spLocks noGrp="1"/>
          </p:cNvSpPr>
          <p:nvPr>
            <p:ph idx="1"/>
          </p:nvPr>
        </p:nvSpPr>
        <p:spPr/>
        <p:txBody>
          <a:bodyPr>
            <a:normAutofit fontScale="92500" lnSpcReduction="10000"/>
          </a:bodyPr>
          <a:lstStyle/>
          <a:p>
            <a:pPr algn="just"/>
            <a:r>
              <a:rPr lang="uk-UA" b="1" dirty="0"/>
              <a:t>Ідея експерименту </a:t>
            </a:r>
            <a:r>
              <a:rPr lang="uk-UA" dirty="0"/>
              <a:t>як методу пізнання і перевірки істинності наукових суджень могла укорінитися в науці лише за умови наявності наступних світоглядних </a:t>
            </a:r>
            <a:r>
              <a:rPr lang="uk-UA" b="1" dirty="0"/>
              <a:t>настанов</a:t>
            </a:r>
            <a:r>
              <a:rPr lang="uk-UA" dirty="0"/>
              <a:t>:</a:t>
            </a:r>
          </a:p>
          <a:p>
            <a:pPr algn="just"/>
            <a:r>
              <a:rPr lang="uk-UA" dirty="0"/>
              <a:t>1. розуміння суб’єкта пізнання як такого, що протистоїть природі і активно впливає на її об’єкти. </a:t>
            </a:r>
          </a:p>
          <a:p>
            <a:pPr algn="just"/>
            <a:r>
              <a:rPr lang="uk-UA" dirty="0"/>
              <a:t>2. розгляд результатів експерименту, які є продуктом штучного, створеного людиною, як такого, що принципово не відрізняється від природних станів і підпорядковується законам природи та виявляє їхню дію.</a:t>
            </a:r>
          </a:p>
          <a:p>
            <a:pPr algn="just"/>
            <a:r>
              <a:rPr lang="uk-UA" dirty="0"/>
              <a:t>3. розгляд природи як закономірно упорядкованого поля об’єктів, де індивідуальна неповторність кожної речі нібито розчиняється у дії законів, які керують рухом і змінами якісного розмаїття речей і однаково діють у всіх точках простору і впродовж усіх моментів часу.</a:t>
            </a:r>
          </a:p>
        </p:txBody>
      </p:sp>
    </p:spTree>
    <p:extLst>
      <p:ext uri="{BB962C8B-B14F-4D97-AF65-F5344CB8AC3E}">
        <p14:creationId xmlns:p14="http://schemas.microsoft.com/office/powerpoint/2010/main" val="10547772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388AE5-FED6-4BE2-A9E6-5866F851579E}"/>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921C999C-2018-4503-8805-58B23CA7565E}"/>
              </a:ext>
            </a:extLst>
          </p:cNvPr>
          <p:cNvSpPr>
            <a:spLocks noGrp="1"/>
          </p:cNvSpPr>
          <p:nvPr>
            <p:ph idx="1"/>
          </p:nvPr>
        </p:nvSpPr>
        <p:spPr/>
        <p:txBody>
          <a:bodyPr/>
          <a:lstStyle/>
          <a:p>
            <a:pPr algn="just"/>
            <a:r>
              <a:rPr lang="ru-RU" dirty="0"/>
              <a:t>В </a:t>
            </a:r>
            <a:r>
              <a:rPr lang="ru-RU" dirty="0" err="1"/>
              <a:t>античний</a:t>
            </a:r>
            <a:r>
              <a:rPr lang="ru-RU" dirty="0"/>
              <a:t> і </a:t>
            </a:r>
            <a:r>
              <a:rPr lang="ru-RU" dirty="0" err="1"/>
              <a:t>середньовічний</a:t>
            </a:r>
            <a:r>
              <a:rPr lang="ru-RU" dirty="0"/>
              <a:t> </a:t>
            </a:r>
            <a:r>
              <a:rPr lang="ru-RU" dirty="0" err="1"/>
              <a:t>періоди</a:t>
            </a:r>
            <a:r>
              <a:rPr lang="ru-RU" dirty="0"/>
              <a:t> </a:t>
            </a:r>
            <a:r>
              <a:rPr lang="ru-RU" dirty="0" err="1"/>
              <a:t>існували</a:t>
            </a:r>
            <a:r>
              <a:rPr lang="ru-RU" dirty="0"/>
              <a:t> </a:t>
            </a:r>
            <a:r>
              <a:rPr lang="ru-RU" dirty="0" err="1"/>
              <a:t>лише</a:t>
            </a:r>
            <a:r>
              <a:rPr lang="ru-RU" dirty="0"/>
              <a:t> </a:t>
            </a:r>
            <a:r>
              <a:rPr lang="ru-RU" dirty="0" err="1"/>
              <a:t>елементи</a:t>
            </a:r>
            <a:r>
              <a:rPr lang="ru-RU" dirty="0"/>
              <a:t>, </a:t>
            </a:r>
            <a:r>
              <a:rPr lang="ru-RU" dirty="0" err="1"/>
              <a:t>передумови</a:t>
            </a:r>
            <a:r>
              <a:rPr lang="ru-RU" dirty="0"/>
              <a:t>, «</a:t>
            </a:r>
            <a:r>
              <a:rPr lang="ru-RU" dirty="0" err="1"/>
              <a:t>шматочки</a:t>
            </a:r>
            <a:r>
              <a:rPr lang="ru-RU" dirty="0"/>
              <a:t>» науки, але не сама наука у </a:t>
            </a:r>
            <a:r>
              <a:rPr lang="ru-RU" dirty="0" err="1"/>
              <a:t>власному</a:t>
            </a:r>
            <a:r>
              <a:rPr lang="ru-RU" dirty="0"/>
              <a:t> </a:t>
            </a:r>
            <a:r>
              <a:rPr lang="ru-RU" dirty="0" err="1"/>
              <a:t>значенні</a:t>
            </a:r>
            <a:r>
              <a:rPr lang="ru-RU" dirty="0"/>
              <a:t> слова (як </a:t>
            </a:r>
            <a:r>
              <a:rPr lang="ru-RU" dirty="0" err="1"/>
              <a:t>зазначена</a:t>
            </a:r>
            <a:r>
              <a:rPr lang="ru-RU" dirty="0"/>
              <a:t> «</a:t>
            </a:r>
            <a:r>
              <a:rPr lang="ru-RU" dirty="0" err="1"/>
              <a:t>цілісна</a:t>
            </a:r>
            <a:r>
              <a:rPr lang="ru-RU" dirty="0"/>
              <a:t> </a:t>
            </a:r>
            <a:r>
              <a:rPr lang="ru-RU" dirty="0" err="1"/>
              <a:t>триєдність</a:t>
            </a:r>
            <a:r>
              <a:rPr lang="ru-RU" dirty="0"/>
              <a:t>»), яка </a:t>
            </a:r>
            <a:r>
              <a:rPr lang="ru-RU" dirty="0" err="1"/>
              <a:t>виникає</a:t>
            </a:r>
            <a:r>
              <a:rPr lang="ru-RU" dirty="0"/>
              <a:t> </a:t>
            </a:r>
            <a:r>
              <a:rPr lang="ru-RU" dirty="0" err="1"/>
              <a:t>лише</a:t>
            </a:r>
            <a:r>
              <a:rPr lang="ru-RU" dirty="0"/>
              <a:t> в </a:t>
            </a:r>
            <a:r>
              <a:rPr lang="ru-RU" dirty="0" err="1"/>
              <a:t>Новий</a:t>
            </a:r>
            <a:r>
              <a:rPr lang="ru-RU" dirty="0"/>
              <a:t> час, у </a:t>
            </a:r>
            <a:r>
              <a:rPr lang="ru-RU" dirty="0" err="1"/>
              <a:t>процесі</a:t>
            </a:r>
            <a:r>
              <a:rPr lang="ru-RU" dirty="0"/>
              <a:t> </a:t>
            </a:r>
            <a:r>
              <a:rPr lang="ru-RU" dirty="0" err="1"/>
              <a:t>відпочкування</a:t>
            </a:r>
            <a:r>
              <a:rPr lang="ru-RU" dirty="0"/>
              <a:t> науки </a:t>
            </a:r>
            <a:r>
              <a:rPr lang="ru-RU" dirty="0" err="1"/>
              <a:t>від</a:t>
            </a:r>
            <a:r>
              <a:rPr lang="ru-RU" dirty="0"/>
              <a:t> </a:t>
            </a:r>
            <a:r>
              <a:rPr lang="ru-RU" dirty="0" err="1"/>
              <a:t>традиційної</a:t>
            </a:r>
            <a:r>
              <a:rPr lang="ru-RU" dirty="0"/>
              <a:t> </a:t>
            </a:r>
            <a:r>
              <a:rPr lang="ru-RU" dirty="0" err="1"/>
              <a:t>філософії</a:t>
            </a:r>
            <a:r>
              <a:rPr lang="ru-RU" dirty="0"/>
              <a:t>. Як писав у </a:t>
            </a:r>
            <a:r>
              <a:rPr lang="ru-RU" dirty="0" err="1"/>
              <a:t>зв'язку</a:t>
            </a:r>
            <a:r>
              <a:rPr lang="ru-RU" dirty="0"/>
              <a:t> з </a:t>
            </a:r>
            <a:r>
              <a:rPr lang="ru-RU" dirty="0" err="1"/>
              <a:t>цим</a:t>
            </a:r>
            <a:r>
              <a:rPr lang="ru-RU" dirty="0"/>
              <a:t> В. І. </a:t>
            </a:r>
            <a:r>
              <a:rPr lang="ru-RU" dirty="0" err="1"/>
              <a:t>Вернадський</a:t>
            </a:r>
            <a:r>
              <a:rPr lang="ru-RU" dirty="0"/>
              <a:t>, основа </a:t>
            </a:r>
            <a:r>
              <a:rPr lang="ru-RU" dirty="0" err="1"/>
              <a:t>нової</a:t>
            </a:r>
            <a:r>
              <a:rPr lang="ru-RU" dirty="0"/>
              <a:t> науки </a:t>
            </a:r>
            <a:r>
              <a:rPr lang="ru-RU" dirty="0" err="1"/>
              <a:t>нашого</a:t>
            </a:r>
            <a:r>
              <a:rPr lang="ru-RU" dirty="0"/>
              <a:t> часу — «</a:t>
            </a:r>
            <a:r>
              <a:rPr lang="ru-RU" dirty="0" err="1"/>
              <a:t>це</a:t>
            </a:r>
            <a:r>
              <a:rPr lang="ru-RU" dirty="0"/>
              <a:t> по </a:t>
            </a:r>
            <a:r>
              <a:rPr lang="ru-RU" dirty="0" err="1"/>
              <a:t>суті</a:t>
            </a:r>
            <a:r>
              <a:rPr lang="ru-RU" dirty="0"/>
              <a:t> </a:t>
            </a:r>
            <a:r>
              <a:rPr lang="ru-RU" dirty="0" err="1"/>
              <a:t>створення</a:t>
            </a:r>
            <a:r>
              <a:rPr lang="ru-RU" dirty="0"/>
              <a:t> XVII—XX ст., </a:t>
            </a:r>
            <a:r>
              <a:rPr lang="ru-RU" dirty="0" err="1"/>
              <a:t>хоча</a:t>
            </a:r>
            <a:r>
              <a:rPr lang="ru-RU" dirty="0"/>
              <a:t> </a:t>
            </a:r>
            <a:r>
              <a:rPr lang="ru-RU" dirty="0" err="1"/>
              <a:t>окремі</a:t>
            </a:r>
            <a:r>
              <a:rPr lang="ru-RU" dirty="0"/>
              <a:t> </a:t>
            </a:r>
            <a:r>
              <a:rPr lang="ru-RU" dirty="0" err="1"/>
              <a:t>спроби</a:t>
            </a:r>
            <a:r>
              <a:rPr lang="ru-RU" dirty="0"/>
              <a:t> та </a:t>
            </a:r>
            <a:r>
              <a:rPr lang="ru-RU" dirty="0" err="1"/>
              <a:t>досить</a:t>
            </a:r>
            <a:r>
              <a:rPr lang="ru-RU" dirty="0"/>
              <a:t> </a:t>
            </a:r>
            <a:r>
              <a:rPr lang="ru-RU" dirty="0" err="1"/>
              <a:t>вдалі</a:t>
            </a:r>
            <a:r>
              <a:rPr lang="ru-RU" dirty="0"/>
              <a:t> </a:t>
            </a:r>
            <a:r>
              <a:rPr lang="ru-RU" dirty="0" err="1"/>
              <a:t>її</a:t>
            </a:r>
            <a:r>
              <a:rPr lang="ru-RU" dirty="0"/>
              <a:t> </a:t>
            </a:r>
            <a:r>
              <a:rPr lang="ru-RU" dirty="0" err="1"/>
              <a:t>побудови</a:t>
            </a:r>
            <a:r>
              <a:rPr lang="ru-RU" dirty="0"/>
              <a:t> </a:t>
            </a:r>
            <a:r>
              <a:rPr lang="ru-RU" dirty="0" err="1"/>
              <a:t>сягають</a:t>
            </a:r>
            <a:r>
              <a:rPr lang="ru-RU" dirty="0"/>
              <a:t> </a:t>
            </a:r>
            <a:r>
              <a:rPr lang="ru-RU" dirty="0" err="1"/>
              <a:t>глибини</a:t>
            </a:r>
            <a:r>
              <a:rPr lang="ru-RU" dirty="0"/>
              <a:t> </a:t>
            </a:r>
            <a:r>
              <a:rPr lang="ru-RU" dirty="0" err="1"/>
              <a:t>століть</a:t>
            </a:r>
            <a:r>
              <a:rPr lang="ru-RU" dirty="0"/>
              <a:t>... </a:t>
            </a:r>
            <a:r>
              <a:rPr lang="ru-RU" dirty="0" err="1"/>
              <a:t>Сучасний</a:t>
            </a:r>
            <a:r>
              <a:rPr lang="ru-RU" dirty="0"/>
              <a:t> </a:t>
            </a:r>
            <a:r>
              <a:rPr lang="ru-RU" dirty="0" err="1"/>
              <a:t>науковий</a:t>
            </a:r>
            <a:r>
              <a:rPr lang="ru-RU" dirty="0"/>
              <a:t> </a:t>
            </a:r>
            <a:r>
              <a:rPr lang="ru-RU" dirty="0" err="1"/>
              <a:t>апарат</a:t>
            </a:r>
            <a:r>
              <a:rPr lang="ru-RU" dirty="0"/>
              <a:t> </a:t>
            </a:r>
            <a:r>
              <a:rPr lang="ru-RU" dirty="0" err="1"/>
              <a:t>майже</a:t>
            </a:r>
            <a:r>
              <a:rPr lang="ru-RU" dirty="0"/>
              <a:t> </a:t>
            </a:r>
            <a:r>
              <a:rPr lang="ru-RU" dirty="0" err="1"/>
              <a:t>цілком</a:t>
            </a:r>
            <a:r>
              <a:rPr lang="ru-RU" dirty="0"/>
              <a:t> </a:t>
            </a:r>
            <a:r>
              <a:rPr lang="ru-RU" dirty="0" err="1"/>
              <a:t>створений</a:t>
            </a:r>
            <a:r>
              <a:rPr lang="ru-RU" dirty="0"/>
              <a:t> у </a:t>
            </a:r>
            <a:r>
              <a:rPr lang="ru-RU" dirty="0" err="1"/>
              <a:t>останні</a:t>
            </a:r>
            <a:r>
              <a:rPr lang="ru-RU" dirty="0"/>
              <a:t> три </a:t>
            </a:r>
            <a:r>
              <a:rPr lang="ru-RU" dirty="0" err="1"/>
              <a:t>сторіччя</a:t>
            </a:r>
            <a:r>
              <a:rPr lang="ru-RU" dirty="0"/>
              <a:t>, але до </a:t>
            </a:r>
            <a:r>
              <a:rPr lang="ru-RU" dirty="0" err="1"/>
              <a:t>нього</a:t>
            </a:r>
            <a:r>
              <a:rPr lang="ru-RU" dirty="0"/>
              <a:t> </a:t>
            </a:r>
            <a:r>
              <a:rPr lang="ru-RU" dirty="0" err="1"/>
              <a:t>потрапили</a:t>
            </a:r>
            <a:r>
              <a:rPr lang="ru-RU" dirty="0"/>
              <a:t> </a:t>
            </a:r>
            <a:r>
              <a:rPr lang="ru-RU" dirty="0" err="1"/>
              <a:t>уривки</a:t>
            </a:r>
            <a:r>
              <a:rPr lang="ru-RU" dirty="0"/>
              <a:t> з </a:t>
            </a:r>
            <a:r>
              <a:rPr lang="ru-RU" dirty="0" err="1"/>
              <a:t>наукових</a:t>
            </a:r>
            <a:r>
              <a:rPr lang="ru-RU" dirty="0"/>
              <a:t> </a:t>
            </a:r>
            <a:r>
              <a:rPr lang="ru-RU" dirty="0" err="1"/>
              <a:t>апаратів</a:t>
            </a:r>
            <a:r>
              <a:rPr lang="ru-RU" dirty="0"/>
              <a:t> </a:t>
            </a:r>
            <a:r>
              <a:rPr lang="ru-RU" dirty="0" err="1"/>
              <a:t>минулого</a:t>
            </a:r>
            <a:r>
              <a:rPr lang="ru-RU" dirty="0"/>
              <a:t>».</a:t>
            </a:r>
            <a:endParaRPr lang="uk-UA" dirty="0"/>
          </a:p>
        </p:txBody>
      </p:sp>
    </p:spTree>
    <p:extLst>
      <p:ext uri="{BB962C8B-B14F-4D97-AF65-F5344CB8AC3E}">
        <p14:creationId xmlns:p14="http://schemas.microsoft.com/office/powerpoint/2010/main" val="28058318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18DFE31-179D-458F-8EFD-96FE1238F2DD}"/>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6BB8052D-8667-4D25-A1BE-D8FBDD97F4B2}"/>
              </a:ext>
            </a:extLst>
          </p:cNvPr>
          <p:cNvSpPr>
            <a:spLocks noGrp="1"/>
          </p:cNvSpPr>
          <p:nvPr>
            <p:ph idx="1"/>
          </p:nvPr>
        </p:nvSpPr>
        <p:spPr/>
        <p:txBody>
          <a:bodyPr/>
          <a:lstStyle/>
          <a:p>
            <a:pPr algn="just"/>
            <a:r>
              <a:rPr lang="uk-UA" dirty="0"/>
              <a:t>У Новий час прискореними темпами розвивається процес розмежування між філософією та приватними науками. Процес диференціації нерозчленованого раніше знання йде за трьома основним напрямам:</a:t>
            </a:r>
          </a:p>
          <a:p>
            <a:pPr algn="just"/>
            <a:r>
              <a:rPr lang="uk-UA" dirty="0"/>
              <a:t>1. Відділення науки від філософії.</a:t>
            </a:r>
          </a:p>
          <a:p>
            <a:pPr algn="just"/>
            <a:r>
              <a:rPr lang="uk-UA" dirty="0"/>
              <a:t>2. Виділення рамках науки як цілого окремих приватних наук — механіки, астрономії, фізики, хімії, біології та інших.</a:t>
            </a:r>
          </a:p>
          <a:p>
            <a:pPr algn="just"/>
            <a:r>
              <a:rPr lang="uk-UA" dirty="0"/>
              <a:t>3. Виокремлення у цілісному філософському знанні таких філософських дисциплін, як онтологія, філософія природи, філософія історії, гносеологія, логіка та ін.</a:t>
            </a:r>
          </a:p>
        </p:txBody>
      </p:sp>
    </p:spTree>
    <p:extLst>
      <p:ext uri="{BB962C8B-B14F-4D97-AF65-F5344CB8AC3E}">
        <p14:creationId xmlns:p14="http://schemas.microsoft.com/office/powerpoint/2010/main" val="8930723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3379DE8-67B5-4269-8818-4CF76AAE30DE}"/>
              </a:ext>
            </a:extLst>
          </p:cNvPr>
          <p:cNvSpPr>
            <a:spLocks noGrp="1"/>
          </p:cNvSpPr>
          <p:nvPr>
            <p:ph type="title"/>
          </p:nvPr>
        </p:nvSpPr>
        <p:spPr/>
        <p:txBody>
          <a:bodyPr/>
          <a:lstStyle/>
          <a:p>
            <a:endParaRPr lang="uk-UA" dirty="0"/>
          </a:p>
        </p:txBody>
      </p:sp>
      <p:sp>
        <p:nvSpPr>
          <p:cNvPr id="3" name="Місце для вмісту 2">
            <a:extLst>
              <a:ext uri="{FF2B5EF4-FFF2-40B4-BE49-F238E27FC236}">
                <a16:creationId xmlns:a16="http://schemas.microsoft.com/office/drawing/2014/main" id="{8163DE71-2DB1-46FB-9BF3-CD8635313930}"/>
              </a:ext>
            </a:extLst>
          </p:cNvPr>
          <p:cNvSpPr>
            <a:spLocks noGrp="1"/>
          </p:cNvSpPr>
          <p:nvPr>
            <p:ph idx="1"/>
          </p:nvPr>
        </p:nvSpPr>
        <p:spPr/>
        <p:txBody>
          <a:bodyPr>
            <a:normAutofit/>
          </a:bodyPr>
          <a:lstStyle/>
          <a:p>
            <a:pPr algn="just"/>
            <a:r>
              <a:rPr lang="uk-UA" dirty="0"/>
              <a:t>Для виникнення науки в </a:t>
            </a:r>
            <a:r>
              <a:rPr lang="de-DE" dirty="0"/>
              <a:t>XVI</a:t>
            </a:r>
            <a:r>
              <a:rPr lang="uk-UA" dirty="0"/>
              <a:t>-</a:t>
            </a:r>
            <a:r>
              <a:rPr lang="de-DE" dirty="0"/>
              <a:t>XVII </a:t>
            </a:r>
            <a:r>
              <a:rPr lang="uk-UA" dirty="0"/>
              <a:t>ст. необхідний був певний рівень розвитку самого знання, «запас» необхідної та достатньої кількості фактів, які б підлягали опису, систематизації та теоретичному узагальненню. Тому першими виникають механіка, астрономія та математика, де таких фактів було накопичено більше. Вони й утворюють «первинне ціле» єдиної науки як такої, «науки взагалі» на відміну філософії. Відтепер основним завданням пізнання стало не «обплутування противника аргументацією» (як у схоластів), а вивчення – на основі реальних фактів – самої природи, об'єктивної дійсності.</a:t>
            </a:r>
          </a:p>
        </p:txBody>
      </p:sp>
    </p:spTree>
    <p:extLst>
      <p:ext uri="{BB962C8B-B14F-4D97-AF65-F5344CB8AC3E}">
        <p14:creationId xmlns:p14="http://schemas.microsoft.com/office/powerpoint/2010/main" val="18981788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EA13B2-D5B3-4FFC-AC05-2886DCD14DF9}"/>
              </a:ext>
            </a:extLst>
          </p:cNvPr>
          <p:cNvSpPr>
            <a:spLocks noGrp="1"/>
          </p:cNvSpPr>
          <p:nvPr>
            <p:ph type="title"/>
          </p:nvPr>
        </p:nvSpPr>
        <p:spPr/>
        <p:txBody>
          <a:bodyPr/>
          <a:lstStyle/>
          <a:p>
            <a:pPr algn="ctr"/>
            <a:r>
              <a:rPr lang="uk-UA" dirty="0"/>
              <a:t>новий стиль мислення</a:t>
            </a:r>
          </a:p>
        </p:txBody>
      </p:sp>
      <p:sp>
        <p:nvSpPr>
          <p:cNvPr id="3" name="Місце для вмісту 2">
            <a:extLst>
              <a:ext uri="{FF2B5EF4-FFF2-40B4-BE49-F238E27FC236}">
                <a16:creationId xmlns:a16="http://schemas.microsoft.com/office/drawing/2014/main" id="{3E5EDB33-7CEE-4D6D-93A3-C00106626032}"/>
              </a:ext>
            </a:extLst>
          </p:cNvPr>
          <p:cNvSpPr>
            <a:spLocks noGrp="1"/>
          </p:cNvSpPr>
          <p:nvPr>
            <p:ph idx="1"/>
          </p:nvPr>
        </p:nvSpPr>
        <p:spPr>
          <a:xfrm>
            <a:off x="886408" y="2416629"/>
            <a:ext cx="11028784" cy="4142791"/>
          </a:xfrm>
        </p:spPr>
        <p:txBody>
          <a:bodyPr>
            <a:normAutofit fontScale="85000" lnSpcReduction="10000"/>
          </a:bodyPr>
          <a:lstStyle/>
          <a:p>
            <a:pPr marL="0" indent="0" algn="just">
              <a:buNone/>
            </a:pPr>
            <a:r>
              <a:rPr lang="uk-UA" dirty="0"/>
              <a:t>У </a:t>
            </a:r>
            <a:r>
              <a:rPr lang="de-DE" dirty="0"/>
              <a:t>XVI-XVII </a:t>
            </a:r>
            <a:r>
              <a:rPr lang="uk-UA" dirty="0"/>
              <a:t>ст. вкладається новий стиль мислення. Його характерні риси:</a:t>
            </a:r>
          </a:p>
          <a:p>
            <a:pPr algn="just"/>
            <a:r>
              <a:rPr lang="uk-UA" dirty="0"/>
              <a:t>ставлення до природи як самодостатнього природного, «автоматичного» об'єкта, позбавленого </a:t>
            </a:r>
            <a:r>
              <a:rPr lang="uk-UA" dirty="0" err="1"/>
              <a:t>антропоморфно</a:t>
            </a:r>
            <a:r>
              <a:rPr lang="uk-UA" dirty="0"/>
              <a:t>-символічного елемента, даного в безпосередній діяльності і практичного освоєння; </a:t>
            </a:r>
          </a:p>
          <a:p>
            <a:pPr algn="just"/>
            <a:r>
              <a:rPr lang="uk-UA" dirty="0"/>
              <a:t>відмова від принципу конкретності (наївно </a:t>
            </a:r>
            <a:r>
              <a:rPr lang="uk-UA" dirty="0" err="1"/>
              <a:t>квалітативістське</a:t>
            </a:r>
            <a:r>
              <a:rPr lang="uk-UA" dirty="0"/>
              <a:t> тілесно-фізичне мислення античності та середньовіччя); </a:t>
            </a:r>
          </a:p>
          <a:p>
            <a:pPr algn="just"/>
            <a:r>
              <a:rPr lang="uk-UA" dirty="0"/>
              <a:t>становлення принципу суворої кількісної оцінки (в галузі соціальної - процес становлення меркантилізму, лихварства, статистики тощо, в галузі наукової - з успіхами винахідництва, створенням вимірювальної апаратури, жорстко детерміністська причинно-наслідкова типологія явищ дійсності, </a:t>
            </a:r>
          </a:p>
          <a:p>
            <a:pPr algn="just"/>
            <a:r>
              <a:rPr lang="uk-UA" dirty="0"/>
              <a:t>введення </a:t>
            </a:r>
            <a:r>
              <a:rPr lang="uk-UA" dirty="0" err="1"/>
              <a:t>каузалізму</a:t>
            </a:r>
            <a:endParaRPr lang="uk-UA" dirty="0"/>
          </a:p>
          <a:p>
            <a:pPr algn="just"/>
            <a:r>
              <a:rPr lang="uk-UA" dirty="0" err="1"/>
              <a:t>інструменталістське</a:t>
            </a:r>
            <a:r>
              <a:rPr lang="uk-UA" dirty="0"/>
              <a:t> трактування природи та її атрибутів — простору, часу, руху, причинності тощо, які механічно комбінуються поряд із складовими будь-яку річ </a:t>
            </a:r>
            <a:r>
              <a:rPr lang="uk-UA" dirty="0" err="1"/>
              <a:t>онтологічно</a:t>
            </a:r>
            <a:r>
              <a:rPr lang="uk-UA" dirty="0"/>
              <a:t> фундаментальними формами; </a:t>
            </a:r>
          </a:p>
          <a:p>
            <a:pPr algn="just"/>
            <a:r>
              <a:rPr lang="uk-UA" dirty="0"/>
              <a:t>образ геометризованої </a:t>
            </a:r>
            <a:r>
              <a:rPr lang="uk-UA" dirty="0" err="1"/>
              <a:t>гомогенно</a:t>
            </a:r>
            <a:r>
              <a:rPr lang="uk-UA" dirty="0"/>
              <a:t>-унітарної дійсності, керованої єдиними кількісними законами; </a:t>
            </a:r>
          </a:p>
          <a:p>
            <a:pPr algn="just"/>
            <a:r>
              <a:rPr lang="uk-UA" dirty="0"/>
              <a:t>визнання в динаміці універсального методу опису поведінки навколишніх явищ (не речові моделі, а формальні геометричні схеми та рівняння).</a:t>
            </a:r>
          </a:p>
        </p:txBody>
      </p:sp>
    </p:spTree>
    <p:extLst>
      <p:ext uri="{BB962C8B-B14F-4D97-AF65-F5344CB8AC3E}">
        <p14:creationId xmlns:p14="http://schemas.microsoft.com/office/powerpoint/2010/main" val="21841525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8D850C-9F10-4C6C-B8BF-B161977941E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02617DA-F1FF-4061-B0A6-F377EE465D44}"/>
              </a:ext>
            </a:extLst>
          </p:cNvPr>
          <p:cNvSpPr>
            <a:spLocks noGrp="1"/>
          </p:cNvSpPr>
          <p:nvPr>
            <p:ph idx="1"/>
          </p:nvPr>
        </p:nvSpPr>
        <p:spPr/>
        <p:txBody>
          <a:bodyPr/>
          <a:lstStyle/>
          <a:p>
            <a:r>
              <a:rPr lang="uk-UA" b="1" dirty="0"/>
              <a:t>Техніко-економічні умови</a:t>
            </a:r>
          </a:p>
          <a:p>
            <a:pPr algn="just"/>
            <a:r>
              <a:rPr lang="uk-UA" dirty="0"/>
              <a:t>Епоха індустріалізму - посилення запровадження наукових знань у виробництво та виникненням потреб наукового управління соціальними процесами. </a:t>
            </a:r>
          </a:p>
          <a:p>
            <a:pPr algn="just"/>
            <a:r>
              <a:rPr lang="uk-UA" dirty="0"/>
              <a:t>Інтенсивний розвиток промислового виробництва породив потреби у конструюванні численних інженерних устаткувань і приладів, що створювало стимули і передумови становлення технічних наук.</a:t>
            </a:r>
            <a:endParaRPr lang="uk-UA" b="1" dirty="0"/>
          </a:p>
        </p:txBody>
      </p:sp>
    </p:spTree>
    <p:extLst>
      <p:ext uri="{BB962C8B-B14F-4D97-AF65-F5344CB8AC3E}">
        <p14:creationId xmlns:p14="http://schemas.microsoft.com/office/powerpoint/2010/main" val="19677196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D921884-2090-440A-A762-1EDF34CA1657}"/>
              </a:ext>
            </a:extLst>
          </p:cNvPr>
          <p:cNvSpPr>
            <a:spLocks noGrp="1"/>
          </p:cNvSpPr>
          <p:nvPr>
            <p:ph type="title"/>
          </p:nvPr>
        </p:nvSpPr>
        <p:spPr/>
        <p:txBody>
          <a:bodyPr/>
          <a:lstStyle/>
          <a:p>
            <a:pPr algn="ctr"/>
            <a:r>
              <a:rPr lang="uk-UA" dirty="0"/>
              <a:t>Буржуазна революція</a:t>
            </a:r>
          </a:p>
        </p:txBody>
      </p:sp>
      <p:sp>
        <p:nvSpPr>
          <p:cNvPr id="3" name="Місце для вмісту 2">
            <a:extLst>
              <a:ext uri="{FF2B5EF4-FFF2-40B4-BE49-F238E27FC236}">
                <a16:creationId xmlns:a16="http://schemas.microsoft.com/office/drawing/2014/main" id="{81FB9A99-4919-4F15-989D-1F7B4E1655BE}"/>
              </a:ext>
            </a:extLst>
          </p:cNvPr>
          <p:cNvSpPr>
            <a:spLocks noGrp="1"/>
          </p:cNvSpPr>
          <p:nvPr>
            <p:ph idx="1"/>
          </p:nvPr>
        </p:nvSpPr>
        <p:spPr/>
        <p:txBody>
          <a:bodyPr>
            <a:normAutofit lnSpcReduction="10000"/>
          </a:bodyPr>
          <a:lstStyle/>
          <a:p>
            <a:pPr algn="just"/>
            <a:r>
              <a:rPr lang="uk-UA" dirty="0"/>
              <a:t>Наприкінці </a:t>
            </a:r>
            <a:r>
              <a:rPr lang="de-DE" dirty="0"/>
              <a:t>XVI-</a:t>
            </a:r>
            <a:r>
              <a:rPr lang="uk-UA" dirty="0"/>
              <a:t>початку </a:t>
            </a:r>
            <a:r>
              <a:rPr lang="de-DE" dirty="0"/>
              <a:t>XVII </a:t>
            </a:r>
            <a:r>
              <a:rPr lang="uk-UA" dirty="0"/>
              <a:t>ст. відбувається буржуазна революція в Нідерландах, що відіграла важливу роль у розвитку нових, а саме капіталістичних відносин (які йшли на зміну феодальним) у ряді країн Європи. Із середини </a:t>
            </a:r>
            <a:r>
              <a:rPr lang="de-DE" dirty="0"/>
              <a:t>XVII </a:t>
            </a:r>
            <a:r>
              <a:rPr lang="uk-UA" dirty="0"/>
              <a:t>ст. Буржуазна революція розгортається в Англії, найбільш розвиненою в промисловому відношенні до європейської країни. Якщо у феодальному суспільстві наукові знання, що формуються у вигляді «зачатків», були «покірною служницею церкви» (були «розчинені» в «ефірі» релігійної свідомості) і їм не дозволено було виходити за рамки, встановлені вірою, то новому класу, що народжується, — буржуазії — потрібна була «повнокровна» наука, тобто така система наукового знання, яка — насамперед для розвитку промисловості — досліджувала б властивості фізичних тіл та форми прояву сил природи.</a:t>
            </a:r>
          </a:p>
        </p:txBody>
      </p:sp>
    </p:spTree>
    <p:extLst>
      <p:ext uri="{BB962C8B-B14F-4D97-AF65-F5344CB8AC3E}">
        <p14:creationId xmlns:p14="http://schemas.microsoft.com/office/powerpoint/2010/main" val="29656307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8D850C-9F10-4C6C-B8BF-B161977941E1}"/>
              </a:ext>
            </a:extLst>
          </p:cNvPr>
          <p:cNvSpPr>
            <a:spLocks noGrp="1"/>
          </p:cNvSpPr>
          <p:nvPr>
            <p:ph type="title"/>
          </p:nvPr>
        </p:nvSpPr>
        <p:spPr/>
        <p:txBody>
          <a:bodyPr/>
          <a:lstStyle/>
          <a:p>
            <a:pPr algn="ctr"/>
            <a:r>
              <a:rPr lang="uk-UA" dirty="0"/>
              <a:t>Індустріальний розвиток</a:t>
            </a:r>
          </a:p>
        </p:txBody>
      </p:sp>
      <p:sp>
        <p:nvSpPr>
          <p:cNvPr id="3" name="Місце для вмісту 2">
            <a:extLst>
              <a:ext uri="{FF2B5EF4-FFF2-40B4-BE49-F238E27FC236}">
                <a16:creationId xmlns:a16="http://schemas.microsoft.com/office/drawing/2014/main" id="{B02617DA-F1FF-4061-B0A6-F377EE465D44}"/>
              </a:ext>
            </a:extLst>
          </p:cNvPr>
          <p:cNvSpPr>
            <a:spLocks noGrp="1"/>
          </p:cNvSpPr>
          <p:nvPr>
            <p:ph idx="1"/>
          </p:nvPr>
        </p:nvSpPr>
        <p:spPr/>
        <p:txBody>
          <a:bodyPr/>
          <a:lstStyle/>
          <a:p>
            <a:pPr algn="just"/>
            <a:r>
              <a:rPr lang="uk-UA" dirty="0"/>
              <a:t>Індустріальний розвиток спричинив відносно швидку трансформацію соціальних структур, руйнацію традиційних громадських </a:t>
            </a:r>
            <a:r>
              <a:rPr lang="uk-UA" dirty="0" err="1"/>
              <a:t>зв’язків</a:t>
            </a:r>
            <a:r>
              <a:rPr lang="uk-UA" dirty="0"/>
              <a:t>, які витіснялися відносинами «матеріальної залежності» (Карл Маркс).</a:t>
            </a:r>
          </a:p>
        </p:txBody>
      </p:sp>
    </p:spTree>
    <p:extLst>
      <p:ext uri="{BB962C8B-B14F-4D97-AF65-F5344CB8AC3E}">
        <p14:creationId xmlns:p14="http://schemas.microsoft.com/office/powerpoint/2010/main" val="30845622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1A6F47-C310-4443-B55D-DD1501D02597}"/>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76CF1295-B5D2-42DE-8CB3-D7ABC11EE4FA}"/>
              </a:ext>
            </a:extLst>
          </p:cNvPr>
          <p:cNvSpPr>
            <a:spLocks noGrp="1"/>
          </p:cNvSpPr>
          <p:nvPr>
            <p:ph idx="1"/>
          </p:nvPr>
        </p:nvSpPr>
        <p:spPr/>
        <p:txBody>
          <a:bodyPr>
            <a:normAutofit lnSpcReduction="10000"/>
          </a:bodyPr>
          <a:lstStyle/>
          <a:p>
            <a:pPr algn="just"/>
            <a:r>
              <a:rPr lang="uk-UA" dirty="0"/>
              <a:t>Буржуазні революції дали потужний поштовх для небаченого </a:t>
            </a:r>
            <a:r>
              <a:rPr lang="uk-UA" i="1" dirty="0">
                <a:solidFill>
                  <a:srgbClr val="FF0000"/>
                </a:solidFill>
              </a:rPr>
              <a:t>розвитку промисловості та торгівлі, будівництва, гірничої та військової справи, мореплавання</a:t>
            </a:r>
            <a:r>
              <a:rPr lang="uk-UA" dirty="0"/>
              <a:t> тощо. </a:t>
            </a:r>
          </a:p>
          <a:p>
            <a:pPr algn="just"/>
            <a:r>
              <a:rPr lang="uk-UA" dirty="0"/>
              <a:t>Найважливішим чинником всіх цих змін виявляється </a:t>
            </a:r>
            <a:r>
              <a:rPr lang="uk-UA" i="1" dirty="0">
                <a:solidFill>
                  <a:srgbClr val="FF0000"/>
                </a:solidFill>
              </a:rPr>
              <a:t>наука</a:t>
            </a:r>
            <a:r>
              <a:rPr lang="uk-UA" dirty="0"/>
              <a:t>, і перш за все експериментально-математичне природознавство, яке саме в </a:t>
            </a:r>
            <a:r>
              <a:rPr lang="de-DE" dirty="0"/>
              <a:t>XVII </a:t>
            </a:r>
            <a:r>
              <a:rPr lang="uk-UA" dirty="0"/>
              <a:t>ст. переживає період свого становлення. Поступово складаються у самостійні галузі знання астрономія, механіка, фізика, хімія та інші приватні науки. </a:t>
            </a:r>
          </a:p>
          <a:p>
            <a:pPr algn="just"/>
            <a:r>
              <a:rPr lang="uk-UA" dirty="0"/>
              <a:t>Слід у зв'язку з цим сказати про те, що поняття «наука» та «природознавство» в той період (і навіть пізніше) практично ототожнювалися, оскільки формування суспільства (соціальних, гуманітарних наук) за своїми темпами відбувалося дещо повільніше.</a:t>
            </a:r>
          </a:p>
        </p:txBody>
      </p:sp>
    </p:spTree>
    <p:extLst>
      <p:ext uri="{BB962C8B-B14F-4D97-AF65-F5344CB8AC3E}">
        <p14:creationId xmlns:p14="http://schemas.microsoft.com/office/powerpoint/2010/main" val="2098588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0ECA00-19CB-4317-9A02-D0B952DAC567}"/>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0C702A12-67D8-4526-9CBF-953D72E65CDC}"/>
              </a:ext>
            </a:extLst>
          </p:cNvPr>
          <p:cNvSpPr>
            <a:spLocks noGrp="1"/>
          </p:cNvSpPr>
          <p:nvPr>
            <p:ph idx="1"/>
          </p:nvPr>
        </p:nvSpPr>
        <p:spPr/>
        <p:txBody>
          <a:bodyPr>
            <a:normAutofit fontScale="92500" lnSpcReduction="20000"/>
          </a:bodyPr>
          <a:lstStyle/>
          <a:p>
            <a:pPr algn="just"/>
            <a:r>
              <a:rPr lang="uk-UA" dirty="0"/>
              <a:t>5.Новий час (</a:t>
            </a:r>
            <a:r>
              <a:rPr lang="en-US" dirty="0"/>
              <a:t>XVI</a:t>
            </a:r>
            <a:r>
              <a:rPr lang="uk-UA" dirty="0"/>
              <a:t> ст. – </a:t>
            </a:r>
            <a:r>
              <a:rPr lang="en-US" dirty="0"/>
              <a:t>XVIII</a:t>
            </a:r>
            <a:r>
              <a:rPr lang="uk-UA" dirty="0"/>
              <a:t> ст. ) відбувається секуляризація науки, створюється І. Ньютоном механіка, виникає досвідне природознавство, розробляється диференціальне та інтегральне обчислювання, формується механістична картина світу, відбувається перша науково-промислова революція;</a:t>
            </a:r>
          </a:p>
          <a:p>
            <a:pPr algn="just"/>
            <a:r>
              <a:rPr lang="uk-UA" dirty="0"/>
              <a:t>6. Новітній час (</a:t>
            </a:r>
            <a:r>
              <a:rPr lang="en-US" dirty="0"/>
              <a:t>XVIII</a:t>
            </a:r>
            <a:r>
              <a:rPr lang="uk-UA" dirty="0"/>
              <a:t> ст. – ХІХ ст. ). відбувається диференціація наукових дисциплін, завершується створення класичного природознавства, розроблюються неевклідові геометрії, утверджується еволюціонізм;</a:t>
            </a:r>
          </a:p>
          <a:p>
            <a:pPr algn="just"/>
            <a:r>
              <a:rPr lang="uk-UA" dirty="0"/>
              <a:t>7, сучасність (ХІХ ст. – 1960-ті рр. ). формування наукових товариств, становлення некласичного раціоналізму та релятивізму, відбуваються революції в фізиці і біології, зазнають кризи основи математики;</a:t>
            </a:r>
          </a:p>
          <a:p>
            <a:pPr algn="just"/>
            <a:r>
              <a:rPr lang="uk-UA" dirty="0"/>
              <a:t>8.  комп’ютерна революція (1960-ті рр. - донині). становлення </a:t>
            </a:r>
            <a:r>
              <a:rPr lang="uk-UA" dirty="0" err="1"/>
              <a:t>постнекласичної</a:t>
            </a:r>
            <a:r>
              <a:rPr lang="uk-UA" dirty="0"/>
              <a:t> раціональності, інформатики, відбувається мілітаризація науки.</a:t>
            </a:r>
          </a:p>
        </p:txBody>
      </p:sp>
    </p:spTree>
    <p:extLst>
      <p:ext uri="{BB962C8B-B14F-4D97-AF65-F5344CB8AC3E}">
        <p14:creationId xmlns:p14="http://schemas.microsoft.com/office/powerpoint/2010/main" val="30081380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8D850C-9F10-4C6C-B8BF-B161977941E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02617DA-F1FF-4061-B0A6-F377EE465D44}"/>
              </a:ext>
            </a:extLst>
          </p:cNvPr>
          <p:cNvSpPr>
            <a:spLocks noGrp="1"/>
          </p:cNvSpPr>
          <p:nvPr>
            <p:ph idx="1"/>
          </p:nvPr>
        </p:nvSpPr>
        <p:spPr/>
        <p:txBody>
          <a:bodyPr/>
          <a:lstStyle/>
          <a:p>
            <a:pPr algn="just"/>
            <a:r>
              <a:rPr lang="ru-RU" dirty="0" err="1"/>
              <a:t>Виникають</a:t>
            </a:r>
            <a:r>
              <a:rPr lang="ru-RU" dirty="0"/>
              <a:t> </a:t>
            </a:r>
            <a:r>
              <a:rPr lang="ru-RU" dirty="0" err="1"/>
              <a:t>перші</a:t>
            </a:r>
            <a:r>
              <a:rPr lang="ru-RU" dirty="0"/>
              <a:t> </a:t>
            </a:r>
            <a:r>
              <a:rPr lang="ru-RU" b="1" dirty="0" err="1"/>
              <a:t>програми</a:t>
            </a:r>
            <a:r>
              <a:rPr lang="ru-RU" b="1" dirty="0"/>
              <a:t> </a:t>
            </a:r>
            <a:r>
              <a:rPr lang="ru-RU" b="1" dirty="0" err="1"/>
              <a:t>побудови</a:t>
            </a:r>
            <a:r>
              <a:rPr lang="ru-RU" b="1" dirty="0"/>
              <a:t> наук про </a:t>
            </a:r>
            <a:r>
              <a:rPr lang="ru-RU" b="1" dirty="0" err="1"/>
              <a:t>суспільство</a:t>
            </a:r>
            <a:r>
              <a:rPr lang="ru-RU" b="1" dirty="0"/>
              <a:t> </a:t>
            </a:r>
            <a:r>
              <a:rPr lang="ru-RU" dirty="0"/>
              <a:t>(К. А. Сен-Симон, О. Конт, К. Маркс).</a:t>
            </a:r>
          </a:p>
          <a:p>
            <a:pPr algn="just"/>
            <a:r>
              <a:rPr lang="ru-RU" dirty="0"/>
              <a:t> </a:t>
            </a:r>
            <a:r>
              <a:rPr lang="ru-RU" dirty="0" err="1"/>
              <a:t>Спочатку</a:t>
            </a:r>
            <a:r>
              <a:rPr lang="ru-RU" dirty="0"/>
              <a:t> </a:t>
            </a:r>
            <a:r>
              <a:rPr lang="ru-RU" dirty="0" err="1"/>
              <a:t>виникла</a:t>
            </a:r>
            <a:r>
              <a:rPr lang="ru-RU" dirty="0"/>
              <a:t> </a:t>
            </a:r>
            <a:r>
              <a:rPr lang="ru-RU" dirty="0" err="1"/>
              <a:t>ідея</a:t>
            </a:r>
            <a:r>
              <a:rPr lang="ru-RU" dirty="0"/>
              <a:t> </a:t>
            </a:r>
            <a:r>
              <a:rPr lang="ru-RU" dirty="0" err="1"/>
              <a:t>побудувати</a:t>
            </a:r>
            <a:r>
              <a:rPr lang="ru-RU" dirty="0"/>
              <a:t> </a:t>
            </a:r>
            <a:r>
              <a:rPr lang="ru-RU" dirty="0" err="1"/>
              <a:t>соціальні</a:t>
            </a:r>
            <a:r>
              <a:rPr lang="ru-RU" dirty="0"/>
              <a:t> науки як </a:t>
            </a:r>
            <a:r>
              <a:rPr lang="ru-RU" dirty="0" err="1"/>
              <a:t>просте</a:t>
            </a:r>
            <a:r>
              <a:rPr lang="ru-RU" dirty="0"/>
              <a:t> </a:t>
            </a:r>
            <a:r>
              <a:rPr lang="ru-RU" dirty="0" err="1"/>
              <a:t>продовження</a:t>
            </a:r>
            <a:r>
              <a:rPr lang="ru-RU" dirty="0"/>
              <a:t> </a:t>
            </a:r>
            <a:r>
              <a:rPr lang="ru-RU" dirty="0" err="1"/>
              <a:t>природничих</a:t>
            </a:r>
            <a:r>
              <a:rPr lang="ru-RU" dirty="0"/>
              <a:t> наук. К. А. Сен-Симон в О. Конт.</a:t>
            </a:r>
          </a:p>
          <a:p>
            <a:pPr algn="just"/>
            <a:r>
              <a:rPr lang="ru-RU" dirty="0" err="1"/>
              <a:t>Потім</a:t>
            </a:r>
            <a:r>
              <a:rPr lang="ru-RU" dirty="0"/>
              <a:t> </a:t>
            </a:r>
            <a:r>
              <a:rPr lang="ru-RU" dirty="0" err="1"/>
              <a:t>була</a:t>
            </a:r>
            <a:r>
              <a:rPr lang="ru-RU" dirty="0"/>
              <a:t> установлена </a:t>
            </a:r>
            <a:r>
              <a:rPr lang="ru-RU" dirty="0" err="1"/>
              <a:t>специфіка</a:t>
            </a:r>
            <a:r>
              <a:rPr lang="ru-RU" dirty="0"/>
              <a:t> </a:t>
            </a:r>
            <a:r>
              <a:rPr lang="ru-RU" dirty="0" err="1"/>
              <a:t>соціальних</a:t>
            </a:r>
            <a:r>
              <a:rPr lang="ru-RU" dirty="0"/>
              <a:t> </a:t>
            </a:r>
            <a:r>
              <a:rPr lang="ru-RU" dirty="0" err="1"/>
              <a:t>об’єктів</a:t>
            </a:r>
            <a:r>
              <a:rPr lang="ru-RU" dirty="0"/>
              <a:t> як таких систем, </a:t>
            </a:r>
            <a:r>
              <a:rPr lang="ru-RU" dirty="0" err="1"/>
              <a:t>що</a:t>
            </a:r>
            <a:r>
              <a:rPr lang="ru-RU" dirty="0"/>
              <a:t> </a:t>
            </a:r>
            <a:r>
              <a:rPr lang="ru-RU" dirty="0" err="1"/>
              <a:t>історично</a:t>
            </a:r>
            <a:r>
              <a:rPr lang="ru-RU" dirty="0"/>
              <a:t> </a:t>
            </a:r>
            <a:r>
              <a:rPr lang="ru-RU" dirty="0" err="1"/>
              <a:t>розвиваються</a:t>
            </a:r>
            <a:r>
              <a:rPr lang="ru-RU" dirty="0"/>
              <a:t>. О. Конт, Г. Спенсер.</a:t>
            </a:r>
            <a:endParaRPr lang="uk-UA" dirty="0"/>
          </a:p>
        </p:txBody>
      </p:sp>
    </p:spTree>
    <p:extLst>
      <p:ext uri="{BB962C8B-B14F-4D97-AF65-F5344CB8AC3E}">
        <p14:creationId xmlns:p14="http://schemas.microsoft.com/office/powerpoint/2010/main" val="13208571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8D850C-9F10-4C6C-B8BF-B161977941E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02617DA-F1FF-4061-B0A6-F377EE465D44}"/>
              </a:ext>
            </a:extLst>
          </p:cNvPr>
          <p:cNvSpPr>
            <a:spLocks noGrp="1"/>
          </p:cNvSpPr>
          <p:nvPr>
            <p:ph idx="1"/>
          </p:nvPr>
        </p:nvSpPr>
        <p:spPr/>
        <p:txBody>
          <a:bodyPr/>
          <a:lstStyle/>
          <a:p>
            <a:pPr algn="just"/>
            <a:r>
              <a:rPr lang="ru-RU" dirty="0" err="1"/>
              <a:t>Формування</a:t>
            </a:r>
            <a:r>
              <a:rPr lang="ru-RU" dirty="0"/>
              <a:t> </a:t>
            </a:r>
            <a:r>
              <a:rPr lang="ru-RU" dirty="0" err="1"/>
              <a:t>гуманітарних</a:t>
            </a:r>
            <a:r>
              <a:rPr lang="ru-RU" dirty="0"/>
              <a:t> наук, </a:t>
            </a:r>
            <a:r>
              <a:rPr lang="ru-RU" dirty="0" err="1"/>
              <a:t>основними</a:t>
            </a:r>
            <a:r>
              <a:rPr lang="ru-RU" dirty="0"/>
              <a:t> </a:t>
            </a:r>
            <a:r>
              <a:rPr lang="ru-RU" dirty="0" err="1"/>
              <a:t>об’єктами</a:t>
            </a:r>
            <a:r>
              <a:rPr lang="ru-RU" dirty="0"/>
              <a:t> </a:t>
            </a:r>
            <a:r>
              <a:rPr lang="ru-RU" dirty="0" err="1"/>
              <a:t>яких</a:t>
            </a:r>
            <a:r>
              <a:rPr lang="ru-RU" dirty="0"/>
              <a:t> </a:t>
            </a:r>
            <a:r>
              <a:rPr lang="ru-RU" dirty="0" err="1"/>
              <a:t>були</a:t>
            </a:r>
            <a:r>
              <a:rPr lang="ru-RU" dirty="0"/>
              <a:t> </a:t>
            </a:r>
            <a:r>
              <a:rPr lang="ru-RU" dirty="0" err="1"/>
              <a:t>стани</a:t>
            </a:r>
            <a:r>
              <a:rPr lang="ru-RU" dirty="0"/>
              <a:t> </a:t>
            </a:r>
            <a:r>
              <a:rPr lang="ru-RU" dirty="0" err="1"/>
              <a:t>культури</a:t>
            </a:r>
            <a:r>
              <a:rPr lang="ru-RU" dirty="0"/>
              <a:t>, </a:t>
            </a:r>
            <a:r>
              <a:rPr lang="ru-RU" dirty="0" err="1"/>
              <a:t>духовні</a:t>
            </a:r>
            <a:r>
              <a:rPr lang="ru-RU" dirty="0"/>
              <a:t> </a:t>
            </a:r>
            <a:r>
              <a:rPr lang="ru-RU" dirty="0" err="1"/>
              <a:t>феномени</a:t>
            </a:r>
            <a:r>
              <a:rPr lang="ru-RU" dirty="0"/>
              <a:t>, </a:t>
            </a:r>
            <a:r>
              <a:rPr lang="ru-RU" dirty="0" err="1"/>
              <a:t>що</a:t>
            </a:r>
            <a:r>
              <a:rPr lang="ru-RU" dirty="0"/>
              <a:t> </a:t>
            </a:r>
            <a:r>
              <a:rPr lang="ru-RU" dirty="0" err="1"/>
              <a:t>відображені</a:t>
            </a:r>
            <a:r>
              <a:rPr lang="ru-RU" dirty="0"/>
              <a:t> в текстах, </a:t>
            </a:r>
            <a:r>
              <a:rPr lang="ru-RU" dirty="0" err="1"/>
              <a:t>супроводжувалося</a:t>
            </a:r>
            <a:r>
              <a:rPr lang="ru-RU" dirty="0"/>
              <a:t> </a:t>
            </a:r>
            <a:r>
              <a:rPr lang="ru-RU" dirty="0" err="1"/>
              <a:t>виявленням</a:t>
            </a:r>
            <a:r>
              <a:rPr lang="ru-RU" dirty="0"/>
              <a:t> низки </a:t>
            </a:r>
            <a:r>
              <a:rPr lang="ru-RU" dirty="0" err="1"/>
              <a:t>специфічних</a:t>
            </a:r>
            <a:r>
              <a:rPr lang="ru-RU" dirty="0"/>
              <a:t> процедур </a:t>
            </a:r>
            <a:r>
              <a:rPr lang="ru-RU" dirty="0" err="1"/>
              <a:t>їх</a:t>
            </a:r>
            <a:r>
              <a:rPr lang="ru-RU" dirty="0"/>
              <a:t> </a:t>
            </a:r>
            <a:r>
              <a:rPr lang="ru-RU" dirty="0" err="1"/>
              <a:t>дослідження</a:t>
            </a:r>
            <a:r>
              <a:rPr lang="ru-RU" dirty="0"/>
              <a:t>, а </a:t>
            </a:r>
            <a:r>
              <a:rPr lang="ru-RU" dirty="0" err="1"/>
              <a:t>саме</a:t>
            </a:r>
            <a:r>
              <a:rPr lang="ru-RU" dirty="0"/>
              <a:t> </a:t>
            </a:r>
            <a:r>
              <a:rPr lang="ru-RU" dirty="0" err="1"/>
              <a:t>віднесення</a:t>
            </a:r>
            <a:r>
              <a:rPr lang="ru-RU" dirty="0"/>
              <a:t> до </a:t>
            </a:r>
            <a:r>
              <a:rPr lang="ru-RU" dirty="0" err="1"/>
              <a:t>цінностей</a:t>
            </a:r>
            <a:r>
              <a:rPr lang="ru-RU" dirty="0"/>
              <a:t>, </a:t>
            </a:r>
            <a:r>
              <a:rPr lang="ru-RU" dirty="0" err="1"/>
              <a:t>розуміння</a:t>
            </a:r>
            <a:r>
              <a:rPr lang="ru-RU" dirty="0"/>
              <a:t> </a:t>
            </a:r>
            <a:r>
              <a:rPr lang="ru-RU" dirty="0" err="1"/>
              <a:t>ідеографічний</a:t>
            </a:r>
            <a:r>
              <a:rPr lang="ru-RU" dirty="0"/>
              <a:t> метод, </a:t>
            </a:r>
            <a:r>
              <a:rPr lang="ru-RU" dirty="0" err="1"/>
              <a:t>наративний</a:t>
            </a:r>
            <a:r>
              <a:rPr lang="ru-RU" dirty="0"/>
              <a:t> </a:t>
            </a:r>
            <a:r>
              <a:rPr lang="ru-RU" dirty="0" err="1"/>
              <a:t>опис</a:t>
            </a:r>
            <a:r>
              <a:rPr lang="ru-RU" dirty="0"/>
              <a:t> </a:t>
            </a:r>
            <a:r>
              <a:rPr lang="ru-RU" dirty="0" err="1"/>
              <a:t>тощо</a:t>
            </a:r>
            <a:r>
              <a:rPr lang="ru-RU" dirty="0"/>
              <a:t>. </a:t>
            </a:r>
            <a:r>
              <a:rPr lang="ru-RU" dirty="0" err="1"/>
              <a:t>Установлення</a:t>
            </a:r>
            <a:r>
              <a:rPr lang="ru-RU" dirty="0"/>
              <a:t> </a:t>
            </a:r>
            <a:r>
              <a:rPr lang="ru-RU" dirty="0" err="1"/>
              <a:t>цих</a:t>
            </a:r>
            <a:r>
              <a:rPr lang="ru-RU" dirty="0"/>
              <a:t> </a:t>
            </a:r>
            <a:r>
              <a:rPr lang="ru-RU" dirty="0" err="1"/>
              <a:t>особливостей</a:t>
            </a:r>
            <a:r>
              <a:rPr lang="ru-RU" dirty="0"/>
              <a:t> породило </a:t>
            </a:r>
            <a:r>
              <a:rPr lang="ru-RU" dirty="0" err="1"/>
              <a:t>протиставлення</a:t>
            </a:r>
            <a:r>
              <a:rPr lang="ru-RU" dirty="0"/>
              <a:t> </a:t>
            </a:r>
            <a:r>
              <a:rPr lang="ru-RU" b="1" dirty="0"/>
              <a:t>«наук про природу» і «наук про дух».</a:t>
            </a:r>
          </a:p>
          <a:p>
            <a:r>
              <a:rPr lang="ru-RU" dirty="0"/>
              <a:t> </a:t>
            </a:r>
            <a:r>
              <a:rPr lang="ru-RU" dirty="0" err="1"/>
              <a:t>Це</a:t>
            </a:r>
            <a:r>
              <a:rPr lang="ru-RU" dirty="0"/>
              <a:t> </a:t>
            </a:r>
            <a:r>
              <a:rPr lang="ru-RU" dirty="0" err="1"/>
              <a:t>протиставлення</a:t>
            </a:r>
            <a:r>
              <a:rPr lang="ru-RU" dirty="0"/>
              <a:t> мало </a:t>
            </a:r>
            <a:r>
              <a:rPr lang="ru-RU" dirty="0" err="1"/>
              <a:t>певні</a:t>
            </a:r>
            <a:r>
              <a:rPr lang="ru-RU" dirty="0"/>
              <a:t> </a:t>
            </a:r>
            <a:r>
              <a:rPr lang="ru-RU" dirty="0" err="1"/>
              <a:t>підстави</a:t>
            </a:r>
            <a:r>
              <a:rPr lang="ru-RU" dirty="0"/>
              <a:t> в </a:t>
            </a:r>
            <a:r>
              <a:rPr lang="ru-RU" dirty="0" err="1"/>
              <a:t>науці</a:t>
            </a:r>
            <a:r>
              <a:rPr lang="ru-RU" dirty="0"/>
              <a:t> ХІХ і початку ХХ </a:t>
            </a:r>
            <a:r>
              <a:rPr lang="ru-RU" dirty="0" err="1"/>
              <a:t>століть</a:t>
            </a:r>
            <a:r>
              <a:rPr lang="ru-RU" dirty="0"/>
              <a:t>. </a:t>
            </a:r>
            <a:endParaRPr lang="uk-UA" dirty="0"/>
          </a:p>
        </p:txBody>
      </p:sp>
    </p:spTree>
    <p:extLst>
      <p:ext uri="{BB962C8B-B14F-4D97-AF65-F5344CB8AC3E}">
        <p14:creationId xmlns:p14="http://schemas.microsoft.com/office/powerpoint/2010/main" val="29186683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8D850C-9F10-4C6C-B8BF-B161977941E1}"/>
              </a:ext>
            </a:extLst>
          </p:cNvPr>
          <p:cNvSpPr>
            <a:spLocks noGrp="1"/>
          </p:cNvSpPr>
          <p:nvPr>
            <p:ph type="title"/>
          </p:nvPr>
        </p:nvSpPr>
        <p:spPr/>
        <p:txBody>
          <a:bodyPr/>
          <a:lstStyle/>
          <a:p>
            <a:pPr algn="ctr"/>
            <a:r>
              <a:rPr lang="uk-UA" sz="2800" dirty="0"/>
              <a:t>Становлення науки як соціального інституту</a:t>
            </a:r>
          </a:p>
        </p:txBody>
      </p:sp>
      <p:sp>
        <p:nvSpPr>
          <p:cNvPr id="3" name="Місце для вмісту 2">
            <a:extLst>
              <a:ext uri="{FF2B5EF4-FFF2-40B4-BE49-F238E27FC236}">
                <a16:creationId xmlns:a16="http://schemas.microsoft.com/office/drawing/2014/main" id="{B02617DA-F1FF-4061-B0A6-F377EE465D44}"/>
              </a:ext>
            </a:extLst>
          </p:cNvPr>
          <p:cNvSpPr>
            <a:spLocks noGrp="1"/>
          </p:cNvSpPr>
          <p:nvPr>
            <p:ph idx="1"/>
          </p:nvPr>
        </p:nvSpPr>
        <p:spPr/>
        <p:txBody>
          <a:bodyPr/>
          <a:lstStyle/>
          <a:p>
            <a:pPr algn="just"/>
            <a:r>
              <a:rPr lang="ru-RU" dirty="0"/>
              <a:t>Як </a:t>
            </a:r>
            <a:r>
              <a:rPr lang="ru-RU" dirty="0" err="1"/>
              <a:t>особливий</a:t>
            </a:r>
            <a:r>
              <a:rPr lang="ru-RU" dirty="0"/>
              <a:t> </a:t>
            </a:r>
            <a:r>
              <a:rPr lang="ru-RU" dirty="0" err="1"/>
              <a:t>соціальний</a:t>
            </a:r>
            <a:r>
              <a:rPr lang="ru-RU" dirty="0"/>
              <a:t> </a:t>
            </a:r>
            <a:r>
              <a:rPr lang="ru-RU" dirty="0" err="1"/>
              <a:t>інститут</a:t>
            </a:r>
            <a:r>
              <a:rPr lang="ru-RU" dirty="0"/>
              <a:t> наука почала </a:t>
            </a:r>
            <a:r>
              <a:rPr lang="ru-RU" dirty="0" err="1"/>
              <a:t>формуватися</a:t>
            </a:r>
            <a:r>
              <a:rPr lang="ru-RU" dirty="0"/>
              <a:t> в ХVII – ХVIII </a:t>
            </a:r>
            <a:r>
              <a:rPr lang="ru-RU" dirty="0" err="1"/>
              <a:t>століттях</a:t>
            </a:r>
            <a:r>
              <a:rPr lang="ru-RU" dirty="0"/>
              <a:t>, коли в </a:t>
            </a:r>
            <a:r>
              <a:rPr lang="ru-RU" dirty="0" err="1"/>
              <a:t>Європі</a:t>
            </a:r>
            <a:r>
              <a:rPr lang="ru-RU" dirty="0"/>
              <a:t> </a:t>
            </a:r>
            <a:r>
              <a:rPr lang="ru-RU" dirty="0" err="1"/>
              <a:t>виникли</a:t>
            </a:r>
            <a:r>
              <a:rPr lang="ru-RU" dirty="0"/>
              <a:t> </a:t>
            </a:r>
            <a:r>
              <a:rPr lang="ru-RU" b="1" dirty="0" err="1"/>
              <a:t>перші</a:t>
            </a:r>
            <a:r>
              <a:rPr lang="ru-RU" b="1" dirty="0"/>
              <a:t> </a:t>
            </a:r>
            <a:r>
              <a:rPr lang="ru-RU" b="1" dirty="0" err="1"/>
              <a:t>наукові</a:t>
            </a:r>
            <a:r>
              <a:rPr lang="ru-RU" b="1" dirty="0"/>
              <a:t> </a:t>
            </a:r>
            <a:r>
              <a:rPr lang="ru-RU" b="1" dirty="0" err="1"/>
              <a:t>товариства</a:t>
            </a:r>
            <a:r>
              <a:rPr lang="ru-RU" b="1" dirty="0"/>
              <a:t> </a:t>
            </a:r>
            <a:r>
              <a:rPr lang="ru-RU" dirty="0"/>
              <a:t>і </a:t>
            </a:r>
            <a:r>
              <a:rPr lang="ru-RU" dirty="0" err="1"/>
              <a:t>академії</a:t>
            </a:r>
            <a:endParaRPr lang="ru-RU" dirty="0"/>
          </a:p>
          <a:p>
            <a:pPr algn="just"/>
            <a:r>
              <a:rPr lang="ru-RU" dirty="0" err="1"/>
              <a:t>Товариство</a:t>
            </a:r>
            <a:r>
              <a:rPr lang="ru-RU" dirty="0"/>
              <a:t> </a:t>
            </a:r>
            <a:r>
              <a:rPr lang="ru-RU" dirty="0" err="1"/>
              <a:t>природознавців</a:t>
            </a:r>
            <a:r>
              <a:rPr lang="ru-RU" dirty="0"/>
              <a:t> </a:t>
            </a:r>
            <a:r>
              <a:rPr lang="ru-RU" dirty="0" err="1"/>
              <a:t>конституюється</a:t>
            </a:r>
            <a:r>
              <a:rPr lang="ru-RU" dirty="0"/>
              <a:t> в ХVII </a:t>
            </a:r>
            <a:r>
              <a:rPr lang="ru-RU" dirty="0" err="1"/>
              <a:t>cт</a:t>
            </a:r>
            <a:r>
              <a:rPr lang="ru-RU" dirty="0"/>
              <a:t>. </a:t>
            </a:r>
            <a:r>
              <a:rPr lang="ru-RU" dirty="0" err="1"/>
              <a:t>завдяки</a:t>
            </a:r>
            <a:r>
              <a:rPr lang="ru-RU" dirty="0"/>
              <a:t> </a:t>
            </a:r>
            <a:r>
              <a:rPr lang="ru-RU" dirty="0" err="1"/>
              <a:t>створенню</a:t>
            </a:r>
            <a:r>
              <a:rPr lang="ru-RU" dirty="0"/>
              <a:t> </a:t>
            </a:r>
            <a:r>
              <a:rPr lang="ru-RU" dirty="0" err="1"/>
              <a:t>академій</a:t>
            </a:r>
            <a:r>
              <a:rPr lang="ru-RU" dirty="0"/>
              <a:t> і </a:t>
            </a:r>
            <a:r>
              <a:rPr lang="ru-RU" dirty="0" err="1"/>
              <a:t>наукових</a:t>
            </a:r>
            <a:r>
              <a:rPr lang="ru-RU" dirty="0"/>
              <a:t> </a:t>
            </a:r>
            <a:r>
              <a:rPr lang="ru-RU" dirty="0" err="1"/>
              <a:t>товаристві</a:t>
            </a:r>
            <a:r>
              <a:rPr lang="ru-RU" dirty="0"/>
              <a:t> в межах «</a:t>
            </a:r>
            <a:r>
              <a:rPr lang="ru-RU" dirty="0" err="1"/>
              <a:t>Республіки</a:t>
            </a:r>
            <a:r>
              <a:rPr lang="ru-RU" dirty="0"/>
              <a:t> </a:t>
            </a:r>
            <a:r>
              <a:rPr lang="ru-RU" dirty="0" err="1"/>
              <a:t>вчених</a:t>
            </a:r>
            <a:r>
              <a:rPr lang="ru-RU" dirty="0"/>
              <a:t>», </a:t>
            </a:r>
            <a:r>
              <a:rPr lang="ru-RU" dirty="0" err="1"/>
              <a:t>що</a:t>
            </a:r>
            <a:r>
              <a:rPr lang="ru-RU" dirty="0"/>
              <a:t> </a:t>
            </a:r>
            <a:r>
              <a:rPr lang="ru-RU" dirty="0" err="1"/>
              <a:t>виникла</a:t>
            </a:r>
            <a:r>
              <a:rPr lang="ru-RU" dirty="0"/>
              <a:t> як </a:t>
            </a:r>
            <a:r>
              <a:rPr lang="ru-RU" dirty="0" err="1"/>
              <a:t>приватне</a:t>
            </a:r>
            <a:r>
              <a:rPr lang="ru-RU" dirty="0"/>
              <a:t> </a:t>
            </a:r>
            <a:r>
              <a:rPr lang="ru-RU" b="1" dirty="0" err="1"/>
              <a:t>листування</a:t>
            </a:r>
            <a:r>
              <a:rPr lang="ru-RU" b="1" dirty="0"/>
              <a:t> </a:t>
            </a:r>
            <a:r>
              <a:rPr lang="ru-RU" b="1" dirty="0" err="1"/>
              <a:t>науковців</a:t>
            </a:r>
            <a:r>
              <a:rPr lang="ru-RU" b="1" dirty="0"/>
              <a:t> </a:t>
            </a:r>
            <a:r>
              <a:rPr lang="ru-RU" b="1" dirty="0" err="1"/>
              <a:t>латиною</a:t>
            </a:r>
            <a:endParaRPr lang="uk-UA" b="1" dirty="0"/>
          </a:p>
        </p:txBody>
      </p:sp>
    </p:spTree>
    <p:extLst>
      <p:ext uri="{BB962C8B-B14F-4D97-AF65-F5344CB8AC3E}">
        <p14:creationId xmlns:p14="http://schemas.microsoft.com/office/powerpoint/2010/main" val="9490325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8D850C-9F10-4C6C-B8BF-B161977941E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02617DA-F1FF-4061-B0A6-F377EE465D44}"/>
              </a:ext>
            </a:extLst>
          </p:cNvPr>
          <p:cNvSpPr>
            <a:spLocks noGrp="1"/>
          </p:cNvSpPr>
          <p:nvPr>
            <p:ph idx="1"/>
          </p:nvPr>
        </p:nvSpPr>
        <p:spPr/>
        <p:txBody>
          <a:bodyPr/>
          <a:lstStyle/>
          <a:p>
            <a:pPr algn="just"/>
            <a:r>
              <a:rPr lang="uk-UA" dirty="0"/>
              <a:t>Наприкінці Х</a:t>
            </a:r>
            <a:r>
              <a:rPr lang="en-US" dirty="0"/>
              <a:t>VIII – </a:t>
            </a:r>
            <a:r>
              <a:rPr lang="uk-UA" dirty="0"/>
              <a:t>у першій половині Х</a:t>
            </a:r>
            <a:r>
              <a:rPr lang="en-US" dirty="0"/>
              <a:t>I</a:t>
            </a:r>
            <a:r>
              <a:rPr lang="uk-UA" dirty="0"/>
              <a:t>Х ст. поглиблення спеціалізації наукової діяльності привело до виникнення </a:t>
            </a:r>
            <a:r>
              <a:rPr lang="uk-UA" b="1" dirty="0"/>
              <a:t>дисциплінарних об’єднань дослідників</a:t>
            </a:r>
            <a:r>
              <a:rPr lang="uk-UA" dirty="0"/>
              <a:t>. Виникають наукові журнали, наприклад, журнал «Хімічні аннали», навколо якого консолідувалося єдине товариство німецьких хіміків.</a:t>
            </a:r>
          </a:p>
        </p:txBody>
      </p:sp>
    </p:spTree>
    <p:extLst>
      <p:ext uri="{BB962C8B-B14F-4D97-AF65-F5344CB8AC3E}">
        <p14:creationId xmlns:p14="http://schemas.microsoft.com/office/powerpoint/2010/main" val="16593638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8D850C-9F10-4C6C-B8BF-B161977941E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02617DA-F1FF-4061-B0A6-F377EE465D44}"/>
              </a:ext>
            </a:extLst>
          </p:cNvPr>
          <p:cNvSpPr>
            <a:spLocks noGrp="1"/>
          </p:cNvSpPr>
          <p:nvPr>
            <p:ph idx="1"/>
          </p:nvPr>
        </p:nvSpPr>
        <p:spPr/>
        <p:txBody>
          <a:bodyPr/>
          <a:lstStyle/>
          <a:p>
            <a:pPr algn="just"/>
            <a:r>
              <a:rPr lang="uk-UA" dirty="0"/>
              <a:t>Основним продуктом наукової діяльності стає </a:t>
            </a:r>
            <a:r>
              <a:rPr lang="uk-UA" b="1" dirty="0"/>
              <a:t>наукова стаття поряд з монографією</a:t>
            </a:r>
            <a:r>
              <a:rPr lang="uk-UA" dirty="0"/>
              <a:t>. Латина поступається місцем національним мовам. На зміну «Республіці вчених» приходить множина дисциплінарно орієнтованих товариств. Поряд з академічними установами, що виникли в Х</a:t>
            </a:r>
            <a:r>
              <a:rPr lang="en-US" dirty="0"/>
              <a:t>V</a:t>
            </a:r>
            <a:r>
              <a:rPr lang="uk-UA" dirty="0"/>
              <a:t>ІІ – на початку Х</a:t>
            </a:r>
            <a:r>
              <a:rPr lang="en-US" dirty="0"/>
              <a:t>V</a:t>
            </a:r>
            <a:r>
              <a:rPr lang="uk-UA" dirty="0"/>
              <a:t>ІІІ ст. (Лондонське Королівське товариство – 1660 р.; Паризька академія наук – 1666 р.; Берлінська академія наук – 1770 р.) формуються нові асоціації вчених: «Французька н</a:t>
            </a:r>
            <a:r>
              <a:rPr lang="ru-RU" dirty="0" err="1"/>
              <a:t>аціональна</a:t>
            </a:r>
            <a:r>
              <a:rPr lang="ru-RU" dirty="0"/>
              <a:t> </a:t>
            </a:r>
            <a:r>
              <a:rPr lang="ru-RU" dirty="0" err="1"/>
              <a:t>консерваторія</a:t>
            </a:r>
            <a:r>
              <a:rPr lang="ru-RU" dirty="0"/>
              <a:t> </a:t>
            </a:r>
            <a:r>
              <a:rPr lang="ru-RU" dirty="0" err="1"/>
              <a:t>мистецтв</a:t>
            </a:r>
            <a:r>
              <a:rPr lang="ru-RU" dirty="0"/>
              <a:t> та </a:t>
            </a:r>
            <a:r>
              <a:rPr lang="ru-RU" dirty="0" err="1"/>
              <a:t>мистецтв</a:t>
            </a:r>
            <a:r>
              <a:rPr lang="uk-UA" dirty="0"/>
              <a:t>» (1790), «Збори німецьких природознавців» (1822), «Британська асоціація сприяння прогресу» (1831) та ін.</a:t>
            </a:r>
          </a:p>
        </p:txBody>
      </p:sp>
    </p:spTree>
    <p:extLst>
      <p:ext uri="{BB962C8B-B14F-4D97-AF65-F5344CB8AC3E}">
        <p14:creationId xmlns:p14="http://schemas.microsoft.com/office/powerpoint/2010/main" val="35822652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8D850C-9F10-4C6C-B8BF-B161977941E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02617DA-F1FF-4061-B0A6-F377EE465D44}"/>
              </a:ext>
            </a:extLst>
          </p:cNvPr>
          <p:cNvSpPr>
            <a:spLocks noGrp="1"/>
          </p:cNvSpPr>
          <p:nvPr>
            <p:ph idx="1"/>
          </p:nvPr>
        </p:nvSpPr>
        <p:spPr/>
        <p:txBody>
          <a:bodyPr/>
          <a:lstStyle/>
          <a:p>
            <a:r>
              <a:rPr lang="uk-UA" b="1" dirty="0"/>
              <a:t>Змінюється система освіти</a:t>
            </a:r>
            <a:r>
              <a:rPr lang="uk-UA" dirty="0"/>
              <a:t>.</a:t>
            </a:r>
          </a:p>
          <a:p>
            <a:pPr algn="just"/>
            <a:r>
              <a:rPr lang="uk-UA" dirty="0"/>
              <a:t>У ХІХ ст. освіта починає будуватися на основі спеціалізації за окремими галузями наукового знання, що відповідало конституюванню дисциплінарної організації науки. Продовжують відкриватися нові університети, наприклад, Харківський (1805), Київський (1834), Одеський (1865) та ін. </a:t>
            </a:r>
          </a:p>
        </p:txBody>
      </p:sp>
    </p:spTree>
    <p:extLst>
      <p:ext uri="{BB962C8B-B14F-4D97-AF65-F5344CB8AC3E}">
        <p14:creationId xmlns:p14="http://schemas.microsoft.com/office/powerpoint/2010/main" val="17196114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A5040CF-7832-4E0C-8C50-295E3F423C8C}"/>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AEF279F7-7D1C-4FE3-B25D-C2067F497317}"/>
              </a:ext>
            </a:extLst>
          </p:cNvPr>
          <p:cNvSpPr>
            <a:spLocks noGrp="1"/>
          </p:cNvSpPr>
          <p:nvPr>
            <p:ph idx="1"/>
          </p:nvPr>
        </p:nvSpPr>
        <p:spPr/>
        <p:txBody>
          <a:bodyPr/>
          <a:lstStyle/>
          <a:p>
            <a:pPr algn="just"/>
            <a:r>
              <a:rPr lang="uk-UA" dirty="0"/>
              <a:t>У ХХ ст. наука перетворилася на </a:t>
            </a:r>
            <a:r>
              <a:rPr lang="uk-UA" b="1" dirty="0"/>
              <a:t>особливий тип продукування наукових знань</a:t>
            </a:r>
            <a:r>
              <a:rPr lang="uk-UA" dirty="0"/>
              <a:t>, який включав:</a:t>
            </a:r>
          </a:p>
          <a:p>
            <a:pPr algn="just">
              <a:buFont typeface="+mj-lt"/>
              <a:buAutoNum type="arabicPeriod"/>
            </a:pPr>
            <a:r>
              <a:rPr lang="uk-UA" dirty="0"/>
              <a:t>множину видів об’єднання вчених у тому числі і великі дослідницькі колективи,</a:t>
            </a:r>
          </a:p>
          <a:p>
            <a:pPr algn="just">
              <a:buFont typeface="+mj-lt"/>
              <a:buAutoNum type="arabicPeriod"/>
            </a:pPr>
            <a:r>
              <a:rPr lang="uk-UA" dirty="0"/>
              <a:t> цілеспрямоване фінансування та специфічну промислово-технічну базу, що обслуговувала науковий пошук;</a:t>
            </a:r>
          </a:p>
          <a:p>
            <a:pPr algn="just">
              <a:buFont typeface="+mj-lt"/>
              <a:buAutoNum type="arabicPeriod"/>
            </a:pPr>
            <a:r>
              <a:rPr lang="uk-UA" dirty="0"/>
              <a:t> складний поділ праці та підготовку кадрів.</a:t>
            </a:r>
          </a:p>
        </p:txBody>
      </p:sp>
    </p:spTree>
    <p:extLst>
      <p:ext uri="{BB962C8B-B14F-4D97-AF65-F5344CB8AC3E}">
        <p14:creationId xmlns:p14="http://schemas.microsoft.com/office/powerpoint/2010/main" val="37531588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0C5A8A-277E-4BDF-852E-7BB366E7766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1445A796-9BFA-4169-B4A9-AF78885A1F66}"/>
              </a:ext>
            </a:extLst>
          </p:cNvPr>
          <p:cNvSpPr>
            <a:spLocks noGrp="1"/>
          </p:cNvSpPr>
          <p:nvPr>
            <p:ph idx="1"/>
          </p:nvPr>
        </p:nvSpPr>
        <p:spPr/>
        <p:txBody>
          <a:bodyPr/>
          <a:lstStyle/>
          <a:p>
            <a:pPr algn="just"/>
            <a:r>
              <a:rPr lang="uk-UA" dirty="0"/>
              <a:t>Дисциплінарно орієнтовані дослідження у цей час почали доповнюватися </a:t>
            </a:r>
            <a:r>
              <a:rPr lang="uk-UA" b="1" dirty="0"/>
              <a:t>міждисциплінарними і проблемно-спрямованими науковими пошуками</a:t>
            </a:r>
            <a:r>
              <a:rPr lang="uk-UA" dirty="0"/>
              <a:t>. Стаціонарні об’єднання вчених (науково-дослідні інститути, академії, наукові центри при університетах) об’єднуються з неформальними товариствами за зразком «незримого коледжу».</a:t>
            </a:r>
          </a:p>
        </p:txBody>
      </p:sp>
    </p:spTree>
    <p:extLst>
      <p:ext uri="{BB962C8B-B14F-4D97-AF65-F5344CB8AC3E}">
        <p14:creationId xmlns:p14="http://schemas.microsoft.com/office/powerpoint/2010/main" val="29954348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1EA5B8-F083-4638-896B-AD435958FC04}"/>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21631BD3-9D1D-4F4C-A48E-170D95D0ACF3}"/>
              </a:ext>
            </a:extLst>
          </p:cNvPr>
          <p:cNvSpPr>
            <a:spLocks noGrp="1"/>
          </p:cNvSpPr>
          <p:nvPr>
            <p:ph idx="1"/>
          </p:nvPr>
        </p:nvSpPr>
        <p:spPr/>
        <p:txBody>
          <a:bodyPr/>
          <a:lstStyle/>
          <a:p>
            <a:pPr algn="just"/>
            <a:r>
              <a:rPr lang="uk-UA" dirty="0"/>
              <a:t>Наприкінці ХХ ст. виникнення комп’ютерної мережі та </a:t>
            </a:r>
            <a:r>
              <a:rPr lang="en-US" dirty="0"/>
              <a:t>INTERNET</a:t>
            </a:r>
            <a:r>
              <a:rPr lang="uk-UA" dirty="0"/>
              <a:t>у зумовило появу </a:t>
            </a:r>
            <a:r>
              <a:rPr lang="uk-UA" b="1" dirty="0"/>
              <a:t>нових типів наукової комунікації </a:t>
            </a:r>
            <a:r>
              <a:rPr lang="uk-UA" dirty="0"/>
              <a:t>(комп’ютерні статті, монографії, комп’ютерні журнали, дискусії з використанням комп’ютерної мережі тощо). У межах </a:t>
            </a:r>
            <a:r>
              <a:rPr lang="en-US" dirty="0"/>
              <a:t>INTERNET</a:t>
            </a:r>
            <a:r>
              <a:rPr lang="uk-UA" dirty="0"/>
              <a:t>у виникають певні аналоги «Республіки вчених», ведеться широке обговорення результатів досліджень, ідей, гіпотез. Усе це відбувається з широким використанням англійської мови, подібно тому, як у Х</a:t>
            </a:r>
            <a:r>
              <a:rPr lang="en-US" dirty="0"/>
              <a:t>V</a:t>
            </a:r>
            <a:r>
              <a:rPr lang="uk-UA" dirty="0"/>
              <a:t>ІІ ст. виконувала свої функції латинь.</a:t>
            </a:r>
          </a:p>
        </p:txBody>
      </p:sp>
    </p:spTree>
    <p:extLst>
      <p:ext uri="{BB962C8B-B14F-4D97-AF65-F5344CB8AC3E}">
        <p14:creationId xmlns:p14="http://schemas.microsoft.com/office/powerpoint/2010/main" val="327120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8D850C-9F10-4C6C-B8BF-B161977941E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02617DA-F1FF-4061-B0A6-F377EE465D44}"/>
              </a:ext>
            </a:extLst>
          </p:cNvPr>
          <p:cNvSpPr>
            <a:spLocks noGrp="1"/>
          </p:cNvSpPr>
          <p:nvPr>
            <p:ph idx="1"/>
          </p:nvPr>
        </p:nvSpPr>
        <p:spPr/>
        <p:txBody>
          <a:bodyPr/>
          <a:lstStyle/>
          <a:p>
            <a:r>
              <a:rPr lang="uk-UA" dirty="0" err="1"/>
              <a:t>Переднаука</a:t>
            </a:r>
            <a:r>
              <a:rPr lang="uk-UA" dirty="0"/>
              <a:t> – це такий період у становленні наукових знань, коли вони ще не виходили за межі наявної практики</a:t>
            </a:r>
          </a:p>
          <a:p>
            <a:pPr marL="0" indent="0">
              <a:buNone/>
            </a:pPr>
            <a:endParaRPr lang="uk-UA" dirty="0"/>
          </a:p>
          <a:p>
            <a:pPr marL="0" indent="0" algn="ctr">
              <a:buNone/>
            </a:pPr>
            <a:r>
              <a:rPr lang="uk-UA" i="1" dirty="0"/>
              <a:t>Ці знання моделювали зміни об’єктів, що включені в практичну діяльність, передбачаючи їх можливі стани. Реальні об’єкти на цьому етапі мислення і дії замінювалися ідеальними об’єктами і виступали як абстракції, якими оперувало мислення. Їхні зв’язки і взаємовідношення, операції з ними також формувалися з практики, виступали схемами практичних дій.</a:t>
            </a:r>
          </a:p>
        </p:txBody>
      </p:sp>
    </p:spTree>
    <p:extLst>
      <p:ext uri="{BB962C8B-B14F-4D97-AF65-F5344CB8AC3E}">
        <p14:creationId xmlns:p14="http://schemas.microsoft.com/office/powerpoint/2010/main" val="2770439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8D850C-9F10-4C6C-B8BF-B161977941E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02617DA-F1FF-4061-B0A6-F377EE465D44}"/>
              </a:ext>
            </a:extLst>
          </p:cNvPr>
          <p:cNvSpPr>
            <a:spLocks noGrp="1"/>
          </p:cNvSpPr>
          <p:nvPr>
            <p:ph idx="1"/>
          </p:nvPr>
        </p:nvSpPr>
        <p:spPr/>
        <p:txBody>
          <a:bodyPr/>
          <a:lstStyle/>
          <a:p>
            <a:pPr algn="just"/>
            <a:r>
              <a:rPr lang="uk-UA" dirty="0"/>
              <a:t>Перехід від </a:t>
            </a:r>
            <a:r>
              <a:rPr lang="uk-UA" dirty="0" err="1"/>
              <a:t>переднауки</a:t>
            </a:r>
            <a:r>
              <a:rPr lang="uk-UA" dirty="0"/>
              <a:t> до власне науки був зумовлений новим способом формування ідеальних об’єктів та їхніх </a:t>
            </a:r>
            <a:r>
              <a:rPr lang="uk-UA" dirty="0" err="1"/>
              <a:t>зв’язків</a:t>
            </a:r>
            <a:r>
              <a:rPr lang="uk-UA" dirty="0"/>
              <a:t>, що моделювали практику.</a:t>
            </a:r>
          </a:p>
          <a:p>
            <a:endParaRPr lang="uk-UA" dirty="0"/>
          </a:p>
          <a:p>
            <a:pPr marL="0" indent="0" algn="ctr">
              <a:buNone/>
            </a:pPr>
            <a:r>
              <a:rPr lang="uk-UA" i="1" dirty="0"/>
              <a:t>Зародився специфічний рух у галузі теоретичного знання, завдяки якому почали формуватися моделі реальності, що вивчалася, нібито зверху по відношенню до існуючої практики, які потім прямо чи опосередковано перевірялися практикою.</a:t>
            </a:r>
          </a:p>
        </p:txBody>
      </p:sp>
    </p:spTree>
    <p:extLst>
      <p:ext uri="{BB962C8B-B14F-4D97-AF65-F5344CB8AC3E}">
        <p14:creationId xmlns:p14="http://schemas.microsoft.com/office/powerpoint/2010/main" val="2861442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8D850C-9F10-4C6C-B8BF-B161977941E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02617DA-F1FF-4061-B0A6-F377EE465D44}"/>
              </a:ext>
            </a:extLst>
          </p:cNvPr>
          <p:cNvSpPr>
            <a:spLocks noGrp="1"/>
          </p:cNvSpPr>
          <p:nvPr>
            <p:ph idx="1"/>
          </p:nvPr>
        </p:nvSpPr>
        <p:spPr/>
        <p:txBody>
          <a:bodyPr/>
          <a:lstStyle/>
          <a:p>
            <a:pPr algn="just"/>
            <a:r>
              <a:rPr lang="uk-UA" dirty="0"/>
              <a:t>З цього моменту закінчується етап </a:t>
            </a:r>
            <a:r>
              <a:rPr lang="uk-UA" dirty="0" err="1"/>
              <a:t>переднауки</a:t>
            </a:r>
            <a:r>
              <a:rPr lang="uk-UA" dirty="0"/>
              <a:t> і починається наука у власному розумінні цього слова. У ній поряд з емпіричними правилами (які знала і </a:t>
            </a:r>
            <a:r>
              <a:rPr lang="uk-UA" dirty="0" err="1"/>
              <a:t>переднаука</a:t>
            </a:r>
            <a:r>
              <a:rPr lang="uk-UA" dirty="0"/>
              <a:t>) став формуватися особливий тип знання – </a:t>
            </a:r>
            <a:r>
              <a:rPr lang="uk-UA" b="1" dirty="0"/>
              <a:t>теорія</a:t>
            </a:r>
            <a:r>
              <a:rPr lang="uk-UA" dirty="0"/>
              <a:t>, що відкрила можливості отримувати емпіричні залежності як наслідок з теоретичних постулатів.</a:t>
            </a:r>
          </a:p>
        </p:txBody>
      </p:sp>
    </p:spTree>
    <p:extLst>
      <p:ext uri="{BB962C8B-B14F-4D97-AF65-F5344CB8AC3E}">
        <p14:creationId xmlns:p14="http://schemas.microsoft.com/office/powerpoint/2010/main" val="732571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8D850C-9F10-4C6C-B8BF-B161977941E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02617DA-F1FF-4061-B0A6-F377EE465D44}"/>
              </a:ext>
            </a:extLst>
          </p:cNvPr>
          <p:cNvSpPr>
            <a:spLocks noGrp="1"/>
          </p:cNvSpPr>
          <p:nvPr>
            <p:ph idx="1"/>
          </p:nvPr>
        </p:nvSpPr>
        <p:spPr/>
        <p:txBody>
          <a:bodyPr/>
          <a:lstStyle/>
          <a:p>
            <a:pPr algn="just"/>
            <a:r>
              <a:rPr lang="uk-UA" dirty="0"/>
              <a:t>Разом зі змінами в джерелах знань відбувалися зміни і в їхньому категоріальному статусі – знання отримали можливість співвідноситися не лише з існуючим досвідом, але і з якісно новою практикою майбутнього, а тому стали оцінюватися з позицій можливого і необхідного. </a:t>
            </a:r>
          </a:p>
        </p:txBody>
      </p:sp>
    </p:spTree>
    <p:extLst>
      <p:ext uri="{BB962C8B-B14F-4D97-AF65-F5344CB8AC3E}">
        <p14:creationId xmlns:p14="http://schemas.microsoft.com/office/powerpoint/2010/main" val="3773227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8D850C-9F10-4C6C-B8BF-B161977941E1}"/>
              </a:ext>
            </a:extLst>
          </p:cNvPr>
          <p:cNvSpPr>
            <a:spLocks noGrp="1"/>
          </p:cNvSpPr>
          <p:nvPr>
            <p:ph type="title"/>
          </p:nvPr>
        </p:nvSpPr>
        <p:spPr/>
        <p:txBody>
          <a:bodyPr/>
          <a:lstStyle/>
          <a:p>
            <a:pPr algn="ctr"/>
            <a:r>
              <a:rPr lang="ru-RU" sz="2400" b="1" dirty="0" err="1"/>
              <a:t>Основні</a:t>
            </a:r>
            <a:r>
              <a:rPr lang="ru-RU" sz="2400" b="1" dirty="0"/>
              <a:t> </a:t>
            </a:r>
            <a:r>
              <a:rPr lang="ru-RU" sz="2400" b="1" dirty="0" err="1"/>
              <a:t>етапи</a:t>
            </a:r>
            <a:r>
              <a:rPr lang="ru-RU" sz="2400" b="1" dirty="0"/>
              <a:t> </a:t>
            </a:r>
            <a:r>
              <a:rPr lang="ru-RU" sz="2400" b="1" dirty="0" err="1"/>
              <a:t>формування</a:t>
            </a:r>
            <a:r>
              <a:rPr lang="ru-RU" sz="2400" b="1" dirty="0"/>
              <a:t> науки у </a:t>
            </a:r>
            <a:r>
              <a:rPr lang="ru-RU" sz="2400" b="1" dirty="0" err="1"/>
              <a:t>власному</a:t>
            </a:r>
            <a:r>
              <a:rPr lang="ru-RU" sz="2400" b="1" dirty="0"/>
              <a:t> </a:t>
            </a:r>
            <a:r>
              <a:rPr lang="ru-RU" sz="2400" b="1" dirty="0" err="1"/>
              <a:t>сенсі</a:t>
            </a:r>
            <a:r>
              <a:rPr lang="ru-RU" sz="2400" b="1" dirty="0"/>
              <a:t> </a:t>
            </a:r>
            <a:r>
              <a:rPr lang="ru-RU" sz="2400" b="1" dirty="0" err="1"/>
              <a:t>цього</a:t>
            </a:r>
            <a:r>
              <a:rPr lang="ru-RU" sz="2400" b="1" dirty="0"/>
              <a:t> слова:</a:t>
            </a:r>
            <a:br>
              <a:rPr lang="ru-RU" sz="2400" b="1" dirty="0"/>
            </a:br>
            <a:endParaRPr lang="uk-UA" dirty="0"/>
          </a:p>
        </p:txBody>
      </p:sp>
      <p:sp>
        <p:nvSpPr>
          <p:cNvPr id="3" name="Місце для вмісту 2">
            <a:extLst>
              <a:ext uri="{FF2B5EF4-FFF2-40B4-BE49-F238E27FC236}">
                <a16:creationId xmlns:a16="http://schemas.microsoft.com/office/drawing/2014/main" id="{B02617DA-F1FF-4061-B0A6-F377EE465D44}"/>
              </a:ext>
            </a:extLst>
          </p:cNvPr>
          <p:cNvSpPr>
            <a:spLocks noGrp="1"/>
          </p:cNvSpPr>
          <p:nvPr>
            <p:ph idx="1"/>
          </p:nvPr>
        </p:nvSpPr>
        <p:spPr/>
        <p:txBody>
          <a:bodyPr/>
          <a:lstStyle/>
          <a:p>
            <a:pPr>
              <a:buFont typeface="+mj-lt"/>
              <a:buAutoNum type="arabicPeriod"/>
            </a:pPr>
            <a:r>
              <a:rPr lang="uk-UA" dirty="0"/>
              <a:t>Етап становлення математики,</a:t>
            </a:r>
          </a:p>
          <a:p>
            <a:pPr>
              <a:buFont typeface="+mj-lt"/>
              <a:buAutoNum type="arabicPeriod"/>
            </a:pPr>
            <a:r>
              <a:rPr lang="uk-UA" dirty="0"/>
              <a:t>Етап становлення природознавства, </a:t>
            </a:r>
          </a:p>
          <a:p>
            <a:pPr>
              <a:buFont typeface="+mj-lt"/>
              <a:buAutoNum type="arabicPeriod"/>
            </a:pPr>
            <a:r>
              <a:rPr lang="uk-UA" dirty="0"/>
              <a:t>Етап становлення соціальних і гуманітарних наук. </a:t>
            </a:r>
          </a:p>
        </p:txBody>
      </p:sp>
    </p:spTree>
    <p:extLst>
      <p:ext uri="{BB962C8B-B14F-4D97-AF65-F5344CB8AC3E}">
        <p14:creationId xmlns:p14="http://schemas.microsoft.com/office/powerpoint/2010/main" val="1021833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8D850C-9F10-4C6C-B8BF-B161977941E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02617DA-F1FF-4061-B0A6-F377EE465D44}"/>
              </a:ext>
            </a:extLst>
          </p:cNvPr>
          <p:cNvSpPr>
            <a:spLocks noGrp="1"/>
          </p:cNvSpPr>
          <p:nvPr>
            <p:ph idx="1"/>
          </p:nvPr>
        </p:nvSpPr>
        <p:spPr/>
        <p:txBody>
          <a:bodyPr/>
          <a:lstStyle/>
          <a:p>
            <a:pPr algn="just"/>
            <a:r>
              <a:rPr lang="uk-UA" dirty="0"/>
              <a:t>Першою здійснила перехід від </a:t>
            </a:r>
            <a:r>
              <a:rPr lang="uk-UA" dirty="0" err="1"/>
              <a:t>переднауки</a:t>
            </a:r>
            <a:r>
              <a:rPr lang="uk-UA" dirty="0"/>
              <a:t> до власне науки математика. У процесі її еволюції числа та геометричні фігури почали розглядатися не як прообрази предметів, якими оперують у практичній діяльності, а як відносно самостійні математичні об’єкти, властивості яких підлягали систематичному вивченню.</a:t>
            </a:r>
          </a:p>
        </p:txBody>
      </p:sp>
    </p:spTree>
    <p:extLst>
      <p:ext uri="{BB962C8B-B14F-4D97-AF65-F5344CB8AC3E}">
        <p14:creationId xmlns:p14="http://schemas.microsoft.com/office/powerpoint/2010/main" val="27827518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Зал засідань">
  <a:themeElements>
    <a:clrScheme name="Зал засідань">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Зал засідань">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Зал засідань">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874</TotalTime>
  <Words>2976</Words>
  <Application>Microsoft Office PowerPoint</Application>
  <PresentationFormat>Широкий екран</PresentationFormat>
  <Paragraphs>93</Paragraphs>
  <Slides>38</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38</vt:i4>
      </vt:variant>
    </vt:vector>
  </HeadingPairs>
  <TitlesOfParts>
    <vt:vector size="43" baseType="lpstr">
      <vt:lpstr>Arial</vt:lpstr>
      <vt:lpstr>Century Gothic</vt:lpstr>
      <vt:lpstr>Times New Roman</vt:lpstr>
      <vt:lpstr>Wingdings 3</vt:lpstr>
      <vt:lpstr>Зал засідань</vt:lpstr>
      <vt:lpstr>Стадії розвитку науки</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Основні етапи формування науки у власному сенсі цього слова: </vt:lpstr>
      <vt:lpstr>Презентація PowerPoint</vt:lpstr>
      <vt:lpstr>Презентація PowerPoint</vt:lpstr>
      <vt:lpstr>Презентація PowerPoint</vt:lpstr>
      <vt:lpstr>Наука в стародавньому світі</vt:lpstr>
      <vt:lpstr>Наука в стародавньому світі</vt:lpstr>
      <vt:lpstr>Культурний переворот</vt:lpstr>
      <vt:lpstr>Соціокультурні передумови формування науки</vt:lpstr>
      <vt:lpstr>Антична наука</vt:lpstr>
      <vt:lpstr>Презентація PowerPoint</vt:lpstr>
      <vt:lpstr>«триєдине ціле»</vt:lpstr>
      <vt:lpstr>Аналіз</vt:lpstr>
      <vt:lpstr>Презентація PowerPoint</vt:lpstr>
      <vt:lpstr>Презентація PowerPoint</vt:lpstr>
      <vt:lpstr>Презентація PowerPoint</vt:lpstr>
      <vt:lpstr>Презентація PowerPoint</vt:lpstr>
      <vt:lpstr>Презентація PowerPoint</vt:lpstr>
      <vt:lpstr>новий стиль мислення</vt:lpstr>
      <vt:lpstr>Презентація PowerPoint</vt:lpstr>
      <vt:lpstr>Буржуазна революція</vt:lpstr>
      <vt:lpstr>Індустріальний розвиток</vt:lpstr>
      <vt:lpstr>Презентація PowerPoint</vt:lpstr>
      <vt:lpstr>Презентація PowerPoint</vt:lpstr>
      <vt:lpstr>Презентація PowerPoint</vt:lpstr>
      <vt:lpstr>Становлення науки як соціального інституту</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Стадії розвитку науки</dc:title>
  <dc:creator>Admin</dc:creator>
  <cp:lastModifiedBy>Admin</cp:lastModifiedBy>
  <cp:revision>10</cp:revision>
  <dcterms:created xsi:type="dcterms:W3CDTF">2022-02-13T07:03:06Z</dcterms:created>
  <dcterms:modified xsi:type="dcterms:W3CDTF">2022-10-19T07:52:58Z</dcterms:modified>
</cp:coreProperties>
</file>