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58" r:id="rId4"/>
    <p:sldId id="277" r:id="rId5"/>
    <p:sldId id="278" r:id="rId6"/>
    <p:sldId id="279" r:id="rId7"/>
    <p:sldId id="259" r:id="rId8"/>
    <p:sldId id="280" r:id="rId9"/>
    <p:sldId id="281" r:id="rId10"/>
    <p:sldId id="260" r:id="rId11"/>
    <p:sldId id="261" r:id="rId12"/>
    <p:sldId id="282" r:id="rId13"/>
    <p:sldId id="283" r:id="rId14"/>
    <p:sldId id="284" r:id="rId15"/>
    <p:sldId id="285" r:id="rId16"/>
    <p:sldId id="286" r:id="rId17"/>
    <p:sldId id="287" r:id="rId18"/>
    <p:sldId id="288" r:id="rId19"/>
    <p:sldId id="262" r:id="rId20"/>
    <p:sldId id="289" r:id="rId21"/>
    <p:sldId id="290" r:id="rId22"/>
    <p:sldId id="263" r:id="rId23"/>
    <p:sldId id="264" r:id="rId24"/>
    <p:sldId id="265" r:id="rId25"/>
    <p:sldId id="303" r:id="rId26"/>
    <p:sldId id="26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00FF00"/>
    <a:srgbClr val="F22ECD"/>
    <a:srgbClr val="9EF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433" autoAdjust="0"/>
  </p:normalViewPr>
  <p:slideViewPr>
    <p:cSldViewPr snapToGrid="0">
      <p:cViewPr varScale="1">
        <p:scale>
          <a:sx n="83" d="100"/>
          <a:sy n="83" d="100"/>
        </p:scale>
        <p:origin x="686"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921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657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167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9093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4299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5290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1048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826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689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981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492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548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49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626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134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967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1/26/2026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915562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0738" y="276451"/>
            <a:ext cx="11305538" cy="983938"/>
          </a:xfrm>
        </p:spPr>
        <p:txBody>
          <a:bodyPr>
            <a:noAutofit/>
          </a:bodyPr>
          <a:lstStyle/>
          <a:p>
            <a:pPr algn="ctr"/>
            <a:r>
              <a:rPr lang="uk-UA" sz="1800" b="1" dirty="0">
                <a:latin typeface="Bookman Old Style" panose="02050604050505020204" pitchFamily="18" charset="0"/>
              </a:rPr>
              <a:t>ТЕМА 1. ПРЕДМЕТ ТА ЗАВДАННЯ КУРСУ </a:t>
            </a:r>
            <a:r>
              <a:rPr lang="uk-UA" sz="1800" b="1" dirty="0" smtClean="0">
                <a:latin typeface="Bookman Old Style" panose="02050604050505020204" pitchFamily="18" charset="0"/>
              </a:rPr>
              <a:t>«ПСИХОЛОГІЯ </a:t>
            </a:r>
            <a:r>
              <a:rPr lang="uk-UA" sz="1800" b="1" dirty="0" smtClean="0">
                <a:latin typeface="Bookman Old Style" panose="02050604050505020204" pitchFamily="18" charset="0"/>
              </a:rPr>
              <a:t>СПІЛКУВАННЯ В СФЕРІ ОБСЛУГОВУВАННЯ». </a:t>
            </a:r>
            <a:r>
              <a:rPr lang="uk-UA" sz="1800" b="1" dirty="0" smtClean="0">
                <a:latin typeface="Bookman Old Style" panose="02050604050505020204" pitchFamily="18" charset="0"/>
              </a:rPr>
              <a:t/>
            </a:r>
            <a:br>
              <a:rPr lang="uk-UA" sz="1800" b="1" dirty="0" smtClean="0">
                <a:latin typeface="Bookman Old Style" panose="02050604050505020204" pitchFamily="18" charset="0"/>
              </a:rPr>
            </a:br>
            <a:r>
              <a:rPr lang="uk-UA" sz="1800" b="1" dirty="0" smtClean="0">
                <a:latin typeface="Bookman Old Style" panose="02050604050505020204" pitchFamily="18" charset="0"/>
              </a:rPr>
              <a:t>ПОНЯТТЯ ПРО СПІЛКУВАННЯ</a:t>
            </a:r>
            <a:endParaRPr lang="uk-UA" sz="1800" dirty="0">
              <a:latin typeface="Bookman Old Style" panose="02050604050505020204" pitchFamily="18" charset="0"/>
            </a:endParaRPr>
          </a:p>
        </p:txBody>
      </p:sp>
      <p:sp>
        <p:nvSpPr>
          <p:cNvPr id="3" name="Подзаголовок 2"/>
          <p:cNvSpPr>
            <a:spLocks noGrp="1"/>
          </p:cNvSpPr>
          <p:nvPr>
            <p:ph type="subTitle" idx="1"/>
          </p:nvPr>
        </p:nvSpPr>
        <p:spPr>
          <a:xfrm>
            <a:off x="1870533" y="1990401"/>
            <a:ext cx="8545948" cy="2573362"/>
          </a:xfrm>
        </p:spPr>
        <p:txBody>
          <a:bodyPr>
            <a:noAutofit/>
          </a:bodyPr>
          <a:lstStyle/>
          <a:p>
            <a:pPr marL="342900" lvl="0" indent="-342900" algn="just">
              <a:buFont typeface="+mj-lt"/>
              <a:buAutoNum type="arabicPeriod"/>
            </a:pPr>
            <a:r>
              <a:rPr lang="uk-UA" sz="1400" dirty="0">
                <a:solidFill>
                  <a:schemeClr val="tx1"/>
                </a:solidFill>
              </a:rPr>
              <a:t>Загальна характеристика курсу «Психологія </a:t>
            </a:r>
            <a:r>
              <a:rPr lang="uk-UA" sz="1400" dirty="0" smtClean="0">
                <a:solidFill>
                  <a:schemeClr val="tx1"/>
                </a:solidFill>
              </a:rPr>
              <a:t>спілкування в сфері обслуговування». </a:t>
            </a:r>
            <a:r>
              <a:rPr lang="uk-UA" sz="1400" dirty="0">
                <a:solidFill>
                  <a:schemeClr val="tx1"/>
                </a:solidFill>
              </a:rPr>
              <a:t>Предмет та завдання курсу Психологія </a:t>
            </a:r>
            <a:r>
              <a:rPr lang="uk-UA" sz="1400" dirty="0" smtClean="0">
                <a:solidFill>
                  <a:schemeClr val="tx1"/>
                </a:solidFill>
              </a:rPr>
              <a:t>спілкування в сфері обслуговування</a:t>
            </a:r>
            <a:endParaRPr lang="uk-UA" sz="1400" dirty="0">
              <a:solidFill>
                <a:schemeClr val="tx1"/>
              </a:solidFill>
            </a:endParaRPr>
          </a:p>
          <a:p>
            <a:pPr marL="342900" lvl="0" indent="-342900" algn="just">
              <a:buFont typeface="+mj-lt"/>
              <a:buAutoNum type="arabicPeriod"/>
            </a:pPr>
            <a:r>
              <a:rPr lang="uk-UA" sz="1400" dirty="0">
                <a:solidFill>
                  <a:schemeClr val="tx1"/>
                </a:solidFill>
              </a:rPr>
              <a:t>Поняття про спілкування </a:t>
            </a:r>
          </a:p>
          <a:p>
            <a:pPr marL="342900" lvl="0" indent="-342900" algn="just">
              <a:buFont typeface="+mj-lt"/>
              <a:buAutoNum type="arabicPeriod"/>
            </a:pPr>
            <a:r>
              <a:rPr lang="uk-UA" sz="1400" dirty="0">
                <a:solidFill>
                  <a:schemeClr val="tx1"/>
                </a:solidFill>
              </a:rPr>
              <a:t>Комунікаційний процес та його характеристика</a:t>
            </a:r>
          </a:p>
          <a:p>
            <a:pPr marL="342900" lvl="0" indent="-342900" algn="just">
              <a:buFont typeface="+mj-lt"/>
              <a:buAutoNum type="arabicPeriod"/>
            </a:pPr>
            <a:r>
              <a:rPr lang="uk-UA" sz="1400" dirty="0">
                <a:solidFill>
                  <a:schemeClr val="tx1"/>
                </a:solidFill>
              </a:rPr>
              <a:t>Функції спілкування</a:t>
            </a:r>
          </a:p>
          <a:p>
            <a:pPr marL="342900" lvl="0" indent="-342900" algn="just">
              <a:buFont typeface="+mj-lt"/>
              <a:buAutoNum type="arabicPeriod"/>
            </a:pPr>
            <a:r>
              <a:rPr lang="uk-UA" sz="1400" dirty="0">
                <a:solidFill>
                  <a:schemeClr val="tx1"/>
                </a:solidFill>
              </a:rPr>
              <a:t>Види спілкування</a:t>
            </a:r>
          </a:p>
          <a:p>
            <a:pPr marL="342900" lvl="0" indent="-342900" algn="just">
              <a:buFont typeface="+mj-lt"/>
              <a:buAutoNum type="arabicPeriod"/>
            </a:pPr>
            <a:r>
              <a:rPr lang="uk-UA" sz="1400" dirty="0">
                <a:solidFill>
                  <a:schemeClr val="tx1"/>
                </a:solidFill>
              </a:rPr>
              <a:t>Поняття ділового спілкування, його особливості</a:t>
            </a:r>
          </a:p>
          <a:p>
            <a:pPr marL="342900" indent="-342900" algn="just">
              <a:buFont typeface="+mj-lt"/>
              <a:buAutoNum type="arabicPeriod"/>
            </a:pPr>
            <a:endParaRPr lang="uk-UA" sz="1400" cap="none" dirty="0" smtClean="0">
              <a:solidFill>
                <a:schemeClr val="tx1"/>
              </a:solidFill>
              <a:latin typeface="Bookman Old Style" panose="02050604050505020204" pitchFamily="18" charset="0"/>
            </a:endParaRPr>
          </a:p>
          <a:p>
            <a:pPr marL="342900" indent="-342900" algn="just">
              <a:buFont typeface="+mj-lt"/>
              <a:buAutoNum type="arabicPeriod"/>
            </a:pPr>
            <a:endParaRPr lang="uk-UA" sz="1400" cap="none" dirty="0">
              <a:solidFill>
                <a:schemeClr val="tx1"/>
              </a:solidFill>
            </a:endParaRPr>
          </a:p>
        </p:txBody>
      </p:sp>
    </p:spTree>
    <p:extLst>
      <p:ext uri="{BB962C8B-B14F-4D97-AF65-F5344CB8AC3E}">
        <p14:creationId xmlns:p14="http://schemas.microsoft.com/office/powerpoint/2010/main" val="3317598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56157" y="165412"/>
            <a:ext cx="9861259" cy="338554"/>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Встановлений тісний зв’язок між ідентифікацією і іншим, близьким за змістом явищем – </a:t>
            </a:r>
            <a:r>
              <a:rPr lang="uk-UA" sz="1600" b="1" dirty="0">
                <a:latin typeface="Times New Roman" panose="02020603050405020304" pitchFamily="18" charset="0"/>
                <a:ea typeface="Calibri" panose="020F0502020204030204" pitchFamily="34" charset="0"/>
                <a:cs typeface="Times New Roman" panose="02020603050405020304" pitchFamily="18" charset="0"/>
              </a:rPr>
              <a:t>емпатією</a:t>
            </a:r>
            <a:r>
              <a:rPr lang="uk-UA" sz="1600" dirty="0">
                <a:latin typeface="Times New Roman" panose="02020603050405020304" pitchFamily="18" charset="0"/>
                <a:ea typeface="Calibri" panose="020F0502020204030204" pitchFamily="34" charset="0"/>
                <a:cs typeface="Times New Roman" panose="02020603050405020304" pitchFamily="18" charset="0"/>
              </a:rPr>
              <a:t>.</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3039611" y="650513"/>
            <a:ext cx="8855978" cy="2308324"/>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Важливим психологічним механізмом сприйняття у міжособистісному спілкуванні є </a:t>
            </a:r>
            <a:r>
              <a:rPr lang="uk-UA" sz="1600" b="1" dirty="0">
                <a:latin typeface="Times New Roman" panose="02020603050405020304" pitchFamily="18" charset="0"/>
                <a:ea typeface="Calibri" panose="020F0502020204030204" pitchFamily="34" charset="0"/>
                <a:cs typeface="Times New Roman" panose="02020603050405020304" pitchFamily="18" charset="0"/>
              </a:rPr>
              <a:t>ЕМПАТІЯ</a:t>
            </a:r>
            <a:r>
              <a:rPr lang="uk-UA" sz="1600" dirty="0">
                <a:latin typeface="Times New Roman" panose="02020603050405020304" pitchFamily="18" charset="0"/>
                <a:ea typeface="Calibri" panose="020F0502020204030204" pitchFamily="34" charset="0"/>
                <a:cs typeface="Times New Roman" panose="02020603050405020304" pitchFamily="18" charset="0"/>
              </a:rPr>
              <a:t> (від гр.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a:t>
            </a:r>
            <a:r>
              <a:rPr lang="uk-UA" sz="1600" i="1" dirty="0" err="1" smtClean="0">
                <a:latin typeface="Times New Roman" panose="02020603050405020304" pitchFamily="18" charset="0"/>
                <a:ea typeface="Calibri" panose="020F0502020204030204" pitchFamily="34" charset="0"/>
                <a:cs typeface="Times New Roman" panose="02020603050405020304" pitchFamily="18" charset="0"/>
              </a:rPr>
              <a:t>empateia</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«співпереживання») </a:t>
            </a:r>
            <a:r>
              <a:rPr lang="uk-UA" sz="1600" dirty="0">
                <a:latin typeface="Times New Roman" panose="02020603050405020304" pitchFamily="18" charset="0"/>
                <a:ea typeface="Calibri" panose="020F0502020204030204" pitchFamily="34" charset="0"/>
                <a:cs typeface="Times New Roman" panose="02020603050405020304" pitchFamily="18" charset="0"/>
              </a:rPr>
              <a:t>- це сприйняття, яке відбувається на рівні емоцій, коли проблема партнера по спілкуванню знаходить відгук в нашій душі. </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Йдеться не лише про розуміння співбесідника, а перш за все, про сприйняття й відчуття того, що відбувається з ним. Моральна емпатія полягає в тому, що переживання іншої людини сприймаються майже як власні.</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Емпатія – це здатність розуміти емоційний стан іншої людини та співпереживати їй. Нам часто помилково здається, що людина, яка відчуває емпатію, має допомагати іншим. Але емпатія – це просто розуміння стану іншої людини, її емоцій і зменшене почуття того самого.</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312877" y="2958837"/>
            <a:ext cx="10482045" cy="3785652"/>
          </a:xfrm>
          <a:prstGeom prst="rect">
            <a:avLst/>
          </a:prstGeom>
        </p:spPr>
        <p:txBody>
          <a:bodyPr wrap="square">
            <a:spAutoFit/>
          </a:bodyPr>
          <a:lstStyle/>
          <a:p>
            <a:pPr indent="360000" algn="ctr">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Види емпатії </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За словами експертів, існує 3 основні види емпатії: </a:t>
            </a: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ЕМОЦІЙНА, КОГНІТИВНА ТА СПІВЧУТЛИВА. </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Єдине, що їх поєднує це здатність відчувати емоційний стан іншої людини, але відчувати по-різному. </a:t>
            </a: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Емоційна емпатія</a:t>
            </a:r>
            <a:r>
              <a:rPr lang="uk-UA" sz="1600" dirty="0">
                <a:latin typeface="Times New Roman" panose="02020603050405020304" pitchFamily="18" charset="0"/>
                <a:ea typeface="Calibri" panose="020F0502020204030204" pitchFamily="34" charset="0"/>
                <a:cs typeface="Times New Roman" panose="02020603050405020304" pitchFamily="18" charset="0"/>
              </a:rPr>
              <a:t> Це здатність відчувати та розділяти емоції іншої людини. Вона в тому, що людина відчуває самі почуття, як і його співрозмовник. </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Наприклад, якщо хтось поряд сумує, людина з розвиненою емоційною емпатією теж може відчути смуток. </a:t>
            </a: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Когнітивна емпатія</a:t>
            </a:r>
            <a:r>
              <a:rPr lang="uk-UA" sz="1600" dirty="0">
                <a:latin typeface="Times New Roman" panose="02020603050405020304" pitchFamily="18" charset="0"/>
                <a:ea typeface="Calibri" panose="020F0502020204030204" pitchFamily="34" charset="0"/>
                <a:cs typeface="Times New Roman" panose="02020603050405020304" pitchFamily="18" charset="0"/>
              </a:rPr>
              <a:t> Здатність розуміти та усвідомлювати думки та почуття іншої людини. Вона полягає у здатності уявити себе на місці іншого, зрозуміти його точку зору та емоції. Це більше пов’язано з ментальним процесом, ніж з емоційним. </a:t>
            </a: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Співчуваюча емпатія</a:t>
            </a:r>
            <a:r>
              <a:rPr lang="uk-UA" sz="1600" dirty="0">
                <a:latin typeface="Times New Roman" panose="02020603050405020304" pitchFamily="18" charset="0"/>
                <a:ea typeface="Calibri" panose="020F0502020204030204" pitchFamily="34" charset="0"/>
                <a:cs typeface="Times New Roman" panose="02020603050405020304" pitchFamily="18" charset="0"/>
              </a:rPr>
              <a:t> Це, коли людина не тільки розуміє і відчуває чужі емоції, а й робить все можливе, щоб допомогти. Це активна форма емпатії, коли людина робить конкретні кроки полегшення чужих страждань. </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Психологи відзначають, що відчувати емпатію – це абсолютно нормально і властиво багатьом з нас, проте є ті, хто через свій життєвий досвід позбавлені цього. Тому відсутність також емпатії є абсолютно нормальним станом для людини.</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0222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59925" y="733188"/>
            <a:ext cx="10066638" cy="1323439"/>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Усвідомлення суб’єктом того, як його сприймає партнер у спілкуванні, має назву </a:t>
            </a:r>
            <a:r>
              <a:rPr lang="uk-UA" sz="1600" b="1" i="1" u="sng" dirty="0">
                <a:latin typeface="Times New Roman" panose="02020603050405020304" pitchFamily="18" charset="0"/>
                <a:ea typeface="Calibri" panose="020F0502020204030204" pitchFamily="34" charset="0"/>
                <a:cs typeface="Times New Roman" panose="02020603050405020304" pitchFamily="18" charset="0"/>
              </a:rPr>
              <a:t>рефлексії </a:t>
            </a:r>
            <a:r>
              <a:rPr lang="uk-UA" sz="1600" dirty="0" smtClean="0">
                <a:solidFill>
                  <a:srgbClr val="1F1F1F"/>
                </a:solidFill>
                <a:latin typeface="Times New Roman" panose="02020603050405020304" pitchFamily="18" charset="0"/>
                <a:ea typeface="Calibri" panose="020F0502020204030204" pitchFamily="34" charset="0"/>
                <a:cs typeface="Times New Roman" panose="02020603050405020304" pitchFamily="18" charset="0"/>
              </a:rPr>
              <a:t>(</a:t>
            </a:r>
            <a:r>
              <a:rPr lang="uk-UA" sz="16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від лат. </a:t>
            </a:r>
            <a:r>
              <a:rPr lang="uk-UA" sz="1600" dirty="0" smtClean="0">
                <a:solidFill>
                  <a:srgbClr val="1F1F1F"/>
                </a:solidFill>
                <a:latin typeface="Times New Roman" panose="02020603050405020304" pitchFamily="18" charset="0"/>
                <a:ea typeface="Calibri" panose="020F0502020204030204" pitchFamily="34" charset="0"/>
                <a:cs typeface="Times New Roman" panose="02020603050405020304" pitchFamily="18" charset="0"/>
              </a:rPr>
              <a:t>«</a:t>
            </a:r>
            <a:r>
              <a:rPr lang="uk-UA" sz="1600" i="1" dirty="0" err="1" smtClean="0">
                <a:solidFill>
                  <a:srgbClr val="1F1F1F"/>
                </a:solidFill>
                <a:latin typeface="Times New Roman" panose="02020603050405020304" pitchFamily="18" charset="0"/>
                <a:ea typeface="Calibri" panose="020F0502020204030204" pitchFamily="34" charset="0"/>
                <a:cs typeface="Times New Roman" panose="02020603050405020304" pitchFamily="18" charset="0"/>
              </a:rPr>
              <a:t>reflexio</a:t>
            </a:r>
            <a:r>
              <a:rPr lang="uk-UA" sz="1600" dirty="0" smtClean="0">
                <a:solidFill>
                  <a:srgbClr val="1F1F1F"/>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 звернення назад, </a:t>
            </a:r>
            <a:r>
              <a:rPr lang="uk-UA" sz="1600" dirty="0" err="1">
                <a:solidFill>
                  <a:srgbClr val="1F1F1F"/>
                </a:solidFill>
                <a:latin typeface="Times New Roman" panose="02020603050405020304" pitchFamily="18" charset="0"/>
                <a:ea typeface="Calibri" panose="020F0502020204030204" pitchFamily="34" charset="0"/>
                <a:cs typeface="Times New Roman" panose="02020603050405020304" pitchFamily="18" charset="0"/>
              </a:rPr>
              <a:t>відзеркалення</a:t>
            </a:r>
            <a:r>
              <a:rPr lang="uk-UA" sz="16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a:t>
            </a:r>
            <a:r>
              <a:rPr lang="uk-UA" sz="1600" b="1" i="1" u="sng" dirty="0">
                <a:latin typeface="Times New Roman" panose="02020603050405020304" pitchFamily="18" charset="0"/>
                <a:ea typeface="Calibri" panose="020F0502020204030204" pitchFamily="34" charset="0"/>
                <a:cs typeface="Times New Roman" panose="02020603050405020304" pitchFamily="18" charset="0"/>
              </a:rPr>
              <a:t>)</a:t>
            </a:r>
            <a:r>
              <a:rPr lang="uk-UA" sz="1600" i="1" dirty="0">
                <a:latin typeface="Times New Roman" panose="02020603050405020304" pitchFamily="18" charset="0"/>
                <a:ea typeface="Calibri" panose="020F0502020204030204" pitchFamily="34" charset="0"/>
                <a:cs typeface="Times New Roman" panose="02020603050405020304" pitchFamily="18" charset="0"/>
              </a:rPr>
              <a:t>. </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fontAlgn="base">
              <a:spcAft>
                <a:spcPts val="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РЕФЛЕКСІЯ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психологічний механізм організації самоаналізу, який здійснюється через внутрішню роботу особистості, спрямовану на осмислення себе, своєї поведінки, власних дій і станів, самопізнання власного духовного світу, самоаналіз практичного життєвого досвіду, подій. </a:t>
            </a:r>
            <a:endParaRPr lang="uk-UA"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3105664" y="2426132"/>
            <a:ext cx="8443784" cy="1077218"/>
          </a:xfrm>
          <a:prstGeom prst="rect">
            <a:avLst/>
          </a:prstGeom>
        </p:spPr>
        <p:txBody>
          <a:bodyPr wrap="square">
            <a:spAutoFit/>
          </a:bodyPr>
          <a:lstStyle/>
          <a:p>
            <a:pPr indent="360000" algn="just" fontAlgn="base">
              <a:spcAft>
                <a:spcPts val="0"/>
              </a:spcAft>
            </a:pPr>
            <a:r>
              <a:rPr lang="uk-UA" sz="1600" dirty="0">
                <a:latin typeface="Times New Roman" panose="02020603050405020304" pitchFamily="18" charset="0"/>
                <a:ea typeface="Times New Roman" panose="02020603050405020304" pitchFamily="18" charset="0"/>
              </a:rPr>
              <a:t>Поняття </a:t>
            </a:r>
            <a:r>
              <a:rPr lang="uk-UA" sz="1600" dirty="0" smtClean="0">
                <a:latin typeface="Times New Roman" panose="02020603050405020304" pitchFamily="18" charset="0"/>
                <a:ea typeface="Times New Roman" panose="02020603050405020304" pitchFamily="18" charset="0"/>
              </a:rPr>
              <a:t>рефлексії </a:t>
            </a:r>
            <a:r>
              <a:rPr lang="uk-UA" sz="1600" dirty="0">
                <a:latin typeface="Times New Roman" panose="02020603050405020304" pitchFamily="18" charset="0"/>
                <a:ea typeface="Times New Roman" panose="02020603050405020304" pitchFamily="18" charset="0"/>
              </a:rPr>
              <a:t>у широкому розумінні розглядають як своєрідний діалог із самим собою. Рівень розвитку рефлексії корелює зі здатністю до самоконтролю і впливає на темпи розвитку особистості та реалізації її окремих потенціальних індивідуальних властивостей, зокрема розвитку освіченості, моральних якостей, уявлень про етику.</a:t>
            </a:r>
            <a:endParaRPr lang="uk-UA" sz="1600" dirty="0">
              <a:effectLst/>
              <a:latin typeface="Times New Roman" panose="02020603050405020304" pitchFamily="18" charset="0"/>
              <a:ea typeface="Times New Roman" panose="02020603050405020304" pitchFamily="18" charset="0"/>
            </a:endParaRPr>
          </a:p>
        </p:txBody>
      </p:sp>
      <p:sp>
        <p:nvSpPr>
          <p:cNvPr id="8" name="Прямоугольник 7"/>
          <p:cNvSpPr/>
          <p:nvPr/>
        </p:nvSpPr>
        <p:spPr>
          <a:xfrm>
            <a:off x="1779374" y="4534574"/>
            <a:ext cx="9827740" cy="1569660"/>
          </a:xfrm>
          <a:prstGeom prst="rect">
            <a:avLst/>
          </a:prstGeom>
        </p:spPr>
        <p:txBody>
          <a:bodyPr wrap="square">
            <a:spAutoFit/>
          </a:bodyPr>
          <a:lstStyle/>
          <a:p>
            <a:pPr indent="360000" algn="just">
              <a:spcAft>
                <a:spcPts val="0"/>
              </a:spcAft>
            </a:pPr>
            <a:r>
              <a:rPr lang="uk-UA" sz="1600" dirty="0" smtClean="0">
                <a:latin typeface="Times New Roman" panose="02020603050405020304" pitchFamily="18" charset="0"/>
                <a:ea typeface="Calibri" panose="020F0502020204030204" pitchFamily="34" charset="0"/>
                <a:cs typeface="Times New Roman" panose="02020603050405020304" pitchFamily="18" charset="0"/>
              </a:rPr>
              <a:t>Ще </a:t>
            </a:r>
            <a:r>
              <a:rPr lang="uk-UA" sz="1600" dirty="0">
                <a:latin typeface="Times New Roman" panose="02020603050405020304" pitchFamily="18" charset="0"/>
                <a:ea typeface="Calibri" panose="020F0502020204030204" pitchFamily="34" charset="0"/>
                <a:cs typeface="Times New Roman" panose="02020603050405020304" pitchFamily="18" charset="0"/>
              </a:rPr>
              <a:t>один механізм сприймання – про </a:t>
            </a:r>
            <a:r>
              <a:rPr lang="uk-UA" sz="1600" b="1" u="sng" dirty="0" err="1">
                <a:latin typeface="Times New Roman" panose="02020603050405020304" pitchFamily="18" charset="0"/>
                <a:ea typeface="Calibri" panose="020F0502020204030204" pitchFamily="34" charset="0"/>
                <a:cs typeface="Times New Roman" panose="02020603050405020304" pitchFamily="18" charset="0"/>
              </a:rPr>
              <a:t>стереотипізацію</a:t>
            </a:r>
            <a:r>
              <a:rPr lang="uk-UA" sz="1600" dirty="0">
                <a:latin typeface="Times New Roman" panose="02020603050405020304" pitchFamily="18" charset="0"/>
                <a:ea typeface="Calibri" panose="020F0502020204030204" pitchFamily="34" charset="0"/>
                <a:cs typeface="Times New Roman" panose="02020603050405020304" pitchFamily="18" charset="0"/>
              </a:rPr>
              <a:t>. Це класифікація форм поведінки та інтерпретація їх причин через зіставлення зі зразками, що відповідають соціальним стереотипам.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Стереотип</a:t>
            </a:r>
            <a:r>
              <a:rPr lang="uk-UA" sz="1600" dirty="0">
                <a:latin typeface="Times New Roman" panose="02020603050405020304" pitchFamily="18" charset="0"/>
                <a:ea typeface="Calibri" panose="020F0502020204030204" pitchFamily="34" charset="0"/>
                <a:cs typeface="Times New Roman" panose="02020603050405020304" pitchFamily="18" charset="0"/>
              </a:rPr>
              <a:t> – це сформований за конкретних соціальних умов образ людини, яким користуються, як штампом.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dirty="0" err="1">
                <a:latin typeface="Times New Roman" panose="02020603050405020304" pitchFamily="18" charset="0"/>
                <a:ea typeface="Calibri" panose="020F0502020204030204" pitchFamily="34" charset="0"/>
                <a:cs typeface="Times New Roman" panose="02020603050405020304" pitchFamily="18" charset="0"/>
              </a:rPr>
              <a:t>Стереотипізацію</a:t>
            </a:r>
            <a:r>
              <a:rPr lang="uk-UA" sz="1600" dirty="0">
                <a:latin typeface="Times New Roman" panose="02020603050405020304" pitchFamily="18" charset="0"/>
                <a:ea typeface="Calibri" panose="020F0502020204030204" pitchFamily="34" charset="0"/>
                <a:cs typeface="Times New Roman" panose="02020603050405020304" pitchFamily="18" charset="0"/>
              </a:rPr>
              <a:t> як прийом узагальнення типових рис, притаманних особистостям як носіям певних соціальних та психологічно важливих характеристик, широко застосовують у класичній художній літературі.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3445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16908" y="425769"/>
            <a:ext cx="10462054" cy="5909310"/>
          </a:xfrm>
          <a:prstGeom prst="rect">
            <a:avLst/>
          </a:prstGeom>
        </p:spPr>
        <p:txBody>
          <a:bodyPr wrap="square">
            <a:spAutoFit/>
          </a:bodyPr>
          <a:lstStyle/>
          <a:p>
            <a:pPr indent="3600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Упродовж </a:t>
            </a:r>
            <a:r>
              <a:rPr lang="uk-UA" dirty="0">
                <a:latin typeface="Times New Roman" panose="02020603050405020304" pitchFamily="18" charset="0"/>
                <a:ea typeface="Calibri" panose="020F0502020204030204" pitchFamily="34" charset="0"/>
                <a:cs typeface="Times New Roman" panose="02020603050405020304" pitchFamily="18" charset="0"/>
              </a:rPr>
              <a:t>сприймання незнайомої людини важливу роль відіграє первинна інформація, яку отримує суб’єкт сприймання.</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Якщо у реципієнта попередньо створити відповідну установку стосовно іншої людини, то вона може відіграти вирішальну роль у сприйманні в процесі спілкування. Спрацює стереотип.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Експериментально </a:t>
            </a:r>
            <a:r>
              <a:rPr lang="uk-UA" dirty="0">
                <a:latin typeface="Times New Roman" panose="02020603050405020304" pitchFamily="18" charset="0"/>
                <a:ea typeface="Calibri" panose="020F0502020204030204" pitchFamily="34" charset="0"/>
                <a:cs typeface="Times New Roman" panose="02020603050405020304" pitchFamily="18" charset="0"/>
              </a:rPr>
              <a:t>доведено, що попередня інформація, яку отримує суб’єкт сприймання, виявляється істотним підґрунтям для формування упередженості в оцінці іншої людини.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i="1" dirty="0" smtClean="0">
                <a:latin typeface="Times New Roman" panose="02020603050405020304" pitchFamily="18" charset="0"/>
                <a:ea typeface="Calibri" panose="020F0502020204030204" pitchFamily="34" charset="0"/>
                <a:cs typeface="Times New Roman" panose="02020603050405020304" pitchFamily="18" charset="0"/>
              </a:rPr>
              <a:t>Приклад</a:t>
            </a:r>
            <a:r>
              <a:rPr lang="uk-UA" dirty="0" smtClean="0">
                <a:latin typeface="Times New Roman" panose="02020603050405020304" pitchFamily="18" charset="0"/>
                <a:ea typeface="Calibri" panose="020F0502020204030204" pitchFamily="34" charset="0"/>
                <a:cs typeface="Times New Roman" panose="02020603050405020304" pitchFamily="18" charset="0"/>
              </a:rPr>
              <a:t>, в </a:t>
            </a:r>
            <a:r>
              <a:rPr lang="uk-UA" dirty="0">
                <a:latin typeface="Times New Roman" panose="02020603050405020304" pitchFamily="18" charset="0"/>
                <a:ea typeface="Calibri" panose="020F0502020204030204" pitchFamily="34" charset="0"/>
                <a:cs typeface="Times New Roman" panose="02020603050405020304" pitchFamily="18" charset="0"/>
              </a:rPr>
              <a:t>одному експерименті двом групам студентів була показана світлина однієї й тієї ж людини.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У першому випадку експериментатор схарактеризував її як видатного вченого, а в другому – як злочинця.</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Пропонувалося за зовнішнім виглядом схарактеризувати.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Перша група студентів, якій була дана інформація про «видатного вченого», повідомила, що зовнішність людини на фото свідчить про її інтелект, напружену роботу думки, доброту, зосередженість.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Друга група – варіант «небезпечного злочинця» – стверджувала, що перед нею портрет жорстокої, рішучої та підступної людини. Одна й та сама деталь портрета – очі – в одному випадку тлумачились як яскраві і розумні, а в іншому – як злі та нещадні.</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Стереотипи, що виникають на основі позитивних або негативних настанов, у спілкуванні виявляються у суб’єктивізмі. У спілкуванні досить поширені стереотипи, що ґрунтуються на оцінюванні зовнішності співрозмовника і зумовлюють деформовані суб’єктивні уявлення про його реальні якості. Це може завдати істотної шкоди стосункам і є небажаним явищем у роботі з людьми (особливо небажані такі ситуації в роботі педагогів, керівників колективів).</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4087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9491" y="248849"/>
            <a:ext cx="7348152" cy="646331"/>
          </a:xfrm>
          <a:prstGeom prst="rect">
            <a:avLst/>
          </a:prstGeom>
        </p:spPr>
        <p:txBody>
          <a:bodyPr wrap="square">
            <a:spAutoFit/>
          </a:bodyPr>
          <a:lstStyle/>
          <a:p>
            <a:pPr algn="ctr">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«ЕФЕКТИ», ЩО ВИНИКАЮТЬ ПІД ЧАС СПРИЙНЯТТЯ ЛЮДЬМИ ОДИН </a:t>
            </a: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ОДНОГО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456594" y="1696928"/>
            <a:ext cx="2121849" cy="646331"/>
          </a:xfrm>
          <a:prstGeom prst="rect">
            <a:avLst/>
          </a:prstGeom>
        </p:spPr>
        <p:txBody>
          <a:bodyPr wrap="square">
            <a:spAutoFit/>
          </a:bodyPr>
          <a:lstStyle/>
          <a:p>
            <a:pPr algn="ctr"/>
            <a:r>
              <a:rPr lang="uk-UA" b="1" spc="-10" dirty="0">
                <a:latin typeface="Times New Roman" panose="02020603050405020304" pitchFamily="18" charset="0"/>
                <a:ea typeface="Times New Roman" panose="02020603050405020304" pitchFamily="18" charset="0"/>
              </a:rPr>
              <a:t>«</a:t>
            </a:r>
            <a:r>
              <a:rPr lang="uk-UA" b="1" u="sng" spc="-10" dirty="0">
                <a:latin typeface="Times New Roman" panose="02020603050405020304" pitchFamily="18" charset="0"/>
                <a:ea typeface="Times New Roman" panose="02020603050405020304" pitchFamily="18" charset="0"/>
              </a:rPr>
              <a:t>Ефект ореолу</a:t>
            </a:r>
            <a:r>
              <a:rPr lang="uk-UA" b="1" spc="-10" dirty="0">
                <a:latin typeface="Times New Roman" panose="02020603050405020304" pitchFamily="18" charset="0"/>
                <a:ea typeface="Times New Roman" panose="02020603050405020304" pitchFamily="18" charset="0"/>
              </a:rPr>
              <a:t>» (</a:t>
            </a:r>
            <a:r>
              <a:rPr lang="uk-UA" b="1" spc="-10" dirty="0" err="1">
                <a:latin typeface="Times New Roman" panose="02020603050405020304" pitchFamily="18" charset="0"/>
                <a:ea typeface="Times New Roman" panose="02020603050405020304" pitchFamily="18" charset="0"/>
              </a:rPr>
              <a:t>галоефект</a:t>
            </a:r>
            <a:r>
              <a:rPr lang="uk-UA" b="1" spc="-10" dirty="0">
                <a:latin typeface="Times New Roman" panose="02020603050405020304" pitchFamily="18" charset="0"/>
                <a:ea typeface="Times New Roman" panose="02020603050405020304" pitchFamily="18" charset="0"/>
              </a:rPr>
              <a:t>)</a:t>
            </a:r>
            <a:endParaRPr lang="uk-UA" dirty="0"/>
          </a:p>
        </p:txBody>
      </p:sp>
      <p:sp>
        <p:nvSpPr>
          <p:cNvPr id="5" name="Прямоугольник 4"/>
          <p:cNvSpPr/>
          <p:nvPr/>
        </p:nvSpPr>
        <p:spPr>
          <a:xfrm>
            <a:off x="2751438" y="1358375"/>
            <a:ext cx="9267567" cy="1323439"/>
          </a:xfrm>
          <a:prstGeom prst="rect">
            <a:avLst/>
          </a:prstGeom>
        </p:spPr>
        <p:txBody>
          <a:bodyPr wrap="square">
            <a:spAutoFit/>
          </a:bodyPr>
          <a:lstStyle/>
          <a:p>
            <a:pPr algn="just">
              <a:spcAft>
                <a:spcPts val="0"/>
              </a:spcAft>
            </a:pPr>
            <a:r>
              <a:rPr lang="uk-UA" sz="1600" spc="-10" dirty="0">
                <a:latin typeface="Times New Roman" panose="02020603050405020304" pitchFamily="18" charset="0"/>
                <a:ea typeface="Times New Roman" panose="02020603050405020304" pitchFamily="18" charset="0"/>
                <a:cs typeface="Times New Roman" panose="02020603050405020304" pitchFamily="18" charset="0"/>
              </a:rPr>
              <a:t>означає вплив загального враження про іншу людину на сприйняття й оцінку часткових властивос</a:t>
            </a:r>
            <a:r>
              <a:rPr lang="uk-UA" sz="1600" spc="-20" dirty="0">
                <a:latin typeface="Times New Roman" panose="02020603050405020304" pitchFamily="18" charset="0"/>
                <a:ea typeface="Times New Roman" panose="02020603050405020304" pitchFamily="18" charset="0"/>
                <a:cs typeface="Times New Roman" panose="02020603050405020304" pitchFamily="18" charset="0"/>
              </a:rPr>
              <a:t>тей його особистості. Якщо загальне враження про людину сприят</a:t>
            </a:r>
            <a:r>
              <a:rPr lang="uk-UA" sz="1600" spc="-10" dirty="0">
                <a:latin typeface="Times New Roman" panose="02020603050405020304" pitchFamily="18" charset="0"/>
                <a:ea typeface="Times New Roman" panose="02020603050405020304" pitchFamily="18" charset="0"/>
                <a:cs typeface="Times New Roman" panose="02020603050405020304" pitchFamily="18" charset="0"/>
              </a:rPr>
              <a:t>ливе, її позитивні якості переоцінюються, а негативні або при­меншуються, або так чи інакше виправдуються.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sz="1600" spc="-10" dirty="0">
                <a:latin typeface="Times New Roman" panose="02020603050405020304" pitchFamily="18" charset="0"/>
                <a:ea typeface="Times New Roman" panose="02020603050405020304" pitchFamily="18" charset="0"/>
                <a:cs typeface="Times New Roman" panose="02020603050405020304" pitchFamily="18" charset="0"/>
              </a:rPr>
              <a:t>І навпаки: якщо загальне враження про людину негативне, то навіть шляхетні її вчинки не помічаються чи витлумачуються як своєкорисливі.</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4069491" y="3266700"/>
            <a:ext cx="7603523" cy="2631490"/>
          </a:xfrm>
          <a:prstGeom prst="rect">
            <a:avLst/>
          </a:prstGeom>
        </p:spPr>
        <p:txBody>
          <a:bodyPr wrap="square">
            <a:spAutoFit/>
          </a:bodyPr>
          <a:lstStyle/>
          <a:p>
            <a:pPr indent="360000" algn="just" fontAlgn="base">
              <a:spcAft>
                <a:spcPts val="1000"/>
              </a:spcAft>
            </a:pP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Ефект ореолу може мати великий вплив на наше життя. </a:t>
            </a:r>
            <a:endParaRPr lang="en-US" sz="1400" i="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000" algn="just" fontAlgn="base">
              <a:spcAft>
                <a:spcPts val="1000"/>
              </a:spcAft>
            </a:pPr>
            <a:r>
              <a:rPr lang="uk-UA" sz="1400" b="1" i="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Наприклад</a:t>
            </a: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якщо ми маємо позитивне враження про вчителя, ми ймовірніше будемо прислухатися до його порад і виконувати його завдання. Навпаки, якщо ми маємо негативне враження про вчителя, ми ймовірніше будемо нехтувати його порадами і не виконувати його завдання.</a:t>
            </a:r>
            <a:endParaRPr lang="uk-UA" sz="1400" i="1"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fontAlgn="base">
              <a:spcAft>
                <a:spcPts val="1000"/>
              </a:spcAft>
            </a:pP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i="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Ефект </a:t>
            </a: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ореолу може також впливати на наші стосунки. </a:t>
            </a:r>
            <a:endParaRPr lang="en-US" sz="1400" i="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000" algn="just" fontAlgn="base">
              <a:spcAft>
                <a:spcPts val="1000"/>
              </a:spcAft>
            </a:pPr>
            <a:r>
              <a:rPr lang="uk-UA" sz="1400" b="1" i="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Наприклад</a:t>
            </a: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якщо ми маємо позитивне враження про свого партнера, ми ймовірніше будемо прощати йому його помилки. Навпаки, якщо ми маємо негативне враження про свого партнера, ми ймовірніше будемо зосереджуватися на його недоліках і бачити його в негативному світлі.</a:t>
            </a:r>
            <a:endParaRPr lang="uk-UA"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366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0200" y="237523"/>
            <a:ext cx="1767313" cy="646331"/>
          </a:xfrm>
          <a:prstGeom prst="rect">
            <a:avLst/>
          </a:prstGeom>
        </p:spPr>
        <p:txBody>
          <a:bodyPr wrap="square">
            <a:spAutoFit/>
          </a:bodyPr>
          <a:lstStyle/>
          <a:p>
            <a:pPr algn="ctr"/>
            <a:r>
              <a:rPr lang="uk-UA" b="1" dirty="0">
                <a:solidFill>
                  <a:srgbClr val="333333"/>
                </a:solidFill>
                <a:latin typeface="Times New Roman" panose="02020603050405020304" pitchFamily="18" charset="0"/>
                <a:ea typeface="Times New Roman" panose="02020603050405020304" pitchFamily="18" charset="0"/>
              </a:rPr>
              <a:t>«</a:t>
            </a:r>
            <a:r>
              <a:rPr lang="uk-UA" b="1" u="sng" dirty="0">
                <a:solidFill>
                  <a:srgbClr val="333333"/>
                </a:solidFill>
                <a:latin typeface="Times New Roman" panose="02020603050405020304" pitchFamily="18" charset="0"/>
                <a:ea typeface="Times New Roman" panose="02020603050405020304" pitchFamily="18" charset="0"/>
              </a:rPr>
              <a:t>Ефект послідовності</a:t>
            </a:r>
            <a:r>
              <a:rPr lang="uk-UA" b="1" dirty="0">
                <a:solidFill>
                  <a:srgbClr val="333333"/>
                </a:solidFill>
                <a:latin typeface="Times New Roman" panose="02020603050405020304" pitchFamily="18" charset="0"/>
                <a:ea typeface="Times New Roman" panose="02020603050405020304" pitchFamily="18" charset="0"/>
              </a:rPr>
              <a:t>»</a:t>
            </a:r>
            <a:endParaRPr lang="uk-UA" dirty="0"/>
          </a:p>
        </p:txBody>
      </p:sp>
      <p:sp>
        <p:nvSpPr>
          <p:cNvPr id="3" name="Прямоугольник 2"/>
          <p:cNvSpPr/>
          <p:nvPr/>
        </p:nvSpPr>
        <p:spPr>
          <a:xfrm>
            <a:off x="3311611" y="145190"/>
            <a:ext cx="8649730" cy="1015663"/>
          </a:xfrm>
          <a:prstGeom prst="rect">
            <a:avLst/>
          </a:prstGeom>
        </p:spPr>
        <p:txBody>
          <a:bodyPr wrap="square">
            <a:spAutoFit/>
          </a:bodyPr>
          <a:lstStyle/>
          <a:p>
            <a:pPr indent="269875" algn="just">
              <a:lnSpc>
                <a:spcPts val="1800"/>
              </a:lnSpc>
              <a:spcAft>
                <a:spcPts val="0"/>
              </a:spcAft>
            </a:pPr>
            <a:r>
              <a:rPr lang="uk-UA" sz="1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полягає в тому, що на судження про людину найбільше впливає (за суперечливої інформації) та інформація, що пред’явлена у першу чергу, а якщо справа стосується знайомої людини, – остання інформація про неї. Іноді, відповідно, виділяють «ефект попередження» й «ефект новизни».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3657600" y="1425978"/>
            <a:ext cx="7842422" cy="5098319"/>
          </a:xfrm>
          <a:prstGeom prst="rect">
            <a:avLst/>
          </a:prstGeom>
        </p:spPr>
        <p:txBody>
          <a:bodyPr wrap="square">
            <a:spAutoFit/>
          </a:bodyPr>
          <a:lstStyle/>
          <a:p>
            <a:pPr indent="378460" algn="just" fontAlgn="base">
              <a:spcAft>
                <a:spcPts val="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Один з аспектів ефекту послідовності полягає в тому, що перший варіант або інформація, яку ми отримуємо, має значний вплив на наше рішення. </a:t>
            </a:r>
            <a:endParaRPr lang="en-US"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spcAft>
                <a:spcPts val="0"/>
              </a:spcAft>
            </a:pPr>
            <a:r>
              <a:rPr lang="uk-UA"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Це </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може бути використано </a:t>
            </a:r>
            <a:r>
              <a:rPr lang="uk-UA" sz="1400" i="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маркетологами на прикладі </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розміщення найбажаніших товарів або послуг під час покупки. Якщо спочатку ми побачимо товари з вищими цінами або якісь особливі пропозиції, то це може вплинути на наше сприйняття і бажання їх купити. Навпаки, якщо спочатку ми побачимо бюджетні варіанти, то можливо, вони стануть нашими переважними виборами.</a:t>
            </a:r>
            <a:endParaRPr lang="uk-UA"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lnSpc>
                <a:spcPct val="115000"/>
              </a:lnSpc>
              <a:spcAft>
                <a:spcPts val="1000"/>
              </a:spcAft>
            </a:pPr>
            <a:r>
              <a:rPr lang="uk-UA" sz="1400" dirty="0">
                <a:solidFill>
                  <a:srgbClr val="0D2123"/>
                </a:solidFill>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78460" algn="just" fontAlgn="base">
              <a:spcAft>
                <a:spcPts val="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Крім того, порядок, в якому надані інформація або аргументи, також може вплинути на нашу думку та сприйняття політичних, інформаційних або навіть </a:t>
            </a:r>
            <a:r>
              <a:rPr lang="uk-UA" sz="1400" dirty="0" err="1">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міжособистих</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питань. Зважаючи на порядок презентації, ми часто класти більше значення на перші або останні аргументи, забуваючи про ті, які були у середині. Це психологічне явище називається "ефектом первинності" та "ефектом останнього враження".</a:t>
            </a:r>
            <a:endParaRPr lang="uk-UA"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lnSpc>
                <a:spcPct val="115000"/>
              </a:lnSpc>
              <a:spcAft>
                <a:spcPts val="1000"/>
              </a:spcAft>
            </a:pPr>
            <a:r>
              <a:rPr lang="uk-UA" sz="1400" dirty="0">
                <a:solidFill>
                  <a:srgbClr val="0D2123"/>
                </a:solidFill>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78460" algn="just" fontAlgn="base">
              <a:spcAft>
                <a:spcPts val="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Ще один аспект ефекту послідовності - це контекст інформації. </a:t>
            </a:r>
            <a:endParaRPr lang="en-US"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spcAft>
                <a:spcPts val="0"/>
              </a:spcAft>
            </a:pPr>
            <a:r>
              <a:rPr lang="uk-UA"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Якщо </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ми надаємо інформацію у позитивному контексті, то вона сприймається як більш приємна та позитивна. Це може використовуватися для підвищення продажу товарів або покращення враження про певну ідею чи політичного кандидата.</a:t>
            </a:r>
            <a:endParaRPr lang="uk-UA" sz="1400" dirty="0">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lnSpc>
                <a:spcPct val="115000"/>
              </a:lnSpc>
              <a:spcAft>
                <a:spcPts val="1000"/>
              </a:spcAft>
            </a:pPr>
            <a:r>
              <a:rPr lang="uk-UA" sz="1400" dirty="0">
                <a:solidFill>
                  <a:srgbClr val="0D2123"/>
                </a:solidFill>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78460" algn="just" fontAlgn="base">
              <a:spcAft>
                <a:spcPts val="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Також варто зазначити, що ефект послідовності може бути і негативним. </a:t>
            </a:r>
            <a:endParaRPr lang="en-US"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endParaRPr>
          </a:p>
          <a:p>
            <a:pPr indent="378460" algn="just" fontAlgn="base">
              <a:spcAft>
                <a:spcPts val="0"/>
              </a:spcAft>
            </a:pPr>
            <a:r>
              <a:rPr lang="uk-UA"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Наприклад</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компанія або особа може навмисно подати нашій увазі перші негативні відгуки або новини, щоб скерувати наше сприйняття в певному напрямку.</a:t>
            </a:r>
            <a:endParaRPr lang="uk-UA"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272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4768" y="286950"/>
            <a:ext cx="2023311" cy="369332"/>
          </a:xfrm>
          <a:prstGeom prst="rect">
            <a:avLst/>
          </a:prstGeom>
        </p:spPr>
        <p:txBody>
          <a:bodyPr wrap="none">
            <a:spAutoFit/>
          </a:bodyPr>
          <a:lstStyle/>
          <a:p>
            <a:r>
              <a:rPr lang="uk-UA" b="1"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“Ефект </a:t>
            </a:r>
            <a:r>
              <a:rPr lang="uk-UA" b="1"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проекції"</a:t>
            </a:r>
            <a:endParaRPr lang="uk-UA"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525795" y="153545"/>
            <a:ext cx="8526162" cy="919098"/>
          </a:xfrm>
          <a:prstGeom prst="rect">
            <a:avLst/>
          </a:prstGeom>
        </p:spPr>
        <p:txBody>
          <a:bodyPr wrap="square">
            <a:spAutoFit/>
          </a:bodyPr>
          <a:lstStyle/>
          <a:p>
            <a:pPr indent="378460" algn="just" fontAlgn="base">
              <a:lnSpc>
                <a:spcPct val="115000"/>
              </a:lnSpc>
              <a:spcAft>
                <a:spcPts val="1000"/>
              </a:spcAft>
            </a:pPr>
            <a:r>
              <a:rPr lang="uk-UA" sz="16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використовується </a:t>
            </a:r>
            <a:r>
              <a:rPr lang="uk-UA" sz="16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для опису психологічного явища, коли одна людина проектує свої власні відчуття, думки або атрибути на іншу людину. Процес проекції може мати як позитивні, так і негативні наслідки, і він міцно впливає на нашу соціальну взаємодію.</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2537253" y="1284606"/>
            <a:ext cx="9514703" cy="2578655"/>
          </a:xfrm>
          <a:prstGeom prst="rect">
            <a:avLst/>
          </a:prstGeom>
        </p:spPr>
        <p:txBody>
          <a:bodyPr wrap="square">
            <a:spAutoFit/>
          </a:bodyPr>
          <a:lstStyle/>
          <a:p>
            <a:pPr indent="378460" algn="just" fontAlgn="base">
              <a:lnSpc>
                <a:spcPct val="115000"/>
              </a:lnSpc>
              <a:spcAft>
                <a:spcPts val="100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Ефект проекції виникає, коли ми </a:t>
            </a:r>
            <a:r>
              <a:rPr lang="uk-UA" sz="1400" dirty="0" err="1">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безсвідомо</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відображаємо наших власних </a:t>
            </a:r>
            <a:r>
              <a:rPr lang="uk-UA" sz="1400" dirty="0" err="1">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відчуттів</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думок, бажань чи переживань на іншу людину. </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78460" algn="just" fontAlgn="base">
              <a:lnSpc>
                <a:spcPct val="115000"/>
              </a:lnSpc>
              <a:spcAft>
                <a:spcPts val="100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Наприклад, якщо особі несприятливо налаштовано, вона може постійно бачити агресію чи схильність до зради у своїх товаришів. Вона, фактично, проектує свої власні негативні думки на інших і вважає, що ці риси присутні в людях навколо неї. Звичайно, це необ'єктивне сприйняття і може призвести до неправильного розуміння інших людей.</a:t>
            </a:r>
            <a:endParaRPr lang="uk-UA" sz="1400" dirty="0">
              <a:latin typeface="Times New Roman" panose="02020603050405020304" pitchFamily="18" charset="0"/>
              <a:ea typeface="Calibri" panose="020F0502020204030204" pitchFamily="34" charset="0"/>
              <a:cs typeface="Times New Roman" panose="02020603050405020304" pitchFamily="18" charset="0"/>
            </a:endParaRPr>
          </a:p>
          <a:p>
            <a:pPr indent="378460" algn="just" fontAlgn="base">
              <a:lnSpc>
                <a:spcPct val="115000"/>
              </a:lnSpc>
              <a:spcAft>
                <a:spcPts val="1000"/>
              </a:spcAft>
            </a:pP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Ефект </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проекції виникає через внутрішні конфлікти та несвідомі бажання, які можуть бути неприємними або незрозумілими для нас. Проекція може виникати і внаслідок перевантаження </a:t>
            </a:r>
            <a:r>
              <a:rPr lang="uk-UA" sz="1400" dirty="0" smtClean="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емоціями</a:t>
            </a:r>
            <a:r>
              <a:rPr lang="uk-UA" sz="14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 коли ми спрямовуємо власну негативну енергію на когось іншого, щоб уникнути внутрішньої напруги. Це може стати причиною конфліктів у взаєминах з іншими людьми і спотворювати наше сприйняття дійсності.</a:t>
            </a:r>
            <a:endParaRPr lang="uk-UA"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019185" y="4768463"/>
            <a:ext cx="1938200" cy="646331"/>
          </a:xfrm>
          <a:prstGeom prst="rect">
            <a:avLst/>
          </a:prstGeom>
        </p:spPr>
        <p:txBody>
          <a:bodyPr wrap="square">
            <a:spAutoFit/>
          </a:bodyPr>
          <a:lstStyle/>
          <a:p>
            <a:pPr algn="ctr"/>
            <a:r>
              <a:rPr lang="uk-UA" dirty="0" smtClean="0">
                <a:solidFill>
                  <a:srgbClr val="333333"/>
                </a:solidFill>
                <a:latin typeface="Times New Roman" panose="02020603050405020304" pitchFamily="18" charset="0"/>
                <a:ea typeface="Times New Roman" panose="02020603050405020304" pitchFamily="18" charset="0"/>
              </a:rPr>
              <a:t>«</a:t>
            </a:r>
            <a:r>
              <a:rPr lang="uk-UA" b="1" u="sng" dirty="0" smtClean="0">
                <a:solidFill>
                  <a:srgbClr val="333333"/>
                </a:solidFill>
                <a:latin typeface="Times New Roman" panose="02020603050405020304" pitchFamily="18" charset="0"/>
                <a:ea typeface="Times New Roman" panose="02020603050405020304" pitchFamily="18" charset="0"/>
              </a:rPr>
              <a:t>Ефект </a:t>
            </a:r>
            <a:r>
              <a:rPr lang="uk-UA" b="1" u="sng" dirty="0">
                <a:solidFill>
                  <a:srgbClr val="333333"/>
                </a:solidFill>
                <a:latin typeface="Times New Roman" panose="02020603050405020304" pitchFamily="18" charset="0"/>
                <a:ea typeface="Times New Roman" panose="02020603050405020304" pitchFamily="18" charset="0"/>
              </a:rPr>
              <a:t>поблажливості</a:t>
            </a:r>
            <a:r>
              <a:rPr lang="uk-UA" b="1" dirty="0">
                <a:solidFill>
                  <a:srgbClr val="333333"/>
                </a:solidFill>
                <a:latin typeface="Times New Roman" panose="02020603050405020304" pitchFamily="18" charset="0"/>
                <a:ea typeface="Times New Roman" panose="02020603050405020304" pitchFamily="18" charset="0"/>
              </a:rPr>
              <a:t>»</a:t>
            </a:r>
            <a:endParaRPr lang="uk-UA" dirty="0"/>
          </a:p>
        </p:txBody>
      </p:sp>
      <p:sp>
        <p:nvSpPr>
          <p:cNvPr id="6" name="Прямоугольник 5"/>
          <p:cNvSpPr/>
          <p:nvPr/>
        </p:nvSpPr>
        <p:spPr>
          <a:xfrm>
            <a:off x="3188042" y="4689864"/>
            <a:ext cx="8863914" cy="1077218"/>
          </a:xfrm>
          <a:prstGeom prst="rect">
            <a:avLst/>
          </a:prstGeom>
        </p:spPr>
        <p:txBody>
          <a:bodyPr wrap="square">
            <a:spAutoFit/>
          </a:bodyPr>
          <a:lstStyle/>
          <a:p>
            <a:pPr algn="just"/>
            <a:r>
              <a:rPr lang="uk-UA" sz="1600" dirty="0">
                <a:solidFill>
                  <a:srgbClr val="0D2123"/>
                </a:solidFill>
                <a:latin typeface="Times New Roman" panose="02020603050405020304" pitchFamily="18" charset="0"/>
                <a:ea typeface="Times New Roman" panose="02020603050405020304" pitchFamily="18" charset="0"/>
                <a:cs typeface="Times New Roman" panose="02020603050405020304" pitchFamily="18" charset="0"/>
              </a:rPr>
              <a:t>психологічне явище, яке полягає в нашій схильності давати перевагу або бути більш схильними до позитивного сприйняття особи або об'єкта, якщо ми почуваємо, що до нього або неї ставляться з поблажливістю. Іншими словами, коли ми маємо враження, що хтось або щось нам сподобається, ми починаємо шукати підтвердження цього припущення і ігнорувати його недоліки.</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3151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623" y="146907"/>
            <a:ext cx="5214569" cy="369332"/>
          </a:xfrm>
          <a:prstGeom prst="rect">
            <a:avLst/>
          </a:prstGeom>
        </p:spPr>
        <p:txBody>
          <a:bodyPr wrap="none">
            <a:spAutoFit/>
          </a:bodyPr>
          <a:lstStyle/>
          <a:p>
            <a:r>
              <a:rPr lang="uk-UA" b="1" dirty="0">
                <a:latin typeface="Times New Roman" panose="02020603050405020304" pitchFamily="18" charset="0"/>
                <a:ea typeface="Calibri" panose="020F0502020204030204" pitchFamily="34" charset="0"/>
              </a:rPr>
              <a:t>Комунікаційний процес та його характеристика</a:t>
            </a:r>
            <a:endParaRPr lang="uk-UA" dirty="0"/>
          </a:p>
        </p:txBody>
      </p:sp>
      <p:sp>
        <p:nvSpPr>
          <p:cNvPr id="3" name="Прямоугольник 2"/>
          <p:cNvSpPr/>
          <p:nvPr/>
        </p:nvSpPr>
        <p:spPr>
          <a:xfrm>
            <a:off x="1820562" y="516239"/>
            <a:ext cx="10149016" cy="923330"/>
          </a:xfrm>
          <a:prstGeom prst="rect">
            <a:avLst/>
          </a:prstGeom>
        </p:spPr>
        <p:txBody>
          <a:bodyPr wrap="square">
            <a:spAutoFit/>
          </a:bodyPr>
          <a:lstStyle/>
          <a:p>
            <a:pPr algn="just"/>
            <a:r>
              <a:rPr lang="uk-UA" dirty="0">
                <a:latin typeface="Times New Roman" panose="02020603050405020304" pitchFamily="18" charset="0"/>
                <a:ea typeface="Calibri" panose="020F0502020204030204" pitchFamily="34" charset="0"/>
              </a:rPr>
              <a:t>На сучасному етапі у системі менеджменту використовується модель комунікативного процесу, що запропонована Майклом </a:t>
            </a:r>
            <a:r>
              <a:rPr lang="uk-UA" dirty="0" err="1">
                <a:latin typeface="Times New Roman" panose="02020603050405020304" pitchFamily="18" charset="0"/>
                <a:ea typeface="Calibri" panose="020F0502020204030204" pitchFamily="34" charset="0"/>
              </a:rPr>
              <a:t>Месконом</a:t>
            </a:r>
            <a:r>
              <a:rPr lang="uk-UA" dirty="0">
                <a:latin typeface="Times New Roman" panose="02020603050405020304" pitchFamily="18" charset="0"/>
                <a:ea typeface="Calibri" panose="020F0502020204030204" pitchFamily="34" charset="0"/>
              </a:rPr>
              <a:t>. </a:t>
            </a:r>
            <a:endParaRPr lang="uk-UA" dirty="0" smtClean="0">
              <a:latin typeface="Times New Roman" panose="02020603050405020304" pitchFamily="18" charset="0"/>
              <a:ea typeface="Calibri" panose="020F0502020204030204" pitchFamily="34" charset="0"/>
            </a:endParaRPr>
          </a:p>
          <a:p>
            <a:pPr algn="just"/>
            <a:r>
              <a:rPr lang="uk-UA" dirty="0" smtClean="0">
                <a:latin typeface="Times New Roman" panose="02020603050405020304" pitchFamily="18" charset="0"/>
                <a:ea typeface="Calibri" panose="020F0502020204030204" pitchFamily="34" charset="0"/>
              </a:rPr>
              <a:t>В </a:t>
            </a:r>
            <a:r>
              <a:rPr lang="uk-UA" dirty="0">
                <a:latin typeface="Times New Roman" panose="02020603050405020304" pitchFamily="18" charset="0"/>
                <a:ea typeface="Calibri" panose="020F0502020204030204" pitchFamily="34" charset="0"/>
              </a:rPr>
              <a:t>ній можна виділити чотири основні елементи: відправник, повідомлення, канал, одержувач.</a:t>
            </a:r>
            <a:endParaRPr lang="uk-UA" dirty="0"/>
          </a:p>
        </p:txBody>
      </p:sp>
      <p:graphicFrame>
        <p:nvGraphicFramePr>
          <p:cNvPr id="4" name="Таблица 3"/>
          <p:cNvGraphicFramePr>
            <a:graphicFrameLocks noGrp="1"/>
          </p:cNvGraphicFramePr>
          <p:nvPr>
            <p:extLst>
              <p:ext uri="{D42A27DB-BD31-4B8C-83A1-F6EECF244321}">
                <p14:modId xmlns:p14="http://schemas.microsoft.com/office/powerpoint/2010/main" val="3505447510"/>
              </p:ext>
            </p:extLst>
          </p:nvPr>
        </p:nvGraphicFramePr>
        <p:xfrm>
          <a:off x="1447414" y="5844026"/>
          <a:ext cx="6388100" cy="963930"/>
        </p:xfrm>
        <a:graphic>
          <a:graphicData uri="http://schemas.openxmlformats.org/drawingml/2006/table">
            <a:tbl>
              <a:tblPr firstRow="1" firstCol="1" bandRow="1">
                <a:tableStyleId>{5C22544A-7EE6-4342-B048-85BDC9FD1C3A}</a:tableStyleId>
              </a:tblPr>
              <a:tblGrid>
                <a:gridCol w="6388100">
                  <a:extLst>
                    <a:ext uri="{9D8B030D-6E8A-4147-A177-3AD203B41FA5}">
                      <a16:colId xmlns:a16="http://schemas.microsoft.com/office/drawing/2014/main" val="20000"/>
                    </a:ext>
                  </a:extLst>
                </a:gridCol>
              </a:tblGrid>
              <a:tr h="0">
                <a:tc>
                  <a:txBody>
                    <a:bodyPr/>
                    <a:lstStyle/>
                    <a:p>
                      <a:pPr indent="108585" algn="just">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100" b="0" dirty="0">
                          <a:effectLst/>
                        </a:rPr>
                        <a:t>Майкл </a:t>
                      </a:r>
                      <a:r>
                        <a:rPr lang="uk-UA" sz="1100" b="0" dirty="0" err="1">
                          <a:effectLst/>
                        </a:rPr>
                        <a:t>Мескон</a:t>
                      </a:r>
                      <a:r>
                        <a:rPr lang="uk-UA" sz="1100" b="0" dirty="0">
                          <a:effectLst/>
                        </a:rPr>
                        <a:t> (</a:t>
                      </a:r>
                      <a:r>
                        <a:rPr lang="uk-UA" sz="1100" b="0" dirty="0" err="1">
                          <a:effectLst/>
                        </a:rPr>
                        <a:t>англ</a:t>
                      </a:r>
                      <a:r>
                        <a:rPr lang="uk-UA" sz="1100" b="0" dirty="0">
                          <a:effectLst/>
                        </a:rPr>
                        <a:t>. </a:t>
                      </a:r>
                      <a:r>
                        <a:rPr lang="uk-UA" sz="1100" b="0" dirty="0" err="1">
                          <a:effectLst/>
                        </a:rPr>
                        <a:t>Michael</a:t>
                      </a:r>
                      <a:r>
                        <a:rPr lang="uk-UA" sz="1100" b="0" dirty="0">
                          <a:effectLst/>
                        </a:rPr>
                        <a:t> </a:t>
                      </a:r>
                      <a:r>
                        <a:rPr lang="uk-UA" sz="1100" b="0" dirty="0" err="1">
                          <a:effectLst/>
                        </a:rPr>
                        <a:t>Mescon</a:t>
                      </a:r>
                      <a:r>
                        <a:rPr lang="uk-UA" sz="1100" b="0" dirty="0">
                          <a:effectLst/>
                        </a:rPr>
                        <a:t>) 1931-2017 - американський економіст, теоретик менеджменту, науковець, бізнесмен, письменник, журналіст. </a:t>
                      </a:r>
                    </a:p>
                    <a:p>
                      <a:pPr indent="108585" algn="just">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100" b="0" dirty="0">
                          <a:effectLst/>
                        </a:rPr>
                        <a:t>Співавтор книги «Основи менеджменту», написаної разом із Майклом Альбертом, </a:t>
                      </a:r>
                      <a:r>
                        <a:rPr lang="uk-UA" sz="1100" b="0" dirty="0" err="1">
                          <a:effectLst/>
                        </a:rPr>
                        <a:t>Франкліном</a:t>
                      </a:r>
                      <a:r>
                        <a:rPr lang="uk-UA" sz="1100" b="0" dirty="0">
                          <a:effectLst/>
                        </a:rPr>
                        <a:t> </a:t>
                      </a:r>
                      <a:r>
                        <a:rPr lang="uk-UA" sz="1100" b="0" dirty="0" err="1">
                          <a:effectLst/>
                        </a:rPr>
                        <a:t>Хедоурі</a:t>
                      </a:r>
                      <a:r>
                        <a:rPr lang="uk-UA" sz="1100" b="0" dirty="0">
                          <a:effectLst/>
                        </a:rPr>
                        <a:t> вперше виданою 1992 року. Книга витримала понад 7 видань у США та перекладена багатьма мовами світу.</a:t>
                      </a:r>
                      <a:endParaRPr lang="uk-U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pic>
        <p:nvPicPr>
          <p:cNvPr id="5" name="Рисунок 4"/>
          <p:cNvPicPr/>
          <p:nvPr/>
        </p:nvPicPr>
        <p:blipFill rotWithShape="1">
          <a:blip r:embed="rId2"/>
          <a:srcRect l="41239" t="39284" r="21880" b="17005"/>
          <a:stretch/>
        </p:blipFill>
        <p:spPr bwMode="auto">
          <a:xfrm>
            <a:off x="477794" y="1608438"/>
            <a:ext cx="5486400" cy="3657600"/>
          </a:xfrm>
          <a:prstGeom prst="rect">
            <a:avLst/>
          </a:prstGeom>
          <a:ln>
            <a:noFill/>
          </a:ln>
          <a:extLst>
            <a:ext uri="{53640926-AAD7-44D8-BBD7-CCE9431645EC}">
              <a14:shadowObscured xmlns:a14="http://schemas.microsoft.com/office/drawing/2010/main"/>
            </a:ext>
          </a:extLst>
        </p:spPr>
      </p:pic>
      <p:sp>
        <p:nvSpPr>
          <p:cNvPr id="7" name="Прямоугольник 6"/>
          <p:cNvSpPr/>
          <p:nvPr/>
        </p:nvSpPr>
        <p:spPr>
          <a:xfrm>
            <a:off x="7494491" y="1423772"/>
            <a:ext cx="3359574" cy="369332"/>
          </a:xfrm>
          <a:prstGeom prst="rect">
            <a:avLst/>
          </a:prstGeom>
        </p:spPr>
        <p:txBody>
          <a:bodyPr wrap="none">
            <a:spAutoFit/>
          </a:bodyPr>
          <a:lstStyle/>
          <a:p>
            <a:r>
              <a:rPr lang="uk-UA" b="1" dirty="0">
                <a:solidFill>
                  <a:srgbClr val="0000FF"/>
                </a:solidFill>
                <a:latin typeface="Times New Roman" panose="02020603050405020304" pitchFamily="18" charset="0"/>
                <a:ea typeface="Calibri" panose="020F0502020204030204" pitchFamily="34" charset="0"/>
              </a:rPr>
              <a:t>Основні учасники комунікації</a:t>
            </a:r>
            <a:endParaRPr lang="uk-UA" dirty="0">
              <a:solidFill>
                <a:srgbClr val="0000FF"/>
              </a:solidFill>
            </a:endParaRPr>
          </a:p>
        </p:txBody>
      </p:sp>
      <p:sp>
        <p:nvSpPr>
          <p:cNvPr id="8" name="Прямоугольник 7"/>
          <p:cNvSpPr/>
          <p:nvPr/>
        </p:nvSpPr>
        <p:spPr>
          <a:xfrm>
            <a:off x="6853881" y="2178233"/>
            <a:ext cx="2170207" cy="830997"/>
          </a:xfrm>
          <a:prstGeom prst="rect">
            <a:avLst/>
          </a:prstGeom>
        </p:spPr>
        <p:txBody>
          <a:bodyPr wrap="square">
            <a:spAutoFit/>
          </a:bodyPr>
          <a:lstStyle/>
          <a:p>
            <a:pPr algn="ct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Відправник</a:t>
            </a:r>
          </a:p>
          <a:p>
            <a:pPr algn="ctr"/>
            <a:r>
              <a:rPr lang="uk-UA" sz="1600" dirty="0">
                <a:latin typeface="Times New Roman" panose="02020603050405020304" pitchFamily="18" charset="0"/>
                <a:cs typeface="Times New Roman" panose="02020603050405020304" pitchFamily="18" charset="0"/>
              </a:rPr>
              <a:t>сторона, від якої виходить </a:t>
            </a:r>
            <a:r>
              <a:rPr lang="uk-UA" sz="1600" dirty="0" smtClean="0">
                <a:latin typeface="Times New Roman" panose="02020603050405020304" pitchFamily="18" charset="0"/>
                <a:cs typeface="Times New Roman" panose="02020603050405020304" pitchFamily="18" charset="0"/>
              </a:rPr>
              <a:t>інформація</a:t>
            </a:r>
            <a:endParaRPr lang="uk-UA" sz="1600" dirty="0">
              <a:latin typeface="Times New Roman" panose="02020603050405020304" pitchFamily="18" charset="0"/>
              <a:cs typeface="Times New Roman" panose="02020603050405020304" pitchFamily="18" charset="0"/>
            </a:endParaRPr>
          </a:p>
        </p:txBody>
      </p:sp>
      <p:cxnSp>
        <p:nvCxnSpPr>
          <p:cNvPr id="11" name="Прямая со стрелкой 10"/>
          <p:cNvCxnSpPr/>
          <p:nvPr/>
        </p:nvCxnSpPr>
        <p:spPr>
          <a:xfrm flipH="1">
            <a:off x="8130746" y="1793104"/>
            <a:ext cx="148281" cy="38512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Прямая со стрелкой 12"/>
          <p:cNvCxnSpPr/>
          <p:nvPr/>
        </p:nvCxnSpPr>
        <p:spPr>
          <a:xfrm>
            <a:off x="9951308" y="1808901"/>
            <a:ext cx="197708" cy="36933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4" name="Прямоугольник 13"/>
          <p:cNvSpPr/>
          <p:nvPr/>
        </p:nvSpPr>
        <p:spPr>
          <a:xfrm>
            <a:off x="9024088" y="2168190"/>
            <a:ext cx="2780734" cy="830997"/>
          </a:xfrm>
          <a:prstGeom prst="rect">
            <a:avLst/>
          </a:prstGeom>
        </p:spPr>
        <p:txBody>
          <a:bodyPr wrap="square">
            <a:spAutoFit/>
          </a:bodyPr>
          <a:lstStyle/>
          <a:p>
            <a:pPr algn="ct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Одержувач</a:t>
            </a:r>
            <a:r>
              <a:rPr lang="uk-UA"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ctr"/>
            <a:r>
              <a:rPr lang="uk-UA" sz="1600" dirty="0" smtClean="0">
                <a:latin typeface="Times New Roman" panose="02020603050405020304" pitchFamily="18" charset="0"/>
                <a:cs typeface="Times New Roman" panose="02020603050405020304" pitchFamily="18" charset="0"/>
              </a:rPr>
              <a:t>та </a:t>
            </a:r>
            <a:r>
              <a:rPr lang="uk-UA" sz="1600" dirty="0">
                <a:latin typeface="Times New Roman" panose="02020603050405020304" pitchFamily="18" charset="0"/>
                <a:cs typeface="Times New Roman" panose="02020603050405020304" pitchFamily="18" charset="0"/>
              </a:rPr>
              <a:t>цільова аудиторія, якій призначається повідомлення</a:t>
            </a:r>
          </a:p>
        </p:txBody>
      </p:sp>
      <p:sp>
        <p:nvSpPr>
          <p:cNvPr id="15" name="Прямоугольник 14"/>
          <p:cNvSpPr/>
          <p:nvPr/>
        </p:nvSpPr>
        <p:spPr>
          <a:xfrm>
            <a:off x="7032439" y="3121266"/>
            <a:ext cx="3382016" cy="369332"/>
          </a:xfrm>
          <a:prstGeom prst="rect">
            <a:avLst/>
          </a:prstGeom>
        </p:spPr>
        <p:txBody>
          <a:bodyPr wrap="none">
            <a:spAutoFit/>
          </a:bodyPr>
          <a:lstStyle/>
          <a:p>
            <a:r>
              <a:rPr lang="uk-UA" b="1" dirty="0">
                <a:solidFill>
                  <a:srgbClr val="0000FF"/>
                </a:solidFill>
                <a:latin typeface="Times New Roman" panose="02020603050405020304" pitchFamily="18" charset="0"/>
                <a:ea typeface="Calibri" panose="020F0502020204030204" pitchFamily="34" charset="0"/>
              </a:rPr>
              <a:t>Основні знаряддя комунікації</a:t>
            </a:r>
            <a:r>
              <a:rPr lang="uk-UA" dirty="0">
                <a:solidFill>
                  <a:srgbClr val="0000FF"/>
                </a:solidFill>
                <a:latin typeface="Times New Roman" panose="02020603050405020304" pitchFamily="18" charset="0"/>
                <a:ea typeface="Calibri" panose="020F0502020204030204" pitchFamily="34" charset="0"/>
              </a:rPr>
              <a:t>:</a:t>
            </a:r>
            <a:endParaRPr lang="uk-UA" dirty="0">
              <a:solidFill>
                <a:srgbClr val="0000FF"/>
              </a:solidFill>
            </a:endParaRPr>
          </a:p>
        </p:txBody>
      </p:sp>
      <p:sp>
        <p:nvSpPr>
          <p:cNvPr id="16" name="Прямоугольник 15"/>
          <p:cNvSpPr/>
          <p:nvPr/>
        </p:nvSpPr>
        <p:spPr>
          <a:xfrm>
            <a:off x="5712517" y="4154083"/>
            <a:ext cx="2827468" cy="1077218"/>
          </a:xfrm>
          <a:prstGeom prst="rect">
            <a:avLst/>
          </a:prstGeom>
        </p:spPr>
        <p:txBody>
          <a:bodyPr wrap="square">
            <a:spAutoFit/>
          </a:bodyPr>
          <a:lstStyle/>
          <a:p>
            <a:pPr algn="ctr"/>
            <a:r>
              <a:rPr lang="uk-UA"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Звернення / </a:t>
            </a: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повідомлення</a:t>
            </a:r>
          </a:p>
          <a:p>
            <a:pPr algn="ctr"/>
            <a:r>
              <a:rPr lang="uk-UA" sz="1600" dirty="0">
                <a:latin typeface="Times New Roman" panose="02020603050405020304" pitchFamily="18" charset="0"/>
                <a:cs typeface="Times New Roman" panose="02020603050405020304" pitchFamily="18" charset="0"/>
              </a:rPr>
              <a:t>інформація, яка надходить від відправника у закодованому </a:t>
            </a:r>
            <a:r>
              <a:rPr lang="uk-UA" sz="1600" dirty="0" smtClean="0">
                <a:latin typeface="Times New Roman" panose="02020603050405020304" pitchFamily="18" charset="0"/>
                <a:cs typeface="Times New Roman" panose="02020603050405020304" pitchFamily="18" charset="0"/>
              </a:rPr>
              <a:t>вигляді</a:t>
            </a:r>
            <a:endParaRPr lang="uk-UA" sz="16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8723447" y="4146479"/>
            <a:ext cx="3579341" cy="1323439"/>
          </a:xfrm>
          <a:prstGeom prst="rect">
            <a:avLst/>
          </a:prstGeom>
        </p:spPr>
        <p:txBody>
          <a:bodyPr wrap="square">
            <a:spAutoFit/>
          </a:bodyPr>
          <a:lstStyle/>
          <a:p>
            <a:pPr algn="ctr"/>
            <a:r>
              <a:rPr lang="uk-UA"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Засоби передачі / поширення інформації, або їх ще називають канали передачі </a:t>
            </a: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інформації</a:t>
            </a:r>
          </a:p>
          <a:p>
            <a:pPr algn="ctr"/>
            <a:r>
              <a:rPr lang="uk-UA" sz="1600" dirty="0">
                <a:latin typeface="Times New Roman" panose="02020603050405020304" pitchFamily="18" charset="0"/>
                <a:cs typeface="Times New Roman" panose="02020603050405020304" pitchFamily="18" charset="0"/>
              </a:rPr>
              <a:t>засіб передачі інформації від відправника до одержувача</a:t>
            </a:r>
            <a:endParaRPr lang="uk-UA" sz="1600" b="1" dirty="0">
              <a:latin typeface="Times New Roman" panose="02020603050405020304" pitchFamily="18" charset="0"/>
              <a:cs typeface="Times New Roman" panose="02020603050405020304" pitchFamily="18" charset="0"/>
            </a:endParaRPr>
          </a:p>
        </p:txBody>
      </p:sp>
      <p:cxnSp>
        <p:nvCxnSpPr>
          <p:cNvPr id="18" name="Прямая со стрелкой 17"/>
          <p:cNvCxnSpPr/>
          <p:nvPr/>
        </p:nvCxnSpPr>
        <p:spPr>
          <a:xfrm flipH="1">
            <a:off x="7494491" y="3625974"/>
            <a:ext cx="148281" cy="38512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Прямая со стрелкой 18"/>
          <p:cNvCxnSpPr/>
          <p:nvPr/>
        </p:nvCxnSpPr>
        <p:spPr>
          <a:xfrm>
            <a:off x="10149016" y="3605399"/>
            <a:ext cx="197708" cy="36933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66549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429" y="2848934"/>
            <a:ext cx="2566085" cy="338554"/>
          </a:xfrm>
          <a:prstGeom prst="rect">
            <a:avLst/>
          </a:prstGeom>
        </p:spPr>
        <p:txBody>
          <a:bodyPr wrap="square">
            <a:spAutoFit/>
          </a:bodyPr>
          <a:lstStyle/>
          <a:p>
            <a:pPr algn="ctr">
              <a:spcAft>
                <a:spcPts val="0"/>
              </a:spcAft>
            </a:pPr>
            <a:r>
              <a:rPr lang="uk-UA" sz="1600" b="1" dirty="0" smtClean="0">
                <a:solidFill>
                  <a:srgbClr val="0000FF"/>
                </a:solidFill>
                <a:latin typeface="Times New Roman" panose="02020603050405020304" pitchFamily="18" charset="0"/>
                <a:ea typeface="Calibri" panose="020F0502020204030204" pitchFamily="34" charset="0"/>
              </a:rPr>
              <a:t>Випадкові </a:t>
            </a:r>
            <a:r>
              <a:rPr lang="uk-UA" sz="1600" b="1" dirty="0">
                <a:solidFill>
                  <a:srgbClr val="0000FF"/>
                </a:solidFill>
                <a:latin typeface="Times New Roman" panose="02020603050405020304" pitchFamily="18" charset="0"/>
                <a:ea typeface="Calibri" panose="020F0502020204030204" pitchFamily="34" charset="0"/>
              </a:rPr>
              <a:t>перешкоди</a:t>
            </a:r>
            <a:endParaRPr lang="uk-UA" sz="1600" dirty="0">
              <a:solidFill>
                <a:srgbClr val="0000FF"/>
              </a:solidFill>
              <a:effectLst/>
              <a:latin typeface="Times New Roman" panose="02020603050405020304" pitchFamily="18" charset="0"/>
              <a:ea typeface="Calibri" panose="020F0502020204030204" pitchFamily="34" charset="0"/>
            </a:endParaRPr>
          </a:p>
        </p:txBody>
      </p:sp>
      <p:sp>
        <p:nvSpPr>
          <p:cNvPr id="3" name="Прямоугольник 2"/>
          <p:cNvSpPr/>
          <p:nvPr/>
        </p:nvSpPr>
        <p:spPr>
          <a:xfrm>
            <a:off x="3222234" y="277569"/>
            <a:ext cx="5754396" cy="369332"/>
          </a:xfrm>
          <a:prstGeom prst="rect">
            <a:avLst/>
          </a:prstGeom>
        </p:spPr>
        <p:txBody>
          <a:bodyPr wrap="none">
            <a:spAutoFit/>
          </a:bodyPr>
          <a:lstStyle/>
          <a:p>
            <a:r>
              <a:rPr lang="uk-UA" b="1" dirty="0">
                <a:solidFill>
                  <a:srgbClr val="0000FF"/>
                </a:solidFill>
                <a:latin typeface="Times New Roman" panose="02020603050405020304" pitchFamily="18" charset="0"/>
                <a:ea typeface="Calibri" panose="020F0502020204030204" pitchFamily="34" charset="0"/>
              </a:rPr>
              <a:t>Основні функціональні складові процесу комунікації</a:t>
            </a:r>
            <a:endParaRPr lang="uk-UA" dirty="0">
              <a:solidFill>
                <a:srgbClr val="0000FF"/>
              </a:solidFill>
            </a:endParaRPr>
          </a:p>
        </p:txBody>
      </p:sp>
      <p:sp>
        <p:nvSpPr>
          <p:cNvPr id="4" name="Прямоугольник 3"/>
          <p:cNvSpPr/>
          <p:nvPr/>
        </p:nvSpPr>
        <p:spPr>
          <a:xfrm>
            <a:off x="1043880" y="1156627"/>
            <a:ext cx="2001634" cy="1323439"/>
          </a:xfrm>
          <a:prstGeom prst="rect">
            <a:avLst/>
          </a:prstGeom>
        </p:spPr>
        <p:txBody>
          <a:bodyPr wrap="square">
            <a:spAutoFit/>
          </a:bodyPr>
          <a:lstStyle/>
          <a:p>
            <a:pPr algn="ct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Кодування</a:t>
            </a:r>
          </a:p>
          <a:p>
            <a:pPr algn="ctr"/>
            <a:r>
              <a:rPr lang="uk-UA" sz="1600" dirty="0">
                <a:latin typeface="Times New Roman" panose="02020603050405020304" pitchFamily="18" charset="0"/>
                <a:cs typeface="Times New Roman" panose="02020603050405020304" pitchFamily="18" charset="0"/>
              </a:rPr>
              <a:t>передача повідомлення у вигляді текстів, символів, образів</a:t>
            </a:r>
            <a:endParaRPr lang="uk-UA" sz="16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045514" y="1156627"/>
            <a:ext cx="3126686" cy="1815882"/>
          </a:xfrm>
          <a:prstGeom prst="rect">
            <a:avLst/>
          </a:prstGeom>
        </p:spPr>
        <p:txBody>
          <a:bodyPr wrap="square">
            <a:spAutoFit/>
          </a:bodyPr>
          <a:lstStyle/>
          <a:p>
            <a:pPr algn="ctr"/>
            <a:r>
              <a:rPr lang="uk-UA" sz="1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Розшифровка</a:t>
            </a: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або декодування</a:t>
            </a:r>
          </a:p>
          <a:p>
            <a:pPr algn="ctr"/>
            <a:r>
              <a:rPr lang="uk-UA" sz="1600" dirty="0" smtClean="0">
                <a:latin typeface="Times New Roman" panose="02020603050405020304" pitchFamily="18" charset="0"/>
                <a:cs typeface="Times New Roman" panose="02020603050405020304" pitchFamily="18" charset="0"/>
              </a:rPr>
              <a:t>спосіб </a:t>
            </a:r>
            <a:r>
              <a:rPr lang="uk-UA" sz="1600" dirty="0">
                <a:latin typeface="Times New Roman" panose="02020603050405020304" pitchFamily="18" charset="0"/>
                <a:cs typeface="Times New Roman" panose="02020603050405020304" pitchFamily="18" charset="0"/>
              </a:rPr>
              <a:t>розшифрування адресатом повідомлення, внаслідок якого символи, які надходять комунікаційними каналами, набувають для нього конкретного </a:t>
            </a:r>
            <a:r>
              <a:rPr lang="uk-UA" sz="1600" dirty="0" smtClean="0">
                <a:latin typeface="Times New Roman" panose="02020603050405020304" pitchFamily="18" charset="0"/>
                <a:cs typeface="Times New Roman" panose="02020603050405020304" pitchFamily="18" charset="0"/>
              </a:rPr>
              <a:t>значення</a:t>
            </a:r>
            <a:endParaRPr lang="uk-UA" sz="16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172200" y="1156627"/>
            <a:ext cx="3531186" cy="1569660"/>
          </a:xfrm>
          <a:prstGeom prst="rect">
            <a:avLst/>
          </a:prstGeom>
        </p:spPr>
        <p:txBody>
          <a:bodyPr wrap="square">
            <a:spAutoFit/>
          </a:bodyPr>
          <a:lstStyle/>
          <a:p>
            <a:pPr algn="ctr"/>
            <a:r>
              <a:rPr lang="uk-UA" sz="16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Зворотня</a:t>
            </a: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реакція </a:t>
            </a:r>
            <a:endPar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uk-UA"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реакція у відповідь</a:t>
            </a: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ctr"/>
            <a:r>
              <a:rPr lang="uk-UA" sz="1600" dirty="0" smtClean="0">
                <a:latin typeface="Times New Roman" panose="02020603050405020304" pitchFamily="18" charset="0"/>
                <a:cs typeface="Times New Roman" panose="02020603050405020304" pitchFamily="18" charset="0"/>
              </a:rPr>
              <a:t>Результат </a:t>
            </a:r>
            <a:r>
              <a:rPr lang="uk-UA" sz="1600" dirty="0">
                <a:latin typeface="Times New Roman" panose="02020603050405020304" pitchFamily="18" charset="0"/>
                <a:cs typeface="Times New Roman" panose="02020603050405020304" pitchFamily="18" charset="0"/>
              </a:rPr>
              <a:t>отримання розшифрованого </a:t>
            </a:r>
            <a:r>
              <a:rPr lang="uk-UA" sz="1600" dirty="0" smtClean="0">
                <a:latin typeface="Times New Roman" panose="02020603050405020304" pitchFamily="18" charset="0"/>
                <a:cs typeface="Times New Roman" panose="02020603050405020304" pitchFamily="18" charset="0"/>
              </a:rPr>
              <a:t>повідомлення</a:t>
            </a:r>
            <a:r>
              <a:rPr lang="uk-UA" sz="1600" i="1" dirty="0" smtClean="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тобто відгуки споживачів, їхні дії. Частиною зворотної реакції є зворотний зв’язок</a:t>
            </a:r>
          </a:p>
        </p:txBody>
      </p:sp>
      <p:sp>
        <p:nvSpPr>
          <p:cNvPr id="7" name="Прямоугольник 6"/>
          <p:cNvSpPr/>
          <p:nvPr/>
        </p:nvSpPr>
        <p:spPr>
          <a:xfrm>
            <a:off x="9608116" y="1156627"/>
            <a:ext cx="2583884" cy="1323439"/>
          </a:xfrm>
          <a:prstGeom prst="rect">
            <a:avLst/>
          </a:prstGeom>
        </p:spPr>
        <p:txBody>
          <a:bodyPr wrap="square">
            <a:spAutoFit/>
          </a:bodyPr>
          <a:lstStyle/>
          <a:p>
            <a:pPr algn="ctr"/>
            <a:r>
              <a:rPr lang="uk-UA" sz="16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Зворотній зв'язок</a:t>
            </a:r>
          </a:p>
          <a:p>
            <a:pPr algn="ctr"/>
            <a:r>
              <a:rPr lang="uk-UA" sz="1600" dirty="0">
                <a:latin typeface="Times New Roman" panose="02020603050405020304" pitchFamily="18" charset="0"/>
                <a:cs typeface="Times New Roman" panose="02020603050405020304" pitchFamily="18" charset="0"/>
              </a:rPr>
              <a:t>та частина зворотної реакції, яку одержувач доводить до відома </a:t>
            </a:r>
            <a:r>
              <a:rPr lang="uk-UA" sz="1600" dirty="0" smtClean="0">
                <a:latin typeface="Times New Roman" panose="02020603050405020304" pitchFamily="18" charset="0"/>
                <a:cs typeface="Times New Roman" panose="02020603050405020304" pitchFamily="18" charset="0"/>
              </a:rPr>
              <a:t>відправника</a:t>
            </a:r>
            <a:endParaRPr lang="uk-UA" sz="1600" dirty="0">
              <a:latin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flipH="1">
            <a:off x="2302933" y="646901"/>
            <a:ext cx="855134" cy="50972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 name="Прямая со стрелкой 10"/>
          <p:cNvCxnSpPr>
            <a:endCxn id="5" idx="0"/>
          </p:cNvCxnSpPr>
          <p:nvPr/>
        </p:nvCxnSpPr>
        <p:spPr>
          <a:xfrm>
            <a:off x="4608857" y="646901"/>
            <a:ext cx="0" cy="50972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2" name="Прямая со стрелкой 11"/>
          <p:cNvCxnSpPr/>
          <p:nvPr/>
        </p:nvCxnSpPr>
        <p:spPr>
          <a:xfrm>
            <a:off x="7915383" y="646901"/>
            <a:ext cx="0" cy="50972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4" name="Прямая со стрелкой 13"/>
          <p:cNvCxnSpPr/>
          <p:nvPr/>
        </p:nvCxnSpPr>
        <p:spPr>
          <a:xfrm>
            <a:off x="9381067" y="646901"/>
            <a:ext cx="1320800" cy="44529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5" name="Прямоугольник 14"/>
          <p:cNvSpPr/>
          <p:nvPr/>
        </p:nvSpPr>
        <p:spPr>
          <a:xfrm>
            <a:off x="685799" y="3236013"/>
            <a:ext cx="6917267" cy="830997"/>
          </a:xfrm>
          <a:prstGeom prst="rect">
            <a:avLst/>
          </a:prstGeom>
        </p:spPr>
        <p:txBody>
          <a:bodyPr wrap="square">
            <a:spAutoFit/>
          </a:bodyPr>
          <a:lstStyle/>
          <a:p>
            <a:pPr algn="just"/>
            <a:r>
              <a:rPr lang="uk-UA" sz="1600" dirty="0">
                <a:latin typeface="Times New Roman" panose="02020603050405020304" pitchFamily="18" charset="0"/>
                <a:ea typeface="Calibri" panose="020F0502020204030204" pitchFamily="34" charset="0"/>
              </a:rPr>
              <a:t>незаплановані викривлення інформації в результаті втручання в процес комунікації факторів зовнішнього середовища. Вони можуть виникнути в самій системі комунікації, під час передачі або сприймання повідомлення</a:t>
            </a:r>
            <a:endParaRPr lang="uk-UA" sz="1600" dirty="0"/>
          </a:p>
        </p:txBody>
      </p:sp>
      <p:sp>
        <p:nvSpPr>
          <p:cNvPr id="16" name="Прямоугольник 15"/>
          <p:cNvSpPr/>
          <p:nvPr/>
        </p:nvSpPr>
        <p:spPr>
          <a:xfrm>
            <a:off x="1236134" y="4219098"/>
            <a:ext cx="10498665" cy="2554545"/>
          </a:xfrm>
          <a:prstGeom prst="rect">
            <a:avLst/>
          </a:prstGeom>
        </p:spPr>
        <p:txBody>
          <a:bodyPr wrap="square">
            <a:spAutoFit/>
          </a:bodyPr>
          <a:lstStyle/>
          <a:p>
            <a:pPr algn="just">
              <a:spcAft>
                <a:spcPts val="0"/>
              </a:spcAft>
            </a:pPr>
            <a:r>
              <a:rPr lang="uk-UA"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Відрізняють три типи перешкод</a:t>
            </a: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фізичні</a:t>
            </a:r>
            <a:r>
              <a:rPr lang="uk-UA"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це накладання інформації, ушкодження носіїв рекламної інформації (наприклад, пошкодження рекламного щита, наклеювання однієї рекламної листівки на іншу з перекриттям доступу до контактної інформації; неправильно вказаний або зовсім не вказаний номер телефону організації тощо); </a:t>
            </a:r>
          </a:p>
          <a:p>
            <a:pPr algn="just">
              <a:spcAft>
                <a:spcPts val="0"/>
              </a:spcAft>
            </a:pP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психологічні</a:t>
            </a:r>
            <a:r>
              <a:rPr lang="uk-UA"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це неадекватне сприйняття певних кодів, причиною якого стало ігнорування національних особливостей, політичних, релігійних аспектів (наприклад, реклама національного українського продукту в мусульманських країнах); </a:t>
            </a:r>
          </a:p>
          <a:p>
            <a:pPr algn="just"/>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i="1" dirty="0">
                <a:latin typeface="Times New Roman" panose="02020603050405020304" pitchFamily="18" charset="0"/>
                <a:ea typeface="Calibri" panose="020F0502020204030204" pitchFamily="34" charset="0"/>
                <a:cs typeface="Times New Roman" panose="02020603050405020304" pitchFamily="18" charset="0"/>
              </a:rPr>
              <a:t>семантичні</a:t>
            </a:r>
            <a:r>
              <a:rPr lang="uk-UA" sz="1600" i="1"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 це неоднозначне сприйняття назв торгових марок, слоганів, текстів звернень (наприклад, „Відірвися!”, або рекламний щит на цвинтарі фірми, що спеціалізується на ритуальних послугах: „Залишайтеся з нами!”). </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379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24100" y="111667"/>
            <a:ext cx="2390334" cy="369332"/>
          </a:xfrm>
          <a:prstGeom prst="rect">
            <a:avLst/>
          </a:prstGeom>
        </p:spPr>
        <p:txBody>
          <a:bodyPr wrap="none">
            <a:spAutoFit/>
          </a:bodyPr>
          <a:lstStyle/>
          <a:p>
            <a:r>
              <a:rPr lang="uk-UA" b="1" dirty="0">
                <a:latin typeface="Times New Roman" panose="02020603050405020304" pitchFamily="18" charset="0"/>
                <a:ea typeface="Calibri" panose="020F0502020204030204" pitchFamily="34" charset="0"/>
              </a:rPr>
              <a:t>Функції спілкування</a:t>
            </a:r>
            <a:endParaRPr lang="uk-UA" dirty="0"/>
          </a:p>
        </p:txBody>
      </p:sp>
      <p:sp>
        <p:nvSpPr>
          <p:cNvPr id="3" name="Прямоугольник 2"/>
          <p:cNvSpPr/>
          <p:nvPr/>
        </p:nvSpPr>
        <p:spPr>
          <a:xfrm>
            <a:off x="1964267" y="480999"/>
            <a:ext cx="7391400" cy="1200329"/>
          </a:xfrm>
          <a:prstGeom prst="rect">
            <a:avLst/>
          </a:prstGeom>
        </p:spPr>
        <p:txBody>
          <a:bodyPr wrap="square">
            <a:spAutoFit/>
          </a:bodyPr>
          <a:lstStyle/>
          <a:p>
            <a:pPr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На </a:t>
            </a:r>
            <a:r>
              <a:rPr lang="uk-UA" u="sng" dirty="0">
                <a:latin typeface="Times New Roman" panose="02020603050405020304" pitchFamily="18" charset="0"/>
                <a:ea typeface="Calibri" panose="020F0502020204030204" pitchFamily="34" charset="0"/>
                <a:cs typeface="Times New Roman" panose="02020603050405020304" pitchFamily="18" charset="0"/>
              </a:rPr>
              <a:t>підставі виокремлення трьох сторін спілкування</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виокремлюють: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ІНФОРМАЦІЙНО-КОМУНІКАТИВНУ, </a:t>
            </a:r>
            <a:endParaRPr lang="uk-UA"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РЕГУЛЯТИВНО-КОМУНІКАТИВНУ </a:t>
            </a:r>
            <a:r>
              <a:rPr lang="uk-UA" b="1" dirty="0">
                <a:latin typeface="Times New Roman" panose="02020603050405020304" pitchFamily="18" charset="0"/>
                <a:ea typeface="Calibri" panose="020F0502020204030204" pitchFamily="34" charset="0"/>
                <a:cs typeface="Times New Roman" panose="02020603050405020304" pitchFamily="18" charset="0"/>
              </a:rPr>
              <a:t>ТА </a:t>
            </a:r>
            <a:endParaRPr lang="uk-UA"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b="1" dirty="0" smtClean="0">
                <a:latin typeface="Times New Roman" panose="02020603050405020304" pitchFamily="18" charset="0"/>
                <a:ea typeface="Calibri" panose="020F0502020204030204" pitchFamily="34" charset="0"/>
                <a:cs typeface="Times New Roman" panose="02020603050405020304" pitchFamily="18" charset="0"/>
              </a:rPr>
              <a:t>АФЕКТИВНО-КОМУНІКАТИВНУ </a:t>
            </a:r>
            <a:r>
              <a:rPr lang="uk-UA" b="1" dirty="0">
                <a:latin typeface="Times New Roman" panose="02020603050405020304" pitchFamily="18" charset="0"/>
                <a:ea typeface="Calibri" panose="020F0502020204030204" pitchFamily="34" charset="0"/>
                <a:cs typeface="Times New Roman" panose="02020603050405020304" pitchFamily="18" charset="0"/>
              </a:rPr>
              <a:t>ФУНКЦІЇ СПІЛКУВАННЯ</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3505200" y="1954999"/>
            <a:ext cx="7171267" cy="369332"/>
          </a:xfrm>
          <a:prstGeom prst="rect">
            <a:avLst/>
          </a:prstGeom>
        </p:spPr>
        <p:txBody>
          <a:bodyPr wrap="square">
            <a:spAutoFit/>
          </a:bodyPr>
          <a:lstStyle/>
          <a:p>
            <a:r>
              <a:rPr lang="uk-UA" dirty="0" smtClean="0">
                <a:latin typeface="Times New Roman" panose="02020603050405020304" pitchFamily="18" charset="0"/>
                <a:ea typeface="Calibri" panose="020F0502020204030204" pitchFamily="34" charset="0"/>
              </a:rPr>
              <a:t>охоплює </a:t>
            </a:r>
            <a:r>
              <a:rPr lang="uk-UA" dirty="0">
                <a:latin typeface="Times New Roman" panose="02020603050405020304" pitchFamily="18" charset="0"/>
                <a:ea typeface="Calibri" panose="020F0502020204030204" pitchFamily="34" charset="0"/>
              </a:rPr>
              <a:t>процеси формування, передавання та приймання інформації</a:t>
            </a:r>
            <a:endParaRPr lang="uk-UA" dirty="0"/>
          </a:p>
        </p:txBody>
      </p:sp>
      <p:sp>
        <p:nvSpPr>
          <p:cNvPr id="5" name="Прямоугольник 4"/>
          <p:cNvSpPr/>
          <p:nvPr/>
        </p:nvSpPr>
        <p:spPr>
          <a:xfrm>
            <a:off x="687921" y="1862666"/>
            <a:ext cx="2817279" cy="923330"/>
          </a:xfrm>
          <a:prstGeom prst="rect">
            <a:avLst/>
          </a:prstGeom>
        </p:spPr>
        <p:txBody>
          <a:bodyPr wrap="square">
            <a:spAutoFit/>
          </a:bodyPr>
          <a:lstStyle/>
          <a:p>
            <a:pPr algn="ctr"/>
            <a:r>
              <a:rPr lang="uk-UA" b="1" dirty="0">
                <a:solidFill>
                  <a:srgbClr val="0000FF"/>
                </a:solidFill>
                <a:latin typeface="Times New Roman" panose="02020603050405020304" pitchFamily="18" charset="0"/>
                <a:ea typeface="Calibri" panose="020F0502020204030204" pitchFamily="34" charset="0"/>
              </a:rPr>
              <a:t>ІНФОРМАЦІЙНО-КОМУНІКАТИВНА ФУНКЦІЯ</a:t>
            </a:r>
            <a:r>
              <a:rPr lang="uk-UA" dirty="0">
                <a:solidFill>
                  <a:srgbClr val="0000FF"/>
                </a:solidFill>
                <a:latin typeface="Times New Roman" panose="02020603050405020304" pitchFamily="18" charset="0"/>
                <a:ea typeface="Calibri" panose="020F0502020204030204" pitchFamily="34" charset="0"/>
              </a:rPr>
              <a:t> </a:t>
            </a:r>
            <a:endParaRPr lang="uk-UA" dirty="0">
              <a:solidFill>
                <a:srgbClr val="0000FF"/>
              </a:solidFill>
            </a:endParaRPr>
          </a:p>
        </p:txBody>
      </p:sp>
      <p:sp>
        <p:nvSpPr>
          <p:cNvPr id="6" name="Прямоугольник 5"/>
          <p:cNvSpPr/>
          <p:nvPr/>
        </p:nvSpPr>
        <p:spPr>
          <a:xfrm>
            <a:off x="3505200" y="2967334"/>
            <a:ext cx="8568268" cy="2031325"/>
          </a:xfrm>
          <a:prstGeom prst="rect">
            <a:avLst/>
          </a:prstGeom>
        </p:spPr>
        <p:txBody>
          <a:bodyPr wrap="square">
            <a:spAutoFit/>
          </a:bodyPr>
          <a:lstStyle/>
          <a:p>
            <a:pPr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спілкування </a:t>
            </a:r>
            <a:r>
              <a:rPr lang="uk-UA" dirty="0">
                <a:latin typeface="Times New Roman" panose="02020603050405020304" pitchFamily="18" charset="0"/>
                <a:ea typeface="Calibri" panose="020F0502020204030204" pitchFamily="34" charset="0"/>
                <a:cs typeface="Times New Roman" panose="02020603050405020304" pitchFamily="18" charset="0"/>
              </a:rPr>
              <a:t>виявляється в коригуванні поведінки співрозмовників. Завдяки спілкуванню людина здійснює регуляцію не лише власної поведінки, а й поведінки інших людей, реагує на їхні дії.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Відбувається процес взаємної налагодженості дій.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Тут виявляються феномени, властиві спільній діяльності, зокрема сумісність людей, їхня </a:t>
            </a:r>
            <a:r>
              <a:rPr lang="uk-UA" dirty="0" err="1">
                <a:latin typeface="Times New Roman" panose="02020603050405020304" pitchFamily="18" charset="0"/>
                <a:ea typeface="Calibri" panose="020F0502020204030204" pitchFamily="34" charset="0"/>
                <a:cs typeface="Times New Roman" panose="02020603050405020304" pitchFamily="18" charset="0"/>
              </a:rPr>
              <a:t>спрацьовуваність</a:t>
            </a:r>
            <a:r>
              <a:rPr lang="uk-UA" dirty="0">
                <a:latin typeface="Times New Roman" panose="02020603050405020304" pitchFamily="18" charset="0"/>
                <a:ea typeface="Calibri" panose="020F0502020204030204" pitchFamily="34" charset="0"/>
                <a:cs typeface="Times New Roman" panose="02020603050405020304" pitchFamily="18" charset="0"/>
              </a:rPr>
              <a:t>, здійснюються взаємне стимулювання і коригування поведінки.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687921" y="3134731"/>
            <a:ext cx="2609079" cy="923330"/>
          </a:xfrm>
          <a:prstGeom prst="rect">
            <a:avLst/>
          </a:prstGeom>
        </p:spPr>
        <p:txBody>
          <a:bodyPr wrap="square">
            <a:spAutoFit/>
          </a:bodyPr>
          <a:lstStyle/>
          <a:p>
            <a:pPr algn="ctr"/>
            <a:r>
              <a:rPr lang="uk-UA"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РЕГУЛЯТИВНО-КОМУНІКАТИВНА ФУНКЦІЯ </a:t>
            </a:r>
            <a:endParaRPr lang="uk-UA" dirty="0">
              <a:solidFill>
                <a:srgbClr val="0000FF"/>
              </a:solidFill>
            </a:endParaRPr>
          </a:p>
        </p:txBody>
      </p:sp>
      <p:sp>
        <p:nvSpPr>
          <p:cNvPr id="8" name="Прямоугольник 7"/>
          <p:cNvSpPr/>
          <p:nvPr/>
        </p:nvSpPr>
        <p:spPr>
          <a:xfrm>
            <a:off x="3505200" y="5245498"/>
            <a:ext cx="8509000" cy="646331"/>
          </a:xfrm>
          <a:prstGeom prst="rect">
            <a:avLst/>
          </a:prstGeom>
        </p:spPr>
        <p:txBody>
          <a:bodyPr wrap="square">
            <a:spAutoFit/>
          </a:bodyPr>
          <a:lstStyle/>
          <a:p>
            <a:pPr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спілкування </a:t>
            </a:r>
            <a:r>
              <a:rPr lang="uk-UA" dirty="0">
                <a:latin typeface="Times New Roman" panose="02020603050405020304" pitchFamily="18" charset="0"/>
                <a:ea typeface="Calibri" panose="020F0502020204030204" pitchFamily="34" charset="0"/>
                <a:cs typeface="Times New Roman" panose="02020603050405020304" pitchFamily="18" charset="0"/>
              </a:rPr>
              <a:t>характеризує емоційну сферу людини. У ній виявляється ставлення людини до навколишнього світу і до соціуму.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918818" y="5106999"/>
            <a:ext cx="2378182" cy="923330"/>
          </a:xfrm>
          <a:prstGeom prst="rect">
            <a:avLst/>
          </a:prstGeom>
        </p:spPr>
        <p:txBody>
          <a:bodyPr wrap="square">
            <a:spAutoFit/>
          </a:bodyPr>
          <a:lstStyle/>
          <a:p>
            <a:pPr algn="ctr"/>
            <a:r>
              <a:rPr lang="uk-UA"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АФЕКТИВНО-КОМУНІКАТИВНА ФУНКЦІЯ</a:t>
            </a:r>
            <a:r>
              <a:rPr lang="uk-UA"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uk-UA" dirty="0">
              <a:solidFill>
                <a:srgbClr val="0000FF"/>
              </a:solidFill>
            </a:endParaRPr>
          </a:p>
        </p:txBody>
      </p:sp>
    </p:spTree>
    <p:extLst>
      <p:ext uri="{BB962C8B-B14F-4D97-AF65-F5344CB8AC3E}">
        <p14:creationId xmlns:p14="http://schemas.microsoft.com/office/powerpoint/2010/main" val="3231344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1734" y="251053"/>
            <a:ext cx="10397066" cy="5755422"/>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Існують й інші класифікації функцій спілкування. </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Так, зокрема </a:t>
            </a:r>
            <a:r>
              <a:rPr lang="uk-UA" sz="1600" b="1" dirty="0">
                <a:latin typeface="Times New Roman" panose="02020603050405020304" pitchFamily="18" charset="0"/>
                <a:ea typeface="Calibri" panose="020F0502020204030204" pitchFamily="34" charset="0"/>
                <a:cs typeface="Times New Roman" panose="02020603050405020304" pitchFamily="18" charset="0"/>
              </a:rPr>
              <a:t>Л. А. Карпенко, Валентина </a:t>
            </a:r>
            <a:r>
              <a:rPr lang="uk-UA" sz="1600" b="1" dirty="0" err="1">
                <a:latin typeface="Times New Roman" panose="02020603050405020304" pitchFamily="18" charset="0"/>
                <a:ea typeface="Calibri" panose="020F0502020204030204" pitchFamily="34" charset="0"/>
                <a:cs typeface="Times New Roman" panose="02020603050405020304" pitchFamily="18" charset="0"/>
              </a:rPr>
              <a:t>Семиченко</a:t>
            </a:r>
            <a:r>
              <a:rPr lang="uk-UA" sz="1600" b="1"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розрізняють </a:t>
            </a:r>
            <a:r>
              <a:rPr lang="uk-UA" sz="1600" b="1" u="sng" dirty="0">
                <a:latin typeface="Times New Roman" panose="02020603050405020304" pitchFamily="18" charset="0"/>
                <a:ea typeface="Calibri" panose="020F0502020204030204" pitchFamily="34" charset="0"/>
                <a:cs typeface="Times New Roman" panose="02020603050405020304" pitchFamily="18" charset="0"/>
              </a:rPr>
              <a:t>залежно від мети спілкування</a:t>
            </a:r>
            <a:r>
              <a:rPr lang="uk-UA" sz="1600" dirty="0">
                <a:latin typeface="Times New Roman" panose="02020603050405020304" pitchFamily="18" charset="0"/>
                <a:ea typeface="Calibri" panose="020F0502020204030204" pitchFamily="34" charset="0"/>
                <a:cs typeface="Times New Roman" panose="02020603050405020304" pitchFamily="18" charset="0"/>
              </a:rPr>
              <a:t> такі його функції: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контактну</a:t>
            </a:r>
            <a:r>
              <a:rPr lang="uk-UA" sz="1600" dirty="0">
                <a:latin typeface="Times New Roman" panose="02020603050405020304" pitchFamily="18" charset="0"/>
                <a:ea typeface="Calibri" panose="020F0502020204030204" pitchFamily="34" charset="0"/>
                <a:cs typeface="Times New Roman" panose="02020603050405020304" pitchFamily="18" charset="0"/>
              </a:rPr>
              <a:t> (встановлення контакту як стану готовності до передавання та приймання </a:t>
            </a:r>
            <a:r>
              <a:rPr lang="uk-UA" sz="1600" dirty="0" err="1">
                <a:latin typeface="Times New Roman" panose="02020603050405020304" pitchFamily="18" charset="0"/>
                <a:ea typeface="Calibri" panose="020F0502020204030204" pitchFamily="34" charset="0"/>
                <a:cs typeface="Times New Roman" panose="02020603050405020304" pitchFamily="18" charset="0"/>
              </a:rPr>
              <a:t>інформаціїі</a:t>
            </a:r>
            <a:r>
              <a:rPr lang="uk-UA" sz="1600" dirty="0">
                <a:latin typeface="Times New Roman" panose="02020603050405020304" pitchFamily="18" charset="0"/>
                <a:ea typeface="Calibri" panose="020F0502020204030204" pitchFamily="34" charset="0"/>
                <a:cs typeface="Times New Roman" panose="02020603050405020304" pitchFamily="18" charset="0"/>
              </a:rPr>
              <a:t>, підтримання зв’язку у формі постійної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взаємозорієнтованості</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інформаційну</a:t>
            </a:r>
            <a:r>
              <a:rPr lang="uk-UA" sz="1600" dirty="0">
                <a:latin typeface="Times New Roman" panose="02020603050405020304" pitchFamily="18" charset="0"/>
                <a:ea typeface="Calibri" panose="020F0502020204030204" pitchFamily="34" charset="0"/>
                <a:cs typeface="Times New Roman" panose="02020603050405020304" pitchFamily="18" charset="0"/>
              </a:rPr>
              <a:t> (обмін інформацією, думками, рішеннями);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спонукальну</a:t>
            </a:r>
            <a:r>
              <a:rPr lang="uk-UA" sz="1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(стимулювання партнера у спілкуванні до взаємодії);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координаційну</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взаємоорієнтованість</a:t>
            </a:r>
            <a:r>
              <a:rPr lang="uk-UA" sz="1600" dirty="0">
                <a:latin typeface="Times New Roman" panose="02020603050405020304" pitchFamily="18" charset="0"/>
                <a:ea typeface="Calibri" panose="020F0502020204030204" pitchFamily="34" charset="0"/>
                <a:cs typeface="Times New Roman" panose="02020603050405020304" pitchFamily="18" charset="0"/>
              </a:rPr>
              <a:t> і погодження дій упродовж організації взаємної діяльності);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розуміння</a:t>
            </a:r>
            <a:r>
              <a:rPr lang="uk-UA" sz="1600" dirty="0">
                <a:latin typeface="Times New Roman" panose="02020603050405020304" pitchFamily="18" charset="0"/>
                <a:ea typeface="Calibri" panose="020F0502020204030204" pitchFamily="34" charset="0"/>
                <a:cs typeface="Times New Roman" panose="02020603050405020304" pitchFamily="18" charset="0"/>
              </a:rPr>
              <a:t> (розуміння змісту повідомлення, розуміння партнерами один одного, їхніх намірів, емоційних станів);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амотивну</a:t>
            </a:r>
            <a:r>
              <a:rPr lang="uk-UA" sz="16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(збудження в партнера необхідних емоційних станів «обмін емоціями» чи зміна власних емоцій під впливом партнера);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dirty="0">
                <a:latin typeface="Times New Roman" panose="02020603050405020304" pitchFamily="18" charset="0"/>
                <a:ea typeface="Calibri" panose="020F0502020204030204" pitchFamily="34" charset="0"/>
                <a:cs typeface="Times New Roman" panose="02020603050405020304" pitchFamily="18" charset="0"/>
              </a:rPr>
              <a:t>встановлення і фіксування свого місця в системі рольових, статусних, ділових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зв’язків</a:t>
            </a:r>
            <a:r>
              <a:rPr lang="uk-UA" sz="1600" dirty="0">
                <a:latin typeface="Times New Roman" panose="02020603050405020304" pitchFamily="18" charset="0"/>
                <a:ea typeface="Calibri" panose="020F0502020204030204" pitchFamily="34" charset="0"/>
                <a:cs typeface="Times New Roman" panose="02020603050405020304" pitchFamily="18" charset="0"/>
              </a:rPr>
              <a:t> соціуму, у якому необхідно діяти індивіду</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lvl="0" algn="just">
              <a:spcAft>
                <a:spcPts val="0"/>
              </a:spcAft>
            </a:pP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Times New Roman" panose="02020603050405020304" pitchFamily="18" charset="0"/>
              <a:buChar char="–"/>
            </a:pPr>
            <a:r>
              <a:rPr lang="uk-UA"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впливу</a:t>
            </a:r>
            <a:r>
              <a:rPr lang="uk-UA" sz="1600" dirty="0">
                <a:latin typeface="Times New Roman" panose="02020603050405020304" pitchFamily="18" charset="0"/>
                <a:ea typeface="Calibri" panose="020F0502020204030204" pitchFamily="34" charset="0"/>
                <a:cs typeface="Times New Roman" panose="02020603050405020304" pitchFamily="18" charset="0"/>
              </a:rPr>
              <a:t> (зміна стану, поведінки, особистісно-образних формувань: намірів, настанов, рішень, потреб, дії). </a:t>
            </a: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204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5232" y="230311"/>
            <a:ext cx="10363200" cy="6463308"/>
          </a:xfrm>
          <a:prstGeom prst="rect">
            <a:avLst/>
          </a:prstGeom>
        </p:spPr>
        <p:txBody>
          <a:bodyPr wrap="square">
            <a:spAutoFit/>
          </a:bodyPr>
          <a:lstStyle/>
          <a:p>
            <a:pPr indent="360000" algn="just"/>
            <a:r>
              <a:rPr lang="uk-UA" dirty="0">
                <a:latin typeface="Bookman Old Style" panose="02050604050505020204" pitchFamily="18" charset="0"/>
                <a:ea typeface="Calibri" panose="020F0502020204030204" pitchFamily="34" charset="0"/>
              </a:rPr>
              <a:t>Навчальна дисципліна </a:t>
            </a:r>
            <a:r>
              <a:rPr lang="uk-UA" dirty="0" smtClean="0">
                <a:latin typeface="Arial Black" panose="020B0A04020102020204" pitchFamily="34" charset="0"/>
                <a:ea typeface="Calibri" panose="020F0502020204030204" pitchFamily="34" charset="0"/>
              </a:rPr>
              <a:t>«</a:t>
            </a:r>
            <a:r>
              <a:rPr lang="uk-UA" dirty="0">
                <a:latin typeface="Arial Black" panose="020B0A04020102020204" pitchFamily="34" charset="0"/>
              </a:rPr>
              <a:t>Психологія спілкування в сфері обслуговування</a:t>
            </a:r>
            <a:r>
              <a:rPr lang="uk-UA" dirty="0" smtClean="0">
                <a:latin typeface="Bookman Old Style" panose="02050604050505020204" pitchFamily="18" charset="0"/>
                <a:ea typeface="Calibri" panose="020F0502020204030204" pitchFamily="34" charset="0"/>
              </a:rPr>
              <a:t>» </a:t>
            </a:r>
            <a:r>
              <a:rPr lang="uk-UA" dirty="0">
                <a:latin typeface="Bookman Old Style" panose="02050604050505020204" pitchFamily="18" charset="0"/>
                <a:ea typeface="Calibri" panose="020F0502020204030204" pitchFamily="34" charset="0"/>
              </a:rPr>
              <a:t>є гуманітарною дисципліною, інтегративним курсом, який має тісні зв’язки з різними навчальними дисциплінами: психологією, менеджментом, психологією праці, психологією управління, соціологією, соціальною психологією, психологією особистості, риторикою та ін. </a:t>
            </a:r>
            <a:endParaRPr lang="uk-UA" dirty="0" smtClean="0">
              <a:latin typeface="Bookman Old Style" panose="02050604050505020204" pitchFamily="18" charset="0"/>
              <a:ea typeface="Calibri" panose="020F0502020204030204" pitchFamily="34" charset="0"/>
            </a:endParaRPr>
          </a:p>
          <a:p>
            <a:pPr indent="360000" algn="just"/>
            <a:r>
              <a:rPr lang="uk-UA" b="1" dirty="0">
                <a:latin typeface="Bookman Old Style" panose="02050604050505020204" pitchFamily="18" charset="0"/>
              </a:rPr>
              <a:t>Метою дисципліни</a:t>
            </a:r>
            <a:r>
              <a:rPr lang="uk-UA" dirty="0">
                <a:latin typeface="Bookman Old Style" panose="02050604050505020204" pitchFamily="18" charset="0"/>
              </a:rPr>
              <a:t> є формування культури ділового спілкування, компетенцій для здійснення професійної діяльності з урахуванням психологічних основ ділового спілкування, етичних норм і правил ділового етикету, а також вчасне розпізнавання, врегулювання та профілактика конфліктів в колективі.</a:t>
            </a:r>
          </a:p>
          <a:p>
            <a:pPr indent="360000" algn="just"/>
            <a:r>
              <a:rPr lang="uk-UA" dirty="0">
                <a:latin typeface="Bookman Old Style" panose="02050604050505020204" pitchFamily="18" charset="0"/>
              </a:rPr>
              <a:t>Реалізація даної мети відбуватиметься у процесі виконання таких </a:t>
            </a:r>
            <a:r>
              <a:rPr lang="uk-UA" b="1" i="1" dirty="0">
                <a:latin typeface="Bookman Old Style" panose="02050604050505020204" pitchFamily="18" charset="0"/>
              </a:rPr>
              <a:t>завдань</a:t>
            </a:r>
            <a:r>
              <a:rPr lang="uk-UA" dirty="0">
                <a:latin typeface="Bookman Old Style" panose="02050604050505020204" pitchFamily="18" charset="0"/>
              </a:rPr>
              <a:t>: опанування студентами психологічних основ ділового спілкування та конфліктології; визначення рівня сформованості комунікативних умінь та можливостей регулювання конфліктів у діловій сфері; оволодіння системою методів та засобів ділового спілкування; формування здатності до організації ділових переговорів, колективних дискусій, ефективного впливу на аудиторію; опанування стратегій, методами регулювання конфліктних ситуацій.</a:t>
            </a:r>
          </a:p>
          <a:p>
            <a:pPr indent="360000" algn="just"/>
            <a:r>
              <a:rPr lang="uk-UA" dirty="0">
                <a:latin typeface="Bookman Old Style" panose="02050604050505020204" pitchFamily="18" charset="0"/>
              </a:rPr>
              <a:t>Тобто по суті, </a:t>
            </a:r>
            <a:r>
              <a:rPr lang="uk-UA" b="1" dirty="0">
                <a:latin typeface="Bookman Old Style" panose="02050604050505020204" pitchFamily="18" charset="0"/>
              </a:rPr>
              <a:t>завдання дисципліни</a:t>
            </a:r>
            <a:r>
              <a:rPr lang="uk-UA" dirty="0">
                <a:latin typeface="Bookman Old Style" panose="02050604050505020204" pitchFamily="18" charset="0"/>
              </a:rPr>
              <a:t> полягають у формуванні вмінь використання соціально-психологічних засобів спілкування, вільному володінні теоретичними знаннями з питань соціально-психологічних основ ділового спілкування, інструментарієм, методикою розробки соціально-психологічної діагностики організації та набуття практичних вмінь та навичок щодо використання психологічних методів ділового спілкування.</a:t>
            </a:r>
          </a:p>
          <a:p>
            <a:endParaRPr lang="uk-UA" dirty="0"/>
          </a:p>
        </p:txBody>
      </p:sp>
    </p:spTree>
    <p:extLst>
      <p:ext uri="{BB962C8B-B14F-4D97-AF65-F5344CB8AC3E}">
        <p14:creationId xmlns:p14="http://schemas.microsoft.com/office/powerpoint/2010/main" val="318167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a:srcRect l="32749" t="45031" r="32993" b="19665"/>
          <a:stretch/>
        </p:blipFill>
        <p:spPr bwMode="auto">
          <a:xfrm>
            <a:off x="3347825" y="860319"/>
            <a:ext cx="7023841" cy="39318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2347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33644" y="247134"/>
            <a:ext cx="2961645" cy="369332"/>
          </a:xfrm>
          <a:prstGeom prst="rect">
            <a:avLst/>
          </a:prstGeom>
        </p:spPr>
        <p:txBody>
          <a:bodyPr wrap="none">
            <a:spAutoFit/>
          </a:bodyPr>
          <a:lstStyle/>
          <a:p>
            <a:r>
              <a:rPr lang="uk-UA" b="1" dirty="0">
                <a:latin typeface="Times New Roman" panose="02020603050405020304" pitchFamily="18" charset="0"/>
                <a:ea typeface="Times New Roman" panose="02020603050405020304" pitchFamily="18" charset="0"/>
              </a:rPr>
              <a:t>Основні види спілкування</a:t>
            </a:r>
            <a:endParaRPr lang="uk-UA" dirty="0"/>
          </a:p>
        </p:txBody>
      </p:sp>
      <p:pic>
        <p:nvPicPr>
          <p:cNvPr id="3" name="Рисунок 2"/>
          <p:cNvPicPr/>
          <p:nvPr/>
        </p:nvPicPr>
        <p:blipFill rotWithShape="1">
          <a:blip r:embed="rId2"/>
          <a:srcRect l="32593" t="36513" r="33979" b="21861"/>
          <a:stretch/>
        </p:blipFill>
        <p:spPr bwMode="auto">
          <a:xfrm>
            <a:off x="1621367" y="169333"/>
            <a:ext cx="5511800" cy="3860800"/>
          </a:xfrm>
          <a:prstGeom prst="rect">
            <a:avLst/>
          </a:prstGeom>
          <a:ln>
            <a:noFill/>
          </a:ln>
          <a:extLst>
            <a:ext uri="{53640926-AAD7-44D8-BBD7-CCE9431645EC}">
              <a14:shadowObscured xmlns:a14="http://schemas.microsoft.com/office/drawing/2010/main"/>
            </a:ext>
          </a:extLst>
        </p:spPr>
      </p:pic>
      <p:pic>
        <p:nvPicPr>
          <p:cNvPr id="4" name="Рисунок 3"/>
          <p:cNvPicPr/>
          <p:nvPr/>
        </p:nvPicPr>
        <p:blipFill rotWithShape="1">
          <a:blip r:embed="rId3"/>
          <a:srcRect l="32462" t="22881" r="32608" b="51560"/>
          <a:stretch/>
        </p:blipFill>
        <p:spPr bwMode="auto">
          <a:xfrm>
            <a:off x="5771197" y="4142317"/>
            <a:ext cx="5831205" cy="2400300"/>
          </a:xfrm>
          <a:prstGeom prst="rect">
            <a:avLst/>
          </a:prstGeom>
          <a:ln>
            <a:noFill/>
          </a:ln>
          <a:extLst>
            <a:ext uri="{53640926-AAD7-44D8-BBD7-CCE9431645EC}">
              <a14:shadowObscured xmlns:a14="http://schemas.microsoft.com/office/drawing/2010/main"/>
            </a:ext>
          </a:extLst>
        </p:spPr>
      </p:pic>
      <p:sp>
        <p:nvSpPr>
          <p:cNvPr id="5" name="Стрелка вправо 4"/>
          <p:cNvSpPr/>
          <p:nvPr/>
        </p:nvSpPr>
        <p:spPr>
          <a:xfrm>
            <a:off x="3877733" y="4419600"/>
            <a:ext cx="1549400" cy="237067"/>
          </a:xfrm>
          <a:prstGeom prst="rightArrow">
            <a:avLst/>
          </a:prstGeom>
          <a:solidFill>
            <a:srgbClr val="F22E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924003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право 1"/>
          <p:cNvSpPr/>
          <p:nvPr/>
        </p:nvSpPr>
        <p:spPr>
          <a:xfrm>
            <a:off x="2150533" y="1286934"/>
            <a:ext cx="1549400" cy="237067"/>
          </a:xfrm>
          <a:prstGeom prst="rightArrow">
            <a:avLst/>
          </a:prstGeom>
          <a:solidFill>
            <a:srgbClr val="F22E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p:cNvPicPr/>
          <p:nvPr/>
        </p:nvPicPr>
        <p:blipFill rotWithShape="1">
          <a:blip r:embed="rId2"/>
          <a:srcRect l="31916" t="18500" r="32879" b="27943"/>
          <a:stretch/>
        </p:blipFill>
        <p:spPr bwMode="auto">
          <a:xfrm>
            <a:off x="4130357" y="355810"/>
            <a:ext cx="6791643" cy="5494655"/>
          </a:xfrm>
          <a:prstGeom prst="rect">
            <a:avLst/>
          </a:prstGeom>
          <a:ln>
            <a:noFill/>
          </a:ln>
          <a:extLst>
            <a:ext uri="{53640926-AAD7-44D8-BBD7-CCE9431645EC}">
              <a14:shadowObscured xmlns:a14="http://schemas.microsoft.com/office/drawing/2010/main"/>
            </a:ext>
          </a:extLst>
        </p:spPr>
      </p:pic>
      <p:sp>
        <p:nvSpPr>
          <p:cNvPr id="4" name="Стрелка вправо 3"/>
          <p:cNvSpPr/>
          <p:nvPr/>
        </p:nvSpPr>
        <p:spPr>
          <a:xfrm>
            <a:off x="2150533" y="2497667"/>
            <a:ext cx="1549400" cy="237067"/>
          </a:xfrm>
          <a:prstGeom prst="rightArrow">
            <a:avLst/>
          </a:prstGeom>
          <a:solidFill>
            <a:srgbClr val="F22E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трелка вправо 4"/>
          <p:cNvSpPr/>
          <p:nvPr/>
        </p:nvSpPr>
        <p:spPr>
          <a:xfrm>
            <a:off x="2150533" y="3708400"/>
            <a:ext cx="1549400" cy="237067"/>
          </a:xfrm>
          <a:prstGeom prst="rightArrow">
            <a:avLst/>
          </a:prstGeom>
          <a:solidFill>
            <a:srgbClr val="F22E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580132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97200" y="726532"/>
            <a:ext cx="6096000" cy="1754326"/>
          </a:xfrm>
          <a:prstGeom prst="rect">
            <a:avLst/>
          </a:prstGeom>
        </p:spPr>
        <p:txBody>
          <a:bodyPr>
            <a:spAutoFit/>
          </a:bodyPr>
          <a:lstStyle/>
          <a:p>
            <a:pPr indent="360000" algn="just"/>
            <a:r>
              <a:rPr lang="uk-UA" dirty="0" smtClean="0">
                <a:latin typeface="Times New Roman" panose="02020603050405020304" pitchFamily="18" charset="0"/>
                <a:ea typeface="Times New Roman" panose="02020603050405020304" pitchFamily="18" charset="0"/>
                <a:cs typeface="Times New Roman" panose="02020603050405020304" pitchFamily="18" charset="0"/>
              </a:rPr>
              <a:t>Спілкування</a:t>
            </a:r>
            <a:r>
              <a:rPr lang="uk-UA" dirty="0">
                <a:latin typeface="Times New Roman" panose="02020603050405020304" pitchFamily="18" charset="0"/>
                <a:ea typeface="Times New Roman" panose="02020603050405020304" pitchFamily="18" charset="0"/>
                <a:cs typeface="Times New Roman" panose="02020603050405020304" pitchFamily="18" charset="0"/>
              </a:rPr>
              <a:t>, обумовлене соціальними функціями, називається </a:t>
            </a:r>
            <a:r>
              <a:rPr lang="uk-UA" b="1" dirty="0">
                <a:latin typeface="Times New Roman" panose="02020603050405020304" pitchFamily="18" charset="0"/>
                <a:ea typeface="Times New Roman" panose="02020603050405020304" pitchFamily="18" charset="0"/>
                <a:cs typeface="Times New Roman" panose="02020603050405020304" pitchFamily="18" charset="0"/>
              </a:rPr>
              <a:t>формальним</a:t>
            </a:r>
            <a:r>
              <a:rPr lang="uk-UA" dirty="0">
                <a:latin typeface="Times New Roman" panose="02020603050405020304" pitchFamily="18" charset="0"/>
                <a:ea typeface="Times New Roman" panose="02020603050405020304" pitchFamily="18" charset="0"/>
                <a:cs typeface="Times New Roman" panose="02020603050405020304" pitchFamily="18" charset="0"/>
              </a:rPr>
              <a:t>. Партнери в цьому випадку можуть нічого не знати один про одного, так як в цьому немає необхідності. Важливо знати соціальні ролі. Кожен з партнерів у такому спілкуванні очікує від іншої певних дій, обумовлених його соціальною роллю.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4484936" y="357200"/>
            <a:ext cx="3573479" cy="369332"/>
          </a:xfrm>
          <a:prstGeom prst="rect">
            <a:avLst/>
          </a:prstGeom>
        </p:spPr>
        <p:txBody>
          <a:bodyPr wrap="none">
            <a:spAutoFit/>
          </a:bodyPr>
          <a:lstStyle/>
          <a:p>
            <a:r>
              <a:rPr lang="uk-UA"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ФОРМАЛЬНЕ СПІЛКУВАННЯ</a:t>
            </a:r>
            <a:endParaRPr lang="uk-UA" dirty="0">
              <a:solidFill>
                <a:srgbClr val="0000FF"/>
              </a:solidFill>
            </a:endParaRPr>
          </a:p>
        </p:txBody>
      </p:sp>
      <p:sp>
        <p:nvSpPr>
          <p:cNvPr id="4" name="Прямоугольник 3"/>
          <p:cNvSpPr/>
          <p:nvPr/>
        </p:nvSpPr>
        <p:spPr>
          <a:xfrm>
            <a:off x="3107591" y="2432127"/>
            <a:ext cx="8568267" cy="836126"/>
          </a:xfrm>
          <a:prstGeom prst="rect">
            <a:avLst/>
          </a:prstGeom>
        </p:spPr>
        <p:txBody>
          <a:bodyPr wrap="square">
            <a:spAutoFit/>
          </a:bodyPr>
          <a:lstStyle/>
          <a:p>
            <a:pPr algn="just">
              <a:lnSpc>
                <a:spcPct val="150000"/>
              </a:lnSpc>
              <a:spcBef>
                <a:spcPts val="400"/>
              </a:spcBef>
              <a:spcAft>
                <a:spcPts val="40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Формальне спілкування в свою чергу можна поділити на:</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ФОРМАЛЬНО-РОЛЬОВЕ, «КОНКАКТ МАСОК», СВІТСЬКЕ ТА ДІЛОВЕ</a:t>
            </a:r>
            <a:r>
              <a:rPr lang="uk-UA"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190999" y="3334688"/>
            <a:ext cx="7789334" cy="830997"/>
          </a:xfrm>
          <a:prstGeom prst="rect">
            <a:avLst/>
          </a:prstGeom>
        </p:spPr>
        <p:txBody>
          <a:bodyPr wrap="square">
            <a:spAutoFit/>
          </a:bodyPr>
          <a:lstStyle/>
          <a:p>
            <a:pPr algn="just">
              <a:spcAft>
                <a:spcPts val="0"/>
              </a:spcAft>
            </a:pPr>
            <a:r>
              <a:rPr lang="uk-UA" sz="1600" dirty="0" smtClean="0">
                <a:solidFill>
                  <a:srgbClr val="1F1F1F"/>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це такий </a:t>
            </a:r>
            <a:r>
              <a:rPr lang="uk-UA" sz="1600" dirty="0">
                <a:solidFill>
                  <a:srgbClr val="040C28"/>
                </a:solidFill>
                <a:latin typeface="Times New Roman" panose="02020603050405020304" pitchFamily="18" charset="0"/>
                <a:ea typeface="Calibri" panose="020F0502020204030204" pitchFamily="34" charset="0"/>
                <a:cs typeface="Times New Roman" panose="02020603050405020304" pitchFamily="18" charset="0"/>
              </a:rPr>
              <a:t>вид спілкування, при якому його зміст, засоби регламентовані соціальними ролями партнерів по спілкуванню</a:t>
            </a:r>
            <a:r>
              <a:rPr lang="uk-UA" sz="1600" dirty="0">
                <a:solidFill>
                  <a:srgbClr val="1F1F1F"/>
                </a:solidFill>
                <a:latin typeface="Times New Roman" panose="02020603050405020304" pitchFamily="18" charset="0"/>
                <a:ea typeface="Calibri" panose="020F0502020204030204" pitchFamily="34" charset="0"/>
                <a:cs typeface="Times New Roman" panose="02020603050405020304" pitchFamily="18" charset="0"/>
              </a:rPr>
              <a:t>: вчитель і учень, лицар і дівчина, співробітник міліції і порушник, стюардеса і пасажири літака тощо.</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069459" y="3334688"/>
            <a:ext cx="2036875" cy="830997"/>
          </a:xfrm>
          <a:prstGeom prst="rect">
            <a:avLst/>
          </a:prstGeom>
        </p:spPr>
        <p:txBody>
          <a:bodyPr wrap="square">
            <a:spAutoFit/>
          </a:bodyPr>
          <a:lstStyle/>
          <a:p>
            <a:pPr algn="ctr"/>
            <a:r>
              <a:rPr lang="uk-UA" sz="1600" b="1" dirty="0" smtClean="0">
                <a:solidFill>
                  <a:srgbClr val="FF3300"/>
                </a:solidFill>
                <a:latin typeface="Times New Roman" panose="02020603050405020304" pitchFamily="18" charset="0"/>
                <a:ea typeface="Calibri" panose="020F0502020204030204" pitchFamily="34" charset="0"/>
                <a:cs typeface="Times New Roman" panose="02020603050405020304" pitchFamily="18" charset="0"/>
              </a:rPr>
              <a:t>ФОРМАЛЬНО-РОЛЬОВЕ СПІЛКУВАННЯ</a:t>
            </a:r>
            <a:endParaRPr lang="uk-UA" sz="1600" dirty="0">
              <a:solidFill>
                <a:srgbClr val="FF3300"/>
              </a:solidFill>
            </a:endParaRPr>
          </a:p>
        </p:txBody>
      </p:sp>
      <p:sp>
        <p:nvSpPr>
          <p:cNvPr id="7" name="Прямоугольник 6"/>
          <p:cNvSpPr/>
          <p:nvPr/>
        </p:nvSpPr>
        <p:spPr>
          <a:xfrm>
            <a:off x="4190999" y="4324453"/>
            <a:ext cx="7789334" cy="830997"/>
          </a:xfrm>
          <a:prstGeom prst="rect">
            <a:avLst/>
          </a:prstGeom>
        </p:spPr>
        <p:txBody>
          <a:bodyPr wrap="square">
            <a:spAutoFit/>
          </a:bodyPr>
          <a:lstStyle/>
          <a:p>
            <a:pPr algn="just"/>
            <a:r>
              <a:rPr lang="uk-UA"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спілкування, за якого відсутнє прагнення зрозуміти один одного. Використовуючи узвичаєні маски ввічливості, суворості, байдужості тощо, завдяки набору жестів, міміки, стандартних фраз приховується ставлення до іншої людини.</a:t>
            </a:r>
            <a:endParaRPr lang="uk-UA" sz="16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173560" y="4324453"/>
            <a:ext cx="1828671" cy="584775"/>
          </a:xfrm>
          <a:prstGeom prst="rect">
            <a:avLst/>
          </a:prstGeom>
        </p:spPr>
        <p:txBody>
          <a:bodyPr wrap="square">
            <a:spAutoFit/>
          </a:bodyPr>
          <a:lstStyle/>
          <a:p>
            <a:pPr algn="ctr"/>
            <a:r>
              <a:rPr lang="uk-UA" sz="1600" dirty="0" smtClean="0">
                <a:solidFill>
                  <a:srgbClr val="FF3300"/>
                </a:solidFill>
                <a:latin typeface="Times New Roman" panose="02020603050405020304" pitchFamily="18" charset="0"/>
                <a:ea typeface="Calibri" panose="020F0502020204030204" pitchFamily="34" charset="0"/>
                <a:cs typeface="Times New Roman" panose="02020603050405020304" pitchFamily="18" charset="0"/>
              </a:rPr>
              <a:t>«</a:t>
            </a:r>
            <a:r>
              <a:rPr lang="uk-UA" sz="1600" b="1" dirty="0" smtClean="0">
                <a:solidFill>
                  <a:srgbClr val="FF3300"/>
                </a:solidFill>
                <a:latin typeface="Times New Roman" panose="02020603050405020304" pitchFamily="18" charset="0"/>
                <a:ea typeface="Calibri" panose="020F0502020204030204" pitchFamily="34" charset="0"/>
                <a:cs typeface="Times New Roman" panose="02020603050405020304" pitchFamily="18" charset="0"/>
              </a:rPr>
              <a:t>КОНТАКТ МАСОК»</a:t>
            </a:r>
            <a:r>
              <a:rPr lang="uk-UA" sz="1600" dirty="0" smtClean="0">
                <a:solidFill>
                  <a:srgbClr val="FF3300"/>
                </a:solidFill>
                <a:latin typeface="Times New Roman" panose="02020603050405020304" pitchFamily="18" charset="0"/>
                <a:ea typeface="Calibri" panose="020F0502020204030204" pitchFamily="34" charset="0"/>
                <a:cs typeface="Times New Roman" panose="02020603050405020304" pitchFamily="18" charset="0"/>
              </a:rPr>
              <a:t> </a:t>
            </a:r>
            <a:endParaRPr lang="uk-UA" sz="1600" dirty="0">
              <a:solidFill>
                <a:srgbClr val="FF33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190999" y="5257385"/>
            <a:ext cx="7789334" cy="584775"/>
          </a:xfrm>
          <a:prstGeom prst="rect">
            <a:avLst/>
          </a:prstGeom>
        </p:spPr>
        <p:txBody>
          <a:bodyPr wrap="square">
            <a:spAutoFit/>
          </a:bodyPr>
          <a:lstStyle/>
          <a:p>
            <a:pPr algn="just" fontAlgn="base">
              <a:spcAft>
                <a:spcPts val="0"/>
              </a:spcAft>
            </a:pPr>
            <a:r>
              <a:rPr lang="uk-UA" sz="1600" dirty="0" smtClean="0">
                <a:solidFill>
                  <a:srgbClr val="000000"/>
                </a:solidFill>
                <a:latin typeface="Times New Roman" panose="02020603050405020304" pitchFamily="18" charset="0"/>
                <a:ea typeface="Times New Roman" panose="02020603050405020304" pitchFamily="18" charset="0"/>
              </a:rPr>
              <a:t>- </a:t>
            </a:r>
            <a:r>
              <a:rPr lang="uk-UA" sz="1600" dirty="0">
                <a:solidFill>
                  <a:srgbClr val="000000"/>
                </a:solidFill>
                <a:latin typeface="Times New Roman" panose="02020603050405020304" pitchFamily="18" charset="0"/>
                <a:ea typeface="Times New Roman" panose="02020603050405020304" pitchFamily="18" charset="0"/>
              </a:rPr>
              <a:t>спілкування, яке визначається формальною ввічливістю, за якого люди виконують певний ритуал залежно від обставин</a:t>
            </a:r>
            <a:r>
              <a:rPr lang="uk-UA" sz="1600" dirty="0" smtClean="0">
                <a:solidFill>
                  <a:srgbClr val="000000"/>
                </a:solidFill>
                <a:latin typeface="Times New Roman" panose="02020603050405020304" pitchFamily="18" charset="0"/>
                <a:ea typeface="Times New Roman" panose="02020603050405020304" pitchFamily="18" charset="0"/>
              </a:rPr>
              <a:t>.</a:t>
            </a:r>
            <a:endParaRPr lang="uk-UA" sz="1600" dirty="0">
              <a:latin typeface="Times New Roman" panose="02020603050405020304" pitchFamily="18" charset="0"/>
              <a:ea typeface="Times New Roman" panose="02020603050405020304" pitchFamily="18" charset="0"/>
            </a:endParaRPr>
          </a:p>
        </p:txBody>
      </p:sp>
      <p:sp>
        <p:nvSpPr>
          <p:cNvPr id="10" name="Прямоугольник 9"/>
          <p:cNvSpPr/>
          <p:nvPr/>
        </p:nvSpPr>
        <p:spPr>
          <a:xfrm>
            <a:off x="2127317" y="5314218"/>
            <a:ext cx="1921156" cy="584775"/>
          </a:xfrm>
          <a:prstGeom prst="rect">
            <a:avLst/>
          </a:prstGeom>
        </p:spPr>
        <p:txBody>
          <a:bodyPr wrap="square">
            <a:spAutoFit/>
          </a:bodyPr>
          <a:lstStyle/>
          <a:p>
            <a:pPr algn="ctr"/>
            <a:r>
              <a:rPr lang="uk-UA" sz="1600" b="1" dirty="0" smtClean="0">
                <a:solidFill>
                  <a:srgbClr val="FF3300"/>
                </a:solidFill>
                <a:latin typeface="Times New Roman" panose="02020603050405020304" pitchFamily="18" charset="0"/>
                <a:ea typeface="Times New Roman" panose="02020603050405020304" pitchFamily="18" charset="0"/>
              </a:rPr>
              <a:t>СВІТСЬКЕ СПІЛКУВАННЯ </a:t>
            </a:r>
            <a:endParaRPr lang="uk-UA" sz="1600" b="1" dirty="0">
              <a:solidFill>
                <a:srgbClr val="FF3300"/>
              </a:solidFill>
            </a:endParaRPr>
          </a:p>
        </p:txBody>
      </p:sp>
      <p:sp>
        <p:nvSpPr>
          <p:cNvPr id="11" name="Прямоугольник 10"/>
          <p:cNvSpPr/>
          <p:nvPr/>
        </p:nvSpPr>
        <p:spPr>
          <a:xfrm>
            <a:off x="2069459" y="6057761"/>
            <a:ext cx="2076264" cy="584775"/>
          </a:xfrm>
          <a:prstGeom prst="rect">
            <a:avLst/>
          </a:prstGeom>
        </p:spPr>
        <p:txBody>
          <a:bodyPr wrap="square">
            <a:spAutoFit/>
          </a:bodyPr>
          <a:lstStyle/>
          <a:p>
            <a:pPr algn="ctr"/>
            <a:r>
              <a:rPr lang="uk-UA" sz="1600" b="1" dirty="0" smtClean="0">
                <a:solidFill>
                  <a:srgbClr val="FF3300"/>
                </a:solidFill>
                <a:latin typeface="Times New Roman" panose="02020603050405020304" pitchFamily="18" charset="0"/>
                <a:ea typeface="Times New Roman" panose="02020603050405020304" pitchFamily="18" charset="0"/>
              </a:rPr>
              <a:t>ДІЛОВЕ СПІЛКУВАННЯ</a:t>
            </a:r>
            <a:r>
              <a:rPr lang="uk-UA" sz="1600" dirty="0" smtClean="0">
                <a:solidFill>
                  <a:srgbClr val="FF3300"/>
                </a:solidFill>
                <a:latin typeface="Times New Roman" panose="02020603050405020304" pitchFamily="18" charset="0"/>
                <a:ea typeface="Times New Roman" panose="02020603050405020304" pitchFamily="18" charset="0"/>
              </a:rPr>
              <a:t> </a:t>
            </a:r>
            <a:endParaRPr lang="uk-UA" sz="1600" dirty="0">
              <a:solidFill>
                <a:srgbClr val="FF3300"/>
              </a:solidFill>
            </a:endParaRPr>
          </a:p>
        </p:txBody>
      </p:sp>
      <p:sp>
        <p:nvSpPr>
          <p:cNvPr id="12" name="Прямоугольник 11"/>
          <p:cNvSpPr/>
          <p:nvPr/>
        </p:nvSpPr>
        <p:spPr>
          <a:xfrm>
            <a:off x="4190999" y="5898993"/>
            <a:ext cx="7789334" cy="830997"/>
          </a:xfrm>
          <a:prstGeom prst="rect">
            <a:avLst/>
          </a:prstGeom>
        </p:spPr>
        <p:txBody>
          <a:bodyPr wrap="square">
            <a:spAutoFit/>
          </a:bodyPr>
          <a:lstStyle/>
          <a:p>
            <a:pPr algn="just" fontAlgn="base">
              <a:spcAft>
                <a:spcPts val="0"/>
              </a:spcAft>
            </a:pPr>
            <a:r>
              <a:rPr lang="uk-UA" sz="1600" dirty="0">
                <a:solidFill>
                  <a:srgbClr val="000000"/>
                </a:solidFill>
                <a:latin typeface="Times New Roman" panose="02020603050405020304" pitchFamily="18" charset="0"/>
                <a:ea typeface="Times New Roman" panose="02020603050405020304" pitchFamily="18" charset="0"/>
              </a:rPr>
              <a:t>- спілкування, метою якого є організація і оптимізація виробничої, наукової, комерційної чи іншої діяльності, де на першому місці стоять інтереси справи, а не конкретних співрозмовників.</a:t>
            </a:r>
            <a:endParaRPr lang="uk-UA"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8927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73652" y="170934"/>
            <a:ext cx="5243230" cy="369332"/>
          </a:xfrm>
          <a:prstGeom prst="rect">
            <a:avLst/>
          </a:prstGeom>
        </p:spPr>
        <p:txBody>
          <a:bodyPr wrap="none">
            <a:spAutoFit/>
          </a:bodyPr>
          <a:lstStyle/>
          <a:p>
            <a:r>
              <a:rPr lang="uk-UA" b="1" dirty="0">
                <a:latin typeface="Times New Roman" panose="02020603050405020304" pitchFamily="18" charset="0"/>
                <a:ea typeface="Calibri" panose="020F0502020204030204" pitchFamily="34" charset="0"/>
              </a:rPr>
              <a:t>Поняття ділового спілкування, його особливості</a:t>
            </a:r>
            <a:endParaRPr lang="uk-UA" dirty="0"/>
          </a:p>
        </p:txBody>
      </p:sp>
      <p:sp>
        <p:nvSpPr>
          <p:cNvPr id="3" name="Прямоугольник 2"/>
          <p:cNvSpPr/>
          <p:nvPr/>
        </p:nvSpPr>
        <p:spPr>
          <a:xfrm>
            <a:off x="1828799" y="624933"/>
            <a:ext cx="10041467" cy="1754326"/>
          </a:xfrm>
          <a:prstGeom prst="rect">
            <a:avLst/>
          </a:prstGeom>
        </p:spPr>
        <p:txBody>
          <a:bodyPr wrap="square">
            <a:spAutoFit/>
          </a:bodyPr>
          <a:lstStyle/>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Взаємовідносини людей у процесі спільної діяльності, якій кожна людина присвячує значну частину життя, мають свої особливості, принципи і правила поведінки.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Ділове спілкування містить обмін інформацією, пропозиціями, вимогами, поглядами, мотивацією з метою вирішення конкретних про­блем як усередині організації, так і за її межами, а також укладення контрактів, договорів, угод чи установлення ін­ших відносин між підприємствами, фірмами, організаціями.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270000" y="2379259"/>
            <a:ext cx="10718800" cy="4247317"/>
          </a:xfrm>
          <a:prstGeom prst="rect">
            <a:avLst/>
          </a:prstGeom>
        </p:spPr>
        <p:txBody>
          <a:bodyPr wrap="square">
            <a:spAutoFit/>
          </a:bodyPr>
          <a:lstStyle/>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Від правильної організації спілкування людей залежить результативність їхньої професійної діяльності, ступінь взаєморозуміння з партнерами, клієнтами та співробітниками, задоволення працівників своєю працею, морально-психологічний клімат у колективі, взаємовідносини з іншими аптечними закладами й державними органами.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У цілому ділове спілкування відрізняється від буденного тим, що в його процесі ставляться мета і конкретні завдання, які вимагають свого вирішення. У діловому спілкуванні ми не можемо припинити взаємодію з партнером (принаймні без втрат для обох сторін).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Традиційно </a:t>
            </a:r>
            <a:r>
              <a:rPr lang="uk-UA" b="1" dirty="0">
                <a:latin typeface="Times New Roman" panose="02020603050405020304" pitchFamily="18" charset="0"/>
                <a:ea typeface="Times New Roman" panose="02020603050405020304" pitchFamily="18" charset="0"/>
                <a:cs typeface="Times New Roman" panose="02020603050405020304" pitchFamily="18" charset="0"/>
              </a:rPr>
              <a:t>ділове спілкування</a:t>
            </a:r>
            <a:r>
              <a:rPr lang="uk-UA" dirty="0">
                <a:latin typeface="Times New Roman" panose="02020603050405020304" pitchFamily="18" charset="0"/>
                <a:ea typeface="Times New Roman" panose="02020603050405020304" pitchFamily="18" charset="0"/>
                <a:cs typeface="Times New Roman" panose="02020603050405020304" pitchFamily="18" charset="0"/>
              </a:rPr>
              <a:t> розуміють як процес взаємозв'язку і взаємодії, в якому відбувається обмін діяльністю, інформацією і досвідом, що припускає досягнення певного результату, рішення конкретної проблеми або реалізацію певної мети.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Ділове спілкування</a:t>
            </a:r>
            <a:r>
              <a:rPr lang="uk-UA" b="1" i="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 це </a:t>
            </a:r>
            <a:r>
              <a:rPr lang="uk-UA" dirty="0" err="1">
                <a:latin typeface="Times New Roman" panose="02020603050405020304" pitchFamily="18" charset="0"/>
                <a:ea typeface="Calibri" panose="020F0502020204030204" pitchFamily="34" charset="0"/>
                <a:cs typeface="Times New Roman" panose="02020603050405020304" pitchFamily="18" charset="0"/>
              </a:rPr>
              <a:t>дво</a:t>
            </a:r>
            <a:r>
              <a:rPr lang="uk-UA" dirty="0">
                <a:latin typeface="Times New Roman" panose="02020603050405020304" pitchFamily="18" charset="0"/>
                <a:ea typeface="Calibri" panose="020F0502020204030204" pitchFamily="34" charset="0"/>
                <a:cs typeface="Times New Roman" panose="02020603050405020304" pitchFamily="18" charset="0"/>
              </a:rPr>
              <a:t>- або багатосторонній процес, зумовлений необхідністю здійснення управлінських чи професійних функцій шляхом встановлення стосунків, налагодження зворотного зв’язку.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b="1" dirty="0">
                <a:latin typeface="Times New Roman" panose="02020603050405020304" pitchFamily="18" charset="0"/>
                <a:ea typeface="Times New Roman,BoldItalic"/>
                <a:cs typeface="Times New Roman" panose="02020603050405020304" pitchFamily="18" charset="0"/>
              </a:rPr>
              <a:t>Ділове спілкування </a:t>
            </a:r>
            <a:r>
              <a:rPr lang="uk-UA" dirty="0">
                <a:latin typeface="Times New Roman" panose="02020603050405020304" pitchFamily="18" charset="0"/>
                <a:ea typeface="Calibri" panose="020F0502020204030204" pitchFamily="34" charset="0"/>
                <a:cs typeface="Times New Roman" panose="02020603050405020304" pitchFamily="18" charset="0"/>
              </a:rPr>
              <a:t>визначається як спілкування, метою якого є організація і оптимізація виробничої, наукової, комерційної чи іншої діяльності, де на першому місці стоять інтереси справи, а не конкретних співрозмовників.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3963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5534" y="510993"/>
            <a:ext cx="10481733" cy="5355312"/>
          </a:xfrm>
          <a:prstGeom prst="rect">
            <a:avLst/>
          </a:prstGeom>
        </p:spPr>
        <p:txBody>
          <a:bodyPr wrap="square">
            <a:spAutoFit/>
          </a:bodyPr>
          <a:lstStyle/>
          <a:p>
            <a:pPr indent="360000" algn="just">
              <a:spcAft>
                <a:spcPts val="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Людина, яка спрямовує інформацію (</a:t>
            </a:r>
            <a:r>
              <a:rPr lang="uk-UA" b="1" dirty="0">
                <a:latin typeface="Times New Roman" panose="02020603050405020304" pitchFamily="18" charset="0"/>
                <a:ea typeface="Times New Roman" panose="02020603050405020304" pitchFamily="18" charset="0"/>
                <a:cs typeface="Times New Roman" panose="02020603050405020304" pitchFamily="18" charset="0"/>
              </a:rPr>
              <a:t>комунікатор</a:t>
            </a:r>
            <a:r>
              <a:rPr lang="uk-UA" dirty="0">
                <a:latin typeface="Times New Roman" panose="02020603050405020304" pitchFamily="18" charset="0"/>
                <a:ea typeface="Times New Roman" panose="02020603050405020304" pitchFamily="18" charset="0"/>
                <a:cs typeface="Times New Roman" panose="02020603050405020304" pitchFamily="18" charset="0"/>
              </a:rPr>
              <a:t>), і людина, яка її приймає (</a:t>
            </a:r>
            <a:r>
              <a:rPr lang="uk-UA" b="1" dirty="0">
                <a:latin typeface="Times New Roman" panose="02020603050405020304" pitchFamily="18" charset="0"/>
                <a:ea typeface="Times New Roman" panose="02020603050405020304" pitchFamily="18" charset="0"/>
                <a:cs typeface="Times New Roman" panose="02020603050405020304" pitchFamily="18" charset="0"/>
              </a:rPr>
              <a:t>реципієнт</a:t>
            </a:r>
            <a:r>
              <a:rPr lang="uk-UA" dirty="0">
                <a:latin typeface="Times New Roman" panose="02020603050405020304" pitchFamily="18" charset="0"/>
                <a:ea typeface="Times New Roman" panose="02020603050405020304" pitchFamily="18" charset="0"/>
                <a:cs typeface="Times New Roman" panose="02020603050405020304" pitchFamily="18" charset="0"/>
              </a:rPr>
              <a:t>), у діловому спілкуванні постійно міняються місцями, завдяки чому у людей, що спілкуються, має бути однакове розуміння не тільки значень, а й змісту слів.</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Предметом ділового спілкування</a:t>
            </a:r>
            <a:r>
              <a:rPr lang="uk-UA"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виступає “діло”, справа, коли співрозмовники взаємодіють з приводу конкретного “діла”.</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Суттєві особливості ділового спілкування краще визначаються у порівнянні зі звичайною розмовою. Якщо звичайне спілкування попередньо не планується, не визначається його мета, зміст, то </a:t>
            </a:r>
            <a:r>
              <a:rPr lang="uk-UA"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ділові контакти завжди передбачають їх попередню підготовку, визначення змісту, мети, можливих висновків. Ділова розмова не виходить за рамки теми, має конструктивний характер, спрямована на розв’язання конкретних завдань, досягнення визначеної мети.</a:t>
            </a:r>
            <a:endParaRPr lang="uk-UA" sz="1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Особливості ділового спілкування зумовлені тим що в ньому беруть участь люди, наділені певними повноваженнями від своїх підприємств чи організацій.</a:t>
            </a:r>
            <a:r>
              <a:rPr lang="uk-UA"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 межах цих повноважень вони повинні виконати замовлення організацій, захистити їхні інтереси, бо за це вони отримують заробітну платню. Мета ділового спілкування – викликати у партнерів взаємне бажання діяти певним чином.</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endPar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000" algn="just">
              <a:spcAft>
                <a:spcPts val="0"/>
              </a:spcAft>
            </a:pPr>
            <a:r>
              <a:rPr lang="uk-UA"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Отже</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ділове спілкування</a:t>
            </a:r>
            <a:r>
              <a:rPr lang="uk-UA"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uk-UA"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це специфічна форма контактів та взаємодії людей, що мають певні повноваження від своїх організацій. Ділове спілкування включає обмін пропозиціями, вимогами, поглядами, мотивацією з метою розв’язання конкретних проблем, підписання угод чи встановлення інших відносин між підприємствами.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060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9381" y="297934"/>
            <a:ext cx="3769237" cy="369332"/>
          </a:xfrm>
          <a:prstGeom prst="rect">
            <a:avLst/>
          </a:prstGeom>
        </p:spPr>
        <p:txBody>
          <a:bodyPr wrap="none">
            <a:spAutoFit/>
          </a:bodyPr>
          <a:lstStyle/>
          <a:p>
            <a:r>
              <a:rPr lang="uk-UA" b="1" dirty="0">
                <a:solidFill>
                  <a:srgbClr val="0000FF"/>
                </a:solidFill>
                <a:latin typeface="Times New Roman" panose="02020603050405020304" pitchFamily="18" charset="0"/>
                <a:ea typeface="Calibri" panose="020F0502020204030204" pitchFamily="34" charset="0"/>
              </a:rPr>
              <a:t>Особливості ділового спілкування</a:t>
            </a:r>
            <a:endParaRPr lang="uk-UA" dirty="0">
              <a:solidFill>
                <a:srgbClr val="0000FF"/>
              </a:solidFill>
            </a:endParaRPr>
          </a:p>
        </p:txBody>
      </p:sp>
      <p:sp>
        <p:nvSpPr>
          <p:cNvPr id="3" name="Прямоугольник 2"/>
          <p:cNvSpPr/>
          <p:nvPr/>
        </p:nvSpPr>
        <p:spPr>
          <a:xfrm>
            <a:off x="2209800" y="981926"/>
            <a:ext cx="9440333" cy="4247317"/>
          </a:xfrm>
          <a:prstGeom prst="rect">
            <a:avLst/>
          </a:prstGeom>
        </p:spPr>
        <p:txBody>
          <a:bodyPr wrap="square">
            <a:spAutoFit/>
          </a:bodyPr>
          <a:lstStyle/>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наявність певного офіційного статусу співрозмовників;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спрямованість на установлення взаємовигідних контак­тів та підтримку </a:t>
            </a:r>
            <a:r>
              <a:rPr lang="uk-UA" dirty="0" err="1">
                <a:latin typeface="Times New Roman" panose="02020603050405020304" pitchFamily="18" charset="0"/>
                <a:ea typeface="Calibri" panose="020F0502020204030204" pitchFamily="34" charset="0"/>
                <a:cs typeface="Times New Roman" panose="02020603050405020304" pitchFamily="18" charset="0"/>
              </a:rPr>
              <a:t>зв’язків</a:t>
            </a:r>
            <a:r>
              <a:rPr lang="uk-UA" dirty="0">
                <a:latin typeface="Times New Roman" panose="02020603050405020304" pitchFamily="18" charset="0"/>
                <a:ea typeface="Calibri" panose="020F0502020204030204" pitchFamily="34" charset="0"/>
                <a:cs typeface="Times New Roman" panose="02020603050405020304" pitchFamily="18" charset="0"/>
              </a:rPr>
              <a:t> між представниками взаємозацікав­лених організацій;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відповідність певним загальновизнаним і загальноприй­нятим правилам;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передбачуваність ділових контактів, які попередньо пла­нуються; визначаються їх мета, зміст і можливі наслідки;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конструктивність характеру взаємовідносин, їх спряму­вання на розв’язання конкретних завдань, досягнення пев­ної мети;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err="1">
                <a:latin typeface="Times New Roman" panose="02020603050405020304" pitchFamily="18" charset="0"/>
                <a:ea typeface="Calibri" panose="020F0502020204030204" pitchFamily="34" charset="0"/>
                <a:cs typeface="Times New Roman" panose="02020603050405020304" pitchFamily="18" charset="0"/>
              </a:rPr>
              <a:t>взаємоузгодженість</a:t>
            </a:r>
            <a:r>
              <a:rPr lang="uk-UA" dirty="0">
                <a:latin typeface="Times New Roman" panose="02020603050405020304" pitchFamily="18" charset="0"/>
                <a:ea typeface="Calibri" panose="020F0502020204030204" pitchFamily="34" charset="0"/>
                <a:cs typeface="Times New Roman" panose="02020603050405020304" pitchFamily="18" charset="0"/>
              </a:rPr>
              <a:t> рішень, домовленість та подальша організація взаємодії партнерів;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 pos="54038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значущість кожного партнера як особистості.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3668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779372" y="159776"/>
            <a:ext cx="10305535" cy="646331"/>
          </a:xfrm>
          <a:prstGeom prst="rect">
            <a:avLst/>
          </a:prstGeom>
        </p:spPr>
        <p:txBody>
          <a:bodyPr wrap="square">
            <a:spAutoFit/>
          </a:bodyPr>
          <a:lstStyle/>
          <a:p>
            <a:r>
              <a:rPr lang="uk-UA" dirty="0" smtClean="0">
                <a:latin typeface="Bookman Old Style" panose="02050604050505020204" pitchFamily="18" charset="0"/>
                <a:ea typeface="Calibri" panose="020F0502020204030204" pitchFamily="34" charset="0"/>
              </a:rPr>
              <a:t>В </a:t>
            </a:r>
            <a:r>
              <a:rPr lang="uk-UA" dirty="0">
                <a:latin typeface="Bookman Old Style" panose="02050604050505020204" pitchFamily="18" charset="0"/>
                <a:ea typeface="Calibri" panose="020F0502020204030204" pitchFamily="34" charset="0"/>
              </a:rPr>
              <a:t>англійській мові немає слова «спілкування», є лише слово </a:t>
            </a:r>
            <a:r>
              <a:rPr lang="uk-UA" dirty="0" smtClean="0">
                <a:latin typeface="Bookman Old Style" panose="02050604050505020204" pitchFamily="18" charset="0"/>
                <a:ea typeface="Calibri" panose="020F0502020204030204" pitchFamily="34" charset="0"/>
              </a:rPr>
              <a:t>«</a:t>
            </a:r>
            <a:r>
              <a:rPr lang="uk-UA" dirty="0" err="1" smtClean="0">
                <a:latin typeface="Bookman Old Style" panose="02050604050505020204" pitchFamily="18" charset="0"/>
                <a:ea typeface="Calibri" panose="020F0502020204030204" pitchFamily="34" charset="0"/>
              </a:rPr>
              <a:t>communication</a:t>
            </a:r>
            <a:r>
              <a:rPr lang="uk-UA" dirty="0" smtClean="0">
                <a:latin typeface="Bookman Old Style" panose="02050604050505020204" pitchFamily="18" charset="0"/>
                <a:ea typeface="Calibri" panose="020F0502020204030204" pitchFamily="34" charset="0"/>
              </a:rPr>
              <a:t>», </a:t>
            </a:r>
            <a:r>
              <a:rPr lang="uk-UA" dirty="0">
                <a:latin typeface="Bookman Old Style" panose="02050604050505020204" pitchFamily="18" charset="0"/>
                <a:ea typeface="Calibri" panose="020F0502020204030204" pitchFamily="34" charset="0"/>
              </a:rPr>
              <a:t>яке тлумачать набагато ширше, ніж «комунікація» в нашій літературі.</a:t>
            </a:r>
            <a:endParaRPr lang="uk-UA" dirty="0">
              <a:latin typeface="Bookman Old Style" panose="02050604050505020204" pitchFamily="18" charset="0"/>
            </a:endParaRPr>
          </a:p>
        </p:txBody>
      </p:sp>
      <p:sp>
        <p:nvSpPr>
          <p:cNvPr id="7" name="Прямоугольник 6"/>
          <p:cNvSpPr/>
          <p:nvPr/>
        </p:nvSpPr>
        <p:spPr>
          <a:xfrm>
            <a:off x="1779373" y="1276244"/>
            <a:ext cx="10305535" cy="5078313"/>
          </a:xfrm>
          <a:prstGeom prst="rect">
            <a:avLst/>
          </a:prstGeom>
        </p:spPr>
        <p:txBody>
          <a:bodyPr wrap="square">
            <a:spAutoFit/>
          </a:bodyPr>
          <a:lstStyle/>
          <a:p>
            <a:pPr algn="just">
              <a:lnSpc>
                <a:spcPct val="150000"/>
              </a:lnSpc>
              <a:spcAft>
                <a:spcPts val="0"/>
              </a:spcAft>
            </a:pPr>
            <a:r>
              <a:rPr lang="uk-UA" dirty="0">
                <a:latin typeface="Bookman Old Style" panose="02050604050505020204" pitchFamily="18" charset="0"/>
                <a:ea typeface="Calibri" panose="020F0502020204030204" pitchFamily="34" charset="0"/>
                <a:cs typeface="Times New Roman" panose="02020603050405020304" pitchFamily="18" charset="0"/>
              </a:rPr>
              <a:t>М. Каган обґрунтовує </a:t>
            </a:r>
            <a:r>
              <a:rPr lang="uk-UA" b="1" dirty="0">
                <a:latin typeface="Bookman Old Style" panose="02050604050505020204" pitchFamily="18" charset="0"/>
                <a:ea typeface="Calibri" panose="020F0502020204030204" pitchFamily="34" charset="0"/>
                <a:cs typeface="Times New Roman" panose="02020603050405020304" pitchFamily="18" charset="0"/>
              </a:rPr>
              <a:t>чітке розрізнення </a:t>
            </a:r>
            <a:r>
              <a:rPr lang="uk-UA" b="1" dirty="0" smtClean="0">
                <a:latin typeface="Bookman Old Style" panose="02050604050505020204" pitchFamily="18" charset="0"/>
                <a:ea typeface="Calibri" panose="020F0502020204030204" pitchFamily="34" charset="0"/>
                <a:cs typeface="Times New Roman" panose="02020603050405020304" pitchFamily="18" charset="0"/>
              </a:rPr>
              <a:t>понять «спілкування» та «комунікація»</a:t>
            </a:r>
            <a:r>
              <a:rPr lang="uk-UA" dirty="0" smtClean="0">
                <a:latin typeface="Bookman Old Style" panose="02050604050505020204" pitchFamily="18" charset="0"/>
                <a:ea typeface="Calibri" panose="020F0502020204030204" pitchFamily="34" charset="0"/>
                <a:cs typeface="Times New Roman" panose="02020603050405020304" pitchFamily="18" charset="0"/>
              </a:rPr>
              <a:t>. </a:t>
            </a: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uk-UA" dirty="0">
                <a:latin typeface="Bookman Old Style" panose="02050604050505020204" pitchFamily="18" charset="0"/>
                <a:ea typeface="Calibri" panose="020F0502020204030204" pitchFamily="34" charset="0"/>
                <a:cs typeface="Times New Roman" panose="02020603050405020304" pitchFamily="18" charset="0"/>
              </a:rPr>
              <a:t>• комунікація у вузькому розумінні слова є суто інформаційним процесом (переданням певних повідомлень); </a:t>
            </a: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uk-UA" dirty="0">
                <a:latin typeface="Bookman Old Style" panose="02050604050505020204" pitchFamily="18" charset="0"/>
                <a:ea typeface="Calibri" panose="020F0502020204030204" pitchFamily="34" charset="0"/>
                <a:cs typeface="Times New Roman" panose="02020603050405020304" pitchFamily="18" charset="0"/>
              </a:rPr>
              <a:t>• спілкування має не тільки інформаційний процес, але має практичний, матеріальний, духовний характер; </a:t>
            </a: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uk-UA" dirty="0">
                <a:latin typeface="Bookman Old Style" panose="02050604050505020204" pitchFamily="18" charset="0"/>
                <a:ea typeface="Calibri" panose="020F0502020204030204" pitchFamily="34" charset="0"/>
                <a:cs typeface="Times New Roman" panose="02020603050405020304" pitchFamily="18" charset="0"/>
              </a:rPr>
              <a:t>• комунікація може мати односпрямований характер і не передбачає суб’єкт-суб’єктної взаємодії ( означає інформаційний зв’язок суб’єкта передавача з будь-ким – людиною, машиною, – хто є приймачем певного повідомлення та безпосередньо постає саме як об’єкт даного інформаційного впливу; </a:t>
            </a: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uk-UA" dirty="0">
                <a:latin typeface="Bookman Old Style" panose="02050604050505020204" pitchFamily="18" charset="0"/>
                <a:ea typeface="Calibri" panose="020F0502020204030204" pitchFamily="34" charset="0"/>
                <a:cs typeface="Times New Roman" panose="02020603050405020304" pitchFamily="18" charset="0"/>
              </a:rPr>
              <a:t>• спілкування характеризується власне суб’єкт-суб’єктною спрямованістю. Інформація тут не просто передається, а циркулює між партнерами, метою яких є пошук певної спільної позиції, спільної системи цінностей.</a:t>
            </a:r>
            <a:endParaRPr lang="uk-UA" sz="1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365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29267" y="134370"/>
            <a:ext cx="3347519" cy="410882"/>
          </a:xfrm>
          <a:prstGeom prst="rect">
            <a:avLst/>
          </a:prstGeom>
        </p:spPr>
        <p:txBody>
          <a:bodyPr wrap="none">
            <a:spAutoFit/>
          </a:bodyPr>
          <a:lstStyle/>
          <a:p>
            <a:pPr marL="228600" algn="ctr">
              <a:lnSpc>
                <a:spcPct val="115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2. Поняття про спілкування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771135" y="545252"/>
            <a:ext cx="7735330" cy="1754326"/>
          </a:xfrm>
          <a:prstGeom prst="rect">
            <a:avLst/>
          </a:prstGeom>
        </p:spPr>
        <p:txBody>
          <a:bodyPr wrap="square">
            <a:spAutoFit/>
          </a:bodyPr>
          <a:lstStyle/>
          <a:p>
            <a:pPr indent="360000" algn="just"/>
            <a:r>
              <a:rPr lang="uk-UA" dirty="0">
                <a:latin typeface="Times New Roman" panose="02020603050405020304" pitchFamily="18" charset="0"/>
                <a:ea typeface="Times New Roman" panose="02020603050405020304" pitchFamily="18" charset="0"/>
              </a:rPr>
              <a:t>Спілкування є важливою духовною потребою особистості як суспільної істоти. Потреба людини у спілкуванні зумовлена суспільним способом її  буття та необхідності взаємодії у процесі діяльності. Будь-яка спільна діяльність, і в першу чергу трудова діяльність,  не може здійснювати успішно, якщо між тими, хто її виконує, не будуть налагоджені відповідні контакти та не буде існувати взаєморозуміння.</a:t>
            </a:r>
            <a:endParaRPr lang="uk-UA" dirty="0"/>
          </a:p>
        </p:txBody>
      </p:sp>
      <p:sp>
        <p:nvSpPr>
          <p:cNvPr id="5" name="Прямоугольник 4"/>
          <p:cNvSpPr/>
          <p:nvPr/>
        </p:nvSpPr>
        <p:spPr>
          <a:xfrm>
            <a:off x="4703805" y="2299578"/>
            <a:ext cx="7669427" cy="369332"/>
          </a:xfrm>
          <a:prstGeom prst="rect">
            <a:avLst/>
          </a:prstGeom>
        </p:spPr>
        <p:txBody>
          <a:bodyPr wrap="square">
            <a:spAutoFit/>
          </a:bodyPr>
          <a:lstStyle/>
          <a:p>
            <a:pPr algn="just">
              <a:spcAft>
                <a:spcPts val="0"/>
              </a:spcAft>
            </a:pPr>
            <a:r>
              <a:rPr lang="uk-UA" b="1" dirty="0">
                <a:latin typeface="Times New Roman" panose="02020603050405020304" pitchFamily="18" charset="0"/>
                <a:ea typeface="Times New Roman" panose="02020603050405020304" pitchFamily="18" charset="0"/>
              </a:rPr>
              <a:t>Спілкування трактується як найважливіша соціальна потреба. </a:t>
            </a:r>
            <a:endParaRPr lang="uk-UA" sz="1600" dirty="0">
              <a:effectLst/>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1771134" y="2845881"/>
            <a:ext cx="8583827" cy="369332"/>
          </a:xfrm>
          <a:prstGeom prst="rect">
            <a:avLst/>
          </a:prstGeom>
        </p:spPr>
        <p:txBody>
          <a:bodyPr wrap="square">
            <a:spAutoFit/>
          </a:bodyPr>
          <a:lstStyle/>
          <a:p>
            <a:pPr indent="360000" algn="just">
              <a:spcBef>
                <a:spcPts val="600"/>
              </a:spcBef>
              <a:spcAft>
                <a:spcPts val="600"/>
              </a:spcAft>
            </a:pPr>
            <a:r>
              <a:rPr lang="uk-UA" dirty="0">
                <a:latin typeface="Times New Roman" panose="02020603050405020304" pitchFamily="18" charset="0"/>
                <a:ea typeface="Times New Roman" panose="02020603050405020304" pitchFamily="18" charset="0"/>
              </a:rPr>
              <a:t>У процесі спілкування людина реалізує цілий </a:t>
            </a:r>
            <a:r>
              <a:rPr lang="uk-UA" b="1" dirty="0">
                <a:latin typeface="Times New Roman" panose="02020603050405020304" pitchFamily="18" charset="0"/>
                <a:ea typeface="Times New Roman" panose="02020603050405020304" pitchFamily="18" charset="0"/>
              </a:rPr>
              <a:t>ряд потреб</a:t>
            </a:r>
            <a:r>
              <a:rPr lang="uk-UA" dirty="0" smtClean="0">
                <a:latin typeface="Times New Roman" panose="02020603050405020304" pitchFamily="18" charset="0"/>
                <a:ea typeface="Times New Roman" panose="02020603050405020304" pitchFamily="18" charset="0"/>
              </a:rPr>
              <a:t>.</a:t>
            </a:r>
            <a:endParaRPr lang="uk-UA" sz="1600" dirty="0">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3558747" y="3215213"/>
            <a:ext cx="8262550" cy="830997"/>
          </a:xfrm>
          <a:prstGeom prst="rect">
            <a:avLst/>
          </a:prstGeom>
        </p:spPr>
        <p:txBody>
          <a:bodyPr wrap="square">
            <a:spAutoFit/>
          </a:bodyPr>
          <a:lstStyle/>
          <a:p>
            <a:pPr indent="360000" algn="just">
              <a:spcBef>
                <a:spcPts val="600"/>
              </a:spcBef>
              <a:spcAft>
                <a:spcPts val="600"/>
              </a:spcAft>
            </a:pPr>
            <a:r>
              <a:rPr lang="uk-UA" sz="1600" b="1" dirty="0">
                <a:latin typeface="Times New Roman" panose="02020603050405020304" pitchFamily="18" charset="0"/>
                <a:ea typeface="Times New Roman" panose="02020603050405020304" pitchFamily="18" charset="0"/>
              </a:rPr>
              <a:t>Потреба в безпеці</a:t>
            </a:r>
            <a:r>
              <a:rPr lang="uk-UA" sz="1600" dirty="0">
                <a:latin typeface="Times New Roman" panose="02020603050405020304" pitchFamily="18" charset="0"/>
                <a:ea typeface="Times New Roman" panose="02020603050405020304" pitchFamily="18" charset="0"/>
              </a:rPr>
              <a:t> виявляється в тому, що людина починає спілкуватися заради зниження страху, внутрішньої тривоги і невпевненості. Навіть зовсім незнайомі люди стають більш товариськими в ситуації невизначеності або тривожного очікування.</a:t>
            </a:r>
          </a:p>
        </p:txBody>
      </p:sp>
      <p:sp>
        <p:nvSpPr>
          <p:cNvPr id="8" name="Штриховая стрелка вправо 7"/>
          <p:cNvSpPr/>
          <p:nvPr/>
        </p:nvSpPr>
        <p:spPr>
          <a:xfrm>
            <a:off x="2265405" y="3422960"/>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p:cNvSpPr/>
          <p:nvPr/>
        </p:nvSpPr>
        <p:spPr>
          <a:xfrm>
            <a:off x="3558747" y="4169282"/>
            <a:ext cx="8254314" cy="1077218"/>
          </a:xfrm>
          <a:prstGeom prst="rect">
            <a:avLst/>
          </a:prstGeom>
        </p:spPr>
        <p:txBody>
          <a:bodyPr wrap="square">
            <a:spAutoFit/>
          </a:bodyPr>
          <a:lstStyle/>
          <a:p>
            <a:pPr indent="360000" algn="just">
              <a:spcBef>
                <a:spcPts val="600"/>
              </a:spcBef>
              <a:spcAft>
                <a:spcPts val="600"/>
              </a:spcAft>
            </a:pPr>
            <a:r>
              <a:rPr lang="uk-UA" sz="1600" b="1" dirty="0">
                <a:latin typeface="Times New Roman" panose="02020603050405020304" pitchFamily="18" charset="0"/>
                <a:ea typeface="Times New Roman" panose="02020603050405020304" pitchFamily="18" charset="0"/>
              </a:rPr>
              <a:t>Потреба пізнанні.</a:t>
            </a:r>
            <a:r>
              <a:rPr lang="uk-UA" sz="1600" dirty="0">
                <a:latin typeface="Times New Roman" panose="02020603050405020304" pitchFamily="18" charset="0"/>
                <a:ea typeface="Times New Roman" panose="02020603050405020304" pitchFamily="18" charset="0"/>
              </a:rPr>
              <a:t> Коли людина розглядається як джерело певної, потрібного в даний </a:t>
            </a:r>
            <a:r>
              <a:rPr lang="uk-UA" sz="1600" dirty="0" smtClean="0">
                <a:latin typeface="Times New Roman" panose="02020603050405020304" pitchFamily="18" charset="0"/>
                <a:ea typeface="Times New Roman" panose="02020603050405020304" pitchFamily="18" charset="0"/>
              </a:rPr>
              <a:t>момент </a:t>
            </a:r>
            <a:r>
              <a:rPr lang="uk-UA" sz="1600" dirty="0">
                <a:latin typeface="Times New Roman" panose="02020603050405020304" pitchFamily="18" charset="0"/>
                <a:ea typeface="Times New Roman" panose="02020603050405020304" pitchFamily="18" charset="0"/>
              </a:rPr>
              <a:t>інформації, то головним мотивом спілкування стає потреба в пізнанні. </a:t>
            </a:r>
            <a:r>
              <a:rPr lang="uk-UA" sz="1600" dirty="0" smtClean="0">
                <a:latin typeface="Times New Roman" panose="02020603050405020304" pitchFamily="18" charset="0"/>
                <a:ea typeface="Times New Roman" panose="02020603050405020304" pitchFamily="18" charset="0"/>
              </a:rPr>
              <a:t>Наприклад, про </a:t>
            </a:r>
            <a:r>
              <a:rPr lang="uk-UA" sz="1600" dirty="0">
                <a:latin typeface="Times New Roman" panose="02020603050405020304" pitchFamily="18" charset="0"/>
                <a:ea typeface="Times New Roman" panose="02020603050405020304" pitchFamily="18" charset="0"/>
              </a:rPr>
              <a:t>лектора ми судимо по тому, як він задовольняє цю нашу потребу. Якщо наша потреба в пізнанні не задоволена, то лектор нам не подобається незалежно від інших його достоїнств.</a:t>
            </a:r>
          </a:p>
        </p:txBody>
      </p:sp>
      <p:sp>
        <p:nvSpPr>
          <p:cNvPr id="11" name="Штриховая стрелка вправо 10"/>
          <p:cNvSpPr/>
          <p:nvPr/>
        </p:nvSpPr>
        <p:spPr>
          <a:xfrm>
            <a:off x="2265405" y="4485469"/>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9"/>
          <p:cNvSpPr/>
          <p:nvPr/>
        </p:nvSpPr>
        <p:spPr>
          <a:xfrm>
            <a:off x="3468132" y="5369572"/>
            <a:ext cx="8344929" cy="830997"/>
          </a:xfrm>
          <a:prstGeom prst="rect">
            <a:avLst/>
          </a:prstGeom>
        </p:spPr>
        <p:txBody>
          <a:bodyPr wrap="square">
            <a:spAutoFit/>
          </a:bodyPr>
          <a:lstStyle/>
          <a:p>
            <a:pPr indent="360000" algn="just">
              <a:spcBef>
                <a:spcPts val="600"/>
              </a:spcBef>
              <a:spcAft>
                <a:spcPts val="600"/>
              </a:spcAft>
            </a:pPr>
            <a:r>
              <a:rPr lang="uk-UA" sz="1600" b="1" dirty="0">
                <a:latin typeface="Times New Roman" panose="02020603050405020304" pitchFamily="18" charset="0"/>
                <a:ea typeface="Times New Roman" panose="02020603050405020304" pitchFamily="18" charset="0"/>
              </a:rPr>
              <a:t>Потреба бути індивідуальністю</a:t>
            </a:r>
            <a:r>
              <a:rPr lang="uk-UA" sz="1600" dirty="0">
                <a:latin typeface="Times New Roman" panose="02020603050405020304" pitchFamily="18" charset="0"/>
                <a:ea typeface="Times New Roman" panose="02020603050405020304" pitchFamily="18" charset="0"/>
              </a:rPr>
              <a:t> проявляється у прагненні до такого спілкування, при якому ми могли б "прочитати" на обличчі, в мові, в поведінці іншої людини визнання нашої неповторності, унікальності, незвичайності.</a:t>
            </a:r>
          </a:p>
        </p:txBody>
      </p:sp>
      <p:sp>
        <p:nvSpPr>
          <p:cNvPr id="13" name="Штриховая стрелка вправо 12"/>
          <p:cNvSpPr/>
          <p:nvPr/>
        </p:nvSpPr>
        <p:spPr>
          <a:xfrm>
            <a:off x="2265405" y="5562648"/>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354076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95134" y="2570437"/>
            <a:ext cx="8377881" cy="830997"/>
          </a:xfrm>
          <a:prstGeom prst="rect">
            <a:avLst/>
          </a:prstGeom>
        </p:spPr>
        <p:txBody>
          <a:bodyPr wrap="square">
            <a:spAutoFit/>
          </a:bodyPr>
          <a:lstStyle/>
          <a:p>
            <a:pPr indent="360000" algn="just">
              <a:spcBef>
                <a:spcPts val="600"/>
              </a:spcBef>
              <a:spcAft>
                <a:spcPts val="600"/>
              </a:spcAft>
            </a:pPr>
            <a:r>
              <a:rPr lang="uk-UA" sz="1600" b="1" dirty="0" smtClean="0">
                <a:latin typeface="Times New Roman" panose="02020603050405020304" pitchFamily="18" charset="0"/>
                <a:ea typeface="Times New Roman" panose="02020603050405020304" pitchFamily="18" charset="0"/>
              </a:rPr>
              <a:t>Потреба </a:t>
            </a:r>
            <a:r>
              <a:rPr lang="uk-UA" sz="1600" b="1" dirty="0">
                <a:latin typeface="Times New Roman" panose="02020603050405020304" pitchFamily="18" charset="0"/>
                <a:ea typeface="Times New Roman" panose="02020603050405020304" pitchFamily="18" charset="0"/>
              </a:rPr>
              <a:t>в домінуванні</a:t>
            </a:r>
            <a:r>
              <a:rPr lang="uk-UA" sz="1600" dirty="0">
                <a:latin typeface="Times New Roman" panose="02020603050405020304" pitchFamily="18" charset="0"/>
                <a:ea typeface="Times New Roman" panose="02020603050405020304" pitchFamily="18" charset="0"/>
              </a:rPr>
              <a:t> проявляється у прагненні чинити активний вплив на образ думок, поведінка, смаки, установки іншої людини. Задовольняється ця потреба лише в тому випадку, якщо змінюється поведінка іншої людини під нашим впливом.</a:t>
            </a:r>
            <a:endParaRPr lang="uk-UA" sz="1600" dirty="0">
              <a:effectLst/>
              <a:latin typeface="Times New Roman" panose="02020603050405020304" pitchFamily="18" charset="0"/>
              <a:ea typeface="Times New Roman" panose="02020603050405020304" pitchFamily="18" charset="0"/>
            </a:endParaRPr>
          </a:p>
        </p:txBody>
      </p:sp>
      <p:sp>
        <p:nvSpPr>
          <p:cNvPr id="4" name="Штриховая стрелка вправо 3"/>
          <p:cNvSpPr/>
          <p:nvPr/>
        </p:nvSpPr>
        <p:spPr>
          <a:xfrm>
            <a:off x="1869989" y="1738095"/>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Прямоугольник 2"/>
          <p:cNvSpPr/>
          <p:nvPr/>
        </p:nvSpPr>
        <p:spPr>
          <a:xfrm>
            <a:off x="3295134" y="1545017"/>
            <a:ext cx="8377881" cy="830997"/>
          </a:xfrm>
          <a:prstGeom prst="rect">
            <a:avLst/>
          </a:prstGeom>
        </p:spPr>
        <p:txBody>
          <a:bodyPr wrap="square">
            <a:spAutoFit/>
          </a:bodyPr>
          <a:lstStyle/>
          <a:p>
            <a:pPr indent="360000" algn="just">
              <a:spcBef>
                <a:spcPts val="600"/>
              </a:spcBef>
              <a:spcAft>
                <a:spcPts val="600"/>
              </a:spcAft>
            </a:pPr>
            <a:r>
              <a:rPr lang="uk-UA" sz="1600" b="1" dirty="0">
                <a:latin typeface="Times New Roman" panose="02020603050405020304" pitchFamily="18" charset="0"/>
                <a:ea typeface="Times New Roman" panose="02020603050405020304" pitchFamily="18" charset="0"/>
              </a:rPr>
              <a:t>Потреба в престижі</a:t>
            </a:r>
            <a:r>
              <a:rPr lang="uk-UA" sz="1600" dirty="0">
                <a:latin typeface="Times New Roman" panose="02020603050405020304" pitchFamily="18" charset="0"/>
                <a:ea typeface="Times New Roman" panose="02020603050405020304" pitchFamily="18" charset="0"/>
              </a:rPr>
              <a:t> виявляється тоді, коли в спілкуванні з іншими ми отримуємо визнання наших особистісних якостей, захоплення нами, позитивні оцінки оточуючих. Не знаходячи визнання, людина буває засмучений, розчарований, а іноді навіть агресивний.</a:t>
            </a:r>
          </a:p>
        </p:txBody>
      </p:sp>
      <p:sp>
        <p:nvSpPr>
          <p:cNvPr id="6" name="Штриховая стрелка вправо 5"/>
          <p:cNvSpPr/>
          <p:nvPr/>
        </p:nvSpPr>
        <p:spPr>
          <a:xfrm>
            <a:off x="1869989" y="2673090"/>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a:off x="3295132" y="4610569"/>
            <a:ext cx="8377881" cy="830997"/>
          </a:xfrm>
          <a:prstGeom prst="rect">
            <a:avLst/>
          </a:prstGeom>
        </p:spPr>
        <p:txBody>
          <a:bodyPr wrap="square">
            <a:spAutoFit/>
          </a:bodyPr>
          <a:lstStyle/>
          <a:p>
            <a:pPr indent="360000" algn="just">
              <a:spcBef>
                <a:spcPts val="600"/>
              </a:spcBef>
              <a:spcAft>
                <a:spcPts val="600"/>
              </a:spcAft>
            </a:pPr>
            <a:r>
              <a:rPr lang="uk-UA" sz="1600" b="1" dirty="0" smtClean="0">
                <a:latin typeface="Times New Roman" panose="02020603050405020304" pitchFamily="18" charset="0"/>
                <a:ea typeface="Times New Roman" panose="02020603050405020304" pitchFamily="18" charset="0"/>
              </a:rPr>
              <a:t>Потреба </a:t>
            </a:r>
            <a:r>
              <a:rPr lang="uk-UA" sz="1600" b="1" dirty="0">
                <a:latin typeface="Times New Roman" panose="02020603050405020304" pitchFamily="18" charset="0"/>
                <a:ea typeface="Times New Roman" panose="02020603050405020304" pitchFamily="18" charset="0"/>
              </a:rPr>
              <a:t>в допомозі</a:t>
            </a:r>
            <a:r>
              <a:rPr lang="uk-UA" sz="1600" dirty="0">
                <a:latin typeface="Times New Roman" panose="02020603050405020304" pitchFamily="18" charset="0"/>
                <a:ea typeface="Times New Roman" panose="02020603050405020304" pitchFamily="18" charset="0"/>
              </a:rPr>
              <a:t> виражається в готовності людини прийняти допомогу. Ця допомога, будучи прийнятою, приносить задоволення тому, хто її надав. Відмова партнера може бути сприйнятий негативно - як </a:t>
            </a:r>
            <a:r>
              <a:rPr lang="uk-UA" sz="1600" dirty="0" err="1">
                <a:latin typeface="Times New Roman" panose="02020603050405020304" pitchFamily="18" charset="0"/>
                <a:ea typeface="Times New Roman" panose="02020603050405020304" pitchFamily="18" charset="0"/>
              </a:rPr>
              <a:t>необгрунтована</a:t>
            </a:r>
            <a:r>
              <a:rPr lang="uk-UA" sz="1600" dirty="0">
                <a:latin typeface="Times New Roman" panose="02020603050405020304" pitchFamily="18" charset="0"/>
                <a:ea typeface="Times New Roman" panose="02020603050405020304" pitchFamily="18" charset="0"/>
              </a:rPr>
              <a:t> незалежність і гордість.</a:t>
            </a:r>
            <a:endParaRPr lang="uk-UA" sz="1600" dirty="0">
              <a:effectLst/>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3295133" y="3616402"/>
            <a:ext cx="8377881" cy="830997"/>
          </a:xfrm>
          <a:prstGeom prst="rect">
            <a:avLst/>
          </a:prstGeom>
        </p:spPr>
        <p:txBody>
          <a:bodyPr wrap="square">
            <a:spAutoFit/>
          </a:bodyPr>
          <a:lstStyle/>
          <a:p>
            <a:pPr indent="360000" algn="just">
              <a:spcBef>
                <a:spcPts val="600"/>
              </a:spcBef>
              <a:spcAft>
                <a:spcPts val="600"/>
              </a:spcAft>
            </a:pPr>
            <a:r>
              <a:rPr lang="uk-UA" sz="1600" b="1" dirty="0">
                <a:latin typeface="Times New Roman" panose="02020603050405020304" pitchFamily="18" charset="0"/>
                <a:ea typeface="Times New Roman" panose="02020603050405020304" pitchFamily="18" charset="0"/>
              </a:rPr>
              <a:t>Потреба в заступництві </a:t>
            </a:r>
            <a:r>
              <a:rPr lang="uk-UA" sz="1600" dirty="0">
                <a:latin typeface="Times New Roman" panose="02020603050405020304" pitchFamily="18" charset="0"/>
                <a:ea typeface="Times New Roman" panose="02020603050405020304" pitchFamily="18" charset="0"/>
              </a:rPr>
              <a:t>або </a:t>
            </a:r>
            <a:r>
              <a:rPr lang="uk-UA" sz="1600" b="1" dirty="0">
                <a:latin typeface="Times New Roman" panose="02020603050405020304" pitchFamily="18" charset="0"/>
                <a:ea typeface="Times New Roman" panose="02020603050405020304" pitchFamily="18" charset="0"/>
              </a:rPr>
              <a:t>турботі про іншого </a:t>
            </a:r>
            <a:r>
              <a:rPr lang="uk-UA" sz="1600" dirty="0">
                <a:latin typeface="Times New Roman" panose="02020603050405020304" pitchFamily="18" charset="0"/>
                <a:ea typeface="Times New Roman" panose="02020603050405020304" pitchFamily="18" charset="0"/>
              </a:rPr>
              <a:t>проявляється в ситуаціях, коли хтось потребує допомоги. Допомагаючи, людина при цьому відчуває задоволення. Потреба в турботі про іншого поступово формує альтруїзм.</a:t>
            </a:r>
          </a:p>
        </p:txBody>
      </p:sp>
      <p:sp>
        <p:nvSpPr>
          <p:cNvPr id="9" name="Штриховая стрелка вправо 8"/>
          <p:cNvSpPr/>
          <p:nvPr/>
        </p:nvSpPr>
        <p:spPr>
          <a:xfrm>
            <a:off x="1869989" y="3809478"/>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Штриховая стрелка вправо 9"/>
          <p:cNvSpPr/>
          <p:nvPr/>
        </p:nvSpPr>
        <p:spPr>
          <a:xfrm>
            <a:off x="1869989" y="4803645"/>
            <a:ext cx="1136822" cy="444843"/>
          </a:xfrm>
          <a:prstGeom prst="stripedRightArrow">
            <a:avLst/>
          </a:prstGeom>
          <a:solidFill>
            <a:srgbClr val="9EF0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771153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69989" y="152823"/>
            <a:ext cx="10058400" cy="830997"/>
          </a:xfrm>
          <a:prstGeom prst="rect">
            <a:avLst/>
          </a:prstGeom>
        </p:spPr>
        <p:txBody>
          <a:bodyPr wrap="square">
            <a:spAutoFit/>
          </a:bodyPr>
          <a:lstStyle/>
          <a:p>
            <a:pPr indent="360000" algn="just">
              <a:spcBef>
                <a:spcPts val="600"/>
              </a:spcBef>
              <a:spcAft>
                <a:spcPts val="600"/>
              </a:spcAft>
            </a:pPr>
            <a:r>
              <a:rPr lang="uk-UA" sz="1600" dirty="0">
                <a:latin typeface="Times New Roman" panose="02020603050405020304" pitchFamily="18" charset="0"/>
                <a:ea typeface="Times New Roman" panose="02020603050405020304" pitchFamily="18" charset="0"/>
              </a:rPr>
              <a:t>Очевидно, що </a:t>
            </a:r>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 складний і вельми багатогранний процес. Існування безлічі різних визначень поняття "спілкування" насамперед пов'язано з різними підходами і поглядами па цю проблему. Розглянемо деякі з них.</a:t>
            </a:r>
            <a:endParaRPr lang="uk-UA" sz="1600"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3567697" y="5450104"/>
            <a:ext cx="8294790" cy="584775"/>
          </a:xfrm>
          <a:prstGeom prst="rect">
            <a:avLst/>
          </a:prstGeom>
        </p:spPr>
        <p:txBody>
          <a:bodyPr wrap="square">
            <a:spAutoFit/>
          </a:bodyPr>
          <a:lstStyle/>
          <a:p>
            <a:pPr algn="just"/>
            <a:r>
              <a:rPr lang="uk-UA" sz="1600" dirty="0" smtClean="0">
                <a:latin typeface="Times New Roman" panose="02020603050405020304" pitchFamily="18" charset="0"/>
                <a:ea typeface="Times New Roman" panose="02020603050405020304" pitchFamily="18" charset="0"/>
              </a:rPr>
              <a:t>визначає </a:t>
            </a:r>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як "взаємодія суб'єктів, що володіють певними соціальними характеристиками".</a:t>
            </a:r>
            <a:endParaRPr lang="uk-UA" sz="1600" dirty="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1382676" y="1369022"/>
            <a:ext cx="2129109" cy="461665"/>
          </a:xfrm>
          <a:prstGeom prst="rect">
            <a:avLst/>
          </a:prstGeom>
        </p:spPr>
        <p:txBody>
          <a:bodyPr wrap="none">
            <a:spAutoFit/>
          </a:bodyPr>
          <a:lstStyle/>
          <a:p>
            <a:r>
              <a:rPr lang="uk-UA" sz="2400" b="1" dirty="0">
                <a:solidFill>
                  <a:schemeClr val="accent6"/>
                </a:solidFill>
                <a:latin typeface="Times New Roman" panose="02020603050405020304" pitchFamily="18" charset="0"/>
                <a:ea typeface="Times New Roman" panose="02020603050405020304" pitchFamily="18" charset="0"/>
              </a:rPr>
              <a:t>Б. Д. </a:t>
            </a:r>
            <a:r>
              <a:rPr lang="uk-UA" sz="2400" b="1" dirty="0" err="1">
                <a:solidFill>
                  <a:schemeClr val="accent6"/>
                </a:solidFill>
                <a:latin typeface="Times New Roman" panose="02020603050405020304" pitchFamily="18" charset="0"/>
                <a:ea typeface="Times New Roman" panose="02020603050405020304" pitchFamily="18" charset="0"/>
              </a:rPr>
              <a:t>Паригін</a:t>
            </a:r>
            <a:r>
              <a:rPr lang="uk-UA" sz="2400" dirty="0">
                <a:solidFill>
                  <a:schemeClr val="accent6"/>
                </a:solidFill>
                <a:latin typeface="Times New Roman" panose="02020603050405020304" pitchFamily="18" charset="0"/>
                <a:ea typeface="Times New Roman" panose="02020603050405020304" pitchFamily="18" charset="0"/>
              </a:rPr>
              <a:t> </a:t>
            </a:r>
            <a:endParaRPr lang="uk-UA" sz="2400" dirty="0">
              <a:solidFill>
                <a:schemeClr val="accent6"/>
              </a:solidFill>
            </a:endParaRPr>
          </a:p>
        </p:txBody>
      </p:sp>
      <p:sp>
        <p:nvSpPr>
          <p:cNvPr id="5" name="Прямоугольник 4"/>
          <p:cNvSpPr/>
          <p:nvPr/>
        </p:nvSpPr>
        <p:spPr>
          <a:xfrm>
            <a:off x="3511785" y="768858"/>
            <a:ext cx="8416604" cy="1569660"/>
          </a:xfrm>
          <a:prstGeom prst="rect">
            <a:avLst/>
          </a:prstGeom>
        </p:spPr>
        <p:txBody>
          <a:bodyPr wrap="square">
            <a:spAutoFit/>
          </a:bodyPr>
          <a:lstStyle/>
          <a:p>
            <a:pPr algn="just"/>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може виступати в один і той же час і як процес взаємодії людей, і як інформаційний процес, і як ставлення людей один до одного, і як процес їх взаємного впливу один на одного, і як процес їх взаємного переживання і взаємного розуміння один одного. Визначення Б.Д. </a:t>
            </a:r>
            <a:r>
              <a:rPr lang="uk-UA" sz="1600" dirty="0" err="1" smtClean="0">
                <a:latin typeface="Times New Roman" panose="02020603050405020304" pitchFamily="18" charset="0"/>
                <a:ea typeface="Times New Roman" panose="02020603050405020304" pitchFamily="18" charset="0"/>
              </a:rPr>
              <a:t>Паригіна</a:t>
            </a:r>
            <a:r>
              <a:rPr lang="uk-UA" sz="1600" dirty="0" smtClean="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орієнтує на системне розуміння сутності спілкування, його багатофункціональність і діяльнісну природу. І дійсно, зрозуміти спілкування тільки в одному аспекті практично неможливо.</a:t>
            </a:r>
          </a:p>
        </p:txBody>
      </p:sp>
      <p:sp>
        <p:nvSpPr>
          <p:cNvPr id="7" name="Прямоугольник 6"/>
          <p:cNvSpPr/>
          <p:nvPr/>
        </p:nvSpPr>
        <p:spPr>
          <a:xfrm>
            <a:off x="1340421" y="2720569"/>
            <a:ext cx="2171364" cy="461665"/>
          </a:xfrm>
          <a:prstGeom prst="rect">
            <a:avLst/>
          </a:prstGeom>
        </p:spPr>
        <p:txBody>
          <a:bodyPr wrap="none">
            <a:spAutoFit/>
          </a:bodyPr>
          <a:lstStyle/>
          <a:p>
            <a:r>
              <a:rPr lang="uk-UA" sz="2400" b="1" dirty="0">
                <a:solidFill>
                  <a:schemeClr val="accent6"/>
                </a:solidFill>
                <a:latin typeface="Times New Roman" panose="02020603050405020304" pitchFamily="18" charset="0"/>
                <a:ea typeface="Times New Roman" panose="02020603050405020304" pitchFamily="18" charset="0"/>
              </a:rPr>
              <a:t>А.А. </a:t>
            </a:r>
            <a:r>
              <a:rPr lang="uk-UA" sz="2400" b="1" dirty="0" err="1">
                <a:solidFill>
                  <a:schemeClr val="accent6"/>
                </a:solidFill>
                <a:latin typeface="Times New Roman" panose="02020603050405020304" pitchFamily="18" charset="0"/>
                <a:ea typeface="Times New Roman" panose="02020603050405020304" pitchFamily="18" charset="0"/>
              </a:rPr>
              <a:t>Бодальов</a:t>
            </a:r>
            <a:endParaRPr lang="uk-UA" sz="2400" dirty="0">
              <a:solidFill>
                <a:schemeClr val="accent6"/>
              </a:solidFill>
            </a:endParaRPr>
          </a:p>
        </p:txBody>
      </p:sp>
      <p:sp>
        <p:nvSpPr>
          <p:cNvPr id="6" name="Прямоугольник 5"/>
          <p:cNvSpPr/>
          <p:nvPr/>
        </p:nvSpPr>
        <p:spPr>
          <a:xfrm>
            <a:off x="3511785" y="2539054"/>
            <a:ext cx="8416604" cy="830997"/>
          </a:xfrm>
          <a:prstGeom prst="rect">
            <a:avLst/>
          </a:prstGeom>
        </p:spPr>
        <p:txBody>
          <a:bodyPr wrap="square">
            <a:spAutoFit/>
          </a:bodyPr>
          <a:lstStyle/>
          <a:p>
            <a:pPr algn="just"/>
            <a:r>
              <a:rPr lang="uk-UA" sz="1600" dirty="0">
                <a:latin typeface="Times New Roman" panose="02020603050405020304" pitchFamily="18" charset="0"/>
                <a:ea typeface="Times New Roman" panose="02020603050405020304" pitchFamily="18" charset="0"/>
              </a:rPr>
              <a:t>пропонує розглядати </a:t>
            </a:r>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як "взаємодія людей, змістом якого є обмін інформацією за допомогою різних засобів комунікації для встановлення взаємовідносин між людьми". Позиція А. А. </a:t>
            </a:r>
            <a:r>
              <a:rPr lang="uk-UA" sz="1600" dirty="0" err="1">
                <a:latin typeface="Times New Roman" panose="02020603050405020304" pitchFamily="18" charset="0"/>
                <a:ea typeface="Times New Roman" panose="02020603050405020304" pitchFamily="18" charset="0"/>
              </a:rPr>
              <a:t>Бодальова</a:t>
            </a:r>
            <a:r>
              <a:rPr lang="uk-UA" sz="1600" dirty="0">
                <a:latin typeface="Times New Roman" panose="02020603050405020304" pitchFamily="18" charset="0"/>
                <a:ea typeface="Times New Roman" panose="02020603050405020304" pitchFamily="18" charset="0"/>
              </a:rPr>
              <a:t> стала для багатьох психологів визначальною.</a:t>
            </a:r>
          </a:p>
        </p:txBody>
      </p:sp>
      <p:sp>
        <p:nvSpPr>
          <p:cNvPr id="9" name="Прямоугольник 8"/>
          <p:cNvSpPr/>
          <p:nvPr/>
        </p:nvSpPr>
        <p:spPr>
          <a:xfrm>
            <a:off x="1382676" y="3521269"/>
            <a:ext cx="2170274" cy="461665"/>
          </a:xfrm>
          <a:prstGeom prst="rect">
            <a:avLst/>
          </a:prstGeom>
        </p:spPr>
        <p:txBody>
          <a:bodyPr wrap="none">
            <a:spAutoFit/>
          </a:bodyPr>
          <a:lstStyle/>
          <a:p>
            <a:r>
              <a:rPr lang="uk-UA" sz="2400" b="1" dirty="0">
                <a:solidFill>
                  <a:schemeClr val="accent6"/>
                </a:solidFill>
                <a:latin typeface="Times New Roman" panose="02020603050405020304" pitchFamily="18" charset="0"/>
                <a:ea typeface="Times New Roman" panose="02020603050405020304" pitchFamily="18" charset="0"/>
              </a:rPr>
              <a:t>А.А. Леонтьєв</a:t>
            </a:r>
            <a:endParaRPr lang="uk-UA" sz="2400" dirty="0">
              <a:solidFill>
                <a:schemeClr val="accent6"/>
              </a:solidFill>
            </a:endParaRPr>
          </a:p>
        </p:txBody>
      </p:sp>
      <p:sp>
        <p:nvSpPr>
          <p:cNvPr id="8" name="Прямоугольник 7"/>
          <p:cNvSpPr/>
          <p:nvPr/>
        </p:nvSpPr>
        <p:spPr>
          <a:xfrm>
            <a:off x="3552950" y="3609250"/>
            <a:ext cx="8309536" cy="338554"/>
          </a:xfrm>
          <a:prstGeom prst="rect">
            <a:avLst/>
          </a:prstGeom>
        </p:spPr>
        <p:txBody>
          <a:bodyPr wrap="square">
            <a:spAutoFit/>
          </a:bodyPr>
          <a:lstStyle/>
          <a:p>
            <a:pPr algn="just"/>
            <a:r>
              <a:rPr lang="uk-UA" sz="1600" dirty="0">
                <a:latin typeface="Times New Roman" panose="02020603050405020304" pitchFamily="18" charset="0"/>
                <a:ea typeface="Times New Roman" panose="02020603050405020304" pitchFamily="18" charset="0"/>
              </a:rPr>
              <a:t>підходить до </a:t>
            </a:r>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як до умови "будь-якої діяльності людини". </a:t>
            </a:r>
          </a:p>
        </p:txBody>
      </p:sp>
      <p:sp>
        <p:nvSpPr>
          <p:cNvPr id="11" name="Прямоугольник 10"/>
          <p:cNvSpPr/>
          <p:nvPr/>
        </p:nvSpPr>
        <p:spPr>
          <a:xfrm>
            <a:off x="1754124" y="4029100"/>
            <a:ext cx="1757661" cy="461665"/>
          </a:xfrm>
          <a:prstGeom prst="rect">
            <a:avLst/>
          </a:prstGeom>
        </p:spPr>
        <p:txBody>
          <a:bodyPr wrap="none">
            <a:spAutoFit/>
          </a:bodyPr>
          <a:lstStyle/>
          <a:p>
            <a:r>
              <a:rPr lang="uk-UA" sz="2400" b="1" dirty="0">
                <a:solidFill>
                  <a:schemeClr val="accent6"/>
                </a:solidFill>
                <a:latin typeface="Times New Roman" panose="02020603050405020304" pitchFamily="18" charset="0"/>
                <a:ea typeface="Times New Roman" panose="02020603050405020304" pitchFamily="18" charset="0"/>
              </a:rPr>
              <a:t>Л. П. </a:t>
            </a:r>
            <a:r>
              <a:rPr lang="uk-UA" sz="2400" b="1" dirty="0" err="1">
                <a:solidFill>
                  <a:schemeClr val="accent6"/>
                </a:solidFill>
                <a:latin typeface="Times New Roman" panose="02020603050405020304" pitchFamily="18" charset="0"/>
                <a:ea typeface="Times New Roman" panose="02020603050405020304" pitchFamily="18" charset="0"/>
              </a:rPr>
              <a:t>Буева</a:t>
            </a:r>
            <a:endParaRPr lang="uk-UA" sz="2400" dirty="0">
              <a:solidFill>
                <a:schemeClr val="accent6"/>
              </a:solidFill>
            </a:endParaRPr>
          </a:p>
        </p:txBody>
      </p:sp>
      <p:sp>
        <p:nvSpPr>
          <p:cNvPr id="10" name="Прямоугольник 9"/>
          <p:cNvSpPr/>
          <p:nvPr/>
        </p:nvSpPr>
        <p:spPr>
          <a:xfrm>
            <a:off x="3552950" y="4134072"/>
            <a:ext cx="8309536" cy="338554"/>
          </a:xfrm>
          <a:prstGeom prst="rect">
            <a:avLst/>
          </a:prstGeom>
        </p:spPr>
        <p:txBody>
          <a:bodyPr wrap="square">
            <a:spAutoFit/>
          </a:bodyPr>
          <a:lstStyle/>
          <a:p>
            <a:pPr algn="just"/>
            <a:r>
              <a:rPr lang="uk-UA" sz="1600" dirty="0">
                <a:latin typeface="Times New Roman" panose="02020603050405020304" pitchFamily="18" charset="0"/>
                <a:ea typeface="Times New Roman" panose="02020603050405020304" pitchFamily="18" charset="0"/>
              </a:rPr>
              <a:t>зазначає, що завдяки спілкуванню людина засвоює форми поведінки. </a:t>
            </a:r>
          </a:p>
        </p:txBody>
      </p:sp>
      <p:sp>
        <p:nvSpPr>
          <p:cNvPr id="13" name="Прямоугольник 12"/>
          <p:cNvSpPr/>
          <p:nvPr/>
        </p:nvSpPr>
        <p:spPr>
          <a:xfrm>
            <a:off x="1795289" y="4649764"/>
            <a:ext cx="1772408" cy="461665"/>
          </a:xfrm>
          <a:prstGeom prst="rect">
            <a:avLst/>
          </a:prstGeom>
        </p:spPr>
        <p:txBody>
          <a:bodyPr wrap="none">
            <a:spAutoFit/>
          </a:bodyPr>
          <a:lstStyle/>
          <a:p>
            <a:r>
              <a:rPr lang="uk-UA" sz="2400" b="1" dirty="0" smtClean="0">
                <a:solidFill>
                  <a:schemeClr val="accent6"/>
                </a:solidFill>
                <a:latin typeface="Times New Roman" panose="02020603050405020304" pitchFamily="18" charset="0"/>
                <a:ea typeface="Times New Roman" panose="02020603050405020304" pitchFamily="18" charset="0"/>
              </a:rPr>
              <a:t>М.С. Каган</a:t>
            </a:r>
            <a:endParaRPr lang="uk-UA" sz="2400" dirty="0">
              <a:solidFill>
                <a:schemeClr val="accent6"/>
              </a:solidFill>
            </a:endParaRPr>
          </a:p>
        </p:txBody>
      </p:sp>
      <p:sp>
        <p:nvSpPr>
          <p:cNvPr id="12" name="Прямоугольник 11"/>
          <p:cNvSpPr/>
          <p:nvPr/>
        </p:nvSpPr>
        <p:spPr>
          <a:xfrm>
            <a:off x="3567697" y="4632894"/>
            <a:ext cx="8221362" cy="584775"/>
          </a:xfrm>
          <a:prstGeom prst="rect">
            <a:avLst/>
          </a:prstGeom>
        </p:spPr>
        <p:txBody>
          <a:bodyPr wrap="square">
            <a:spAutoFit/>
          </a:bodyPr>
          <a:lstStyle/>
          <a:p>
            <a:pPr algn="just"/>
            <a:r>
              <a:rPr lang="uk-UA" sz="1600" dirty="0">
                <a:latin typeface="Times New Roman" panose="02020603050405020304" pitchFamily="18" charset="0"/>
                <a:ea typeface="Times New Roman" panose="02020603050405020304" pitchFamily="18" charset="0"/>
              </a:rPr>
              <a:t>розглядає </a:t>
            </a:r>
            <a:r>
              <a:rPr lang="uk-UA" sz="1600" b="1" dirty="0">
                <a:latin typeface="Times New Roman" panose="02020603050405020304" pitchFamily="18" charset="0"/>
                <a:ea typeface="Times New Roman" panose="02020603050405020304" pitchFamily="18" charset="0"/>
              </a:rPr>
              <a:t>спілкування</a:t>
            </a:r>
            <a:r>
              <a:rPr lang="uk-UA" sz="1600" dirty="0">
                <a:latin typeface="Times New Roman" panose="02020603050405020304" pitchFamily="18" charset="0"/>
                <a:ea typeface="Times New Roman" panose="02020603050405020304" pitchFamily="18" charset="0"/>
              </a:rPr>
              <a:t> як "комунікативний вид діяльності", що виражає "практичну активність суб'єкта". </a:t>
            </a:r>
          </a:p>
        </p:txBody>
      </p:sp>
      <p:sp>
        <p:nvSpPr>
          <p:cNvPr id="15" name="Прямоугольник 14"/>
          <p:cNvSpPr/>
          <p:nvPr/>
        </p:nvSpPr>
        <p:spPr>
          <a:xfrm>
            <a:off x="730702" y="5404066"/>
            <a:ext cx="2836995" cy="461665"/>
          </a:xfrm>
          <a:prstGeom prst="rect">
            <a:avLst/>
          </a:prstGeom>
        </p:spPr>
        <p:txBody>
          <a:bodyPr wrap="none">
            <a:spAutoFit/>
          </a:bodyPr>
          <a:lstStyle/>
          <a:p>
            <a:r>
              <a:rPr lang="uk-UA" sz="2400" b="1" dirty="0">
                <a:solidFill>
                  <a:schemeClr val="accent6"/>
                </a:solidFill>
                <a:latin typeface="Times New Roman" panose="02020603050405020304" pitchFamily="18" charset="0"/>
                <a:ea typeface="Times New Roman" panose="02020603050405020304" pitchFamily="18" charset="0"/>
              </a:rPr>
              <a:t>В.С. </a:t>
            </a:r>
            <a:r>
              <a:rPr lang="uk-UA" sz="2400" b="1" dirty="0" err="1">
                <a:solidFill>
                  <a:schemeClr val="accent6"/>
                </a:solidFill>
                <a:latin typeface="Times New Roman" panose="02020603050405020304" pitchFamily="18" charset="0"/>
                <a:ea typeface="Times New Roman" panose="02020603050405020304" pitchFamily="18" charset="0"/>
              </a:rPr>
              <a:t>Коробейников</a:t>
            </a:r>
            <a:endParaRPr lang="uk-UA" sz="2400" dirty="0">
              <a:solidFill>
                <a:schemeClr val="accent6"/>
              </a:solidFill>
            </a:endParaRPr>
          </a:p>
        </p:txBody>
      </p:sp>
    </p:spTree>
    <p:extLst>
      <p:ext uri="{BB962C8B-B14F-4D97-AF65-F5344CB8AC3E}">
        <p14:creationId xmlns:p14="http://schemas.microsoft.com/office/powerpoint/2010/main" val="3809477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364258" y="235201"/>
            <a:ext cx="9638271" cy="923330"/>
          </a:xfrm>
          <a:prstGeom prst="rect">
            <a:avLst/>
          </a:prstGeom>
        </p:spPr>
        <p:txBody>
          <a:bodyPr wrap="square">
            <a:spAutoFit/>
          </a:bodyPr>
          <a:lstStyle/>
          <a:p>
            <a:pPr indent="360000" algn="just">
              <a:spcBef>
                <a:spcPts val="600"/>
              </a:spcBef>
              <a:spcAft>
                <a:spcPts val="600"/>
              </a:spcAft>
            </a:pPr>
            <a:r>
              <a:rPr lang="uk-UA" b="1" dirty="0" smtClean="0">
                <a:latin typeface="Times New Roman" panose="02020603050405020304" pitchFamily="18" charset="0"/>
                <a:ea typeface="Times New Roman" panose="02020603050405020304" pitchFamily="18" charset="0"/>
              </a:rPr>
              <a:t>Отже, СПІЛКУВАННЯ - </a:t>
            </a:r>
            <a:r>
              <a:rPr lang="uk-UA" dirty="0">
                <a:latin typeface="Times New Roman" panose="02020603050405020304" pitchFamily="18" charset="0"/>
                <a:ea typeface="Times New Roman" panose="02020603050405020304" pitchFamily="18" charset="0"/>
              </a:rPr>
              <a:t>складний багатоплановий процес встановлення і розвитку контактів між людьми, породжуваний потребами спільної діяльності і включає в себе обмін інформацією, вироблення єдиної стратегії взаємодії, сприйняття і розуміння іншої людини.</a:t>
            </a:r>
            <a:endParaRPr lang="uk-UA" sz="1600" dirty="0">
              <a:effectLst/>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2421924" y="1776949"/>
            <a:ext cx="9489989" cy="3293209"/>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Times New Roman" panose="02020603050405020304" pitchFamily="18" charset="0"/>
              </a:rPr>
              <a:t>У процесі спілкування можна виділити наступні його </a:t>
            </a:r>
            <a:r>
              <a:rPr lang="uk-UA" sz="1600" b="1" u="sng" dirty="0">
                <a:latin typeface="Times New Roman" panose="02020603050405020304" pitchFamily="18" charset="0"/>
                <a:ea typeface="Times New Roman" panose="02020603050405020304" pitchFamily="18" charset="0"/>
              </a:rPr>
              <a:t>аспекти</a:t>
            </a:r>
            <a:r>
              <a:rPr lang="uk-UA" sz="1600" dirty="0">
                <a:latin typeface="Times New Roman" panose="02020603050405020304" pitchFamily="18" charset="0"/>
                <a:ea typeface="Times New Roman" panose="02020603050405020304" pitchFamily="18" charset="0"/>
              </a:rPr>
              <a:t>:</a:t>
            </a:r>
          </a:p>
          <a:p>
            <a:pPr indent="360000" algn="just">
              <a:spcAft>
                <a:spcPts val="0"/>
              </a:spcAft>
            </a:pPr>
            <a:r>
              <a:rPr lang="uk-UA" sz="1600" b="1" u="sng" dirty="0">
                <a:latin typeface="Times New Roman" panose="02020603050405020304" pitchFamily="18" charset="0"/>
                <a:ea typeface="Times New Roman" panose="02020603050405020304" pitchFamily="18" charset="0"/>
              </a:rPr>
              <a:t>ЗМІСТ, МЕТА ТА ЗАСОБИ</a:t>
            </a:r>
            <a:r>
              <a:rPr lang="uk-UA" sz="1600" dirty="0">
                <a:latin typeface="Times New Roman" panose="02020603050405020304" pitchFamily="18" charset="0"/>
                <a:ea typeface="Times New Roman" panose="02020603050405020304" pitchFamily="18" charset="0"/>
              </a:rPr>
              <a:t>.</a:t>
            </a:r>
          </a:p>
          <a:p>
            <a:pPr indent="360000" algn="just">
              <a:spcAft>
                <a:spcPts val="0"/>
              </a:spcAft>
            </a:pPr>
            <a:r>
              <a:rPr lang="uk-UA" sz="1600" b="1" dirty="0">
                <a:latin typeface="Times New Roman" panose="02020603050405020304" pitchFamily="18" charset="0"/>
                <a:ea typeface="Times New Roman" panose="02020603050405020304" pitchFamily="18" charset="0"/>
              </a:rPr>
              <a:t>Зміст спілкування</a:t>
            </a:r>
            <a:r>
              <a:rPr lang="uk-UA" sz="1600" dirty="0">
                <a:latin typeface="Times New Roman" panose="02020603050405020304" pitchFamily="18" charset="0"/>
                <a:ea typeface="Times New Roman" panose="02020603050405020304" pitchFamily="18" charset="0"/>
              </a:rPr>
              <a:t>  - інформація, яка в міжособистісних контактах передається від однієї людини до іншої.</a:t>
            </a:r>
          </a:p>
          <a:p>
            <a:pPr indent="360000" algn="just">
              <a:spcAft>
                <a:spcPts val="0"/>
              </a:spcAft>
            </a:pPr>
            <a:r>
              <a:rPr lang="uk-UA" sz="1600" dirty="0">
                <a:latin typeface="Times New Roman" panose="02020603050405020304" pitchFamily="18" charset="0"/>
                <a:ea typeface="Times New Roman" panose="02020603050405020304" pitchFamily="18" charset="0"/>
              </a:rPr>
              <a:t>Це можуть бути відомості про внутрішній (емоційний) стан співрозмовника, про середовище, наукові та побутові знання, навички та уміння, про саму людину (її зовнішній вигляд, особливості характеру, манеру поведінки тощо).</a:t>
            </a:r>
          </a:p>
          <a:p>
            <a:pPr indent="360000" algn="just">
              <a:spcAft>
                <a:spcPts val="0"/>
              </a:spcAft>
            </a:pPr>
            <a:r>
              <a:rPr lang="uk-UA" sz="1600" b="1" dirty="0">
                <a:latin typeface="Times New Roman" panose="02020603050405020304" pitchFamily="18" charset="0"/>
                <a:ea typeface="Times New Roman" panose="02020603050405020304" pitchFamily="18" charset="0"/>
              </a:rPr>
              <a:t>Мета спілкування</a:t>
            </a:r>
            <a:r>
              <a:rPr lang="uk-UA" sz="1600" dirty="0">
                <a:latin typeface="Times New Roman" panose="02020603050405020304" pitchFamily="18" charset="0"/>
                <a:ea typeface="Times New Roman" panose="02020603050405020304" pitchFamily="18" charset="0"/>
              </a:rPr>
              <a:t> – це обмін думками, інформацією та індивідуальним досвідом.</a:t>
            </a:r>
          </a:p>
          <a:p>
            <a:pPr indent="360000" algn="just">
              <a:spcAft>
                <a:spcPts val="0"/>
              </a:spcAft>
            </a:pPr>
            <a:r>
              <a:rPr lang="uk-UA" sz="1600" b="1" dirty="0">
                <a:latin typeface="Times New Roman" panose="02020603050405020304" pitchFamily="18" charset="0"/>
                <a:ea typeface="Times New Roman" panose="02020603050405020304" pitchFamily="18" charset="0"/>
              </a:rPr>
              <a:t>Засоби спілкування</a:t>
            </a:r>
            <a:r>
              <a:rPr lang="uk-UA" sz="1600" dirty="0">
                <a:latin typeface="Times New Roman" panose="02020603050405020304" pitchFamily="18" charset="0"/>
                <a:ea typeface="Times New Roman" panose="02020603050405020304" pitchFamily="18" charset="0"/>
              </a:rPr>
              <a:t> – шляхи передачі інформації.</a:t>
            </a:r>
          </a:p>
          <a:p>
            <a:pPr indent="360000" algn="just">
              <a:spcAft>
                <a:spcPts val="0"/>
              </a:spcAft>
            </a:pPr>
            <a:endParaRPr lang="uk-UA" sz="1600" dirty="0" smtClean="0">
              <a:latin typeface="Times New Roman" panose="02020603050405020304" pitchFamily="18" charset="0"/>
              <a:ea typeface="Times New Roman" panose="02020603050405020304" pitchFamily="18" charset="0"/>
            </a:endParaRPr>
          </a:p>
          <a:p>
            <a:pPr indent="360000" algn="just">
              <a:spcAft>
                <a:spcPts val="0"/>
              </a:spcAft>
            </a:pPr>
            <a:r>
              <a:rPr lang="uk-UA" sz="1600" dirty="0" smtClean="0">
                <a:latin typeface="Times New Roman" panose="02020603050405020304" pitchFamily="18" charset="0"/>
                <a:ea typeface="Times New Roman" panose="02020603050405020304" pitchFamily="18" charset="0"/>
              </a:rPr>
              <a:t>Інформація </a:t>
            </a:r>
            <a:r>
              <a:rPr lang="uk-UA" sz="1600" dirty="0">
                <a:latin typeface="Times New Roman" panose="02020603050405020304" pitchFamily="18" charset="0"/>
                <a:ea typeface="Times New Roman" panose="02020603050405020304" pitchFamily="18" charset="0"/>
              </a:rPr>
              <a:t>може передаватися через </a:t>
            </a:r>
            <a:r>
              <a:rPr lang="uk-UA" sz="1600" b="1" dirty="0">
                <a:latin typeface="Times New Roman" panose="02020603050405020304" pitchFamily="18" charset="0"/>
                <a:ea typeface="Times New Roman" panose="02020603050405020304" pitchFamily="18" charset="0"/>
              </a:rPr>
              <a:t>слова</a:t>
            </a:r>
            <a:r>
              <a:rPr lang="uk-UA" sz="1600" dirty="0">
                <a:latin typeface="Times New Roman" panose="02020603050405020304" pitchFamily="18" charset="0"/>
                <a:ea typeface="Times New Roman" panose="02020603050405020304" pitchFamily="18" charset="0"/>
              </a:rPr>
              <a:t> через процеси мовлення, говоріння та слухання  - тут ми говоримо про </a:t>
            </a:r>
            <a:r>
              <a:rPr lang="uk-UA" sz="1600" b="1" dirty="0">
                <a:latin typeface="Times New Roman" panose="02020603050405020304" pitchFamily="18" charset="0"/>
                <a:ea typeface="Times New Roman" panose="02020603050405020304" pitchFamily="18" charset="0"/>
              </a:rPr>
              <a:t>вербальне</a:t>
            </a:r>
            <a:r>
              <a:rPr lang="uk-UA" sz="1600" dirty="0">
                <a:latin typeface="Times New Roman" panose="02020603050405020304" pitchFamily="18" charset="0"/>
                <a:ea typeface="Times New Roman" panose="02020603050405020304" pitchFamily="18" charset="0"/>
              </a:rPr>
              <a:t> спілкування та за допомогою </a:t>
            </a:r>
            <a:r>
              <a:rPr lang="uk-UA" sz="1600" b="1" dirty="0">
                <a:latin typeface="Times New Roman" panose="02020603050405020304" pitchFamily="18" charset="0"/>
                <a:ea typeface="Times New Roman" panose="02020603050405020304" pitchFamily="18" charset="0"/>
              </a:rPr>
              <a:t>органів чуття та інших знакових систем</a:t>
            </a:r>
            <a:r>
              <a:rPr lang="uk-UA" sz="1600" dirty="0">
                <a:latin typeface="Times New Roman" panose="02020603050405020304" pitchFamily="18" charset="0"/>
                <a:ea typeface="Times New Roman" panose="02020603050405020304" pitchFamily="18" charset="0"/>
              </a:rPr>
              <a:t> (жестів, міміки, постави, зоровий контакт тощо) – тут вже йдеться про </a:t>
            </a:r>
            <a:r>
              <a:rPr lang="uk-UA" sz="1600" b="1" dirty="0">
                <a:latin typeface="Times New Roman" panose="02020603050405020304" pitchFamily="18" charset="0"/>
                <a:ea typeface="Times New Roman" panose="02020603050405020304" pitchFamily="18" charset="0"/>
              </a:rPr>
              <a:t>невербальне</a:t>
            </a:r>
            <a:r>
              <a:rPr lang="uk-UA" sz="1600" dirty="0">
                <a:latin typeface="Times New Roman" panose="02020603050405020304" pitchFamily="18" charset="0"/>
                <a:ea typeface="Times New Roman" panose="02020603050405020304" pitchFamily="18" charset="0"/>
              </a:rPr>
              <a:t> спілкування.</a:t>
            </a:r>
            <a:endParaRPr lang="uk-U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9483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359521" y="233224"/>
            <a:ext cx="2903487" cy="410882"/>
          </a:xfrm>
          <a:prstGeom prst="rect">
            <a:avLst/>
          </a:prstGeom>
        </p:spPr>
        <p:txBody>
          <a:bodyPr wrap="none">
            <a:spAutoFit/>
          </a:bodyPr>
          <a:lstStyle/>
          <a:p>
            <a:pPr algn="ctr">
              <a:lnSpc>
                <a:spcPct val="115000"/>
              </a:lnSpc>
              <a:spcAft>
                <a:spcPts val="1000"/>
              </a:spcAft>
            </a:pPr>
            <a:r>
              <a:rPr lang="uk-UA" b="1" kern="1800" dirty="0">
                <a:latin typeface="Times New Roman" panose="02020603050405020304" pitchFamily="18" charset="0"/>
                <a:ea typeface="Times New Roman" panose="02020603050405020304" pitchFamily="18" charset="0"/>
                <a:cs typeface="Times New Roman" panose="02020603050405020304" pitchFamily="18" charset="0"/>
              </a:rPr>
              <a:t>4. Структура спілкування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026508" y="749553"/>
            <a:ext cx="9704173" cy="923330"/>
          </a:xfrm>
          <a:prstGeom prst="rect">
            <a:avLst/>
          </a:prstGeom>
        </p:spPr>
        <p:txBody>
          <a:bodyPr wrap="square">
            <a:spAutoFit/>
          </a:bodyPr>
          <a:lstStyle/>
          <a:p>
            <a:pPr algn="just">
              <a:spcAft>
                <a:spcPts val="0"/>
              </a:spcAft>
            </a:pPr>
            <a:r>
              <a:rPr lang="uk-UA" b="1" i="1" dirty="0">
                <a:latin typeface="Times New Roman" panose="02020603050405020304" pitchFamily="18" charset="0"/>
                <a:ea typeface="Calibri" panose="020F0502020204030204" pitchFamily="34" charset="0"/>
                <a:cs typeface="Times New Roman" panose="02020603050405020304" pitchFamily="18" charset="0"/>
              </a:rPr>
              <a:t>Спілкування має свою структуру</a:t>
            </a: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Воно </a:t>
            </a:r>
            <a:r>
              <a:rPr lang="uk-UA" dirty="0">
                <a:latin typeface="Times New Roman" panose="02020603050405020304" pitchFamily="18" charset="0"/>
                <a:ea typeface="Calibri" panose="020F0502020204030204" pitchFamily="34" charset="0"/>
                <a:cs typeface="Times New Roman" panose="02020603050405020304" pitchFamily="18" charset="0"/>
              </a:rPr>
              <a:t>складається з </a:t>
            </a:r>
            <a:r>
              <a:rPr lang="uk-UA" b="1" dirty="0">
                <a:latin typeface="Times New Roman" panose="02020603050405020304" pitchFamily="18" charset="0"/>
                <a:ea typeface="Calibri" panose="020F0502020204030204" pitchFamily="34" charset="0"/>
                <a:cs typeface="Times New Roman" panose="02020603050405020304" pitchFamily="18" charset="0"/>
              </a:rPr>
              <a:t>трьох компонентів</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КОМУНІКАТИВНОГО, ІНТЕРАКТИВНОГО</a:t>
            </a:r>
            <a:r>
              <a:rPr lang="uk-UA" dirty="0">
                <a:latin typeface="Times New Roman" panose="02020603050405020304" pitchFamily="18" charset="0"/>
                <a:ea typeface="Calibri" panose="020F0502020204030204" pitchFamily="34" charset="0"/>
                <a:cs typeface="Times New Roman" panose="02020603050405020304" pitchFamily="18" charset="0"/>
              </a:rPr>
              <a:t> та </a:t>
            </a:r>
            <a:r>
              <a:rPr lang="uk-UA" b="1" dirty="0">
                <a:latin typeface="Times New Roman" panose="02020603050405020304" pitchFamily="18" charset="0"/>
                <a:ea typeface="Calibri" panose="020F0502020204030204" pitchFamily="34" charset="0"/>
                <a:cs typeface="Times New Roman" panose="02020603050405020304" pitchFamily="18" charset="0"/>
              </a:rPr>
              <a:t>ПЕРЦЕПТИВНОГО.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295134" y="1856498"/>
            <a:ext cx="8369643" cy="2308324"/>
          </a:xfrm>
          <a:prstGeom prst="rect">
            <a:avLst/>
          </a:prstGeom>
        </p:spPr>
        <p:txBody>
          <a:bodyPr wrap="square">
            <a:spAutoFit/>
          </a:bodyPr>
          <a:lstStyle/>
          <a:p>
            <a:pPr indent="360000" algn="just">
              <a:spcAft>
                <a:spcPts val="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Комунікативна сторона спілкування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проявляється через дії особистості, свідомо орієнтовані на </a:t>
            </a:r>
            <a:r>
              <a:rPr lang="uk-UA" sz="1600" b="1" u="sng" dirty="0">
                <a:latin typeface="Times New Roman" panose="02020603050405020304" pitchFamily="18" charset="0"/>
                <a:ea typeface="Times New Roman" panose="02020603050405020304" pitchFamily="18" charset="0"/>
                <a:cs typeface="Times New Roman" panose="02020603050405020304" pitchFamily="18" charset="0"/>
              </a:rPr>
              <a:t>їх смислове сприйняття іншими людьми</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b="1" i="1" dirty="0">
                <a:latin typeface="Times New Roman" panose="02020603050405020304" pitchFamily="18" charset="0"/>
                <a:ea typeface="Calibri" panose="020F0502020204030204" pitchFamily="34" charset="0"/>
                <a:cs typeface="Times New Roman" panose="02020603050405020304" pitchFamily="18" charset="0"/>
              </a:rPr>
              <a:t>Комунікація </a:t>
            </a:r>
            <a:r>
              <a:rPr lang="uk-UA" sz="1600" dirty="0">
                <a:latin typeface="Times New Roman" panose="02020603050405020304" pitchFamily="18" charset="0"/>
                <a:ea typeface="Calibri" panose="020F0502020204030204" pitchFamily="34" charset="0"/>
                <a:cs typeface="Times New Roman" panose="02020603050405020304" pitchFamily="18" charset="0"/>
              </a:rPr>
              <a:t>– це обмін та передавання складовими інформації між людьми (ідей, уявлень, інтересів, настрою, почуттів, емоцій……).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Інформацію не лише передають, а й формують, уточнюють, засвоюють.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Існують відповідні вимоги до інформації, яка функціонує у діловій сфері.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Вона має бути зрозумілою, викликати довіру до передавача інформації, має передбачати оптимальний зворотний зв’язок. Комунікативний компонент спілкування сприяє збагаченню досвіду людини, нагромадженню знань, узгодженню дій.</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2"/>
          <p:cNvSpPr>
            <a:spLocks noChangeArrowheads="1"/>
          </p:cNvSpPr>
          <p:nvPr/>
        </p:nvSpPr>
        <p:spPr bwMode="auto">
          <a:xfrm>
            <a:off x="1813228" y="4347296"/>
            <a:ext cx="9851549" cy="22621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360000" algn="just"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Інтерактивна сторона спілкування</a:t>
            </a:r>
            <a:r>
              <a:rPr kumimoji="0" lang="uk-UA" sz="1600"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(від </a:t>
            </a:r>
            <a:r>
              <a:rPr kumimoji="0" lang="uk-UA" sz="1600" b="0" i="0" u="none" strike="noStrike" cap="none" normalizeH="0" baseline="0" dirty="0" err="1"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англ</a:t>
            </a:r>
            <a:r>
              <a:rPr kumimoji="0" lang="uk-UA" sz="1600"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kumimoji="0" lang="uk-UA" sz="1600" b="0" i="1" u="none" strike="noStrike" cap="none" normalizeH="0" baseline="0" dirty="0" err="1" smtClean="0">
                <a:ln>
                  <a:noFill/>
                </a:ln>
                <a:solidFill>
                  <a:srgbClr val="1F1F1F"/>
                </a:solidFill>
                <a:effectLst/>
                <a:latin typeface="Bookman Old Style" panose="02050604050505020204" pitchFamily="18" charset="0"/>
                <a:ea typeface="Times New Roman" panose="02020603050405020304" pitchFamily="18" charset="0"/>
                <a:cs typeface="Times New Roman" panose="02020603050405020304" pitchFamily="18" charset="0"/>
              </a:rPr>
              <a:t>interaction</a:t>
            </a:r>
            <a:r>
              <a:rPr kumimoji="0" lang="uk-UA" sz="1600"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 </a:t>
            </a:r>
            <a:r>
              <a:rPr kumimoji="0" lang="uk-UA" sz="1600" b="0" i="1"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Взаємодія</a:t>
            </a:r>
            <a:r>
              <a:rPr kumimoji="0" lang="uk-UA" sz="1600" b="0" i="0" u="none" strike="noStrike" cap="none" normalizeH="0" baseline="0" dirty="0" smtClean="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є взаємодія (і вплив) людей в процесі міжособистісних відносин.</a:t>
            </a:r>
            <a:r>
              <a:rPr kumimoji="0" lang="uk-UA" sz="1600" b="0" i="0" u="none" strike="noStrike" cap="none" normalizeH="0" baseline="0" dirty="0" smtClean="0">
                <a:ln>
                  <a:noFill/>
                </a:ln>
                <a:solidFill>
                  <a:schemeClr val="tx1"/>
                </a:solidFill>
                <a:effectLst/>
                <a:latin typeface="Bookman Old Style" panose="02050604050505020204" pitchFamily="18" charset="0"/>
              </a:rPr>
              <a:t> </a:t>
            </a:r>
          </a:p>
          <a:p>
            <a:pPr marL="0" marR="0" lvl="0" indent="360000" algn="just"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Інтерактивна складова</a:t>
            </a:r>
            <a:r>
              <a:rPr kumimoji="0" lang="uk-UA" sz="1600" b="0" i="1"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a:t>
            </a:r>
            <a:r>
              <a:rPr kumimoji="0" lang="uk-UA" sz="1600" b="0"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спілкування характеризується тим, що співрозмовники планують спільну діяльність, обмінюються діями, виробляють форми і норми спільних дій, спрямовані на взаємну зміну їхньої поведінки, діяльності, стосунків, настанов з метою забезпечення результативності спілкування і вироблення єдиної стратегії. </a:t>
            </a:r>
            <a:endParaRPr kumimoji="0" lang="uk-UA" sz="1600" b="0" i="0" u="none" strike="noStrike" cap="none" normalizeH="0" baseline="0" dirty="0" smtClean="0">
              <a:ln>
                <a:noFill/>
              </a:ln>
              <a:solidFill>
                <a:schemeClr val="tx1"/>
              </a:solidFill>
              <a:effectLst/>
              <a:latin typeface="Bookman Old Style" panose="02050604050505020204" pitchFamily="18" charset="0"/>
            </a:endParaRPr>
          </a:p>
          <a:p>
            <a:pPr marL="0" marR="0" lvl="0" indent="360000" algn="just" defTabSz="914400" rtl="0" eaLnBrk="0" fontAlgn="base" latinLnBrk="0" hangingPunct="0">
              <a:lnSpc>
                <a:spcPct val="100000"/>
              </a:lnSpc>
              <a:spcBef>
                <a:spcPct val="0"/>
              </a:spcBef>
              <a:spcAft>
                <a:spcPct val="0"/>
              </a:spcAft>
              <a:buClrTx/>
              <a:buSzTx/>
              <a:buFontTx/>
              <a:buNone/>
              <a:tabLst/>
            </a:pPr>
            <a:r>
              <a:rPr kumimoji="0" lang="uk-UA" sz="1600" b="1" i="0" u="sng"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Основу взаємодії становлять різноманітні міжособистісні контакти та дії. </a:t>
            </a:r>
            <a:r>
              <a:rPr kumimoji="0" lang="uk-UA" sz="1600" b="0"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Взаємодії притаманна </a:t>
            </a:r>
            <a:r>
              <a:rPr kumimoji="0" lang="uk-UA" sz="1600" b="0" i="0" u="none" strike="noStrike" cap="none" normalizeH="0" baseline="0" dirty="0" err="1"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причинова</a:t>
            </a:r>
            <a:r>
              <a:rPr kumimoji="0" lang="uk-UA" sz="1600" b="0"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cs typeface="Times New Roman" panose="02020603050405020304" pitchFamily="18" charset="0"/>
              </a:rPr>
              <a:t> залежність дій партнерів, коли поведінка кожного є водночас і стимулом, і реакцією на поведінку інших.</a:t>
            </a:r>
            <a:r>
              <a:rPr kumimoji="0" lang="uk-UA" sz="1600" b="0" i="0" u="none" strike="noStrike" cap="none" normalizeH="0" baseline="0" dirty="0" smtClean="0">
                <a:ln>
                  <a:noFill/>
                </a:ln>
                <a:solidFill>
                  <a:schemeClr val="tx1"/>
                </a:solidFill>
                <a:effectLst/>
                <a:latin typeface="Bookman Old Style" panose="02050604050505020204" pitchFamily="18" charset="0"/>
              </a:rPr>
              <a:t> </a:t>
            </a:r>
          </a:p>
        </p:txBody>
      </p:sp>
    </p:spTree>
    <p:extLst>
      <p:ext uri="{BB962C8B-B14F-4D97-AF65-F5344CB8AC3E}">
        <p14:creationId xmlns:p14="http://schemas.microsoft.com/office/powerpoint/2010/main" val="2112430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13356" y="339525"/>
            <a:ext cx="9672507" cy="7848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360000" algn="just"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Перцептивная</a:t>
            </a:r>
            <a:r>
              <a:rPr kumimoji="0" lang="uk-UA"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сторона спілкування</a:t>
            </a:r>
            <a:r>
              <a:rPr kumimoji="0" lang="uk-UA"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(від лат. «</a:t>
            </a:r>
            <a:r>
              <a:rPr kumimoji="0" lang="uk-UA" sz="1600" b="0" i="1" u="none" strike="noStrike" cap="none" normalizeH="0" baseline="0" dirty="0" err="1" smtClean="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perception</a:t>
            </a:r>
            <a:r>
              <a:rPr kumimoji="0" lang="uk-UA" sz="1600" b="0" i="0" u="none" strike="noStrike" cap="none" normalizeH="0" baseline="0" dirty="0" smtClean="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uk-UA"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sz="16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«сприймання</a:t>
            </a:r>
            <a:r>
              <a:rPr kumimoji="0" lang="uk-UA"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проявляється через сприйняття і оцінку людьми соціальних об'єктів (інших людей, самих себе, груп, інших соціальних спільнот).</a:t>
            </a:r>
            <a:r>
              <a:rPr kumimoji="0" lang="uk-UA" sz="1600" b="0" i="0" u="none" strike="noStrike" cap="none" normalizeH="0" baseline="0" dirty="0" smtClean="0">
                <a:ln>
                  <a:noFill/>
                </a:ln>
                <a:solidFill>
                  <a:schemeClr val="tx1"/>
                </a:solidFill>
                <a:effectLst/>
              </a:rPr>
              <a:t> </a:t>
            </a:r>
            <a:endParaRPr kumimoji="0" lang="uk-UA" sz="1600" b="0" i="0" u="none" strike="noStrike" cap="none" normalizeH="0" baseline="0" dirty="0" smtClean="0">
              <a:ln>
                <a:noFill/>
              </a:ln>
              <a:solidFill>
                <a:schemeClr val="tx1"/>
              </a:solidFill>
              <a:effectLst/>
              <a:latin typeface="Arial" panose="020B0604020202020204" pitchFamily="34" charset="0"/>
            </a:endParaRPr>
          </a:p>
        </p:txBody>
      </p:sp>
      <p:sp>
        <p:nvSpPr>
          <p:cNvPr id="3" name="Прямоугольник 2"/>
          <p:cNvSpPr/>
          <p:nvPr/>
        </p:nvSpPr>
        <p:spPr>
          <a:xfrm>
            <a:off x="3282892" y="1427549"/>
            <a:ext cx="8570752" cy="1077218"/>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Адекватний психологічний портрет суб’єкта спілкування формується залежно від об’єктивних і суб’єктивних чинників і включає в себе дію </a:t>
            </a:r>
            <a:r>
              <a:rPr lang="uk-UA" sz="1600" b="1" dirty="0">
                <a:latin typeface="Times New Roman" panose="02020603050405020304" pitchFamily="18" charset="0"/>
                <a:ea typeface="Calibri" panose="020F0502020204030204" pitchFamily="34" charset="0"/>
                <a:cs typeface="Times New Roman" panose="02020603050405020304" pitchFamily="18" charset="0"/>
              </a:rPr>
              <a:t>трьох важливих механізмів сприймання людини людиною</a:t>
            </a:r>
            <a:r>
              <a:rPr lang="uk-UA" sz="1600" dirty="0">
                <a:latin typeface="Times New Roman" panose="02020603050405020304" pitchFamily="18" charset="0"/>
                <a:ea typeface="Calibri" panose="020F0502020204030204" pitchFamily="34" charset="0"/>
                <a:cs typeface="Times New Roman" panose="02020603050405020304" pitchFamily="18" charset="0"/>
              </a:rPr>
              <a:t>:</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indent="360000" algn="just"/>
            <a:r>
              <a:rPr lang="uk-UA" sz="1600" b="1" dirty="0">
                <a:latin typeface="Times New Roman" panose="02020603050405020304" pitchFamily="18" charset="0"/>
                <a:ea typeface="Calibri" panose="020F0502020204030204" pitchFamily="34" charset="0"/>
              </a:rPr>
              <a:t>ІДЕНТИФІКАЦІЮ, РЕФЛЕКСІЮ (ІНТЕРПРЕТАЦІЮ) І СТЕРЕОТИПІЗАЦІЮ</a:t>
            </a:r>
            <a:endParaRPr lang="uk-UA" sz="1600" dirty="0"/>
          </a:p>
        </p:txBody>
      </p:sp>
      <p:sp>
        <p:nvSpPr>
          <p:cNvPr id="4" name="Прямоугольник 3"/>
          <p:cNvSpPr/>
          <p:nvPr/>
        </p:nvSpPr>
        <p:spPr>
          <a:xfrm>
            <a:off x="2435604" y="2890374"/>
            <a:ext cx="9418040" cy="1815882"/>
          </a:xfrm>
          <a:prstGeom prst="rect">
            <a:avLst/>
          </a:prstGeom>
        </p:spPr>
        <p:txBody>
          <a:bodyPr wrap="square">
            <a:spAutoFit/>
          </a:bodyPr>
          <a:lstStyle/>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Перший етап у механізмі пізнання людини людиною – </a:t>
            </a:r>
            <a:r>
              <a:rPr lang="uk-UA" sz="1600" b="1" u="sng" dirty="0" smtClean="0">
                <a:latin typeface="Times New Roman" panose="02020603050405020304" pitchFamily="18" charset="0"/>
                <a:ea typeface="Calibri" panose="020F0502020204030204" pitchFamily="34" charset="0"/>
                <a:cs typeface="Times New Roman" panose="02020603050405020304" pitchFamily="18" charset="0"/>
              </a:rPr>
              <a:t>ІДЕНТИФІКАЦІЯ</a:t>
            </a:r>
            <a:r>
              <a:rPr lang="uk-UA" sz="1600"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Ідентифікація буквально означає «ототожнення себе з іншим» і є одним із найпростіших способів розуміння іншої людини – уподібнення себе їй.</a:t>
            </a:r>
          </a:p>
          <a:p>
            <a:pPr indent="3600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Це спосіб розуміння іншої людини через усвідомлюване або неусвідомлюване уподібнення до того самого суб’єкта, який пізнає. </a:t>
            </a:r>
          </a:p>
          <a:p>
            <a:pPr indent="360000" algn="just">
              <a:spcAft>
                <a:spcPts val="0"/>
              </a:spcAft>
            </a:pPr>
            <a:r>
              <a:rPr lang="uk-UA" sz="1600" b="1" dirty="0">
                <a:latin typeface="Times New Roman" panose="02020603050405020304" pitchFamily="18" charset="0"/>
                <a:ea typeface="Calibri" panose="020F0502020204030204" pitchFamily="34" charset="0"/>
                <a:cs typeface="Times New Roman" panose="02020603050405020304" pitchFamily="18" charset="0"/>
              </a:rPr>
              <a:t>Сутність ідентифікації</a:t>
            </a:r>
            <a:r>
              <a:rPr lang="uk-UA" sz="1600" dirty="0">
                <a:latin typeface="Times New Roman" panose="02020603050405020304" pitchFamily="18" charset="0"/>
                <a:ea typeface="Calibri" panose="020F0502020204030204" pitchFamily="34" charset="0"/>
                <a:cs typeface="Times New Roman" panose="02020603050405020304" pitchFamily="18" charset="0"/>
              </a:rPr>
              <a:t> полягає в тому, що в ситуаціях взаємодії партнери намагаються зрозуміти один одного, ставлячи себе на місце іншого. </a:t>
            </a:r>
          </a:p>
        </p:txBody>
      </p:sp>
      <p:sp>
        <p:nvSpPr>
          <p:cNvPr id="5" name="Прямоугольник 4"/>
          <p:cNvSpPr/>
          <p:nvPr/>
        </p:nvSpPr>
        <p:spPr>
          <a:xfrm>
            <a:off x="5294849" y="5385548"/>
            <a:ext cx="6096000" cy="1200329"/>
          </a:xfrm>
          <a:prstGeom prst="rect">
            <a:avLst/>
          </a:prstGeom>
        </p:spPr>
        <p:txBody>
          <a:bodyPr>
            <a:spAutoFit/>
          </a:bodyPr>
          <a:lstStyle/>
          <a:p>
            <a:pPr indent="360000" algn="just">
              <a:spcAft>
                <a:spcPts val="0"/>
              </a:spcAft>
            </a:pPr>
            <a:r>
              <a:rPr lang="uk-UA" i="1" dirty="0" smtClean="0">
                <a:latin typeface="Times New Roman" panose="02020603050405020304" pitchFamily="18" charset="0"/>
                <a:ea typeface="Calibri" panose="020F0502020204030204" pitchFamily="34" charset="0"/>
                <a:cs typeface="Times New Roman" panose="02020603050405020304" pitchFamily="18" charset="0"/>
              </a:rPr>
              <a:t>Наприклад, </a:t>
            </a:r>
            <a:r>
              <a:rPr lang="uk-UA" i="1" dirty="0">
                <a:latin typeface="Times New Roman" panose="02020603050405020304" pitchFamily="18" charset="0"/>
                <a:ea typeface="Calibri" panose="020F0502020204030204" pitchFamily="34" charset="0"/>
                <a:cs typeface="Times New Roman" panose="02020603050405020304" pitchFamily="18" charset="0"/>
              </a:rPr>
              <a:t>студент добре розуміє хвилювання та поведінку іншого студента перед іспитом, закоханий – страждання того, кого спіткала невдача у коханні, взаємність.</a:t>
            </a:r>
          </a:p>
        </p:txBody>
      </p:sp>
    </p:spTree>
    <p:extLst>
      <p:ext uri="{BB962C8B-B14F-4D97-AF65-F5344CB8AC3E}">
        <p14:creationId xmlns:p14="http://schemas.microsoft.com/office/powerpoint/2010/main" val="574832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678</TotalTime>
  <Words>3418</Words>
  <Application>Microsoft Office PowerPoint</Application>
  <PresentationFormat>Широкий екран</PresentationFormat>
  <Paragraphs>221</Paragraphs>
  <Slides>26</Slides>
  <Notes>0</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26</vt:i4>
      </vt:variant>
    </vt:vector>
  </HeadingPairs>
  <TitlesOfParts>
    <vt:vector size="36" baseType="lpstr">
      <vt:lpstr>Arial</vt:lpstr>
      <vt:lpstr>Arial Black</vt:lpstr>
      <vt:lpstr>Bookman Old Style</vt:lpstr>
      <vt:lpstr>Calibri</vt:lpstr>
      <vt:lpstr>Century Gothic</vt:lpstr>
      <vt:lpstr>Symbol</vt:lpstr>
      <vt:lpstr>Times New Roman</vt:lpstr>
      <vt:lpstr>Times New Roman,BoldItalic</vt:lpstr>
      <vt:lpstr>Wingdings 3</vt:lpstr>
      <vt:lpstr>Легкий дым</vt:lpstr>
      <vt:lpstr>ТЕМА 1. ПРЕДМЕТ ТА ЗАВДАННЯ КУРСУ «ПСИХОЛОГІЯ СПІЛКУВАННЯ В СФЕРІ ОБСЛУГОВУВАННЯ».  ПОНЯТТЯ ПРО СПІЛКУВАННЯ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Ira</dc:creator>
  <cp:lastModifiedBy>Ярмолюк Діна Іванівна</cp:lastModifiedBy>
  <cp:revision>189</cp:revision>
  <dcterms:created xsi:type="dcterms:W3CDTF">2022-01-17T15:14:11Z</dcterms:created>
  <dcterms:modified xsi:type="dcterms:W3CDTF">2026-01-26T13:59:10Z</dcterms:modified>
</cp:coreProperties>
</file>