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334" r:id="rId12"/>
    <p:sldId id="335" r:id="rId13"/>
    <p:sldId id="270" r:id="rId14"/>
    <p:sldId id="333" r:id="rId15"/>
    <p:sldId id="271" r:id="rId16"/>
    <p:sldId id="332" r:id="rId17"/>
    <p:sldId id="272" r:id="rId18"/>
    <p:sldId id="331" r:id="rId19"/>
    <p:sldId id="267" r:id="rId20"/>
    <p:sldId id="268" r:id="rId21"/>
    <p:sldId id="269" r:id="rId22"/>
    <p:sldId id="273" r:id="rId23"/>
    <p:sldId id="330" r:id="rId24"/>
    <p:sldId id="26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45" autoAdjust="0"/>
  </p:normalViewPr>
  <p:slideViewPr>
    <p:cSldViewPr snapToGrid="0">
      <p:cViewPr varScale="1">
        <p:scale>
          <a:sx n="61" d="100"/>
          <a:sy n="61" d="100"/>
        </p:scale>
        <p:origin x="8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439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196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86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414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1814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8768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148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451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040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756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4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971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665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346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016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802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59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A919F-2278-4348-ABC6-EC39F0E69B8E}" type="datetimeFigureOut">
              <a:rPr lang="uk-UA" smtClean="0"/>
              <a:t>25.03.2025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9D9DE-2704-4434-9267-B1A60E98616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938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p.pl.ua/2021/08/10-faktiv-pro-ukrainske-derzhavotvorennia/" TargetMode="External"/><Relationship Id="rId2" Type="http://schemas.openxmlformats.org/officeDocument/2006/relationships/hyperlink" Target="https://mankrda.gov.ua/informacijnij-rozdil/aktualnij-komentar/evoljuciya-ukrainskogo-derzhavotvorenny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rl.li/xvjkwv" TargetMode="External"/><Relationship Id="rId4" Type="http://schemas.openxmlformats.org/officeDocument/2006/relationships/hyperlink" Target="https://doi.org/10.31732/2708-339X-2024-12-A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FCF7B-A110-25FE-69FB-4AF6AF203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Державотворення</a:t>
            </a:r>
            <a:br>
              <a:rPr lang="uk-UA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О.Гордійчук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06015F-522C-A2F9-2665-FD82C09F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53" y="1923297"/>
            <a:ext cx="95250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16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171F4-DC33-5AB3-6277-E21A9B0F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Традиції державотворення України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1F303C-9BF3-1DA7-A0EB-0CD6ACD80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3200" b="1" dirty="0"/>
              <a:t>Період давньоруської державності </a:t>
            </a:r>
            <a:r>
              <a:rPr lang="uk-UA" sz="3200" dirty="0"/>
              <a:t>(</a:t>
            </a:r>
            <a:r>
              <a:rPr lang="en-US" sz="3200" dirty="0"/>
              <a:t>VI - </a:t>
            </a:r>
            <a:r>
              <a:rPr lang="uk-UA" sz="3200" dirty="0"/>
              <a:t>середина </a:t>
            </a:r>
            <a:r>
              <a:rPr lang="en-US" sz="3200" dirty="0"/>
              <a:t>XIV </a:t>
            </a:r>
            <a:r>
              <a:rPr lang="uk-UA" sz="3200" dirty="0"/>
              <a:t>ст.). </a:t>
            </a:r>
          </a:p>
          <a:p>
            <a:pPr marL="0" indent="0" algn="just">
              <a:buNone/>
            </a:pPr>
            <a:endParaRPr lang="uk-UA" sz="3200" dirty="0"/>
          </a:p>
          <a:p>
            <a:pPr marL="0" indent="0" algn="just">
              <a:buNone/>
            </a:pPr>
            <a:r>
              <a:rPr lang="uk-UA" sz="3200" dirty="0"/>
              <a:t>Основний його зміст пов'язаний з формуванням, розвитком і занепадом </a:t>
            </a:r>
            <a:r>
              <a:rPr lang="uk-UA" sz="3200" b="1" dirty="0"/>
              <a:t>Київської Русі </a:t>
            </a:r>
            <a:r>
              <a:rPr lang="uk-UA" sz="3200" dirty="0"/>
              <a:t>та продовженням давньоруських державно-політичних традицій в </a:t>
            </a:r>
            <a:r>
              <a:rPr lang="uk-UA" sz="3200" b="1" dirty="0"/>
              <a:t>Галицько-Волинському князівстві.</a:t>
            </a:r>
          </a:p>
        </p:txBody>
      </p:sp>
    </p:spTree>
    <p:extLst>
      <p:ext uri="{BB962C8B-B14F-4D97-AF65-F5344CB8AC3E}">
        <p14:creationId xmlns:p14="http://schemas.microsoft.com/office/powerpoint/2010/main" val="243547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D186741-B6E9-8B39-337D-A6B4C9D50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839" y="170029"/>
            <a:ext cx="7775209" cy="6517942"/>
          </a:xfrm>
        </p:spPr>
      </p:pic>
    </p:spTree>
    <p:extLst>
      <p:ext uri="{BB962C8B-B14F-4D97-AF65-F5344CB8AC3E}">
        <p14:creationId xmlns:p14="http://schemas.microsoft.com/office/powerpoint/2010/main" val="25284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8FDE349-C9A0-0200-8D3C-B74C18A7D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581" y="202435"/>
            <a:ext cx="7697894" cy="6453129"/>
          </a:xfrm>
        </p:spPr>
      </p:pic>
    </p:spTree>
    <p:extLst>
      <p:ext uri="{BB962C8B-B14F-4D97-AF65-F5344CB8AC3E}">
        <p14:creationId xmlns:p14="http://schemas.microsoft.com/office/powerpoint/2010/main" val="330828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169FC-6A80-67E9-D091-CC898FD9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5" y="753228"/>
            <a:ext cx="10037328" cy="1080938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>
                <a:latin typeface="mariupol-regular"/>
              </a:rPr>
              <a:t>Велике Князівство Литовське - держава, що стала фактичним</a:t>
            </a:r>
            <a:r>
              <a:rPr lang="uk-UA" b="1" dirty="0">
                <a:latin typeface="Open Sans" panose="020B0606030504020204" pitchFamily="34" charset="0"/>
              </a:rPr>
              <a:t> </a:t>
            </a:r>
            <a:r>
              <a:rPr lang="uk-UA" b="1" dirty="0">
                <a:latin typeface="mariupol-regular"/>
              </a:rPr>
              <a:t>продовжувачем традицій Русі</a:t>
            </a:r>
            <a:br>
              <a:rPr lang="uk-UA" dirty="0">
                <a:latin typeface="Open Sans" panose="020B0606030504020204" pitchFamily="34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1E96A0-640E-C946-9CEC-1DD973CDB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uk-UA" b="0" i="0" dirty="0">
                <a:effectLst/>
                <a:latin typeface="mariupol-regular"/>
              </a:rPr>
              <a:t>Включало українські землі в сер. </a:t>
            </a:r>
            <a:r>
              <a:rPr lang="en-US" b="0" i="0" dirty="0">
                <a:effectLst/>
                <a:latin typeface="mariupol-regular"/>
              </a:rPr>
              <a:t>XIV </a:t>
            </a:r>
            <a:r>
              <a:rPr lang="uk-UA" b="0" i="0" dirty="0">
                <a:effectLst/>
                <a:latin typeface="mariupol-regular"/>
              </a:rPr>
              <a:t>ст. Князівство династії литовських </a:t>
            </a:r>
            <a:r>
              <a:rPr lang="uk-UA" b="0" i="0" dirty="0" err="1">
                <a:effectLst/>
                <a:latin typeface="mariupol-regular"/>
              </a:rPr>
              <a:t>Гедиміновичів</a:t>
            </a:r>
            <a:r>
              <a:rPr lang="uk-UA" b="0" i="0" dirty="0">
                <a:effectLst/>
                <a:latin typeface="mariupol-regular"/>
              </a:rPr>
              <a:t> було однією з найбільших держав тогочасної Європи.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uk-UA" b="0" i="0" dirty="0">
                <a:effectLst/>
                <a:latin typeface="mariupol-regular"/>
              </a:rPr>
              <a:t> Економічно і культурно руські землі були значно більш розвинені за литовські. Руські еліти сформували обличчя литовської держави. Було засвоєно чимало норм руського права, назви </a:t>
            </a:r>
            <a:r>
              <a:rPr lang="uk-UA" b="0" i="0" dirty="0" err="1">
                <a:effectLst/>
                <a:latin typeface="mariupol-regular"/>
              </a:rPr>
              <a:t>посад,станів</a:t>
            </a:r>
            <a:r>
              <a:rPr lang="uk-UA" b="0" i="0" dirty="0">
                <a:effectLst/>
                <a:latin typeface="mariupol-regular"/>
              </a:rPr>
              <a:t>, система адміністрацій тощо. 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uk-UA" b="0" i="0" dirty="0">
                <a:effectLst/>
                <a:latin typeface="mariupol-regular"/>
              </a:rPr>
              <a:t>Офіційною мовою Великого Князівства Литовського стала руська, нею велися ділові папери. Основним джерелом права була “Руська правда”, пізніше – “Литовські статути”, укладені на її основі. Українські землі в складі Великого Князівства Литовського користувалися широкою автономією.</a:t>
            </a:r>
            <a:endParaRPr lang="uk-UA" b="0" i="0" dirty="0">
              <a:effectLst/>
              <a:latin typeface="Open Sans" panose="020B060603050402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693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9D64CDAC-A2FA-65B6-C268-89621172D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190" y="113016"/>
            <a:ext cx="9257014" cy="6626831"/>
          </a:xfrm>
        </p:spPr>
      </p:pic>
    </p:spTree>
    <p:extLst>
      <p:ext uri="{BB962C8B-B14F-4D97-AF65-F5344CB8AC3E}">
        <p14:creationId xmlns:p14="http://schemas.microsoft.com/office/powerpoint/2010/main" val="852850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539A1-8160-8FD4-EA65-DDB9AAE5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Козацька держава – Гетьманщина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5F304A-0CFE-73FB-3FE2-20BFA0BE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87" y="2162212"/>
            <a:ext cx="11011669" cy="426941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0" i="0" dirty="0" err="1">
                <a:effectLst/>
                <a:latin typeface="mariupol-regular"/>
              </a:rPr>
              <a:t>Виникло</a:t>
            </a:r>
            <a:r>
              <a:rPr lang="uk-UA" b="0" i="0" dirty="0">
                <a:effectLst/>
                <a:latin typeface="mariupol-regular"/>
              </a:rPr>
              <a:t> козацтво завдяки комплексу економічних, політичних, релігійних, </a:t>
            </a:r>
          </a:p>
          <a:p>
            <a:pPr marL="0" indent="0">
              <a:buNone/>
            </a:pPr>
            <a:r>
              <a:rPr lang="uk-UA" b="0" i="0" dirty="0">
                <a:effectLst/>
                <a:latin typeface="mariupol-regular"/>
              </a:rPr>
              <a:t>соціальних чинників. Передусім, це – природне прагнення до самозбереження, </a:t>
            </a:r>
          </a:p>
          <a:p>
            <a:pPr marL="0" indent="0">
              <a:buNone/>
            </a:pPr>
            <a:r>
              <a:rPr lang="uk-UA" b="0" i="0" dirty="0">
                <a:effectLst/>
                <a:latin typeface="mariupol-regular"/>
              </a:rPr>
              <a:t>самоствердження і самореалізації, а також наявність </a:t>
            </a:r>
          </a:p>
          <a:p>
            <a:pPr marL="0" indent="0">
              <a:buNone/>
            </a:pPr>
            <a:r>
              <a:rPr lang="uk-UA" b="0" i="0" dirty="0">
                <a:effectLst/>
                <a:latin typeface="mariupol-regular"/>
              </a:rPr>
              <a:t>великого масиву вільних земель – Дикого поля.</a:t>
            </a:r>
          </a:p>
          <a:p>
            <a:pPr marL="0" indent="0">
              <a:buNone/>
            </a:pPr>
            <a:endParaRPr lang="uk-UA" dirty="0">
              <a:latin typeface="mariupol-regular"/>
            </a:endParaRPr>
          </a:p>
          <a:p>
            <a:pPr marL="0" indent="0">
              <a:buNone/>
            </a:pPr>
            <a:r>
              <a:rPr lang="uk-UA" sz="2500" dirty="0">
                <a:latin typeface="mariupol-regular"/>
              </a:rPr>
              <a:t>Гетьманщина була життєздатним політичним організмом: мала територію, державну владу, місцеву адміністрацію, військо, фінансову, податкову та нормативно-правову системи тощо.</a:t>
            </a:r>
          </a:p>
          <a:p>
            <a:pPr marL="0" indent="0">
              <a:buNone/>
            </a:pPr>
            <a:r>
              <a:rPr lang="uk-UA" sz="2500" dirty="0">
                <a:latin typeface="mariupol-regular"/>
              </a:rPr>
              <a:t>Вершиною політико-правової думки Гетьманщини стало укладання Пилипом Орликом 1710 року “</a:t>
            </a:r>
            <a:r>
              <a:rPr lang="uk-UA" sz="2500" i="1" dirty="0">
                <a:latin typeface="mariupol-regular"/>
              </a:rPr>
              <a:t>Договору та встановлення прав і вольностей Війська Запорозького та всього вільного народу Малоросійського між Ясновельможним гетьманом Пилипом Орликом та між Генеральною старшиною, полковниками, а також названим Військом Запорозьким, що за давнім звичаєм і за військовими правилами схвалені обома сторонами вільним голосуванням і скріплені найяснішим гетьманом урочистою присягою</a:t>
            </a:r>
            <a:r>
              <a:rPr lang="uk-UA" sz="2500" dirty="0">
                <a:latin typeface="mariupol-regular"/>
              </a:rPr>
              <a:t>”. </a:t>
            </a:r>
          </a:p>
          <a:p>
            <a:pPr marL="0" indent="0">
              <a:buNone/>
            </a:pPr>
            <a:r>
              <a:rPr lang="uk-UA" sz="2500" dirty="0">
                <a:latin typeface="mariupol-regular"/>
              </a:rPr>
              <a:t>Цей договір, написаний під значним впливом ідей західноєвропейського парламентаризму, називають Конституцією Пилипа Орлика.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62CF50-34E9-C1C0-1F47-828A4493C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840" y="199963"/>
            <a:ext cx="2588216" cy="35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6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6D0103C-1060-89AD-3D00-622CE7DAC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304" y="105310"/>
            <a:ext cx="10136877" cy="6647380"/>
          </a:xfrm>
        </p:spPr>
      </p:pic>
    </p:spTree>
    <p:extLst>
      <p:ext uri="{BB962C8B-B14F-4D97-AF65-F5344CB8AC3E}">
        <p14:creationId xmlns:p14="http://schemas.microsoft.com/office/powerpoint/2010/main" val="4046162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FF56D4-82D4-BA10-46F0-10FE3CABE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Покоління Руської трійці, Кирило-Мефодіївського товариства, громадівців і Братства тарасівців заклали підвалини для майбутньої української державності.</a:t>
            </a:r>
          </a:p>
          <a:p>
            <a:endParaRPr lang="uk-UA" dirty="0"/>
          </a:p>
          <a:p>
            <a:r>
              <a:rPr lang="uk-UA" dirty="0"/>
              <a:t>Визвольні змагання 1918-1922 рр.</a:t>
            </a:r>
          </a:p>
          <a:p>
            <a:endParaRPr lang="uk-UA" dirty="0"/>
          </a:p>
          <a:p>
            <a:r>
              <a:rPr lang="uk-UA" dirty="0"/>
              <a:t>1991 р. – проголошення державної незалежності України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52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64B1FBC-9313-D7BC-EA50-121F98A03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367" y="0"/>
            <a:ext cx="8681662" cy="6858000"/>
          </a:xfrm>
        </p:spPr>
      </p:pic>
    </p:spTree>
    <p:extLst>
      <p:ext uri="{BB962C8B-B14F-4D97-AF65-F5344CB8AC3E}">
        <p14:creationId xmlns:p14="http://schemas.microsoft.com/office/powerpoint/2010/main" val="19963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. ПОСТАТІ УКРАЇНСЬКОГО ДЕРЖАВОТВОРЕННЯ">
            <a:extLst>
              <a:ext uri="{FF2B5EF4-FFF2-40B4-BE49-F238E27FC236}">
                <a16:creationId xmlns:a16="http://schemas.microsoft.com/office/drawing/2014/main" id="{666086A4-2D24-3D86-BE02-7CBC793BCF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13" y="560989"/>
            <a:ext cx="5736021" cy="573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8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90A6-B809-31E5-C561-005CD65A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Державотво́рення</a:t>
            </a:r>
            <a:r>
              <a:rPr lang="uk-UA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англ</a:t>
            </a:r>
            <a:r>
              <a:rPr lang="uk-UA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Building</a:t>
            </a:r>
            <a:r>
              <a:rPr lang="uk-UA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791293-0134-678C-5133-BE0573446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 </a:t>
            </a:r>
            <a:r>
              <a:rPr lang="uk-UA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комплексний довготривалий процес, спрямований на утворення держави, який включає культурні, політичні, економічні, релігійні та ін. чинники.</a:t>
            </a:r>
          </a:p>
        </p:txBody>
      </p:sp>
    </p:spTree>
    <p:extLst>
      <p:ext uri="{BB962C8B-B14F-4D97-AF65-F5344CB8AC3E}">
        <p14:creationId xmlns:p14="http://schemas.microsoft.com/office/powerpoint/2010/main" val="780655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FA58D9-0E19-BCC5-F3E9-B108A6C9F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6" y="832207"/>
            <a:ext cx="11106364" cy="5476126"/>
          </a:xfrm>
        </p:spPr>
        <p:txBody>
          <a:bodyPr>
            <a:normAutofit fontScale="40000" lnSpcReduction="20000"/>
          </a:bodyPr>
          <a:lstStyle/>
          <a:p>
            <a:pPr algn="just">
              <a:spcAft>
                <a:spcPts val="750"/>
              </a:spcAft>
              <a:buNone/>
            </a:pPr>
            <a:r>
              <a:rPr lang="uk-UA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Князь ВОЛОДИМИР ВЕЛИКИЙ (980-1015): прийняв християнство для Київської Русі, що стало важливою віхою в історії країни та сприяло її культурному об'єднанню.</a:t>
            </a:r>
          </a:p>
          <a:p>
            <a:pPr algn="just">
              <a:spcAft>
                <a:spcPts val="750"/>
              </a:spcAft>
              <a:buNone/>
            </a:pPr>
            <a:r>
              <a:rPr lang="uk-UA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 МУДРИЙ (1019-1054): видав перший писемний закон Русі - "Руську правду", яка регулювала суспільні відносини та зміцнила державний лад.</a:t>
            </a:r>
          </a:p>
          <a:p>
            <a:pPr algn="just">
              <a:spcAft>
                <a:spcPts val="750"/>
              </a:spcAft>
              <a:buNone/>
            </a:pPr>
            <a:r>
              <a:rPr lang="uk-UA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ДАНИЛО ГАЛИЦЬКИЙ (1205-1264): Король Русі, який зумів об'єднати під своєю владою Галицько-Волинське князівство та протистояти монгольській навалі.</a:t>
            </a:r>
          </a:p>
          <a:p>
            <a:pPr algn="just">
              <a:spcAft>
                <a:spcPts val="750"/>
              </a:spcAft>
              <a:buNone/>
            </a:pPr>
            <a:r>
              <a:rPr lang="uk-UA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ХМЕЛЬНИЦЬКИЙ (1648-1657): Гетьман України, який очолив національно-визвольну війну проти Речі Посполитої та проголосив Українську козацьку державу.</a:t>
            </a:r>
          </a:p>
          <a:p>
            <a:pPr algn="just">
              <a:spcAft>
                <a:spcPts val="750"/>
              </a:spcAft>
              <a:buNone/>
            </a:pPr>
            <a:r>
              <a:rPr lang="uk-UA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ІВАН МАЗЕПА (1687-1708): Гетьман України, який прагнув більшої автономії для козацької держави та намагався укласти союз зі Швецією.</a:t>
            </a:r>
          </a:p>
          <a:p>
            <a:pPr algn="just">
              <a:spcAft>
                <a:spcPts val="750"/>
              </a:spcAft>
              <a:buNone/>
            </a:pPr>
            <a:r>
              <a:rPr lang="uk-UA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ПАВЛО ПОЛУБОТКО (1722-1724): Гетьман України, який очолив повстання проти російського царя Петра </a:t>
            </a:r>
            <a:r>
              <a:rPr lang="en-US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uk-UA" sz="6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боровся за збереження автономії козацької держави.</a:t>
            </a:r>
          </a:p>
          <a:p>
            <a:pPr>
              <a:buNone/>
            </a:pP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4815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B04717-E157-A01C-4FBC-B614ABCA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69" y="698643"/>
            <a:ext cx="11054993" cy="5774076"/>
          </a:xfrm>
        </p:spPr>
        <p:txBody>
          <a:bodyPr>
            <a:normAutofit fontScale="62500" lnSpcReduction="20000"/>
          </a:bodyPr>
          <a:lstStyle/>
          <a:p>
            <a:pPr algn="just">
              <a:spcAft>
                <a:spcPts val="750"/>
              </a:spcAft>
              <a:buNone/>
            </a:pPr>
            <a:r>
              <a:rPr lang="uk-UA" sz="3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 ГРУШЕВСЬКИЙ (1917-1918): Голова Центральної Ради Української Народної Республіки,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історик, </a:t>
            </a:r>
            <a:r>
              <a:rPr lang="uk-UA" sz="3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який стояв біля витоків української державності в ХХ столітті.</a:t>
            </a:r>
          </a:p>
          <a:p>
            <a:pPr algn="just">
              <a:spcAft>
                <a:spcPts val="750"/>
              </a:spcAft>
              <a:buNone/>
            </a:pPr>
            <a:r>
              <a:rPr lang="uk-UA" sz="3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ВИННИЧЕНКО (1880-1951) - </a:t>
            </a:r>
            <a:r>
              <a:rPr lang="uk-UA" sz="28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політичний і громадський діяч, прозаїк, драматург і художник. Автор усіх делегацій, універсалів та законодавчих </a:t>
            </a:r>
            <a:r>
              <a:rPr lang="uk-UA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УНР. </a:t>
            </a:r>
          </a:p>
          <a:p>
            <a:pPr algn="just">
              <a:spcAft>
                <a:spcPts val="750"/>
              </a:spcAft>
              <a:buNone/>
            </a:pPr>
            <a:r>
              <a:rPr lang="uk-UA" sz="3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СИМОН ПЕТЛЮРА (1919-1921): Головний отаман Української Народної Республіки, який боровся проти більшовицької окупації України.</a:t>
            </a:r>
          </a:p>
          <a:p>
            <a:pPr algn="just">
              <a:spcAft>
                <a:spcPts val="750"/>
              </a:spcAft>
              <a:buNone/>
            </a:pP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 СКОРОПАДСЬКИЙ (1873-1945)- </a:t>
            </a:r>
            <a:r>
              <a:rPr lang="ru-RU" sz="2800" b="0" i="0" dirty="0" err="1">
                <a:effectLst/>
                <a:latin typeface="Arial" panose="020B0604020202020204" pitchFamily="34" charset="0"/>
              </a:rPr>
              <a:t>гетьман</a:t>
            </a:r>
            <a:r>
              <a:rPr lang="ru-RU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>
                <a:effectLst/>
                <a:latin typeface="Arial" panose="020B0604020202020204" pitchFamily="34" charset="0"/>
              </a:rPr>
              <a:t>України</a:t>
            </a:r>
            <a:r>
              <a:rPr lang="ru-RU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sz="2800" b="0" i="0" dirty="0" err="1">
                <a:effectLst/>
                <a:latin typeface="Arial" panose="020B0604020202020204" pitchFamily="34" charset="0"/>
              </a:rPr>
              <a:t>український</a:t>
            </a:r>
            <a:r>
              <a:rPr lang="ru-RU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>
                <a:effectLst/>
                <a:latin typeface="Arial" panose="020B0604020202020204" pitchFamily="34" charset="0"/>
              </a:rPr>
              <a:t>державний</a:t>
            </a:r>
            <a:r>
              <a:rPr lang="ru-RU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sz="2800" b="0" i="0" dirty="0" err="1">
                <a:effectLst/>
                <a:latin typeface="Arial" panose="020B0604020202020204" pitchFamily="34" charset="0"/>
              </a:rPr>
              <a:t>політичний</a:t>
            </a:r>
            <a:r>
              <a:rPr lang="ru-RU" sz="2800" b="0" i="0" dirty="0">
                <a:effectLst/>
                <a:latin typeface="Arial" panose="020B0604020202020204" pitchFamily="34" charset="0"/>
              </a:rPr>
              <a:t> і </a:t>
            </a:r>
            <a:r>
              <a:rPr lang="ru-RU" sz="2800" b="0" i="0" dirty="0" err="1">
                <a:effectLst/>
                <a:latin typeface="Arial" panose="020B0604020202020204" pitchFamily="34" charset="0"/>
              </a:rPr>
              <a:t>громадський</a:t>
            </a:r>
            <a:r>
              <a:rPr lang="ru-RU" sz="28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800" b="0" i="0" dirty="0" err="1">
                <a:effectLst/>
                <a:latin typeface="Arial" panose="020B0604020202020204" pitchFamily="34" charset="0"/>
              </a:rPr>
              <a:t>діяч</a:t>
            </a:r>
            <a:r>
              <a:rPr lang="ru-RU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sz="2800" b="0" i="0" dirty="0" err="1">
                <a:effectLst/>
                <a:latin typeface="Arial" panose="020B0604020202020204" pitchFamily="34" charset="0"/>
              </a:rPr>
              <a:t>військовик</a:t>
            </a:r>
            <a:r>
              <a:rPr lang="ru-RU" sz="2800" b="0" i="0" dirty="0">
                <a:effectLst/>
                <a:latin typeface="Arial" panose="020B0604020202020204" pitchFamily="34" charset="0"/>
              </a:rPr>
              <a:t>.</a:t>
            </a:r>
            <a:endParaRPr lang="uk-UA" sz="3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  <a:buNone/>
            </a:pPr>
            <a:r>
              <a:rPr lang="uk-UA" sz="3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Євген КОНОВАЛЕЦЬ (1891-1938)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державний, військовий та політичний діяч, полковник Армії УНР, командир Січових Стрільців, </a:t>
            </a:r>
            <a:r>
              <a:rPr lang="uk-UA" sz="2800" b="0" i="0" dirty="0">
                <a:effectLst/>
                <a:latin typeface="Arial" panose="020B0604020202020204" pitchFamily="34" charset="0"/>
              </a:rPr>
              <a:t>засновник та перший голова Організації українських націоналістів.</a:t>
            </a:r>
          </a:p>
          <a:p>
            <a:pPr algn="just">
              <a:spcAft>
                <a:spcPts val="750"/>
              </a:spcAft>
              <a:buNone/>
            </a:pPr>
            <a:r>
              <a:rPr lang="uk-UA" sz="3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Степан  БАНДЕРА (1909 - 1959)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політичний діяч, революціонер, один із радикальних та чільних ідеологів, практиків і теоретиків українського націоналістичного руху XX століття, голова Проводу ОУН-Б.</a:t>
            </a:r>
          </a:p>
          <a:p>
            <a:pPr algn="just">
              <a:spcAft>
                <a:spcPts val="750"/>
              </a:spcAft>
              <a:buNone/>
            </a:pPr>
            <a:r>
              <a:rPr lang="uk-UA" sz="3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 ШУХЕВИЧ (1907-1950):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політичний, громадський, державний і військовий діяч. Член галицького крайового проводу Організації українських націоналістів.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0033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05BDD5-11BE-6135-7DD2-34B2FB3BD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81" y="647272"/>
            <a:ext cx="10705672" cy="5804899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750"/>
              </a:spcAft>
              <a:buNone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ДОНЦОВ - </a:t>
            </a:r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 літературний критик, публіцист, філософ, політичний діяч, один із перших керівників Союзу визволення України, голова першої української телеграфічної агенції, головний ідеолог українського інтегрального націоналізму.</a:t>
            </a:r>
          </a:p>
          <a:p>
            <a:pPr algn="just">
              <a:spcAft>
                <a:spcPts val="750"/>
              </a:spcAft>
              <a:buNone/>
            </a:pPr>
            <a:endParaRPr lang="uk-UA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  <a:buNone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ЛЕОНІД КРАВЧУК (1991-1994): Перший президент незалежної України, який зробив значний внесок у становлення української державності.</a:t>
            </a:r>
          </a:p>
          <a:p>
            <a:pPr algn="just">
              <a:spcAft>
                <a:spcPts val="750"/>
              </a:spcAft>
              <a:buNone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ВІКТОР ЮЩЕНКО (2005-2010): Президент України, який очолив Помаранчеву революцію та сприяв демократизації країни, духовній єдності..</a:t>
            </a:r>
          </a:p>
          <a:p>
            <a:pPr algn="just">
              <a:spcAft>
                <a:spcPts val="750"/>
              </a:spcAft>
              <a:buNone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ПЕТРО ПОРОШЕНКО (2014-2019): Президент України, який керував країною під час війни з Росією та розпочав реформи, спрямовані на євроінтеграцію.</a:t>
            </a:r>
          </a:p>
          <a:p>
            <a:pPr algn="just">
              <a:spcAft>
                <a:spcPts val="750"/>
              </a:spcAft>
              <a:buNone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ЗЕЛЕНСЬКИЙ (з 2019): Президент України, який керує країною в роки повномасштабного вторгнення </a:t>
            </a:r>
            <a:r>
              <a:rPr lang="uk-UA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Україну. За версією журналу «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Time», </a:t>
            </a: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Зеленський став найвпливовішою людиною 2022 року набравши 5 % голосів (понад 3,3 мільйона читачів).</a:t>
            </a:r>
          </a:p>
          <a:p>
            <a:pPr algn="just">
              <a:spcAft>
                <a:spcPts val="750"/>
              </a:spcAft>
              <a:buNone/>
            </a:pPr>
            <a:r>
              <a:rPr lang="uk-UA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лише деякі з багатьох видатних постатей, які зробили значний внесок у українське державотворення. Їхня спадщина надихає сучасних українців на боротьбу за свою свободу та незалежність.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0765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23A884-B684-E8A5-CF30-1CC0EE49B0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46" y="142204"/>
            <a:ext cx="3462469" cy="37105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717FA6-1CE3-10F1-AC55-BD5C6F4F6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8" y="3862541"/>
            <a:ext cx="3674433" cy="27629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CE6920-CA73-7AAD-312D-563D14240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85" y="742679"/>
            <a:ext cx="4933784" cy="27629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F7438F-2F4A-27C5-E550-84A873B6B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955" y="1692022"/>
            <a:ext cx="5146801" cy="322581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16D568-6F32-0DFC-D1AB-5F5F2ECE0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8175" y="253295"/>
            <a:ext cx="3408461" cy="40698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BE85D4-1405-B94C-B93B-E28D81C8F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467" y="3498110"/>
            <a:ext cx="3962743" cy="30250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B58414-1445-5D31-F566-80E7F80AFD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559" y="3884475"/>
            <a:ext cx="3962743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9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B5CD6-884E-7405-6798-DC668593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Допоміжні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E2B584-E8D1-C2F4-9975-80197455F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Еволюція Українського державотворення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https://mankrda.gov.ua/informacijnij-rozdil/aktualnij-komentar/evoljuciya-ukrainskogo-derzhavotvorennya/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фактів про державотворення в Україні: </a:t>
            </a:r>
            <a:r>
              <a:rPr lang="en-US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https://np.pl.ua/2021/08/10-faktiv-pro-ukrainske-derzhavotvorennia/</a:t>
            </a: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Лисак М.Ю. (2024). Проблемні аспекти сучасного державотворення в Україні. </a:t>
            </a:r>
            <a:r>
              <a:rPr lang="uk-UA" sz="2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Legal</a:t>
            </a:r>
            <a:r>
              <a:rPr lang="uk-UA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Bulletin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39–43. </a:t>
            </a:r>
            <a:r>
              <a:rPr lang="uk-UA" sz="20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https://doi.org/10.31732/2708-339X-2024-12-A5</a:t>
            </a:r>
            <a:r>
              <a:rPr lang="uk-UA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Відео матеріали по державотворенню України: </a:t>
            </a:r>
            <a:r>
              <a:rPr lang="en-US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https://surl.li/xvjkwv</a:t>
            </a:r>
            <a:r>
              <a:rPr lang="uk-UA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937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D4FFF-ABBC-B1B1-BC2C-ECB89A73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Історичні чинники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C2F06E-C47E-3D82-6DB5-955C46971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uk-U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Попередній досвід державності</a:t>
            </a:r>
            <a:r>
              <a:rPr lang="uk-U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(існування або відсутність держави в минулому, її традиції, форма правління).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uk-U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Колоніальне або імперське минуле</a:t>
            </a:r>
            <a:r>
              <a:rPr lang="uk-U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(вплив колишніх метрополій, боротьба за незалежність).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uk-U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Військові конфлікти та революції</a:t>
            </a:r>
            <a:r>
              <a:rPr lang="uk-U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(визвольні війни, повстання, державні перевороти).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427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634A6-99CD-ACD1-34C7-E3D97BCF8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Політичні чинники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D03AD3-0C11-2258-4ADD-CBE2E4BD6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uk-UA" sz="3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правління (монархія, республіка, парламентська чи президентська система).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uk-UA" sz="3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Політична еліта (її інтереси, рівень компетентності та легітимність).</a:t>
            </a:r>
          </a:p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uk-UA" sz="3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Роль громадянського суспільства (участь населення в політичному процесі, політична культура).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uk-UA" sz="3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централізації влади (унітарна чи федеративна держава).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658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837BB-7DE8-3F6F-3CC1-EE4B3756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61" y="701857"/>
            <a:ext cx="9613861" cy="1080938"/>
          </a:xfrm>
        </p:spPr>
        <p:txBody>
          <a:bodyPr/>
          <a:lstStyle/>
          <a:p>
            <a:r>
              <a:rPr lang="uk-UA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Соціальні чинники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1344AE-F77F-8E2F-E433-028874EB0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87000"/>
              </a:lnSpc>
              <a:buFont typeface="Calibri" panose="020F0502020204030204" pitchFamily="34" charset="0"/>
              <a:buChar char="•"/>
            </a:pPr>
            <a:r>
              <a:rPr lang="uk-UA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Національна ідентичність (спільні цінності, герої, мова, культура, традиції).</a:t>
            </a:r>
          </a:p>
          <a:p>
            <a:pPr marL="342900" lvl="0" indent="-342900">
              <a:lnSpc>
                <a:spcPct val="87000"/>
              </a:lnSpc>
              <a:buFont typeface="Calibri" panose="020F0502020204030204" pitchFamily="34" charset="0"/>
              <a:buChar char="•"/>
            </a:pPr>
            <a:r>
              <a:rPr lang="uk-UA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Демографічна ситуація (склад населення, етнічна та релігійна структура).</a:t>
            </a:r>
          </a:p>
          <a:p>
            <a:pPr marL="342900" lvl="0" indent="-342900">
              <a:lnSpc>
                <a:spcPct val="8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uk-UA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Освіта та рівень грамотності (здатність громадян усвідомлювати свої права та брати участь у політичному житті).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676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A6C25-A274-B935-E7A8-B5D98110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Економічні чинники</a:t>
            </a:r>
            <a:br>
              <a:rPr lang="uk-UA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5E458F-D51A-DFD7-FD31-D827EE65C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uk-U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економічного розвитку</a:t>
            </a:r>
            <a:r>
              <a:rPr lang="uk-U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(індустріальна, аграрна або постіндустріальна економіка).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uk-U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Наявність природних ресурсів</a:t>
            </a:r>
            <a:r>
              <a:rPr lang="uk-U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(можливість їх використання для розвитку держави або ризик ресурсної залежності).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uk-U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Інфраструктура</a:t>
            </a:r>
            <a:r>
              <a:rPr lang="uk-U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(транспорт, енергетика, зв’язок, технології).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517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80390-4D09-EBA7-AD10-7373E43D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Геополітичні чинники</a:t>
            </a:r>
            <a:br>
              <a:rPr lang="uk-UA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7BA025-F1D5-DA48-3317-F7A5A3B20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uk-U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Розташування держави</a:t>
            </a:r>
            <a:r>
              <a:rPr lang="uk-U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(сусідні країни, вихід до морів, природні бар’єри).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uk-U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Міжнародне визнання</a:t>
            </a:r>
            <a:r>
              <a:rPr lang="uk-U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(легітимність держави в очах світової спільноти).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uk-U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 зовнішніх акторів</a:t>
            </a:r>
            <a:r>
              <a:rPr lang="uk-U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(міжнародні союзи, військові блоки, економічні інтеграційні процеси).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214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6F869-FF49-BD30-9AFD-4B49E8D3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Правові та інституційні чинники</a:t>
            </a:r>
            <a:br>
              <a:rPr lang="uk-UA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599944-09E7-9FDF-1E2A-96333237D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uk-U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Конституція та законодавство</a:t>
            </a:r>
            <a:r>
              <a:rPr lang="uk-U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(наявність чітких норм і принципів функціонування держави).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•"/>
            </a:pPr>
            <a:r>
              <a:rPr lang="uk-U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Функціонування правової системи</a:t>
            </a:r>
            <a:r>
              <a:rPr lang="uk-U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(незалежність судів, захист прав і свобод громадян).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•"/>
            </a:pPr>
            <a:r>
              <a:rPr lang="uk-UA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Стабільність державних інституцій</a:t>
            </a:r>
            <a:r>
              <a:rPr lang="uk-U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(ефективність роботи уряду, парламенту, правоохоронних органів).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531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6725CF-5D84-CAEF-393F-588DFC60B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Державотворення — це складний процес, що залежить від поєднання внутрішніх і зовнішніх чинників. </a:t>
            </a:r>
          </a:p>
          <a:p>
            <a:pPr marL="0" indent="0" algn="ctr">
              <a:buNone/>
            </a:pPr>
            <a:r>
              <a:rPr lang="uk-UA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Стійкість і розвиток держави залежать від гармонійної взаємодії політичної, соціальної, економічної та правової систем.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6151163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ін">
  <a:themeElements>
    <a:clrScheme name="Берлі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і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і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Берлін</Template>
  <TotalTime>112</TotalTime>
  <Words>1216</Words>
  <Application>Microsoft Office PowerPoint</Application>
  <PresentationFormat>Широкий екран</PresentationFormat>
  <Paragraphs>79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31" baseType="lpstr">
      <vt:lpstr>Arial</vt:lpstr>
      <vt:lpstr>Calibri</vt:lpstr>
      <vt:lpstr>mariupol-regular</vt:lpstr>
      <vt:lpstr>Open Sans</vt:lpstr>
      <vt:lpstr>Times New Roman</vt:lpstr>
      <vt:lpstr>Trebuchet MS</vt:lpstr>
      <vt:lpstr>Берлін</vt:lpstr>
      <vt:lpstr>Державотворення         О.Гордійчук</vt:lpstr>
      <vt:lpstr>Державотво́рення (англ. State Building)</vt:lpstr>
      <vt:lpstr>Історичні чинники </vt:lpstr>
      <vt:lpstr>Політичні чинники </vt:lpstr>
      <vt:lpstr>Соціальні чинники </vt:lpstr>
      <vt:lpstr>Економічні чинники </vt:lpstr>
      <vt:lpstr>Геополітичні чинники </vt:lpstr>
      <vt:lpstr>Правові та інституційні чинники </vt:lpstr>
      <vt:lpstr>Презентація PowerPoint</vt:lpstr>
      <vt:lpstr>Традиції державотворення України</vt:lpstr>
      <vt:lpstr>Презентація PowerPoint</vt:lpstr>
      <vt:lpstr>Презентація PowerPoint</vt:lpstr>
      <vt:lpstr>Велике Князівство Литовське - держава, що стала фактичним продовжувачем традицій Русі </vt:lpstr>
      <vt:lpstr>Презентація PowerPoint</vt:lpstr>
      <vt:lpstr>Козацька держава – Гетьманщина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Допоміжні джерела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</dc:creator>
  <cp:lastModifiedBy>Olga</cp:lastModifiedBy>
  <cp:revision>5</cp:revision>
  <dcterms:created xsi:type="dcterms:W3CDTF">2025-03-25T15:05:44Z</dcterms:created>
  <dcterms:modified xsi:type="dcterms:W3CDTF">2025-03-25T17:10:22Z</dcterms:modified>
</cp:coreProperties>
</file>