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7" r:id="rId4"/>
    <p:sldId id="269" r:id="rId5"/>
    <p:sldId id="271" r:id="rId6"/>
    <p:sldId id="297" r:id="rId7"/>
    <p:sldId id="298" r:id="rId8"/>
    <p:sldId id="290" r:id="rId9"/>
    <p:sldId id="270" r:id="rId10"/>
    <p:sldId id="29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 сполучна ліні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9" name="Пі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16" name="Місце для дати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7A6-9A22-4D8B-B194-E3BDFF288DFE}" type="datetimeFigureOut">
              <a:rPr lang="ru-RU" smtClean="0"/>
              <a:pPr/>
              <a:t>19.05.2025</a:t>
            </a:fld>
            <a:endParaRPr lang="ru-RU"/>
          </a:p>
        </p:txBody>
      </p:sp>
      <p:sp>
        <p:nvSpPr>
          <p:cNvPr id="2" name="Місце для нижнього колонтитула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Місце для номера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F7558F8-0B46-496C-A5A6-3FE6E98311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7A6-9A22-4D8B-B194-E3BDFF288DFE}" type="datetimeFigureOut">
              <a:rPr lang="ru-RU" smtClean="0"/>
              <a:pPr/>
              <a:t>19.05.2025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58F8-0B46-496C-A5A6-3FE6E98311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7A6-9A22-4D8B-B194-E3BDFF288DFE}" type="datetimeFigureOut">
              <a:rPr lang="ru-RU" smtClean="0"/>
              <a:pPr/>
              <a:t>19.05.2025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58F8-0B46-496C-A5A6-3FE6E98311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27" name="Місце для вмісту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25" name="Місце для дати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7A6-9A22-4D8B-B194-E3BDFF288DFE}" type="datetimeFigureOut">
              <a:rPr lang="ru-RU" smtClean="0"/>
              <a:pPr/>
              <a:t>19.05.2025</a:t>
            </a:fld>
            <a:endParaRPr lang="ru-RU"/>
          </a:p>
        </p:txBody>
      </p:sp>
      <p:sp>
        <p:nvSpPr>
          <p:cNvPr id="19" name="Місце для нижнього колонтитула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Місце для номера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F7558F8-0B46-496C-A5A6-3FE6E98311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 сполучна ліні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Місце для тексту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19" name="Місце для дати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7A6-9A22-4D8B-B194-E3BDFF288DFE}" type="datetimeFigureOut">
              <a:rPr lang="ru-RU" smtClean="0"/>
              <a:pPr/>
              <a:t>19.05.2025</a:t>
            </a:fld>
            <a:endParaRPr lang="ru-RU"/>
          </a:p>
        </p:txBody>
      </p:sp>
      <p:sp>
        <p:nvSpPr>
          <p:cNvPr id="11" name="Місце для нижнього колонтитула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Місце для номера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58F8-0B46-496C-A5A6-3FE6E98311C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4" name="Місце для вмісту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13" name="Місце для вмісту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21" name="Місце для дати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7A6-9A22-4D8B-B194-E3BDFF288DFE}" type="datetimeFigureOut">
              <a:rPr lang="ru-RU" smtClean="0"/>
              <a:pPr/>
              <a:t>19.05.2025</a:t>
            </a:fld>
            <a:endParaRPr lang="ru-RU"/>
          </a:p>
        </p:txBody>
      </p:sp>
      <p:sp>
        <p:nvSpPr>
          <p:cNvPr id="10" name="Місце для нижнього колонтитула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Місце для номера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58F8-0B46-496C-A5A6-3FE6E98311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3" name="Місце для тексту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25" name="Місце для тексту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28" name="Місце для вмісту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7A6-9A22-4D8B-B194-E3BDFF288DFE}" type="datetimeFigureOut">
              <a:rPr lang="ru-RU" smtClean="0"/>
              <a:pPr/>
              <a:t>19.05.2025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F7558F8-0B46-496C-A5A6-3FE6E98311C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 сполучна ліні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2" name="Місце для дати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7A6-9A22-4D8B-B194-E3BDFF288DFE}" type="datetimeFigureOut">
              <a:rPr lang="ru-RU" smtClean="0"/>
              <a:pPr/>
              <a:t>19.05.2025</a:t>
            </a:fld>
            <a:endParaRPr lang="ru-RU"/>
          </a:p>
        </p:txBody>
      </p:sp>
      <p:sp>
        <p:nvSpPr>
          <p:cNvPr id="21" name="Місце для нижнього колонтитула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58F8-0B46-496C-A5A6-3FE6E98311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7A6-9A22-4D8B-B194-E3BDFF288DFE}" type="datetimeFigureOut">
              <a:rPr lang="ru-RU" smtClean="0"/>
              <a:pPr/>
              <a:t>19.05.2025</a:t>
            </a:fld>
            <a:endParaRPr lang="ru-RU"/>
          </a:p>
        </p:txBody>
      </p:sp>
      <p:sp>
        <p:nvSpPr>
          <p:cNvPr id="24" name="Місце для нижнього колонтитула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58F8-0B46-496C-A5A6-3FE6E98311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 сполучна ліні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26" name="Місце для тексту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14" name="Місце для вмісту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25" name="Місце для дати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7A6-9A22-4D8B-B194-E3BDFF288DFE}" type="datetimeFigureOut">
              <a:rPr lang="ru-RU" smtClean="0"/>
              <a:pPr/>
              <a:t>19.05.2025</a:t>
            </a:fld>
            <a:endParaRPr lang="ru-RU"/>
          </a:p>
        </p:txBody>
      </p:sp>
      <p:sp>
        <p:nvSpPr>
          <p:cNvPr id="29" name="Місце для нижнього колонтитула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58F8-0B46-496C-A5A6-3FE6E98311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Місце для зображення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7A6-9A22-4D8B-B194-E3BDFF288DFE}" type="datetimeFigureOut">
              <a:rPr lang="ru-RU" smtClean="0"/>
              <a:pPr/>
              <a:t>19.05.2025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Місце для номера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58F8-0B46-496C-A5A6-3FE6E98311C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26" name="Місце для тексту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 сполучна ліні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Місце для тексту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11" name="Місце для дати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3A2D7A6-9A22-4D8B-B194-E3BDFF288DFE}" type="datetimeFigureOut">
              <a:rPr lang="ru-RU" smtClean="0"/>
              <a:pPr/>
              <a:t>19.05.2025</a:t>
            </a:fld>
            <a:endParaRPr lang="ru-RU"/>
          </a:p>
        </p:txBody>
      </p:sp>
      <p:sp>
        <p:nvSpPr>
          <p:cNvPr id="28" name="Місце для нижнього колонтитула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F7558F8-0B46-496C-A5A6-3FE6E98311C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Місце для заголовка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9" name="Пряма сполучна ліні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 сполучна ліні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12" y="271462"/>
            <a:ext cx="8715375" cy="631507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39552" y="548680"/>
            <a:ext cx="8136904" cy="45785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uk-UA" sz="32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Лекція </a:t>
            </a:r>
            <a:r>
              <a:rPr lang="uk-UA" sz="3200" b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 </a:t>
            </a:r>
            <a:endParaRPr lang="uk-UA" sz="32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Невербальне </a:t>
            </a:r>
            <a:r>
              <a:rPr lang="uk-UA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маніпулювання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Суть невербального маніпулювання. Основні функції невербального маніпулювання. 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Невербальні засоби спілкування: просодія та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екстралінвістика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кінесика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такесика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проксеміка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Інтерпретація невербальної поведінки. 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00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12" y="271462"/>
            <a:ext cx="8715375" cy="631507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67544" y="476672"/>
            <a:ext cx="820891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Інтерпретація невербальної поведінки 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це процес розуміння повідомлень, переданих без слів. Це включає в себе міміку, жести, положення тіла, тон голосу та інші елементи, що допомагають зрозуміти почуття та наміри людини. 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/>
            <a:endParaRPr lang="uk-UA" i="1" u="sng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ctr"/>
            <a:r>
              <a:rPr lang="uk-UA" i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 </a:t>
            </a:r>
            <a:r>
              <a:rPr lang="uk-UA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інтерпретувати невербальну </a:t>
            </a:r>
            <a:r>
              <a:rPr lang="uk-UA" i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поведінку: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 Спостережливість: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Звертайте увагу на всі елементи невербальної комунікації. 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 Контекст: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Розглядайте невербальні сигнали у контексті ситуації, щоб зрозуміти їх значення. 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 Культурні відмінності: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Звертайте увагу на культурні відмінності в інтерпретації невербальних сигналів. 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 Інтуїція: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Розвивайте свою інтуїцію, щоб швидше розуміти невербальні сигнали. 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 Увага до поєднань: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Звертайте увагу на поєднання невербальних сигналів, що можуть мати спільне значення (наприклад, погляд убік і рух головою – це може означати відмову). 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2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12" y="271462"/>
            <a:ext cx="8715375" cy="631507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95536" y="476672"/>
            <a:ext cx="8208912" cy="4049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Суть невербального </a:t>
            </a:r>
            <a:r>
              <a:rPr lang="ru-RU" sz="20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маніпулювання</a:t>
            </a: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0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</a:t>
            </a: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функції</a:t>
            </a: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невербального </a:t>
            </a:r>
            <a:r>
              <a:rPr lang="ru-RU" sz="20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маніпулювання</a:t>
            </a: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Невербальна комунікація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спілкування за допомогою жестів (мови жестів), міміки, рухів тіла й деяких інших засобів, за виключенням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мовних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Невербальна комунікація у різних народів має свої специфічні характеристики.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endParaRPr lang="uk-UA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Відхилення 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 правильного розуміння невербальних засобів спілкування при переході від однієї культури до іншої: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неправильна інтерпретація,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неповна інтерпретація,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надлишкова інтерпретація.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84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12" y="271462"/>
            <a:ext cx="8715375" cy="631507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39552" y="548680"/>
            <a:ext cx="80648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Невербальні сигнали виконують такі </a:t>
            </a:r>
            <a:r>
              <a:rPr lang="uk-UA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функції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передають інформацію співрозмовнику;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впливають на співрозмовника;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впливають на того, хто говорить (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самовплив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endParaRPr lang="uk-UA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Трактування 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засобів невербальної комунікації залежать від: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індивідуально-психологічних особливостей;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соціального середовища;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дотримання норм етикету;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віку;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типу темпераменту людини;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національної належності особистості.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35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12" y="271462"/>
            <a:ext cx="8715375" cy="631507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67544" y="548680"/>
            <a:ext cx="8136904" cy="5805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Невербальні засоби спілкування: просодія та </a:t>
            </a:r>
            <a:r>
              <a:rPr lang="uk-UA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екстралінвістика</a:t>
            </a:r>
            <a:r>
              <a:rPr lang="uk-UA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кінесика</a:t>
            </a:r>
            <a:r>
              <a:rPr lang="uk-UA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такесика</a:t>
            </a:r>
            <a:r>
              <a:rPr lang="uk-UA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uk-UA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проксеміка</a:t>
            </a:r>
            <a:r>
              <a:rPr lang="uk-UA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Просодія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це важливий аспект невербальної комунікації, що стосується звукових особливостей мовлення, таких як інтонація, темп, гучність та тон. Ці елементи можуть змінювати значення слів та додавати додатковий зміст до спілкування.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Інтонація: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Спосіб, яким ми вимовляємо слова, може змінювати їхнє значення. Наприклад, інтонація запитання, прохання або твердження може змінювати емоційне забарвлення та інформувати про наміри співрозмовника.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Темп: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Швидкість, з якою ми говоримо, також може впливати на сприйняття. Швидке мовлення може бути сприйняте як нервозність або поспішність, а повільне - як розміреність або </a:t>
            </a:r>
            <a:r>
              <a:rPr lang="uk-U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роздумування.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Гучність: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Гучність голосу також може передавати емоції та сигнали. Наприклад, голосити або кричати можуть бути ознакою гніву, а тихе мовлення - тихості.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Тон: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Тон голосу може передавати різні емоції, такі як радість, сум, гнів або страх. 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76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12" y="271462"/>
            <a:ext cx="8715375" cy="631507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67544" y="476672"/>
            <a:ext cx="813690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Екстралінгвістика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або позамовна комунікація, включає невербальні засоби, які допомагають передавати інформацію та емоції без використання слів. Це можуть бути міміка, жести, пози, рухи, а також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паралінгвістичні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елементи, як-то тон голосу, інтонація та темп мовлення. 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000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Пауза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під 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 виступу доцільно послуговуватись логічними (дають змогу обдумати наступну фразу) та організаційними паузами (допомагають зосередитися, перейти від одного етапу спілкування до іншого, стимулюють мимовільну увагу).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000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Покашлювання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може бути стандартною реакцією організму на тривале говоріння. Воно є небажаним під час виголошення промови та може зіпсувати враження про оратора. </a:t>
            </a:r>
            <a:r>
              <a:rPr lang="uk-UA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той же час, навмисне покашлювання може застосовуватись як акцентуаційний засіб та засіб привернення уваги під час виступу.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Позитивно впливає на настрій аудиторії </a:t>
            </a:r>
            <a:r>
              <a:rPr lang="uk-UA" sz="2000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сміх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000" i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Діапазон</a:t>
            </a:r>
            <a:r>
              <a:rPr lang="uk-UA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вроджена характеристика голосу, має важливе значення під час виступу.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85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12" y="271462"/>
            <a:ext cx="8715375" cy="631507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95536" y="404664"/>
            <a:ext cx="83529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Проксеміка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наука про тимчасову і просторову організацію спілкування – описує наступні способи розміщення слухачів в аудиторії: Проксеміка досліджує просторові умови спілкування – розташування співрозмовників в момент їх контакту. </a:t>
            </a:r>
            <a:endParaRPr lang="uk-UA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Східні 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культури допускають меншу відстань при спілкуванні, ніж західні. Слід мати на увазі, що у різних народів дистанції помітно відрізняться. Наприклад, під час ділової розмови латиноамериканці мимоволі прагнуть наблизитися до партнера, а громадяни США – навпаки.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979" y="2842297"/>
            <a:ext cx="4418039" cy="354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35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12" y="271462"/>
            <a:ext cx="8715375" cy="631507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95536" y="476671"/>
            <a:ext cx="83529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Кінесика 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зорово сприйнятий діапазон рухів (відбиваються за допомогою оптичної системи суб'єкту), що виконають експресивно-регулятивну функцію в спілкуванні (жести, пози, міміка, оформлення зовнішності, почерк тощо).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Згідно з найпоширенішою класифікацією, жести поділяються на: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природні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(спонтанні);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штучні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(жести глухонімих, професійні жести диригентів, біржовиків та ін.).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endParaRPr lang="uk-UA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Відповідно 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класифікації </a:t>
            </a:r>
            <a:r>
              <a:rPr lang="uk-U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Штангля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виділяються: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жести рук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руки, що мляво звисають уздовж, – пасивність, </a:t>
            </a:r>
            <a:r>
              <a:rPr lang="uk-U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нестача 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волі; схрещені на грудях руки – тенденція до дистанціювання, </a:t>
            </a:r>
            <a:r>
              <a:rPr lang="uk-U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ізоляція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вичікування;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жести рук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відкрита долоня обернена вгору – пояснення, переконання, відкрите уявлення, віддання; руки заховані в кишенях </a:t>
            </a:r>
            <a:r>
              <a:rPr lang="uk-U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невпевненість, 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втрата безпосередності; рука стискається в кулак – концентрація, прагнення до самоствердження та ін.;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 рук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»: пальці барабанять по столу – демонстрація незацікавленості.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жести пальців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палець щільно притиснутий до рота – прагнення запобігти всякому прояву, імпульс до оволодіння собою; палець торкається очей або вух – опосередкований знак незручності, поганий настрій, відома боязкість та ін.;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рукостискання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тверде, енергійне, важке, таке, що тисне, безбарвне, слабке й ін.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47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12" y="271462"/>
            <a:ext cx="8715375" cy="631507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67544" y="476672"/>
            <a:ext cx="817290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Такесика 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невербальна комунікація, пов'язана з тактильною системою сприймання; включає різноманітні дотики — рукостискання, поцілунки,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поглажування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плескання, обійми.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ctr">
              <a:spcAft>
                <a:spcPts val="0"/>
              </a:spcAft>
            </a:pPr>
            <a:r>
              <a:rPr lang="uk-UA" sz="2000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Типи відстані спілкування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1. </a:t>
            </a:r>
            <a:r>
              <a:rPr lang="uk-UA" sz="2000" b="1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Інтимна відстань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(від безпосереднього фізичного контакту до 40-45 см) передбачає тісне і близьке спілкування, хоча не обов'язково позитивно забарвлене (наприклад, обійми, вовтузіння з дитиною або бійка). Партнери на цій відстані не тільки бачать, але й відчувають один одного.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2. </a:t>
            </a:r>
            <a:r>
              <a:rPr lang="uk-UA" sz="2000" b="1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Особиста відстань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може досягати 120 см, фізичний контакт не обов’язковий.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3. </a:t>
            </a:r>
            <a:r>
              <a:rPr lang="uk-UA" sz="2000" b="1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Соціальна відстань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розташуються в проміжках від 120 до 260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cм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Така дистанція 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найбільш зручна для формального спілкування.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4. </a:t>
            </a:r>
            <a:r>
              <a:rPr lang="uk-UA" sz="2000" b="1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Публічна відстань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характерна для спілкування, в якому не так важливо, хто саме перед нами — таким є спілкування доповідача з аудиторією.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196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12" y="271462"/>
            <a:ext cx="8715375" cy="631507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67544" y="476672"/>
            <a:ext cx="820891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Інтерпретація невербальної поведінки. 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ctr">
              <a:spcAft>
                <a:spcPts val="0"/>
              </a:spcAft>
            </a:pPr>
            <a:r>
              <a:rPr lang="uk-UA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Невербальні впливи виступають в якості індикаторів брехні.</a:t>
            </a:r>
            <a:endParaRPr lang="ru-RU" sz="16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брехун починає розмову здалека, уникає вашого погляду,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рідше посміхається, говорить повільніше, має розширені зіниці, рідше і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менш активно киває головою, ховає руки в кишені,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використовує оціночний погляд, 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відволікається 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 основної розмови, 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невідповідність мови і невербальної комунікації тощо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Так, намагаючись вплинути, шахрай посмішкою, поглядом впливає на 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стереотипизовані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реакції, а за допомогою одягу, зачіски, прикрас «вписується» у відповідний образ, запускаючи відповідну поведінкову схему. Демонстрація жестів відкритості (розкриті руки долонями нагору, потискування плечима, що супроводжується жестом відкритих рук, розстібання піджака) запускає відповідні поведінкові схеми, які супроводжуються позитивними 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стереотипізованими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реакціями. 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33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алка">
  <a:themeElements>
    <a:clrScheme name="Валка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Валка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алка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709</TotalTime>
  <Words>380</Words>
  <Application>Microsoft Office PowerPoint</Application>
  <PresentationFormat>Экран (4:3)</PresentationFormat>
  <Paragraphs>83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Calibri</vt:lpstr>
      <vt:lpstr>Franklin Gothic Book</vt:lpstr>
      <vt:lpstr>Franklin Gothic Medium</vt:lpstr>
      <vt:lpstr>Symbol</vt:lpstr>
      <vt:lpstr>Times New Roman</vt:lpstr>
      <vt:lpstr>Wingdings</vt:lpstr>
      <vt:lpstr>Wingdings 2</vt:lpstr>
      <vt:lpstr>Валка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«Велика Депресія»  та розвиток США</dc:title>
  <dc:creator>ванга</dc:creator>
  <cp:lastModifiedBy>Пользователь</cp:lastModifiedBy>
  <cp:revision>84</cp:revision>
  <dcterms:created xsi:type="dcterms:W3CDTF">2020-04-26T10:49:07Z</dcterms:created>
  <dcterms:modified xsi:type="dcterms:W3CDTF">2025-05-19T11:48:57Z</dcterms:modified>
</cp:coreProperties>
</file>