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7" r:id="rId2"/>
    <p:sldId id="258" r:id="rId3"/>
    <p:sldId id="259" r:id="rId4"/>
    <p:sldId id="260" r:id="rId5"/>
    <p:sldId id="265" r:id="rId6"/>
    <p:sldId id="263" r:id="rId7"/>
    <p:sldId id="266" r:id="rId8"/>
    <p:sldId id="264" r:id="rId9"/>
    <p:sldId id="267" r:id="rId10"/>
    <p:sldId id="268" r:id="rId11"/>
    <p:sldId id="269" r:id="rId12"/>
    <p:sldId id="270" r:id="rId13"/>
    <p:sldId id="271" r:id="rId14"/>
    <p:sldId id="28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82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7807" y="6312949"/>
            <a:ext cx="855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Рис. Історичні передумови виникнення і розвитку  контролю</a:t>
            </a:r>
            <a:endParaRPr lang="uk-UA" dirty="0"/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74" y="104884"/>
            <a:ext cx="5655212" cy="62302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25095" y="2464528"/>
            <a:ext cx="372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Історичні передумови виникнення та розвитку контролю наведено на рис. </a:t>
            </a:r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5886" y="827314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Під суб’єктом контролю</a:t>
            </a:r>
            <a:r>
              <a:rPr lang="uk-UA" dirty="0"/>
              <a:t> будемо розуміти носіїв прав та обов’язків – осіб та органи, що мають повноваження на здійснення контролю за господарською та фінансовою діяльністю підприємства, а також право втручатись в його оперативну діяльність та самостійно притягувати винних до відповідальності. </a:t>
            </a: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915886" y="2342605"/>
            <a:ext cx="105112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Таким чином, всі суб’єкти господарського контролю поділяються на:</a:t>
            </a:r>
          </a:p>
          <a:p>
            <a:pPr lvl="0"/>
            <a:r>
              <a:rPr lang="uk-UA" dirty="0"/>
              <a:t>Органи державного контролю:</a:t>
            </a:r>
          </a:p>
          <a:p>
            <a:r>
              <a:rPr lang="uk-UA" dirty="0"/>
              <a:t>а) органи законодавчої влади (парламентський контроль);</a:t>
            </a:r>
          </a:p>
          <a:p>
            <a:r>
              <a:rPr lang="uk-UA" dirty="0"/>
              <a:t>б) органи виконавчої влади (адміністративний контроль);</a:t>
            </a:r>
          </a:p>
          <a:p>
            <a:r>
              <a:rPr lang="uk-UA" dirty="0"/>
              <a:t>– загальний контроль</a:t>
            </a:r>
          </a:p>
          <a:p>
            <a:r>
              <a:rPr lang="uk-UA" dirty="0"/>
              <a:t>– спеціалізований контроль;</a:t>
            </a:r>
          </a:p>
          <a:p>
            <a:r>
              <a:rPr lang="uk-UA" dirty="0"/>
              <a:t>в) органи судової влади (судовий контроль);</a:t>
            </a:r>
          </a:p>
          <a:p>
            <a:pPr lvl="0"/>
            <a:r>
              <a:rPr lang="uk-UA" dirty="0"/>
              <a:t>Органи місцевого самоврядування (муніципальний контроль);</a:t>
            </a:r>
          </a:p>
          <a:p>
            <a:pPr lvl="0"/>
            <a:r>
              <a:rPr lang="uk-UA" dirty="0"/>
              <a:t>Контроль власника;</a:t>
            </a:r>
          </a:p>
          <a:p>
            <a:pPr lvl="0"/>
            <a:r>
              <a:rPr lang="uk-UA" dirty="0"/>
              <a:t>Незалежний аудиторський контроль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4204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8310" y="5734373"/>
            <a:ext cx="10432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1.11.</a:t>
            </a:r>
            <a:r>
              <a:rPr lang="uk-UA" dirty="0"/>
              <a:t> Систематизація поглядів щодо предмету фінансового </a:t>
            </a:r>
            <a:br>
              <a:rPr lang="uk-UA" dirty="0"/>
            </a:br>
            <a:r>
              <a:rPr lang="uk-UA" dirty="0"/>
              <a:t>контролю як практичної діяльності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13" y="408235"/>
            <a:ext cx="6400804" cy="495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02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858" y="5756366"/>
            <a:ext cx="10284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1.8. Предмет фінансового контролю як прикладної діяльності, адаптований до рівня економічних систем</a:t>
            </a:r>
            <a:endParaRPr lang="uk-UA" dirty="0"/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928" y="598760"/>
            <a:ext cx="8771694" cy="452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61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4054" y="1125415"/>
            <a:ext cx="9551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Об’єктами ДФК є </a:t>
            </a:r>
            <a:r>
              <a:rPr lang="uk-UA" sz="2000" dirty="0"/>
              <a:t>операції з фінансовими ресурсами, які здійснюються суб’єктами господарювання, порядок використання яких визначено законодавством.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1380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280ED88-A1FF-A18A-8738-10449B6B5E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82" y="745724"/>
            <a:ext cx="9037468" cy="571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964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4. Класифікація державного фінансового контролю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7588" y="685800"/>
            <a:ext cx="5076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05243" y="576775"/>
            <a:ext cx="998806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ресурсами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упередження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Поточний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за оперативною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ретроспективний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за результатами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та/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новлено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7445" y="889844"/>
            <a:ext cx="1003026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Документальний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первинної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знайшла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оперативному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статистичному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Фактичний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установленні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дійсного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реального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лічбою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зважуванням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вимірюванням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лабораторним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фактичного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89649" y="745588"/>
            <a:ext cx="994585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конституційними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у межах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гілки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проводиться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органами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підвідомчих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апаратом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підприємницьких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структур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цехів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бригад,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дільниць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2870" y="0"/>
            <a:ext cx="167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Таблиця</a:t>
            </a:r>
            <a:r>
              <a:rPr lang="ru-RU" b="1" i="1" dirty="0"/>
              <a:t> 1.2. 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097282" y="154968"/>
            <a:ext cx="9422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Контроль і бухгалтерський облік за </a:t>
            </a:r>
            <a:r>
              <a:rPr lang="uk-UA" b="1" dirty="0" err="1"/>
              <a:t>вченнями</a:t>
            </a:r>
            <a:r>
              <a:rPr lang="uk-UA" b="1" dirty="0"/>
              <a:t> світових економічних шкіл</a:t>
            </a:r>
          </a:p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363" y="524300"/>
            <a:ext cx="5163271" cy="623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59987" y="309489"/>
            <a:ext cx="972077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 формами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аудит;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форма документального контролю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установи,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достовірністю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документального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недостач,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розтрат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привласнень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зловживань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організаційними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розроблених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строки,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планом (у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стихійного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лиха,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700300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02191" y="633046"/>
            <a:ext cx="998806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Аудит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форма контролю,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експертизою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балансів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Мета аудиту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підтвердити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чинними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положеннями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те-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матичних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форма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контролю, яку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органах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одержанні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перевірці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форма державного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контр-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інших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експертного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989" y="914400"/>
            <a:ext cx="101716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Проводиться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наказом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 форма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присвоєнням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безгосподарністю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зловживаннями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6" y="295143"/>
            <a:ext cx="823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Продовження таблиці 1.2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096" y="810649"/>
            <a:ext cx="5373627" cy="501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6" y="295143"/>
            <a:ext cx="823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Продовження таблиці 1.2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288" y="1402081"/>
            <a:ext cx="6503157" cy="381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989" y="914400"/>
            <a:ext cx="101716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/>
              <a:t>Актуальними проблемами в період колишнього СРСР </a:t>
            </a:r>
          </a:p>
          <a:p>
            <a:pPr algn="ctr"/>
            <a:r>
              <a:rPr lang="uk-UA" sz="2200" b="1" dirty="0"/>
              <a:t>(радянська школа контролю) були наступні:</a:t>
            </a:r>
          </a:p>
          <a:p>
            <a:pPr algn="ctr"/>
            <a:endParaRPr lang="uk-UA" sz="2200" b="1" dirty="0"/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самостійність функції контролю в системі управління;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централізація та децентралізація господарського контролю;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запобігання припискам, крадіжкам, шахрайству в умовах командно-адміністративної економіки;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неоднозначність та </a:t>
            </a:r>
            <a:r>
              <a:rPr lang="uk-UA" sz="2200" dirty="0" err="1"/>
              <a:t>дискусійність</a:t>
            </a:r>
            <a:r>
              <a:rPr lang="uk-UA" sz="2200" dirty="0"/>
              <a:t> поглядів щодо наявності у бухгалтерського обліку контрольної функції;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відсутність методики визначення економічної та соціальної ефективності господарського контролю;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необхідність удосконалення методології відомчого контролю тощо.</a:t>
            </a:r>
          </a:p>
          <a:p>
            <a:pPr marL="342900" indent="-342900">
              <a:buFont typeface="+mj-lt"/>
              <a:buAutoNum type="arabicParenR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9166" y="343470"/>
            <a:ext cx="8691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2. Сутність державного фінансового контролю</a:t>
            </a:r>
            <a:endParaRPr lang="uk-UA" sz="2800" dirty="0"/>
          </a:p>
          <a:p>
            <a:pPr algn="ctr"/>
            <a:endParaRPr lang="uk-U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741714" y="1297577"/>
            <a:ext cx="85953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b="1" dirty="0"/>
              <a:t>ФК</a:t>
            </a:r>
            <a:r>
              <a:rPr lang="uk-UA" sz="2200" dirty="0"/>
              <a:t> – комплексна і цілеспрямована діяльність органів фінансового контролю або їх підрозділів чи представників, а також осіб, уповноважених здійснювати контроль, що базується на положеннях актів чинного законодавства.</a:t>
            </a:r>
          </a:p>
          <a:p>
            <a:pPr algn="just"/>
            <a:r>
              <a:rPr lang="uk-UA" sz="2200" dirty="0"/>
              <a:t>Він полягає у встановленні фактичного стану справ на підконтрольному об’єкті щодо його фінансово-господарської діяльності і спрямований на забезпечення законності</a:t>
            </a:r>
            <a:r>
              <a:rPr lang="ru-RU" sz="2200" dirty="0"/>
              <a:t>, </a:t>
            </a:r>
            <a:r>
              <a:rPr lang="ru-RU" sz="2200" dirty="0" err="1"/>
              <a:t>ф</a:t>
            </a:r>
            <a:r>
              <a:rPr lang="uk-UA" sz="2200" dirty="0" err="1"/>
              <a:t>інансової</a:t>
            </a:r>
            <a:r>
              <a:rPr lang="uk-UA" sz="2200" dirty="0"/>
              <a:t> дисципліни і раціональності в ході формування, розподілу, володіння, використання та відчуження активів з метою ефективного соціально-економічного розвитку усіх суб’єктів фінансових правовідносин.</a:t>
            </a:r>
          </a:p>
          <a:p>
            <a:r>
              <a:rPr lang="uk-UA" sz="2200" dirty="0"/>
              <a:t> </a:t>
            </a:r>
            <a:r>
              <a:rPr lang="uk-UA" sz="2200" b="1" dirty="0"/>
              <a:t>ДФК </a:t>
            </a:r>
            <a:r>
              <a:rPr lang="uk-UA" sz="2200" dirty="0"/>
              <a:t>– різновид фінансового контролю, що здійснюється відповідними органами державного фінансового контролю.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8865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3703" y="452845"/>
            <a:ext cx="104241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Інформаційна функція </a:t>
            </a:r>
            <a:r>
              <a:rPr lang="uk-UA" sz="2200" dirty="0"/>
              <a:t>ДФК зводиться до того, що інформація, отримана в результаті його здійснення, має </a:t>
            </a:r>
            <a:r>
              <a:rPr lang="en-US" sz="2200" dirty="0" err="1"/>
              <a:t>c</a:t>
            </a:r>
            <a:r>
              <a:rPr lang="uk-UA" sz="2200" dirty="0"/>
              <a:t>тати основою для ухвалення відповідних управлінських рішень і вжиття коригувальних заходів, які забезпечать функціонування суб’єкта господарювання відповідно до встановлених державою норм.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Профілактична функція ДФК</a:t>
            </a:r>
            <a:r>
              <a:rPr lang="uk-UA" sz="2200" dirty="0"/>
              <a:t> полягає у виявленні умов, що сприяють порушенню норм і стандартів, встановлених законами та нормативно-правовими актами, виникненню безгосподарності, недостач, крадіжок і зловживань, а також у встановленні осіб, винних у фінансових порушеннях, і притягненні їх до відповідальності згідно з законодавством.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Мобілізуюча функція ДФК</a:t>
            </a:r>
            <a:r>
              <a:rPr lang="uk-UA" sz="2200" dirty="0"/>
              <a:t> передбачає усунення суб’єктом господарювання наслідків допущених фінансових порушень, умов, що їм сприяли, та розробку організаційно-правових заходів з розповсюдження прогресивних методів господарювання і недопущення фінансових порушень на інших об’єктах державного регулювання.</a:t>
            </a:r>
          </a:p>
          <a:p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46839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1382" y="121921"/>
            <a:ext cx="886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3. Предмет </a:t>
            </a:r>
            <a:r>
              <a:rPr lang="uk-UA" sz="2400" b="1" dirty="0"/>
              <a:t>і</a:t>
            </a:r>
            <a:r>
              <a:rPr lang="ru-RU" sz="2400" b="1" dirty="0"/>
              <a:t> метод </a:t>
            </a:r>
            <a:r>
              <a:rPr lang="ru-RU" sz="2400" b="1" dirty="0" err="1"/>
              <a:t>зд</a:t>
            </a:r>
            <a:r>
              <a:rPr lang="uk-UA" sz="2400" b="1" dirty="0"/>
              <a:t>і</a:t>
            </a:r>
            <a:r>
              <a:rPr lang="ru-RU" sz="2400" b="1" dirty="0" err="1"/>
              <a:t>йснення</a:t>
            </a:r>
            <a:r>
              <a:rPr lang="ru-RU" sz="2400" b="1" dirty="0"/>
              <a:t> ф</a:t>
            </a:r>
            <a:r>
              <a:rPr lang="uk-UA" sz="2400" b="1" dirty="0"/>
              <a:t>і</a:t>
            </a:r>
            <a:r>
              <a:rPr lang="ru-RU" sz="2400" b="1" dirty="0" err="1"/>
              <a:t>нансового</a:t>
            </a:r>
            <a:r>
              <a:rPr lang="ru-RU" sz="2400" b="1" dirty="0"/>
              <a:t> контролю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" t="2877" b="932"/>
          <a:stretch/>
        </p:blipFill>
        <p:spPr>
          <a:xfrm>
            <a:off x="1306285" y="583586"/>
            <a:ext cx="9056914" cy="55211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8171" y="6313873"/>
            <a:ext cx="9614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Рис.</a:t>
            </a:r>
            <a:r>
              <a:rPr lang="uk-UA" i="1" dirty="0"/>
              <a:t> 2.10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uk-UA" dirty="0"/>
              <a:t>Модель н</a:t>
            </a:r>
            <a:r>
              <a:rPr lang="ru-RU" dirty="0" err="1"/>
              <a:t>аціональн</a:t>
            </a:r>
            <a:r>
              <a:rPr lang="uk-UA" dirty="0"/>
              <a:t>ого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uk-UA" dirty="0"/>
              <a:t>у</a:t>
            </a:r>
            <a:r>
              <a:rPr lang="ru-RU" dirty="0"/>
              <a:t> державного </a:t>
            </a:r>
            <a:r>
              <a:rPr lang="uk-UA" dirty="0"/>
              <a:t>фінансового</a:t>
            </a:r>
            <a:r>
              <a:rPr lang="ru-RU" dirty="0"/>
              <a:t> контролю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461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35" y="217714"/>
            <a:ext cx="11234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/>
              <a:t>Принципи державного фінансового контролю в умовах ринкової економіки</a:t>
            </a:r>
          </a:p>
          <a:p>
            <a:endParaRPr lang="uk-UA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3406" y="873943"/>
            <a:ext cx="1091184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Незалежність</a:t>
            </a:r>
            <a:r>
              <a:rPr lang="uk-UA" sz="1700" i="1" dirty="0"/>
              <a:t>.</a:t>
            </a:r>
            <a:r>
              <a:rPr lang="uk-UA" sz="1700" dirty="0"/>
              <a:t> Передбачає відсутність у контролера при формуванні його думки фінансової, майнової або будь-якої іншої зацікавленості у справах економічного суб’єкта, діяльність якого перевіряється.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Правова рівність. </a:t>
            </a:r>
            <a:r>
              <a:rPr lang="uk-UA" sz="1700" dirty="0"/>
              <a:t>Передбачає рівність всіх учасників контрольного процесу перед законом.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Презумпція</a:t>
            </a:r>
            <a:r>
              <a:rPr lang="uk-UA" sz="1700" i="1" dirty="0"/>
              <a:t> добропорядності</a:t>
            </a:r>
            <a:r>
              <a:rPr lang="uk-UA" sz="1700" dirty="0"/>
              <a:t>. Полягає в тому, що ніхто не може бути визнаний винним у здійсненні злочину, а також не може бути притягнений до кримінального покарання без наказу суду та у відповідності до закону.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Законність</a:t>
            </a:r>
            <a:r>
              <a:rPr lang="uk-UA" sz="1700" b="1" dirty="0"/>
              <a:t>. </a:t>
            </a:r>
            <a:r>
              <a:rPr lang="uk-UA" sz="1700" dirty="0"/>
              <a:t>Полягає в тому, що всі прийняті закони повинні виконуватися.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Професіоналізм</a:t>
            </a:r>
            <a:r>
              <a:rPr lang="uk-UA" sz="1700" b="1" dirty="0"/>
              <a:t>. </a:t>
            </a:r>
            <a:r>
              <a:rPr lang="uk-UA" sz="1700" dirty="0"/>
              <a:t>Передбачає високу професійну підготовку та професійний розвиток всіх суб’єктів здійснення контрольного процесу.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1700" b="1" i="1" dirty="0" err="1"/>
              <a:t>Об’єктивність</a:t>
            </a:r>
            <a:r>
              <a:rPr lang="ru-RU" sz="1700" b="1" dirty="0"/>
              <a:t>. </a:t>
            </a:r>
            <a:r>
              <a:rPr lang="ru-RU" sz="1700" dirty="0" err="1"/>
              <a:t>Передбачає</a:t>
            </a:r>
            <a:r>
              <a:rPr lang="ru-RU" sz="1700" dirty="0"/>
              <a:t> </a:t>
            </a:r>
            <a:r>
              <a:rPr lang="ru-RU" sz="1700" dirty="0" err="1"/>
              <a:t>обов’язковість</a:t>
            </a:r>
            <a:r>
              <a:rPr lang="ru-RU" sz="1700" dirty="0"/>
              <a:t> </a:t>
            </a:r>
            <a:r>
              <a:rPr lang="ru-RU" sz="1700" dirty="0" err="1"/>
              <a:t>застосування</a:t>
            </a:r>
            <a:r>
              <a:rPr lang="ru-RU" sz="1700" dirty="0"/>
              <a:t> контролером не</a:t>
            </a:r>
            <a:r>
              <a:rPr lang="uk-UA" sz="1700" dirty="0"/>
              <a:t>упередженого і</a:t>
            </a:r>
            <a:r>
              <a:rPr lang="ru-RU" sz="1700" dirty="0"/>
              <a:t> </a:t>
            </a:r>
            <a:r>
              <a:rPr lang="ru-RU" sz="1700" dirty="0" err="1"/>
              <a:t>самостійного</a:t>
            </a:r>
            <a:r>
              <a:rPr lang="ru-RU" sz="1700" dirty="0"/>
              <a:t> , не </a:t>
            </a:r>
            <a:r>
              <a:rPr lang="ru-RU" sz="1700" dirty="0" err="1"/>
              <a:t>обумовленого</a:t>
            </a:r>
            <a:r>
              <a:rPr lang="ru-RU" sz="1700" dirty="0"/>
              <a:t> будь-</a:t>
            </a:r>
            <a:r>
              <a:rPr lang="ru-RU" sz="1700" dirty="0" err="1"/>
              <a:t>яким</a:t>
            </a:r>
            <a:r>
              <a:rPr lang="ru-RU" sz="1700" dirty="0"/>
              <a:t> </a:t>
            </a:r>
            <a:r>
              <a:rPr lang="ru-RU" sz="1700" dirty="0" err="1"/>
              <a:t>впливом</a:t>
            </a:r>
            <a:r>
              <a:rPr lang="ru-RU" sz="1700" dirty="0"/>
              <a:t> </a:t>
            </a:r>
            <a:r>
              <a:rPr lang="ru-RU" sz="1700" dirty="0" err="1"/>
              <a:t>підходу</a:t>
            </a:r>
            <a:r>
              <a:rPr lang="ru-RU" sz="1700" dirty="0"/>
              <a:t> до </a:t>
            </a:r>
            <a:r>
              <a:rPr lang="ru-RU" sz="1700" dirty="0" err="1"/>
              <a:t>розгляду</a:t>
            </a:r>
            <a:r>
              <a:rPr lang="ru-RU" sz="1700" dirty="0"/>
              <a:t> будь-</a:t>
            </a:r>
            <a:r>
              <a:rPr lang="ru-RU" sz="1700" dirty="0" err="1"/>
              <a:t>яких</a:t>
            </a:r>
            <a:r>
              <a:rPr lang="ru-RU" sz="1700" dirty="0"/>
              <a:t> </a:t>
            </a:r>
            <a:r>
              <a:rPr lang="ru-RU" sz="1700" dirty="0" err="1"/>
              <a:t>професійних</a:t>
            </a:r>
            <a:r>
              <a:rPr lang="ru-RU" sz="1700" dirty="0"/>
              <a:t> </a:t>
            </a:r>
            <a:r>
              <a:rPr lang="ru-RU" sz="1700" dirty="0" err="1"/>
              <a:t>питань</a:t>
            </a:r>
            <a:r>
              <a:rPr lang="ru-RU" sz="1700" dirty="0"/>
              <a:t> і </a:t>
            </a:r>
            <a:r>
              <a:rPr lang="ru-RU" sz="1700" dirty="0" err="1"/>
              <a:t>формуванню</a:t>
            </a:r>
            <a:r>
              <a:rPr lang="ru-RU" sz="1700" dirty="0"/>
              <a:t> </a:t>
            </a:r>
            <a:r>
              <a:rPr lang="ru-RU" sz="1700" dirty="0" err="1"/>
              <a:t>суджень</a:t>
            </a:r>
            <a:r>
              <a:rPr lang="ru-RU" sz="1700" dirty="0"/>
              <a:t> та </a:t>
            </a:r>
            <a:r>
              <a:rPr lang="ru-RU" sz="1700" dirty="0" err="1"/>
              <a:t>висновків</a:t>
            </a:r>
            <a:r>
              <a:rPr lang="ru-RU" sz="1700" dirty="0"/>
              <a:t>.</a:t>
            </a:r>
            <a:endParaRPr lang="uk-UA" sz="1700" dirty="0"/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Гласність</a:t>
            </a:r>
            <a:r>
              <a:rPr lang="ru-RU" sz="1700" b="1" dirty="0"/>
              <a:t>.</a:t>
            </a:r>
            <a:r>
              <a:rPr lang="uk-UA" sz="1700" b="1" dirty="0"/>
              <a:t> </a:t>
            </a:r>
            <a:r>
              <a:rPr lang="uk-UA" sz="1700" dirty="0"/>
              <a:t>Передбачає обов’язкове опублікування інформації про нормативну базу контролю, повноваження органів, які здійснюють контроль, права осіб, яких перевіряють, звітів про результати перевірок, а також обов’язкову відкритість для суспільства та засобів масової інформації процедур розгляду та прийняття рішень по результатах контролю.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Ефективність</a:t>
            </a:r>
            <a:r>
              <a:rPr lang="uk-UA" sz="1700" b="1" dirty="0"/>
              <a:t>. </a:t>
            </a:r>
            <a:r>
              <a:rPr lang="uk-UA" sz="1700" dirty="0"/>
              <a:t>Передбачає здійснення контрольних заходів з використанням мінімального обсягу коштів та досягнення найкращого результату з використанням визначеного обсягу коштів.</a:t>
            </a:r>
          </a:p>
          <a:p>
            <a:pPr marL="342900" indent="-342900">
              <a:buFont typeface="+mj-lt"/>
              <a:buAutoNum type="arabicParenR"/>
            </a:pPr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26602482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473</TotalTime>
  <Words>1376</Words>
  <Application>Microsoft Office PowerPoint</Application>
  <PresentationFormat>Широкоэкранный</PresentationFormat>
  <Paragraphs>63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Класифікація державного фінансового контролю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Користувач</cp:lastModifiedBy>
  <cp:revision>27</cp:revision>
  <dcterms:created xsi:type="dcterms:W3CDTF">2020-10-09T11:00:36Z</dcterms:created>
  <dcterms:modified xsi:type="dcterms:W3CDTF">2025-02-12T07:39:52Z</dcterms:modified>
</cp:coreProperties>
</file>