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8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9985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56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8718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3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1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8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4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6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4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5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0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6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985F7-8438-4BA9-ACD1-36AEBB567142}" type="datetimeFigureOut">
              <a:rPr lang="en-US" smtClean="0"/>
              <a:t>2/12/2022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433" y="2189408"/>
            <a:ext cx="8959426" cy="2266681"/>
          </a:xfrm>
        </p:spPr>
        <p:txBody>
          <a:bodyPr>
            <a:normAutofit/>
          </a:bodyPr>
          <a:lstStyle/>
          <a:p>
            <a:pPr algn="ctr"/>
            <a:r>
              <a:rPr lang="uk-UA" sz="3400" b="1" dirty="0" smtClean="0">
                <a:latin typeface="Arial Black" panose="020B0A04020102020204" pitchFamily="34" charset="0"/>
              </a:rPr>
              <a:t>ЛЕКЦІЯ №2</a:t>
            </a:r>
            <a:br>
              <a:rPr lang="uk-UA" sz="3400" b="1" dirty="0" smtClean="0">
                <a:latin typeface="Arial Black" panose="020B0A04020102020204" pitchFamily="34" charset="0"/>
              </a:rPr>
            </a:br>
            <a:r>
              <a:rPr lang="uk-UA" sz="3400" b="1" dirty="0" smtClean="0">
                <a:latin typeface="Arial Black" panose="020B0A04020102020204" pitchFamily="34" charset="0"/>
              </a:rPr>
              <a:t>Логічні висловлювання.</a:t>
            </a:r>
            <a:br>
              <a:rPr lang="uk-UA" sz="3400" b="1" dirty="0" smtClean="0">
                <a:latin typeface="Arial Black" panose="020B0A04020102020204" pitchFamily="34" charset="0"/>
              </a:rPr>
            </a:br>
            <a:r>
              <a:rPr lang="uk-UA" sz="3400" dirty="0" smtClean="0">
                <a:latin typeface="Arial Black" panose="020B0A04020102020204" pitchFamily="34" charset="0"/>
              </a:rPr>
              <a:t>Основи </a:t>
            </a:r>
            <a:r>
              <a:rPr lang="uk-UA" sz="3400" dirty="0">
                <a:latin typeface="Arial Black" panose="020B0A04020102020204" pitchFamily="34" charset="0"/>
              </a:rPr>
              <a:t>нечіткої логіки</a:t>
            </a:r>
            <a:r>
              <a:rPr lang="uk-UA" sz="3200" dirty="0" smtClean="0">
                <a:latin typeface="Arial Black" panose="020B0A04020102020204" pitchFamily="34" charset="0"/>
              </a:rPr>
              <a:t>.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16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10</a:t>
            </a:r>
            <a:endParaRPr lang="en-US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322" y="210354"/>
            <a:ext cx="10143918" cy="582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8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11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74254" y="265769"/>
            <a:ext cx="10045521" cy="634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61975" algn="just">
              <a:lnSpc>
                <a:spcPct val="150000"/>
              </a:lnSpc>
              <a:spcAft>
                <a:spcPts val="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Терм-множина 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це множина всіх можливих значень лінгвістичної змінної.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61975" algn="just">
              <a:lnSpc>
                <a:spcPct val="150000"/>
              </a:lnSpc>
              <a:spcAft>
                <a:spcPts val="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 - 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будь-який елемент терм-множини. У теорії нечітких множин терм формалізується нечіткою множиною за допомогою функції приналежності.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3400" algn="just">
              <a:lnSpc>
                <a:spcPct val="150000"/>
              </a:lnSpc>
              <a:spcAft>
                <a:spcPts val="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Нечіткий терм 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це нечітка множина, яка має властивість, якій відповідає певне поняття.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Наочним прикладом нечіткої логіки можна навести відповіді людей на питання: «Чи холодно вам зараз?». В більшості випадків люди розуміють, що мова не йде про абсолютну температурі за шкалою Цельсія, а про особисте сприйняття температури. Для багатьох людей +15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буде цілком теплою, для інших така температура буде трактуватися як прохолодна.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відміну від людей, машини не здатні проводити таку тонку градацію. Якщо стандартом визначення холоду буде «температура нижче +15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C», то +14,99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буде розцінюватися як холод, а +15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- не буде.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412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12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25769" y="784359"/>
            <a:ext cx="9994006" cy="5041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Базові концепції нечіткої логіки є доволі простими. На рис. 1. представлено графік, що допомагає зрозуміти те, як людина сприймає температуру. Температуру в +10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людина сприймає як холод, а температуру в +30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- як спеку. Температура в +15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одним здається низькою, іншим - достатньо комфортною. Назвемо цю групу визначень функцією приналежності до множин, які описують суб'єктивне сприйняття температури людиною.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Аналогічно можна створити додаткові множини, що описують сприйняття температури людиною. Наприклад, можна додати такі множини, як «дуже холодно» і «дуже жарко». Можна описати подібні функції для інших концепцій, наприклад, для станів «відкрито» і «закрито», температури в охолоджувачі або температури в теплиці.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282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13</a:t>
            </a:r>
            <a:endParaRPr lang="en-US" dirty="0"/>
          </a:p>
        </p:txBody>
      </p:sp>
      <p:pic>
        <p:nvPicPr>
          <p:cNvPr id="2050" name="Picture 2" descr="Без-имени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985" y="1254014"/>
            <a:ext cx="9807289" cy="415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31629" y="5515539"/>
            <a:ext cx="6096000" cy="4968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Рис.1. Нечітке визначення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849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14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9858" y="413415"/>
            <a:ext cx="10006885" cy="583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Тобто, нечіткі системи можна використовувати як універсальний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апроксиматор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усереднювач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дуже широкого класу лінійних і нелінійних систем. Це не лише робить більш надійними стратегії контролю в нелінійних випадках, але і дозволяє використовувати оцінки фахівців-експертів для побудови схем комп'ютерної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логіки.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Розглянемо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множину X всіх чисел від 0 до 10. Визначимо підмножину A множини X всіх дійсних чисел від 5 до 8.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= [5,8]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Покажемо функцію приналежності множини A, ця функція ставить у відповідність число 1 чи 0 кожному елементу в X, у залежності від того, належить даний елемент підмножині A чи ні. Результат представлений на наступному малюнку: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511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15</a:t>
            </a:r>
            <a:endParaRPr lang="en-US" dirty="0"/>
          </a:p>
        </p:txBody>
      </p:sp>
      <p:pic>
        <p:nvPicPr>
          <p:cNvPr id="3074" name="Picture 2" descr="ri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0842" y="391130"/>
            <a:ext cx="6640736" cy="280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3189" y="3199096"/>
            <a:ext cx="10676586" cy="24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 інтерпретувати елементи, яким поставлена у відповідність 1, як елементи, що знаходяться в множині A, а елементи, яким поставлено у відповідність 0, як елементи, що не знаходяться в множині A.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Ця концепція використовується в багатьох областях застосувань. Але можна легко знайти ситуації, в яких даній концепції буде бракувати гнучкості.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039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16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38648" y="244894"/>
            <a:ext cx="9981127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Наприклад, опишемо множину молодих людей. Формально можна записати так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= {множина молодих людей}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Оскільки, вік починається з 0, то нижня межа цієї множини повинна бути нулем. Верхню межу визначити небагато складніше. Спочатку встановимо верхню межу, наприклад 20 років. Таким чином, маємо B як чітко обмежений інтервал, буквально: B=[0,20] . Виникає питання: чому людина в двадцятирічний ювілей - молода, а наступного дня вже не молода? Очевидно, це структурна проблема, і якщо пересунути верхню межу в іншу точку, то можна задати таке ж питання.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 природний шлях отримання множини B складається в послабленні строгого поділу на молодих і не молодих.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Зробимо це, виносячи не лише чіткі судження: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Так, він належить до множини молодих людей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Ні, він не належить до множини молодих людей,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 і більш гнучкі формулювання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Так, він належить до досить молодих людей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Ні, він не дуже молодий.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Розглянемо як за допомогою нечіткої множини визначити такий вираз, як він ще молодий.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8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17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07705" y="372895"/>
            <a:ext cx="10032643" cy="3391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першому прикладі ми кодували всі елементи множини за допомогою 0 чи 1. Простим способом узагальнити дану концепцію є введення значення між 0 і 1. Реально можна навіть допустити нескінченне число значень між 0 і 1, в одиничному інтервалі I = [0, 1]. 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Інтерпретація чисел при співвідношенні всіх елементів множини стає тепер більш складною. Звичайно, знову число 1 ставиться у відповідність до того елемента, що належить множині B, а 0 означає, що елемент точно не належить множині B. Всі інші значення визначають ступінь приналежності до множини B. </a:t>
            </a:r>
            <a:endParaRPr lang="en-US" sz="1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наочності приведемо характеристичну функцію множини молодих людей, як і в першому прикладі. 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ris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284" y="3545652"/>
            <a:ext cx="5339969" cy="2865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7127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18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93949" y="430591"/>
            <a:ext cx="1022582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Нехай E = {x1, x2, x3, x4, x5 }, M = [0,1]; A - нечітка множина, для якої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(x1)=0,3;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(x2)=0;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(x3)=1;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(x4)=0,5;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(x5)=0,9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Тоді A можна представити у виді: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= {0,3/x1; 0/x2; 1/x3; 0,5/x4; 0,9/x5 } або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= 0,3/x1 + 0/x2 + 1/x3 + 0,5/x4 + 0,9/x5,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(знак "+" є операцією не додавання, а об'єднання) або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359549"/>
              </p:ext>
            </p:extLst>
          </p:nvPr>
        </p:nvGraphicFramePr>
        <p:xfrm>
          <a:off x="1621933" y="3354468"/>
          <a:ext cx="7560702" cy="2814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0117">
                  <a:extLst>
                    <a:ext uri="{9D8B030D-6E8A-4147-A177-3AD203B41FA5}">
                      <a16:colId xmlns:a16="http://schemas.microsoft.com/office/drawing/2014/main" val="2494058948"/>
                    </a:ext>
                  </a:extLst>
                </a:gridCol>
                <a:gridCol w="1260117">
                  <a:extLst>
                    <a:ext uri="{9D8B030D-6E8A-4147-A177-3AD203B41FA5}">
                      <a16:colId xmlns:a16="http://schemas.microsoft.com/office/drawing/2014/main" val="2548839717"/>
                    </a:ext>
                  </a:extLst>
                </a:gridCol>
                <a:gridCol w="1260117">
                  <a:extLst>
                    <a:ext uri="{9D8B030D-6E8A-4147-A177-3AD203B41FA5}">
                      <a16:colId xmlns:a16="http://schemas.microsoft.com/office/drawing/2014/main" val="3535131680"/>
                    </a:ext>
                  </a:extLst>
                </a:gridCol>
                <a:gridCol w="1260117">
                  <a:extLst>
                    <a:ext uri="{9D8B030D-6E8A-4147-A177-3AD203B41FA5}">
                      <a16:colId xmlns:a16="http://schemas.microsoft.com/office/drawing/2014/main" val="2100826957"/>
                    </a:ext>
                  </a:extLst>
                </a:gridCol>
                <a:gridCol w="1260117">
                  <a:extLst>
                    <a:ext uri="{9D8B030D-6E8A-4147-A177-3AD203B41FA5}">
                      <a16:colId xmlns:a16="http://schemas.microsoft.com/office/drawing/2014/main" val="52659661"/>
                    </a:ext>
                  </a:extLst>
                </a:gridCol>
                <a:gridCol w="1260117">
                  <a:extLst>
                    <a:ext uri="{9D8B030D-6E8A-4147-A177-3AD203B41FA5}">
                      <a16:colId xmlns:a16="http://schemas.microsoft.com/office/drawing/2014/main" val="3669990301"/>
                    </a:ext>
                  </a:extLst>
                </a:gridCol>
              </a:tblGrid>
              <a:tr h="140725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x1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x2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x3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x4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x5 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891562787"/>
                  </a:ext>
                </a:extLst>
              </a:tr>
              <a:tr h="140725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A =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0,3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 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0,5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0,9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784871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041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19</a:t>
            </a:r>
            <a:endParaRPr lang="en-US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3420" y="716119"/>
            <a:ext cx="10056355" cy="5143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02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35617" y="564562"/>
            <a:ext cx="10084158" cy="60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Нечіткість знань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розробці інтелектуальних систем знання про конкретну предметну область, для якої створюється система,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бувають повними й абсолютно достовірними. Навіть кількісні дані, отримані шляхом досить точних експериментів, мають статистичні оцінки вірогідності, надійності, значимості і т. д. Інформація, якою заповнюються експертні системи, отримується у результаті опитування експертів, думки яких є суб'єктивними і можуть розходитися. Поряд із кількісними характеристиками в базах знань інтелектуальних систем повинні зберігатися якісні показники, евристичні правила, текстові знання і т. д. При обробці знань із застосуванням твердих механізмів формальної логіки виникає протиріччя між нечіткими знаннями і чіткими методами логічного виведення. Розв'язати це протиріччя можна шляхом подолання нечіткості знань (коли це можливо) або використанням спеціальних методів подання й обробки нечітких знань.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Зміст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нечіткість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багатозначний та включає такі основні компоненти: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недетермінованість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виведень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багатозначність, ненадійність, неповнота, неточність.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11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20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929" y="180370"/>
            <a:ext cx="10174846" cy="5979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770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21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563" y="177151"/>
            <a:ext cx="9852875" cy="654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033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22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2839" y="159939"/>
            <a:ext cx="10036935" cy="2345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uk-UA" sz="20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Візуалізувати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функції приналежності 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нечітких множин можна шляхом побудови графіку залежності значення функції приналежності µ від значення елемента нечіткої множини </a:t>
            </a:r>
            <a:r>
              <a:rPr lang="en-US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52450" algn="just">
              <a:lnSpc>
                <a:spcPct val="150000"/>
              </a:lnSpc>
              <a:spcAft>
                <a:spcPts val="0"/>
              </a:spcAft>
            </a:pP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Виділяють такі основні 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типи функцій приналежності: 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кусочно-лінійні функції, </a:t>
            </a:r>
            <a:r>
              <a:rPr lang="en-US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-подібні та </a:t>
            </a:r>
            <a:r>
              <a:rPr lang="en-US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-подібні функції, П--подібні функції.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839" y="2622901"/>
            <a:ext cx="9805116" cy="2850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4693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23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43" y="262339"/>
            <a:ext cx="10097887" cy="2493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1743" y="2756077"/>
            <a:ext cx="10112596" cy="2653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247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24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259" y="288097"/>
            <a:ext cx="9762842" cy="2261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259" y="2550016"/>
            <a:ext cx="9753395" cy="278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45649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25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380" y="185067"/>
            <a:ext cx="9783067" cy="236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380" y="2550016"/>
            <a:ext cx="9795926" cy="236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4465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26</a:t>
            </a: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31323" y="97534"/>
            <a:ext cx="10204361" cy="2060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Операції над нечіткими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множинами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Щоб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застосувати алгебру для роботи з нечіткими значеннями, потрібно визначити оператори, що будуть використовуватися. Зазвичай, в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булевій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логіці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використовується лише обмежений набір операторів, за допомогою яких і проводиться виконання інших операцій: AND (оператор «І»), OR (оператор «АБО»), NOT (оператор «НЕ»).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469702"/>
              </p:ext>
            </p:extLst>
          </p:nvPr>
        </p:nvGraphicFramePr>
        <p:xfrm>
          <a:off x="1631320" y="2158163"/>
          <a:ext cx="4833873" cy="13062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11291">
                  <a:extLst>
                    <a:ext uri="{9D8B030D-6E8A-4147-A177-3AD203B41FA5}">
                      <a16:colId xmlns:a16="http://schemas.microsoft.com/office/drawing/2014/main" val="1243156604"/>
                    </a:ext>
                  </a:extLst>
                </a:gridCol>
                <a:gridCol w="1611291">
                  <a:extLst>
                    <a:ext uri="{9D8B030D-6E8A-4147-A177-3AD203B41FA5}">
                      <a16:colId xmlns:a16="http://schemas.microsoft.com/office/drawing/2014/main" val="759638657"/>
                    </a:ext>
                  </a:extLst>
                </a:gridCol>
                <a:gridCol w="1611291">
                  <a:extLst>
                    <a:ext uri="{9D8B030D-6E8A-4147-A177-3AD203B41FA5}">
                      <a16:colId xmlns:a16="http://schemas.microsoft.com/office/drawing/2014/main" val="2684056495"/>
                    </a:ext>
                  </a:extLst>
                </a:gridCol>
              </a:tblGrid>
              <a:tr h="43533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AND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5234183"/>
                  </a:ext>
                </a:extLst>
              </a:tr>
              <a:tr h="435577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4178954"/>
                  </a:ext>
                </a:extLst>
              </a:tr>
              <a:tr h="43533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9486388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185198"/>
              </p:ext>
            </p:extLst>
          </p:nvPr>
        </p:nvGraphicFramePr>
        <p:xfrm>
          <a:off x="1632684" y="3440900"/>
          <a:ext cx="4833873" cy="15557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11291">
                  <a:extLst>
                    <a:ext uri="{9D8B030D-6E8A-4147-A177-3AD203B41FA5}">
                      <a16:colId xmlns:a16="http://schemas.microsoft.com/office/drawing/2014/main" val="4080821867"/>
                    </a:ext>
                  </a:extLst>
                </a:gridCol>
                <a:gridCol w="1611291">
                  <a:extLst>
                    <a:ext uri="{9D8B030D-6E8A-4147-A177-3AD203B41FA5}">
                      <a16:colId xmlns:a16="http://schemas.microsoft.com/office/drawing/2014/main" val="3553484414"/>
                    </a:ext>
                  </a:extLst>
                </a:gridCol>
                <a:gridCol w="1611291">
                  <a:extLst>
                    <a:ext uri="{9D8B030D-6E8A-4147-A177-3AD203B41FA5}">
                      <a16:colId xmlns:a16="http://schemas.microsoft.com/office/drawing/2014/main" val="957393792"/>
                    </a:ext>
                  </a:extLst>
                </a:gridCol>
              </a:tblGrid>
              <a:tr h="5185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OR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7756414"/>
                  </a:ext>
                </a:extLst>
              </a:tr>
              <a:tr h="5187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7550448"/>
                  </a:ext>
                </a:extLst>
              </a:tr>
              <a:tr h="5185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6171370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865544"/>
              </p:ext>
            </p:extLst>
          </p:nvPr>
        </p:nvGraphicFramePr>
        <p:xfrm>
          <a:off x="6605299" y="2158162"/>
          <a:ext cx="4187196" cy="130625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95732">
                  <a:extLst>
                    <a:ext uri="{9D8B030D-6E8A-4147-A177-3AD203B41FA5}">
                      <a16:colId xmlns:a16="http://schemas.microsoft.com/office/drawing/2014/main" val="837393479"/>
                    </a:ext>
                  </a:extLst>
                </a:gridCol>
                <a:gridCol w="1395732">
                  <a:extLst>
                    <a:ext uri="{9D8B030D-6E8A-4147-A177-3AD203B41FA5}">
                      <a16:colId xmlns:a16="http://schemas.microsoft.com/office/drawing/2014/main" val="2155059428"/>
                    </a:ext>
                  </a:extLst>
                </a:gridCol>
                <a:gridCol w="1395732">
                  <a:extLst>
                    <a:ext uri="{9D8B030D-6E8A-4147-A177-3AD203B41FA5}">
                      <a16:colId xmlns:a16="http://schemas.microsoft.com/office/drawing/2014/main" val="3046353541"/>
                    </a:ext>
                  </a:extLst>
                </a:gridCol>
              </a:tblGrid>
              <a:tr h="42098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А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1694558"/>
                  </a:ext>
                </a:extLst>
              </a:tr>
              <a:tr h="88526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NOT А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9347713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631320" y="4996684"/>
            <a:ext cx="103090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Можна дати багато визначень для операторів, три базових з яких наведено в таблиці.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булевій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 FALSE («ХИБНІСТЬ») еквівалентно значенню «0», а значення TRUE («ІСТИНА») еквівалентно значенню «1». Аналогічним чином в нечіткій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логіці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ступінь істинності може змінюватися в діапазоні від 0 до 1, тому значення «Холод» вірно в ступені 0,1, а операція NOT («Холод») дасть значення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0,9.</a:t>
            </a:r>
            <a:r>
              <a:rPr lang="uk-UA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Операції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 нечіткими множинами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3262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27</a:t>
            </a:r>
            <a:endParaRPr lang="en-US" dirty="0"/>
          </a:p>
        </p:txBody>
      </p:sp>
      <p:pic>
        <p:nvPicPr>
          <p:cNvPr id="14" name="Рисунок 13"/>
          <p:cNvPicPr/>
          <p:nvPr/>
        </p:nvPicPr>
        <p:blipFill>
          <a:blip r:embed="rId2"/>
          <a:stretch>
            <a:fillRect/>
          </a:stretch>
        </p:blipFill>
        <p:spPr>
          <a:xfrm>
            <a:off x="2318196" y="115910"/>
            <a:ext cx="7263685" cy="646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2242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28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71221" y="710566"/>
            <a:ext cx="1003264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Нечіткі множини в системах керування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Вдалим застосуванням теорії нечітких множин є контролери нечіткої логіки. Їх функціонування дещо відрізняється від роботи звичайних контролерів; для опису системи замість диференційних рівнянь використовуються знання експертів. Ці знання можуть бути виражені за допомогою лінгвістичних змінних, які описані нечіткими множинами.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Фазифікація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зіставлення множини значень х з її функцією приналежності М (х), тобто переведення значень х в нечіткий формат (приклад з терміном молодий).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Дефазифікація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процес, зворотний до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фазифікації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Всі системи з нечіткою логікою функціонують за одним принципом: показання вимірювальних приладів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фазифікуються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(переводяться в нечіткий формат), обробляються, </a:t>
            </a:r>
            <a:r>
              <a:rPr lang="uk-UA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дефазифікуються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у вигляді звичних сигналів подаються на виконавчі пристрої.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Ступінь приналежності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це не ймовірність, так як невідома функція розподілу, немає повторюваності експериментів. Так, якщо взяти з прикладу прогнозу погоди дві взаємовиключні події: буде дощ і не буде і присвоїти їм деякі ранги, то сума цих рангів необов'язково буде дорівнювати 1, але якщо рівність все-таки є, то нечітка множина вважається нормованою. Значення функції приналежності M (x) можуть бути взяті тільки з апріорних знань, інтуїції (досвіду), опитування експертів.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3324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29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00011" y="380351"/>
            <a:ext cx="10019764" cy="574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Загальна структура нечіткого мікроконтролера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Загальна структура мікроконтролера, що використовує нечітку логіку, показана на рис. Вона містить у своєму складі наступні складові: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фазіфікації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База знань.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рішень.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дефазіфікації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фазіфікації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перетворює чіткі величини, які виміряні на виході об'єкта керування у нечіткі величини, що описані лінгвістичними змінними в базі знань.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рішень використовує нечіткі умовні (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 правила, що закладено в базу знань, для перетворення нечітких вхідних даних в керуючі впливи, які мають також нечіткий характер. 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uk-UA" sz="2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дефазіфікації</a:t>
            </a:r>
            <a:r>
              <a:rPr lang="uk-UA" sz="2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перетворює нечіткі дані з виходу блоку рішень в чіткі величини, які використовуються для керування об'єктом.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07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3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38647" y="391246"/>
            <a:ext cx="9981127" cy="6258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Недетермінованість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виведень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це характерна риса більшості систем штучного інтелекту.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Недетермінованість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означає, що заздалегідь шлях вирішення конкретної задачі в просторі її станів визначити неможливо. Тому в більшості випадків методом проб і помилок вибирається деякий ланцюжок логічних висновків, що узгоджуються з наявними знаннями, а у випадку якщо він не приводить до успіху,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організується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перебір з поверненням для пошуку іншого ланцюжка і т. д. Такий підхід припускає визначення деякого первісного шляху. Для вирішення подібних задач запропоновано багато евристичних методів.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Недетермінованість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виведень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варто враховувати при розробці ефективних способів подання і збереження знань, а також при побудові методів пошуку й обробки знань, що дозволяють одержати рішення задачі за найменше число кроків. Для побудови таких методів звичайно застосовуються евристичні </a:t>
            </a:r>
            <a:r>
              <a:rPr lang="uk-UA" sz="24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метазнання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(знання про знання).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73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30</a:t>
            </a:r>
            <a:endParaRPr lang="en-US" dirty="0"/>
          </a:p>
        </p:txBody>
      </p:sp>
      <p:pic>
        <p:nvPicPr>
          <p:cNvPr id="13314" name="Picture 2" descr="image0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510" y="558555"/>
            <a:ext cx="10243838" cy="4348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40716" y="4906851"/>
            <a:ext cx="7395294" cy="4964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1.  Загальна структура нечіткого мікроконтролера 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5900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31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806" y="247046"/>
            <a:ext cx="10230361" cy="580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65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32</a:t>
            </a:r>
            <a:endParaRPr lang="en-US" dirty="0"/>
          </a:p>
        </p:txBody>
      </p:sp>
      <p:pic>
        <p:nvPicPr>
          <p:cNvPr id="15362" name="Picture 2" descr="image0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653" y="185068"/>
            <a:ext cx="8727114" cy="5674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393423" y="5859842"/>
            <a:ext cx="7109575" cy="4964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 2. Лінгвістична змінна і функція приналежності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0844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33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54049" y="97534"/>
            <a:ext cx="101657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Змінній НАПРЯМОК, яка може приймати значення в діапазоні від 0 до 360 градусів, </a:t>
            </a:r>
            <a:r>
              <a:rPr lang="uk-UA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задамо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терми ВЛІВО, ПРЯМО і ВПРАВО. 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Тепер необхідно задати вихідні змінні. У даному прикладі достатньо однієї, яку назвемо КУТ ПОВОРОТУ. Вона може містити терми: РІЗКО ВЛІВО, ВЛІВО, ПРЯМО, ВПРАВО, РІЗКО ВПРАВО. Зв'язок між входом та виходом запам'ятовується в таблиці нечітких правил. </a:t>
            </a:r>
            <a:endParaRPr lang="en-US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 нечітких правил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image07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049" y="2743498"/>
            <a:ext cx="5722908" cy="3683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97655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34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77285" y="317372"/>
            <a:ext cx="9942490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 запис в даній таблиці відповідає своєму нечіткому правилу, наприклад: Якщо дистанція до перешкоди - «близько» і напрямок «правий», тоді кут повороту «різко вліво».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чином, мобільний робот з нечіткою логікою буде працювати за наступним принципом: дані з сенсорів про відстань до перешкоди та напрямок до неї будуть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фазифіковані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оброблені згідно табличних правил,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дефазифіковані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 отримані дані у вигляді керуючих сигналів надходять на приводи робота.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26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4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28799" y="355595"/>
            <a:ext cx="9890975" cy="585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Багатозначність інтерпретації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звичайне явище в задачах розпізнавання. При розумінні природної мови серйозними проблемами стають багатозначність змісту слів, їхня підпорядкованість, порядок слів у реченні і т. п. Проблеми розуміння змісту виникають у будь-якій системі, що взаємодіє з користувачем природною мовою. Розпізнавання графічних образів також пов'язано з вирішенням проблеми багатозначної інтерпретації. При комп'ютерній обробці знань багатозначність необхідно усувати шляхом вибору правильної інтерпретації, для чого розроблено спеціальні методи.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Ненадійність знань і </a:t>
            </a:r>
            <a:r>
              <a:rPr lang="uk-UA" sz="20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виведень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означає, що для оцінки вірогідності знань не можна застосувати двобальну шкалу (1 - абсолютно достовірні знання, 0 - недостовірні знання). Для більш тонкої оцінки вірогідності знань застосовується імовірнісний підхід, заснований на теоремі Байєса, і інші методи (наприклад, метод виведення з використанням коефіцієнтів упевненості). Широке застосування на практиці одержали нечіткі виведення, які будуються на базі нечіткої логіки, що веде своє походження від теорії нечітких множин.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52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5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28293" y="794734"/>
            <a:ext cx="10191482" cy="4653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3400" algn="just">
              <a:lnSpc>
                <a:spcPct val="150000"/>
              </a:lnSpc>
              <a:spcAft>
                <a:spcPts val="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Неповнота знань і немонотонна логіка. </a:t>
            </a: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Абсолютно повних знань не буває, оскільки процес пізнання нескінченний. У зв'язку з цим стан бази знань повинний змінюватися з часом. На відміну від простого додавання інформації, як у базах даних, при додаванні нових знань виникає небезпека одержання суперечливих висновків: тобто висновки, отримані з використанням нових знань, можуть спростовувати ті, що були отримані раніше. Ще гірше, якщо нові знання будуть знаходитися в протиріччі з старими, тоді механізм виведення може стати непрацездатним.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33400" algn="just">
              <a:lnSpc>
                <a:spcPct val="150000"/>
              </a:lnSpc>
              <a:spcAft>
                <a:spcPts val="0"/>
              </a:spcAft>
            </a:pPr>
            <a:r>
              <a:rPr lang="uk-UA" sz="20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Більшість експертних систем першого покоління були засновані на моделі закритого світу, обумовленій застосуванням апарату формальної логіки для обробки знань.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586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6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82839" y="293390"/>
            <a:ext cx="10036935" cy="6125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23875" algn="just">
              <a:lnSpc>
                <a:spcPct val="150000"/>
              </a:lnSpc>
              <a:spcAft>
                <a:spcPts val="0"/>
              </a:spcAft>
            </a:pP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Модель закритого світу </a:t>
            </a:r>
            <a:r>
              <a:rPr lang="uk-UA" sz="2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припускає твердий добір знань, що включаються в базу, а саме: база знань заповнюється винятково вірними поняттями, а усе, що ненадійно або невиразно, свідомо вважається помилковим. Така модель має обмежені можливості подання знань і таїть у собі небезпеку одержання протиріч при додаванні нової інформації. Недоліки моделі закритого світу пов'язані з тим, що формальна логіка виходить з передумови, відповідно до якої набір визначених у системі аксіом (знань) є </a:t>
            </a: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повним </a:t>
            </a:r>
            <a:r>
              <a:rPr lang="uk-UA" sz="2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(теорія є повною, якщо кожний її факт можна довести, виходячи з аксіом цієї теорії). Для повного набору знань справедливість раніше отриманих </a:t>
            </a:r>
            <a:r>
              <a:rPr lang="uk-UA" sz="2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виведень</a:t>
            </a:r>
            <a:r>
              <a:rPr lang="uk-UA" sz="2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не порушується з додаванням нових фактів. Ця властивість логічних </a:t>
            </a:r>
            <a:r>
              <a:rPr lang="uk-UA" sz="2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виведень</a:t>
            </a:r>
            <a:r>
              <a:rPr lang="uk-UA" sz="2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називається </a:t>
            </a:r>
            <a:r>
              <a:rPr lang="uk-UA" sz="22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монотонністю. </a:t>
            </a:r>
            <a:r>
              <a:rPr lang="uk-UA" sz="2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жаль, реальні знання, що закладаються в експертні системи, украй </a:t>
            </a:r>
            <a:r>
              <a:rPr lang="uk-UA" sz="22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uk-UA" sz="22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бувають повними.</a:t>
            </a:r>
            <a:endParaRPr lang="en-US" sz="2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4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7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71223" y="310623"/>
            <a:ext cx="9878096" cy="605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Неточність знань. </a:t>
            </a:r>
            <a:r>
              <a:rPr lang="uk-UA" sz="24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Відомо, що кількісні дані (знання) можуть бути неточними, при цьому існують кількісні оцінки такої неточності (довірчий інтервал, рівень значимості, ступінь адекватності і т. д.). Лінгвістичні знання також можуть бути неточними. Для врахування неточності лінгвістичних знань використовується теорія нечітких множин. Фактично нечіткість може бути ключем до розуміння здатності людини справлятися з задачами, що занадто складні для вирішення на ЕОМ. Розвиток досліджень в області нечіткої математики призвів до появи нечіткої логіки і нечітких </a:t>
            </a:r>
            <a:r>
              <a:rPr lang="uk-UA" sz="24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виведень</a:t>
            </a:r>
            <a:r>
              <a:rPr lang="uk-UA" sz="24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що виконуються з використанням знань, представлених нечіткими множинами, нечіткими відношеннями, нечіткими </a:t>
            </a:r>
            <a:r>
              <a:rPr lang="uk-UA" sz="2400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відповідностями</a:t>
            </a:r>
            <a:r>
              <a:rPr lang="uk-UA" sz="24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400" spc="5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sz="2400" spc="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2400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 д.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64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8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64405" y="684403"/>
            <a:ext cx="9955369" cy="5444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Теорія нечітких </a:t>
            </a:r>
            <a:r>
              <a:rPr lang="uk-UA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множин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52450" algn="just">
              <a:lnSpc>
                <a:spcPct val="150000"/>
              </a:lnSpc>
              <a:spcAft>
                <a:spcPts val="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Теорія нечітких множин </a:t>
            </a:r>
            <a:r>
              <a:rPr lang="fr-FR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(fuzzy sets theory) 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 свій початок з 1965 року, коли професор </a:t>
            </a:r>
            <a:r>
              <a:rPr lang="uk-UA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Лотфі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Заде </a:t>
            </a:r>
            <a:r>
              <a:rPr lang="fr-FR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(Lotfï </a:t>
            </a:r>
            <a:r>
              <a:rPr lang="de-DE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Zadeh) 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університету </a:t>
            </a:r>
            <a:r>
              <a:rPr lang="uk-UA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Берклі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опублікував основну роботу </a:t>
            </a:r>
            <a:r>
              <a:rPr lang="fr-FR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«Fuzzy Sets» 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журналі </a:t>
            </a:r>
            <a:r>
              <a:rPr lang="de-DE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«Information </a:t>
            </a:r>
            <a:r>
              <a:rPr lang="de-DE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de-DE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Control». 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Прикметник </a:t>
            </a:r>
            <a:r>
              <a:rPr lang="fr-FR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«fuzzy» 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(нечіткий, розмитий), введено в назву нової теорії з метою відокремлення від традиційної чіткої математики й </a:t>
            </a:r>
            <a:r>
              <a:rPr lang="uk-UA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аристотелевої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логіки, що оперують з чіткими поняттями: «належить - не належить», «істина - хибність». Концепція нечіткої множини зародилася у Заде «як незадоволеність математичними методами класичної теорії систем, що змушувала домагатися штучної точності, недоречної в багатьох системах реального світу, особливо в так званих гуманістичних системах, що включають людей».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Початком практичного застосування теорії нечітких множин можна вважати 1975 рік, коли Е. </a:t>
            </a:r>
            <a:r>
              <a:rPr lang="uk-UA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Мамдані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(Е. </a:t>
            </a:r>
            <a:r>
              <a:rPr lang="de-DE" spc="5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Mamdani</a:t>
            </a:r>
            <a:r>
              <a:rPr lang="de-DE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pc="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побудував перший нечіткий контролер. Успіх першого промислового контролера, заснованого на нечітких лінгвістичних правилах «Якщо - то» привів до сплеску інтересу до теорії нечітких множин серед математиків та інженерів.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253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9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45465" y="597942"/>
            <a:ext cx="10058400" cy="5751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2450">
              <a:lnSpc>
                <a:spcPct val="150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Нечіткі множини та змінні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- універсальна множина, x - елемент E, а R - певна властивість. Звичайна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(чітка)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підмножина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універсальної множини E, елементи якої задовольняють властивості R, визначається як множина впорядкованої пари A = {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(х)/х}, де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(х) - характеристична функція, що приймає значення 1, якщо x задовольняє властивості R, і 0 - в іншому випадку.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0385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Нечітка підмножина відрізняється від звичайної тим, що для елементів x з E немає однозначної відповіді "ні" відносно властивості R. У зв'язку з цим, нечітка підмножина A універсальної множини E визначається як множина впорядкованої пари A = {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(х)/х}, де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(х) -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характеристична функція приналежності (або просто функція приналежності)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що приймає значення в деякій впорядкованій множині M (наприклад, M = [0,1]).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Функція приналежності вказує ступінь (або рівень) приналежності елемента x до підмножини A. Множин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 називають 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множиною </a:t>
            </a:r>
            <a:r>
              <a:rPr lang="uk-UA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приналежностей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Якщо M = {0,1}, тоді нечітка підмножина A може розглядатися як звичайна або чітка множина. 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00981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531</TotalTime>
  <Words>2423</Words>
  <Application>Microsoft Office PowerPoint</Application>
  <PresentationFormat>Широкоэкранный</PresentationFormat>
  <Paragraphs>150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1" baseType="lpstr">
      <vt:lpstr>Arial</vt:lpstr>
      <vt:lpstr>Arial Black</vt:lpstr>
      <vt:lpstr>Century Gothic</vt:lpstr>
      <vt:lpstr>Symbol</vt:lpstr>
      <vt:lpstr>Times New Roman</vt:lpstr>
      <vt:lpstr>Wingdings 3</vt:lpstr>
      <vt:lpstr>Легкий дым</vt:lpstr>
      <vt:lpstr>ЛЕКЦІЯ №2 Логічні висловлювання. Основи нечіткої логіки.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№4</dc:title>
  <dc:creator>Admin</dc:creator>
  <cp:lastModifiedBy>Admin</cp:lastModifiedBy>
  <cp:revision>54</cp:revision>
  <dcterms:created xsi:type="dcterms:W3CDTF">2022-01-24T19:17:24Z</dcterms:created>
  <dcterms:modified xsi:type="dcterms:W3CDTF">2022-02-12T17:19:28Z</dcterms:modified>
</cp:coreProperties>
</file>