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0" d="100"/>
          <a:sy n="70" d="100"/>
        </p:scale>
        <p:origin x="71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0" y="-8466"/>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7" cy="1646302"/>
          </a:xfrm>
        </p:spPr>
        <p:txBody>
          <a:bodyPr anchor="b">
            <a:noAutofit/>
          </a:bodyPr>
          <a:lstStyle>
            <a:lvl1pPr algn="r">
              <a:defRPr sz="5401">
                <a:solidFill>
                  <a:schemeClr val="accent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507067" y="4050834"/>
            <a:ext cx="7766937" cy="1096899"/>
          </a:xfrm>
        </p:spPr>
        <p:txBody>
          <a:bodyPr anchor="t"/>
          <a:lstStyle>
            <a:lvl1pPr marL="0" indent="0" algn="r">
              <a:buNone/>
              <a:defRPr>
                <a:solidFill>
                  <a:schemeClr val="tx1">
                    <a:lumMod val="50000"/>
                    <a:lumOff val="50000"/>
                  </a:schemeClr>
                </a:solidFill>
              </a:defRPr>
            </a:lvl1pPr>
            <a:lvl2pPr marL="457206" indent="0" algn="ctr">
              <a:buNone/>
              <a:defRPr>
                <a:solidFill>
                  <a:schemeClr val="tx1">
                    <a:tint val="75000"/>
                  </a:schemeClr>
                </a:solidFill>
              </a:defRPr>
            </a:lvl2pPr>
            <a:lvl3pPr marL="914411" indent="0" algn="ctr">
              <a:buNone/>
              <a:defRPr>
                <a:solidFill>
                  <a:schemeClr val="tx1">
                    <a:tint val="75000"/>
                  </a:schemeClr>
                </a:solidFill>
              </a:defRPr>
            </a:lvl3pPr>
            <a:lvl4pPr marL="1371617" indent="0" algn="ctr">
              <a:buNone/>
              <a:defRPr>
                <a:solidFill>
                  <a:schemeClr val="tx1">
                    <a:tint val="75000"/>
                  </a:schemeClr>
                </a:solidFill>
              </a:defRPr>
            </a:lvl4pPr>
            <a:lvl5pPr marL="1828823" indent="0" algn="ctr">
              <a:buNone/>
              <a:defRPr>
                <a:solidFill>
                  <a:schemeClr val="tx1">
                    <a:tint val="75000"/>
                  </a:schemeClr>
                </a:solidFill>
              </a:defRPr>
            </a:lvl5pPr>
            <a:lvl6pPr marL="2286029" indent="0" algn="ctr">
              <a:buNone/>
              <a:defRPr>
                <a:solidFill>
                  <a:schemeClr val="tx1">
                    <a:tint val="75000"/>
                  </a:schemeClr>
                </a:solidFill>
              </a:defRPr>
            </a:lvl6pPr>
            <a:lvl7pPr marL="2743234" indent="0" algn="ctr">
              <a:buNone/>
              <a:defRPr>
                <a:solidFill>
                  <a:schemeClr val="tx1">
                    <a:tint val="75000"/>
                  </a:schemeClr>
                </a:solidFill>
              </a:defRPr>
            </a:lvl7pPr>
            <a:lvl8pPr marL="3200440" indent="0" algn="ctr">
              <a:buNone/>
              <a:defRPr>
                <a:solidFill>
                  <a:schemeClr val="tx1">
                    <a:tint val="75000"/>
                  </a:schemeClr>
                </a:solidFill>
              </a:defRPr>
            </a:lvl8pPr>
            <a:lvl9pPr marL="3657646"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8138CA13-83E6-4F2E-AA26-34B67EF52E05}" type="datetimeFigureOut">
              <a:rPr lang="ru-RU" smtClean="0"/>
              <a:t>25.11.2021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2AC9EF2-6AFB-4147-B781-1FB0D7B4BAD2}" type="slidenum">
              <a:rPr lang="ru-RU" smtClean="0"/>
              <a:t>‹#›</a:t>
            </a:fld>
            <a:endParaRPr lang="ru-RU"/>
          </a:p>
        </p:txBody>
      </p:sp>
    </p:spTree>
    <p:extLst>
      <p:ext uri="{BB962C8B-B14F-4D97-AF65-F5344CB8AC3E}">
        <p14:creationId xmlns:p14="http://schemas.microsoft.com/office/powerpoint/2010/main" val="16614091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1">
                <a:solidFill>
                  <a:schemeClr val="tx1">
                    <a:lumMod val="75000"/>
                    <a:lumOff val="25000"/>
                  </a:schemeClr>
                </a:solidFill>
              </a:defRPr>
            </a:lvl1pPr>
            <a:lvl2pPr marL="457206" indent="0">
              <a:buNone/>
              <a:defRPr sz="1801">
                <a:solidFill>
                  <a:schemeClr val="tx1">
                    <a:tint val="75000"/>
                  </a:schemeClr>
                </a:solidFill>
              </a:defRPr>
            </a:lvl2pPr>
            <a:lvl3pPr marL="914411" indent="0">
              <a:buNone/>
              <a:defRPr sz="1600">
                <a:solidFill>
                  <a:schemeClr val="tx1">
                    <a:tint val="75000"/>
                  </a:schemeClr>
                </a:solidFill>
              </a:defRPr>
            </a:lvl3pPr>
            <a:lvl4pPr marL="1371617" indent="0">
              <a:buNone/>
              <a:defRPr sz="1401">
                <a:solidFill>
                  <a:schemeClr val="tx1">
                    <a:tint val="75000"/>
                  </a:schemeClr>
                </a:solidFill>
              </a:defRPr>
            </a:lvl4pPr>
            <a:lvl5pPr marL="1828823" indent="0">
              <a:buNone/>
              <a:defRPr sz="1401">
                <a:solidFill>
                  <a:schemeClr val="tx1">
                    <a:tint val="75000"/>
                  </a:schemeClr>
                </a:solidFill>
              </a:defRPr>
            </a:lvl5pPr>
            <a:lvl6pPr marL="2286029" indent="0">
              <a:buNone/>
              <a:defRPr sz="1401">
                <a:solidFill>
                  <a:schemeClr val="tx1">
                    <a:tint val="75000"/>
                  </a:schemeClr>
                </a:solidFill>
              </a:defRPr>
            </a:lvl6pPr>
            <a:lvl7pPr marL="2743234" indent="0">
              <a:buNone/>
              <a:defRPr sz="1401">
                <a:solidFill>
                  <a:schemeClr val="tx1">
                    <a:tint val="75000"/>
                  </a:schemeClr>
                </a:solidFill>
              </a:defRPr>
            </a:lvl7pPr>
            <a:lvl8pPr marL="3200440" indent="0">
              <a:buNone/>
              <a:defRPr sz="1401">
                <a:solidFill>
                  <a:schemeClr val="tx1">
                    <a:tint val="75000"/>
                  </a:schemeClr>
                </a:solidFill>
              </a:defRPr>
            </a:lvl8pPr>
            <a:lvl9pPr marL="3657646" indent="0">
              <a:buNone/>
              <a:defRPr sz="1401">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8138CA13-83E6-4F2E-AA26-34B67EF52E05}" type="datetimeFigureOut">
              <a:rPr lang="ru-RU" smtClean="0"/>
              <a:t>25.11.2021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2AC9EF2-6AFB-4147-B781-1FB0D7B4BAD2}" type="slidenum">
              <a:rPr lang="ru-RU" smtClean="0"/>
              <a:t>‹#›</a:t>
            </a:fld>
            <a:endParaRPr lang="ru-RU"/>
          </a:p>
        </p:txBody>
      </p:sp>
    </p:spTree>
    <p:extLst>
      <p:ext uri="{BB962C8B-B14F-4D97-AF65-F5344CB8AC3E}">
        <p14:creationId xmlns:p14="http://schemas.microsoft.com/office/powerpoint/2010/main" val="18602170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5" y="609600"/>
            <a:ext cx="8094133"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1366140" y="3632201"/>
            <a:ext cx="7224524" cy="381000"/>
          </a:xfrm>
        </p:spPr>
        <p:txBody>
          <a:bodyPr anchor="ctr">
            <a:noAutofit/>
          </a:bodyPr>
          <a:lstStyle>
            <a:lvl1pPr marL="0" indent="0">
              <a:buFontTx/>
              <a:buNone/>
              <a:defRPr sz="1600">
                <a:solidFill>
                  <a:schemeClr val="tx1">
                    <a:lumMod val="50000"/>
                    <a:lumOff val="50000"/>
                  </a:schemeClr>
                </a:solidFill>
              </a:defRPr>
            </a:lvl1pPr>
            <a:lvl2pPr marL="457206" indent="0">
              <a:buFontTx/>
              <a:buNone/>
              <a:defRPr/>
            </a:lvl2pPr>
            <a:lvl3pPr marL="914411" indent="0">
              <a:buFontTx/>
              <a:buNone/>
              <a:defRPr/>
            </a:lvl3pPr>
            <a:lvl4pPr marL="1371617" indent="0">
              <a:buFontTx/>
              <a:buNone/>
              <a:defRPr/>
            </a:lvl4pPr>
            <a:lvl5pPr marL="1828823"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1">
                <a:solidFill>
                  <a:schemeClr val="tx1">
                    <a:lumMod val="75000"/>
                    <a:lumOff val="25000"/>
                  </a:schemeClr>
                </a:solidFill>
              </a:defRPr>
            </a:lvl1pPr>
            <a:lvl2pPr marL="457206" indent="0">
              <a:buNone/>
              <a:defRPr sz="1801">
                <a:solidFill>
                  <a:schemeClr val="tx1">
                    <a:tint val="75000"/>
                  </a:schemeClr>
                </a:solidFill>
              </a:defRPr>
            </a:lvl2pPr>
            <a:lvl3pPr marL="914411" indent="0">
              <a:buNone/>
              <a:defRPr sz="1600">
                <a:solidFill>
                  <a:schemeClr val="tx1">
                    <a:tint val="75000"/>
                  </a:schemeClr>
                </a:solidFill>
              </a:defRPr>
            </a:lvl3pPr>
            <a:lvl4pPr marL="1371617" indent="0">
              <a:buNone/>
              <a:defRPr sz="1401">
                <a:solidFill>
                  <a:schemeClr val="tx1">
                    <a:tint val="75000"/>
                  </a:schemeClr>
                </a:solidFill>
              </a:defRPr>
            </a:lvl4pPr>
            <a:lvl5pPr marL="1828823" indent="0">
              <a:buNone/>
              <a:defRPr sz="1401">
                <a:solidFill>
                  <a:schemeClr val="tx1">
                    <a:tint val="75000"/>
                  </a:schemeClr>
                </a:solidFill>
              </a:defRPr>
            </a:lvl5pPr>
            <a:lvl6pPr marL="2286029" indent="0">
              <a:buNone/>
              <a:defRPr sz="1401">
                <a:solidFill>
                  <a:schemeClr val="tx1">
                    <a:tint val="75000"/>
                  </a:schemeClr>
                </a:solidFill>
              </a:defRPr>
            </a:lvl6pPr>
            <a:lvl7pPr marL="2743234" indent="0">
              <a:buNone/>
              <a:defRPr sz="1401">
                <a:solidFill>
                  <a:schemeClr val="tx1">
                    <a:tint val="75000"/>
                  </a:schemeClr>
                </a:solidFill>
              </a:defRPr>
            </a:lvl7pPr>
            <a:lvl8pPr marL="3200440" indent="0">
              <a:buNone/>
              <a:defRPr sz="1401">
                <a:solidFill>
                  <a:schemeClr val="tx1">
                    <a:tint val="75000"/>
                  </a:schemeClr>
                </a:solidFill>
              </a:defRPr>
            </a:lvl8pPr>
            <a:lvl9pPr marL="3657646" indent="0">
              <a:buNone/>
              <a:defRPr sz="1401">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8138CA13-83E6-4F2E-AA26-34B67EF52E05}" type="datetimeFigureOut">
              <a:rPr lang="ru-RU" smtClean="0"/>
              <a:t>25.11.2021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2AC9EF2-6AFB-4147-B781-1FB0D7B4BAD2}" type="slidenum">
              <a:rPr lang="ru-RU" smtClean="0"/>
              <a:t>‹#›</a:t>
            </a:fld>
            <a:endParaRPr lang="ru-RU"/>
          </a:p>
        </p:txBody>
      </p:sp>
      <p:sp>
        <p:nvSpPr>
          <p:cNvPr id="20" name="TextBox 19"/>
          <p:cNvSpPr txBox="1"/>
          <p:nvPr/>
        </p:nvSpPr>
        <p:spPr>
          <a:xfrm>
            <a:off x="541870" y="790378"/>
            <a:ext cx="609600" cy="584776"/>
          </a:xfrm>
          <a:prstGeom prst="rect">
            <a:avLst/>
          </a:prstGeom>
        </p:spPr>
        <p:txBody>
          <a:bodyPr vert="horz" lIns="91440" tIns="45721" rIns="91440" bIns="45721"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2" y="2886556"/>
            <a:ext cx="609600" cy="584776"/>
          </a:xfrm>
          <a:prstGeom prst="rect">
            <a:avLst/>
          </a:prstGeom>
        </p:spPr>
        <p:txBody>
          <a:bodyPr vert="horz" lIns="91440" tIns="45721" rIns="91440" bIns="45721" rtlCol="0" anchor="ctr">
            <a:noAutofit/>
          </a:bodyPr>
          <a:lstStyle/>
          <a:p>
            <a:pPr lvl="0"/>
            <a:r>
              <a:rPr lang="en-US" sz="8000" baseline="0" dirty="0">
                <a:ln w="3175" cmpd="sng">
                  <a:noFill/>
                </a:ln>
                <a:solidFill>
                  <a:schemeClr val="accent1">
                    <a:lumMod val="60000"/>
                    <a:lumOff val="40000"/>
                  </a:schemeClr>
                </a:solidFill>
                <a:latin typeface="Arial"/>
              </a:rPr>
              <a:t>”</a:t>
            </a:r>
            <a:endParaRPr lang="en-US" sz="1801" dirty="0">
              <a:solidFill>
                <a:schemeClr val="accent1">
                  <a:lumMod val="60000"/>
                  <a:lumOff val="40000"/>
                </a:schemeClr>
              </a:solidFill>
              <a:latin typeface="Arial"/>
            </a:endParaRPr>
          </a:p>
        </p:txBody>
      </p:sp>
    </p:spTree>
    <p:extLst>
      <p:ext uri="{BB962C8B-B14F-4D97-AF65-F5344CB8AC3E}">
        <p14:creationId xmlns:p14="http://schemas.microsoft.com/office/powerpoint/2010/main" val="29785924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1">
                <a:solidFill>
                  <a:schemeClr val="tx1">
                    <a:lumMod val="75000"/>
                    <a:lumOff val="25000"/>
                  </a:schemeClr>
                </a:solidFill>
              </a:defRPr>
            </a:lvl1pPr>
            <a:lvl2pPr marL="457206" indent="0">
              <a:buNone/>
              <a:defRPr sz="1801">
                <a:solidFill>
                  <a:schemeClr val="tx1">
                    <a:tint val="75000"/>
                  </a:schemeClr>
                </a:solidFill>
              </a:defRPr>
            </a:lvl2pPr>
            <a:lvl3pPr marL="914411" indent="0">
              <a:buNone/>
              <a:defRPr sz="1600">
                <a:solidFill>
                  <a:schemeClr val="tx1">
                    <a:tint val="75000"/>
                  </a:schemeClr>
                </a:solidFill>
              </a:defRPr>
            </a:lvl3pPr>
            <a:lvl4pPr marL="1371617" indent="0">
              <a:buNone/>
              <a:defRPr sz="1401">
                <a:solidFill>
                  <a:schemeClr val="tx1">
                    <a:tint val="75000"/>
                  </a:schemeClr>
                </a:solidFill>
              </a:defRPr>
            </a:lvl4pPr>
            <a:lvl5pPr marL="1828823" indent="0">
              <a:buNone/>
              <a:defRPr sz="1401">
                <a:solidFill>
                  <a:schemeClr val="tx1">
                    <a:tint val="75000"/>
                  </a:schemeClr>
                </a:solidFill>
              </a:defRPr>
            </a:lvl5pPr>
            <a:lvl6pPr marL="2286029" indent="0">
              <a:buNone/>
              <a:defRPr sz="1401">
                <a:solidFill>
                  <a:schemeClr val="tx1">
                    <a:tint val="75000"/>
                  </a:schemeClr>
                </a:solidFill>
              </a:defRPr>
            </a:lvl6pPr>
            <a:lvl7pPr marL="2743234" indent="0">
              <a:buNone/>
              <a:defRPr sz="1401">
                <a:solidFill>
                  <a:schemeClr val="tx1">
                    <a:tint val="75000"/>
                  </a:schemeClr>
                </a:solidFill>
              </a:defRPr>
            </a:lvl7pPr>
            <a:lvl8pPr marL="3200440" indent="0">
              <a:buNone/>
              <a:defRPr sz="1401">
                <a:solidFill>
                  <a:schemeClr val="tx1">
                    <a:tint val="75000"/>
                  </a:schemeClr>
                </a:solidFill>
              </a:defRPr>
            </a:lvl8pPr>
            <a:lvl9pPr marL="3657646" indent="0">
              <a:buNone/>
              <a:defRPr sz="1401">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8138CA13-83E6-4F2E-AA26-34B67EF52E05}" type="datetimeFigureOut">
              <a:rPr lang="ru-RU" smtClean="0"/>
              <a:t>25.11.2021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2AC9EF2-6AFB-4147-B781-1FB0D7B4BAD2}" type="slidenum">
              <a:rPr lang="ru-RU" smtClean="0"/>
              <a:t>‹#›</a:t>
            </a:fld>
            <a:endParaRPr lang="ru-RU"/>
          </a:p>
        </p:txBody>
      </p:sp>
    </p:spTree>
    <p:extLst>
      <p:ext uri="{BB962C8B-B14F-4D97-AF65-F5344CB8AC3E}">
        <p14:creationId xmlns:p14="http://schemas.microsoft.com/office/powerpoint/2010/main" val="151065699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5" y="609600"/>
            <a:ext cx="8094133"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4" y="4013201"/>
            <a:ext cx="8596668" cy="514248"/>
          </a:xfrm>
        </p:spPr>
        <p:txBody>
          <a:bodyPr anchor="b">
            <a:noAutofit/>
          </a:bodyPr>
          <a:lstStyle>
            <a:lvl1pPr marL="0" indent="0">
              <a:buFontTx/>
              <a:buNone/>
              <a:defRPr sz="2400">
                <a:solidFill>
                  <a:schemeClr val="tx1">
                    <a:lumMod val="75000"/>
                    <a:lumOff val="25000"/>
                  </a:schemeClr>
                </a:solidFill>
              </a:defRPr>
            </a:lvl1pPr>
            <a:lvl2pPr marL="457206" indent="0">
              <a:buFontTx/>
              <a:buNone/>
              <a:defRPr/>
            </a:lvl2pPr>
            <a:lvl3pPr marL="914411" indent="0">
              <a:buFontTx/>
              <a:buNone/>
              <a:defRPr/>
            </a:lvl3pPr>
            <a:lvl4pPr marL="1371617" indent="0">
              <a:buFontTx/>
              <a:buNone/>
              <a:defRPr/>
            </a:lvl4pPr>
            <a:lvl5pPr marL="1828823"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1">
                <a:solidFill>
                  <a:schemeClr val="tx1">
                    <a:lumMod val="50000"/>
                    <a:lumOff val="50000"/>
                  </a:schemeClr>
                </a:solidFill>
              </a:defRPr>
            </a:lvl1pPr>
            <a:lvl2pPr marL="457206" indent="0">
              <a:buNone/>
              <a:defRPr sz="1801">
                <a:solidFill>
                  <a:schemeClr val="tx1">
                    <a:tint val="75000"/>
                  </a:schemeClr>
                </a:solidFill>
              </a:defRPr>
            </a:lvl2pPr>
            <a:lvl3pPr marL="914411" indent="0">
              <a:buNone/>
              <a:defRPr sz="1600">
                <a:solidFill>
                  <a:schemeClr val="tx1">
                    <a:tint val="75000"/>
                  </a:schemeClr>
                </a:solidFill>
              </a:defRPr>
            </a:lvl3pPr>
            <a:lvl4pPr marL="1371617" indent="0">
              <a:buNone/>
              <a:defRPr sz="1401">
                <a:solidFill>
                  <a:schemeClr val="tx1">
                    <a:tint val="75000"/>
                  </a:schemeClr>
                </a:solidFill>
              </a:defRPr>
            </a:lvl4pPr>
            <a:lvl5pPr marL="1828823" indent="0">
              <a:buNone/>
              <a:defRPr sz="1401">
                <a:solidFill>
                  <a:schemeClr val="tx1">
                    <a:tint val="75000"/>
                  </a:schemeClr>
                </a:solidFill>
              </a:defRPr>
            </a:lvl5pPr>
            <a:lvl6pPr marL="2286029" indent="0">
              <a:buNone/>
              <a:defRPr sz="1401">
                <a:solidFill>
                  <a:schemeClr val="tx1">
                    <a:tint val="75000"/>
                  </a:schemeClr>
                </a:solidFill>
              </a:defRPr>
            </a:lvl6pPr>
            <a:lvl7pPr marL="2743234" indent="0">
              <a:buNone/>
              <a:defRPr sz="1401">
                <a:solidFill>
                  <a:schemeClr val="tx1">
                    <a:tint val="75000"/>
                  </a:schemeClr>
                </a:solidFill>
              </a:defRPr>
            </a:lvl7pPr>
            <a:lvl8pPr marL="3200440" indent="0">
              <a:buNone/>
              <a:defRPr sz="1401">
                <a:solidFill>
                  <a:schemeClr val="tx1">
                    <a:tint val="75000"/>
                  </a:schemeClr>
                </a:solidFill>
              </a:defRPr>
            </a:lvl8pPr>
            <a:lvl9pPr marL="3657646" indent="0">
              <a:buNone/>
              <a:defRPr sz="1401">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8138CA13-83E6-4F2E-AA26-34B67EF52E05}" type="datetimeFigureOut">
              <a:rPr lang="ru-RU" smtClean="0"/>
              <a:t>25.11.2021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2AC9EF2-6AFB-4147-B781-1FB0D7B4BAD2}" type="slidenum">
              <a:rPr lang="ru-RU" smtClean="0"/>
              <a:t>‹#›</a:t>
            </a:fld>
            <a:endParaRPr lang="ru-RU"/>
          </a:p>
        </p:txBody>
      </p:sp>
      <p:sp>
        <p:nvSpPr>
          <p:cNvPr id="24" name="TextBox 23"/>
          <p:cNvSpPr txBox="1"/>
          <p:nvPr/>
        </p:nvSpPr>
        <p:spPr>
          <a:xfrm>
            <a:off x="541870" y="790378"/>
            <a:ext cx="609600" cy="584776"/>
          </a:xfrm>
          <a:prstGeom prst="rect">
            <a:avLst/>
          </a:prstGeom>
        </p:spPr>
        <p:txBody>
          <a:bodyPr vert="horz" lIns="91440" tIns="45721" rIns="91440" bIns="45721"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2" y="2886556"/>
            <a:ext cx="609600" cy="584776"/>
          </a:xfrm>
          <a:prstGeom prst="rect">
            <a:avLst/>
          </a:prstGeom>
        </p:spPr>
        <p:txBody>
          <a:bodyPr vert="horz" lIns="91440" tIns="45721" rIns="91440" bIns="45721"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79382955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4" y="4013201"/>
            <a:ext cx="8596668" cy="514248"/>
          </a:xfrm>
        </p:spPr>
        <p:txBody>
          <a:bodyPr anchor="b">
            <a:noAutofit/>
          </a:bodyPr>
          <a:lstStyle>
            <a:lvl1pPr marL="0" indent="0">
              <a:buFontTx/>
              <a:buNone/>
              <a:defRPr sz="2400">
                <a:solidFill>
                  <a:schemeClr val="accent1"/>
                </a:solidFill>
              </a:defRPr>
            </a:lvl1pPr>
            <a:lvl2pPr marL="457206" indent="0">
              <a:buFontTx/>
              <a:buNone/>
              <a:defRPr/>
            </a:lvl2pPr>
            <a:lvl3pPr marL="914411" indent="0">
              <a:buFontTx/>
              <a:buNone/>
              <a:defRPr/>
            </a:lvl3pPr>
            <a:lvl4pPr marL="1371617" indent="0">
              <a:buFontTx/>
              <a:buNone/>
              <a:defRPr/>
            </a:lvl4pPr>
            <a:lvl5pPr marL="1828823"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1">
                <a:solidFill>
                  <a:schemeClr val="tx1">
                    <a:lumMod val="50000"/>
                    <a:lumOff val="50000"/>
                  </a:schemeClr>
                </a:solidFill>
              </a:defRPr>
            </a:lvl1pPr>
            <a:lvl2pPr marL="457206" indent="0">
              <a:buNone/>
              <a:defRPr sz="1801">
                <a:solidFill>
                  <a:schemeClr val="tx1">
                    <a:tint val="75000"/>
                  </a:schemeClr>
                </a:solidFill>
              </a:defRPr>
            </a:lvl2pPr>
            <a:lvl3pPr marL="914411" indent="0">
              <a:buNone/>
              <a:defRPr sz="1600">
                <a:solidFill>
                  <a:schemeClr val="tx1">
                    <a:tint val="75000"/>
                  </a:schemeClr>
                </a:solidFill>
              </a:defRPr>
            </a:lvl3pPr>
            <a:lvl4pPr marL="1371617" indent="0">
              <a:buNone/>
              <a:defRPr sz="1401">
                <a:solidFill>
                  <a:schemeClr val="tx1">
                    <a:tint val="75000"/>
                  </a:schemeClr>
                </a:solidFill>
              </a:defRPr>
            </a:lvl4pPr>
            <a:lvl5pPr marL="1828823" indent="0">
              <a:buNone/>
              <a:defRPr sz="1401">
                <a:solidFill>
                  <a:schemeClr val="tx1">
                    <a:tint val="75000"/>
                  </a:schemeClr>
                </a:solidFill>
              </a:defRPr>
            </a:lvl5pPr>
            <a:lvl6pPr marL="2286029" indent="0">
              <a:buNone/>
              <a:defRPr sz="1401">
                <a:solidFill>
                  <a:schemeClr val="tx1">
                    <a:tint val="75000"/>
                  </a:schemeClr>
                </a:solidFill>
              </a:defRPr>
            </a:lvl6pPr>
            <a:lvl7pPr marL="2743234" indent="0">
              <a:buNone/>
              <a:defRPr sz="1401">
                <a:solidFill>
                  <a:schemeClr val="tx1">
                    <a:tint val="75000"/>
                  </a:schemeClr>
                </a:solidFill>
              </a:defRPr>
            </a:lvl7pPr>
            <a:lvl8pPr marL="3200440" indent="0">
              <a:buNone/>
              <a:defRPr sz="1401">
                <a:solidFill>
                  <a:schemeClr val="tx1">
                    <a:tint val="75000"/>
                  </a:schemeClr>
                </a:solidFill>
              </a:defRPr>
            </a:lvl8pPr>
            <a:lvl9pPr marL="3657646" indent="0">
              <a:buNone/>
              <a:defRPr sz="1401">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8138CA13-83E6-4F2E-AA26-34B67EF52E05}" type="datetimeFigureOut">
              <a:rPr lang="ru-RU" smtClean="0"/>
              <a:t>25.11.2021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2AC9EF2-6AFB-4147-B781-1FB0D7B4BAD2}" type="slidenum">
              <a:rPr lang="ru-RU" smtClean="0"/>
              <a:t>‹#›</a:t>
            </a:fld>
            <a:endParaRPr lang="ru-RU"/>
          </a:p>
        </p:txBody>
      </p:sp>
    </p:spTree>
    <p:extLst>
      <p:ext uri="{BB962C8B-B14F-4D97-AF65-F5344CB8AC3E}">
        <p14:creationId xmlns:p14="http://schemas.microsoft.com/office/powerpoint/2010/main" val="31249770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138CA13-83E6-4F2E-AA26-34B67EF52E05}" type="datetimeFigureOut">
              <a:rPr lang="ru-RU" smtClean="0"/>
              <a:t>25.11.2021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2AC9EF2-6AFB-4147-B781-1FB0D7B4BAD2}" type="slidenum">
              <a:rPr lang="ru-RU" smtClean="0"/>
              <a:t>‹#›</a:t>
            </a:fld>
            <a:endParaRPr lang="ru-RU"/>
          </a:p>
        </p:txBody>
      </p:sp>
    </p:spTree>
    <p:extLst>
      <p:ext uri="{BB962C8B-B14F-4D97-AF65-F5344CB8AC3E}">
        <p14:creationId xmlns:p14="http://schemas.microsoft.com/office/powerpoint/2010/main" val="203691489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600"/>
            <a:ext cx="1304743" cy="5251451"/>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77335" y="609600"/>
            <a:ext cx="7060149" cy="525145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138CA13-83E6-4F2E-AA26-34B67EF52E05}" type="datetimeFigureOut">
              <a:rPr lang="ru-RU" smtClean="0"/>
              <a:t>25.11.2021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2AC9EF2-6AFB-4147-B781-1FB0D7B4BAD2}" type="slidenum">
              <a:rPr lang="ru-RU" smtClean="0"/>
              <a:t>‹#›</a:t>
            </a:fld>
            <a:endParaRPr lang="ru-RU"/>
          </a:p>
        </p:txBody>
      </p:sp>
    </p:spTree>
    <p:extLst>
      <p:ext uri="{BB962C8B-B14F-4D97-AF65-F5344CB8AC3E}">
        <p14:creationId xmlns:p14="http://schemas.microsoft.com/office/powerpoint/2010/main" val="24199013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138CA13-83E6-4F2E-AA26-34B67EF52E05}" type="datetimeFigureOut">
              <a:rPr lang="ru-RU" smtClean="0"/>
              <a:t>25.11.2021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2AC9EF2-6AFB-4147-B781-1FB0D7B4BAD2}" type="slidenum">
              <a:rPr lang="ru-RU" smtClean="0"/>
              <a:t>‹#›</a:t>
            </a:fld>
            <a:endParaRPr lang="ru-RU"/>
          </a:p>
        </p:txBody>
      </p:sp>
    </p:spTree>
    <p:extLst>
      <p:ext uri="{BB962C8B-B14F-4D97-AF65-F5344CB8AC3E}">
        <p14:creationId xmlns:p14="http://schemas.microsoft.com/office/powerpoint/2010/main" val="27900231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8"/>
            <a:ext cx="8596668" cy="1826581"/>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6" indent="0">
              <a:buNone/>
              <a:defRPr sz="1801">
                <a:solidFill>
                  <a:schemeClr val="tx1">
                    <a:tint val="75000"/>
                  </a:schemeClr>
                </a:solidFill>
              </a:defRPr>
            </a:lvl2pPr>
            <a:lvl3pPr marL="914411" indent="0">
              <a:buNone/>
              <a:defRPr sz="1600">
                <a:solidFill>
                  <a:schemeClr val="tx1">
                    <a:tint val="75000"/>
                  </a:schemeClr>
                </a:solidFill>
              </a:defRPr>
            </a:lvl3pPr>
            <a:lvl4pPr marL="1371617" indent="0">
              <a:buNone/>
              <a:defRPr sz="1401">
                <a:solidFill>
                  <a:schemeClr val="tx1">
                    <a:tint val="75000"/>
                  </a:schemeClr>
                </a:solidFill>
              </a:defRPr>
            </a:lvl4pPr>
            <a:lvl5pPr marL="1828823" indent="0">
              <a:buNone/>
              <a:defRPr sz="1401">
                <a:solidFill>
                  <a:schemeClr val="tx1">
                    <a:tint val="75000"/>
                  </a:schemeClr>
                </a:solidFill>
              </a:defRPr>
            </a:lvl5pPr>
            <a:lvl6pPr marL="2286029" indent="0">
              <a:buNone/>
              <a:defRPr sz="1401">
                <a:solidFill>
                  <a:schemeClr val="tx1">
                    <a:tint val="75000"/>
                  </a:schemeClr>
                </a:solidFill>
              </a:defRPr>
            </a:lvl6pPr>
            <a:lvl7pPr marL="2743234" indent="0">
              <a:buNone/>
              <a:defRPr sz="1401">
                <a:solidFill>
                  <a:schemeClr val="tx1">
                    <a:tint val="75000"/>
                  </a:schemeClr>
                </a:solidFill>
              </a:defRPr>
            </a:lvl7pPr>
            <a:lvl8pPr marL="3200440" indent="0">
              <a:buNone/>
              <a:defRPr sz="1401">
                <a:solidFill>
                  <a:schemeClr val="tx1">
                    <a:tint val="75000"/>
                  </a:schemeClr>
                </a:solidFill>
              </a:defRPr>
            </a:lvl8pPr>
            <a:lvl9pPr marL="3657646" indent="0">
              <a:buNone/>
              <a:defRPr sz="1401">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8138CA13-83E6-4F2E-AA26-34B67EF52E05}" type="datetimeFigureOut">
              <a:rPr lang="ru-RU" smtClean="0"/>
              <a:t>25.11.2021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2AC9EF2-6AFB-4147-B781-1FB0D7B4BAD2}" type="slidenum">
              <a:rPr lang="ru-RU" smtClean="0"/>
              <a:t>‹#›</a:t>
            </a:fld>
            <a:endParaRPr lang="ru-RU"/>
          </a:p>
        </p:txBody>
      </p:sp>
    </p:spTree>
    <p:extLst>
      <p:ext uri="{BB962C8B-B14F-4D97-AF65-F5344CB8AC3E}">
        <p14:creationId xmlns:p14="http://schemas.microsoft.com/office/powerpoint/2010/main" val="38566452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77335" y="2160589"/>
            <a:ext cx="4184036" cy="388077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089971" y="2160590"/>
            <a:ext cx="4184034" cy="388077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8138CA13-83E6-4F2E-AA26-34B67EF52E05}" type="datetimeFigureOut">
              <a:rPr lang="ru-RU" smtClean="0"/>
              <a:t>25.11.2021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92AC9EF2-6AFB-4147-B781-1FB0D7B4BAD2}" type="slidenum">
              <a:rPr lang="ru-RU" smtClean="0"/>
              <a:t>‹#›</a:t>
            </a:fld>
            <a:endParaRPr lang="ru-RU"/>
          </a:p>
        </p:txBody>
      </p:sp>
    </p:spTree>
    <p:extLst>
      <p:ext uri="{BB962C8B-B14F-4D97-AF65-F5344CB8AC3E}">
        <p14:creationId xmlns:p14="http://schemas.microsoft.com/office/powerpoint/2010/main" val="3206335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675747" y="2160983"/>
            <a:ext cx="4185623" cy="576262"/>
          </a:xfrm>
        </p:spPr>
        <p:txBody>
          <a:bodyPr anchor="b">
            <a:noAutofit/>
          </a:bodyPr>
          <a:lstStyle>
            <a:lvl1pPr marL="0" indent="0">
              <a:buNone/>
              <a:defRPr sz="2400" b="0"/>
            </a:lvl1pPr>
            <a:lvl2pPr marL="457206" indent="0">
              <a:buNone/>
              <a:defRPr sz="2000" b="1"/>
            </a:lvl2pPr>
            <a:lvl3pPr marL="914411" indent="0">
              <a:buNone/>
              <a:defRPr sz="1801" b="1"/>
            </a:lvl3pPr>
            <a:lvl4pPr marL="1371617" indent="0">
              <a:buNone/>
              <a:defRPr sz="1600" b="1"/>
            </a:lvl4pPr>
            <a:lvl5pPr marL="1828823" indent="0">
              <a:buNone/>
              <a:defRPr sz="1600" b="1"/>
            </a:lvl5pPr>
            <a:lvl6pPr marL="2286029" indent="0">
              <a:buNone/>
              <a:defRPr sz="1600" b="1"/>
            </a:lvl6pPr>
            <a:lvl7pPr marL="2743234" indent="0">
              <a:buNone/>
              <a:defRPr sz="1600" b="1"/>
            </a:lvl7pPr>
            <a:lvl8pPr marL="3200440" indent="0">
              <a:buNone/>
              <a:defRPr sz="1600" b="1"/>
            </a:lvl8pPr>
            <a:lvl9pPr marL="3657646"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5747" y="2737245"/>
            <a:ext cx="4185623"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88384" y="2160983"/>
            <a:ext cx="4185618" cy="576262"/>
          </a:xfrm>
        </p:spPr>
        <p:txBody>
          <a:bodyPr anchor="b">
            <a:noAutofit/>
          </a:bodyPr>
          <a:lstStyle>
            <a:lvl1pPr marL="0" indent="0">
              <a:buNone/>
              <a:defRPr sz="2400" b="0"/>
            </a:lvl1pPr>
            <a:lvl2pPr marL="457206" indent="0">
              <a:buNone/>
              <a:defRPr sz="2000" b="1"/>
            </a:lvl2pPr>
            <a:lvl3pPr marL="914411" indent="0">
              <a:buNone/>
              <a:defRPr sz="1801" b="1"/>
            </a:lvl3pPr>
            <a:lvl4pPr marL="1371617" indent="0">
              <a:buNone/>
              <a:defRPr sz="1600" b="1"/>
            </a:lvl4pPr>
            <a:lvl5pPr marL="1828823" indent="0">
              <a:buNone/>
              <a:defRPr sz="1600" b="1"/>
            </a:lvl5pPr>
            <a:lvl6pPr marL="2286029" indent="0">
              <a:buNone/>
              <a:defRPr sz="1600" b="1"/>
            </a:lvl6pPr>
            <a:lvl7pPr marL="2743234" indent="0">
              <a:buNone/>
              <a:defRPr sz="1600" b="1"/>
            </a:lvl7pPr>
            <a:lvl8pPr marL="3200440" indent="0">
              <a:buNone/>
              <a:defRPr sz="1600" b="1"/>
            </a:lvl8pPr>
            <a:lvl9pPr marL="3657646"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088384" y="2737245"/>
            <a:ext cx="4185618"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8138CA13-83E6-4F2E-AA26-34B67EF52E05}" type="datetimeFigureOut">
              <a:rPr lang="ru-RU" smtClean="0"/>
              <a:t>25.11.2021</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92AC9EF2-6AFB-4147-B781-1FB0D7B4BAD2}" type="slidenum">
              <a:rPr lang="ru-RU" smtClean="0"/>
              <a:t>‹#›</a:t>
            </a:fld>
            <a:endParaRPr lang="ru-RU"/>
          </a:p>
        </p:txBody>
      </p:sp>
    </p:spTree>
    <p:extLst>
      <p:ext uri="{BB962C8B-B14F-4D97-AF65-F5344CB8AC3E}">
        <p14:creationId xmlns:p14="http://schemas.microsoft.com/office/powerpoint/2010/main" val="24672575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8138CA13-83E6-4F2E-AA26-34B67EF52E05}" type="datetimeFigureOut">
              <a:rPr lang="ru-RU" smtClean="0"/>
              <a:t>25.11.2021</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92AC9EF2-6AFB-4147-B781-1FB0D7B4BAD2}" type="slidenum">
              <a:rPr lang="ru-RU" smtClean="0"/>
              <a:t>‹#›</a:t>
            </a:fld>
            <a:endParaRPr lang="ru-RU"/>
          </a:p>
        </p:txBody>
      </p:sp>
    </p:spTree>
    <p:extLst>
      <p:ext uri="{BB962C8B-B14F-4D97-AF65-F5344CB8AC3E}">
        <p14:creationId xmlns:p14="http://schemas.microsoft.com/office/powerpoint/2010/main" val="5986458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38CA13-83E6-4F2E-AA26-34B67EF52E05}" type="datetimeFigureOut">
              <a:rPr lang="ru-RU" smtClean="0"/>
              <a:t>25.11.2021</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92AC9EF2-6AFB-4147-B781-1FB0D7B4BAD2}" type="slidenum">
              <a:rPr lang="ru-RU" smtClean="0"/>
              <a:t>‹#›</a:t>
            </a:fld>
            <a:endParaRPr lang="ru-RU"/>
          </a:p>
        </p:txBody>
      </p:sp>
    </p:spTree>
    <p:extLst>
      <p:ext uri="{BB962C8B-B14F-4D97-AF65-F5344CB8AC3E}">
        <p14:creationId xmlns:p14="http://schemas.microsoft.com/office/powerpoint/2010/main" val="14739572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3" y="1498604"/>
            <a:ext cx="3854528" cy="1278466"/>
          </a:xfrm>
        </p:spPr>
        <p:txBody>
          <a:bodyPr anchor="b">
            <a:normAutofit/>
          </a:bodyPr>
          <a:lstStyle>
            <a:lvl1pPr>
              <a:defRPr sz="2000"/>
            </a:lvl1pPr>
          </a:lstStyle>
          <a:p>
            <a:r>
              <a:rPr lang="ru-RU" smtClean="0"/>
              <a:t>Образец заголовка</a:t>
            </a:r>
            <a:endParaRPr lang="en-US" dirty="0"/>
          </a:p>
        </p:txBody>
      </p:sp>
      <p:sp>
        <p:nvSpPr>
          <p:cNvPr id="3" name="Content Placeholder 2"/>
          <p:cNvSpPr>
            <a:spLocks noGrp="1"/>
          </p:cNvSpPr>
          <p:nvPr>
            <p:ph idx="1"/>
          </p:nvPr>
        </p:nvSpPr>
        <p:spPr>
          <a:xfrm>
            <a:off x="4760463" y="514925"/>
            <a:ext cx="4513541" cy="552643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77333" y="2777069"/>
            <a:ext cx="3854528" cy="2584449"/>
          </a:xfrm>
        </p:spPr>
        <p:txBody>
          <a:bodyPr>
            <a:normAutofit/>
          </a:bodyPr>
          <a:lstStyle>
            <a:lvl1pPr marL="0" indent="0">
              <a:buNone/>
              <a:defRPr sz="1401"/>
            </a:lvl1pPr>
            <a:lvl2pPr marL="457069" indent="0">
              <a:buNone/>
              <a:defRPr sz="1401"/>
            </a:lvl2pPr>
            <a:lvl3pPr marL="914138" indent="0">
              <a:buNone/>
              <a:defRPr sz="1200"/>
            </a:lvl3pPr>
            <a:lvl4pPr marL="1371206" indent="0">
              <a:buNone/>
              <a:defRPr sz="1001"/>
            </a:lvl4pPr>
            <a:lvl5pPr marL="1828274" indent="0">
              <a:buNone/>
              <a:defRPr sz="1001"/>
            </a:lvl5pPr>
            <a:lvl6pPr marL="2285342" indent="0">
              <a:buNone/>
              <a:defRPr sz="1001"/>
            </a:lvl6pPr>
            <a:lvl7pPr marL="2742411" indent="0">
              <a:buNone/>
              <a:defRPr sz="1001"/>
            </a:lvl7pPr>
            <a:lvl8pPr marL="3199480" indent="0">
              <a:buNone/>
              <a:defRPr sz="1001"/>
            </a:lvl8pPr>
            <a:lvl9pPr marL="3656549" indent="0">
              <a:buNone/>
              <a:defRPr sz="1001"/>
            </a:lvl9pPr>
          </a:lstStyle>
          <a:p>
            <a:pPr lvl="0"/>
            <a:r>
              <a:rPr lang="ru-RU" smtClean="0"/>
              <a:t>Образец текста</a:t>
            </a:r>
          </a:p>
        </p:txBody>
      </p:sp>
      <p:sp>
        <p:nvSpPr>
          <p:cNvPr id="5" name="Date Placeholder 4"/>
          <p:cNvSpPr>
            <a:spLocks noGrp="1"/>
          </p:cNvSpPr>
          <p:nvPr>
            <p:ph type="dt" sz="half" idx="10"/>
          </p:nvPr>
        </p:nvSpPr>
        <p:spPr/>
        <p:txBody>
          <a:bodyPr/>
          <a:lstStyle/>
          <a:p>
            <a:fld id="{8138CA13-83E6-4F2E-AA26-34B67EF52E05}" type="datetimeFigureOut">
              <a:rPr lang="ru-RU" smtClean="0"/>
              <a:t>25.11.2021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92AC9EF2-6AFB-4147-B781-1FB0D7B4BAD2}" type="slidenum">
              <a:rPr lang="ru-RU" smtClean="0"/>
              <a:t>‹#›</a:t>
            </a:fld>
            <a:endParaRPr lang="ru-RU"/>
          </a:p>
        </p:txBody>
      </p:sp>
    </p:spTree>
    <p:extLst>
      <p:ext uri="{BB962C8B-B14F-4D97-AF65-F5344CB8AC3E}">
        <p14:creationId xmlns:p14="http://schemas.microsoft.com/office/powerpoint/2010/main" val="42257575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6" y="4800600"/>
            <a:ext cx="859666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6" indent="0">
              <a:buNone/>
              <a:defRPr sz="1600"/>
            </a:lvl2pPr>
            <a:lvl3pPr marL="914411" indent="0">
              <a:buNone/>
              <a:defRPr sz="1600"/>
            </a:lvl3pPr>
            <a:lvl4pPr marL="1371617" indent="0">
              <a:buNone/>
              <a:defRPr sz="1600"/>
            </a:lvl4pPr>
            <a:lvl5pPr marL="1828823" indent="0">
              <a:buNone/>
              <a:defRPr sz="1600"/>
            </a:lvl5pPr>
            <a:lvl6pPr marL="2286029" indent="0">
              <a:buNone/>
              <a:defRPr sz="1600"/>
            </a:lvl6pPr>
            <a:lvl7pPr marL="2743234" indent="0">
              <a:buNone/>
              <a:defRPr sz="1600"/>
            </a:lvl7pPr>
            <a:lvl8pPr marL="3200440" indent="0">
              <a:buNone/>
              <a:defRPr sz="1600"/>
            </a:lvl8pPr>
            <a:lvl9pPr marL="3657646"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677336" y="5367338"/>
            <a:ext cx="8596667" cy="674024"/>
          </a:xfrm>
        </p:spPr>
        <p:txBody>
          <a:bodyPr>
            <a:normAutofit/>
          </a:bodyPr>
          <a:lstStyle>
            <a:lvl1pPr marL="0" indent="0">
              <a:buNone/>
              <a:defRPr sz="1200"/>
            </a:lvl1pPr>
            <a:lvl2pPr marL="457206" indent="0">
              <a:buNone/>
              <a:defRPr sz="1200"/>
            </a:lvl2pPr>
            <a:lvl3pPr marL="914411" indent="0">
              <a:buNone/>
              <a:defRPr sz="1001"/>
            </a:lvl3pPr>
            <a:lvl4pPr marL="1371617" indent="0">
              <a:buNone/>
              <a:defRPr sz="900"/>
            </a:lvl4pPr>
            <a:lvl5pPr marL="1828823" indent="0">
              <a:buNone/>
              <a:defRPr sz="900"/>
            </a:lvl5pPr>
            <a:lvl6pPr marL="2286029" indent="0">
              <a:buNone/>
              <a:defRPr sz="900"/>
            </a:lvl6pPr>
            <a:lvl7pPr marL="2743234" indent="0">
              <a:buNone/>
              <a:defRPr sz="900"/>
            </a:lvl7pPr>
            <a:lvl8pPr marL="3200440" indent="0">
              <a:buNone/>
              <a:defRPr sz="900"/>
            </a:lvl8pPr>
            <a:lvl9pPr marL="3657646"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8138CA13-83E6-4F2E-AA26-34B67EF52E05}" type="datetimeFigureOut">
              <a:rPr lang="ru-RU" smtClean="0"/>
              <a:t>25.11.2021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92AC9EF2-6AFB-4147-B781-1FB0D7B4BAD2}" type="slidenum">
              <a:rPr lang="ru-RU" smtClean="0"/>
              <a:t>‹#›</a:t>
            </a:fld>
            <a:endParaRPr lang="ru-RU"/>
          </a:p>
        </p:txBody>
      </p:sp>
    </p:spTree>
    <p:extLst>
      <p:ext uri="{BB962C8B-B14F-4D97-AF65-F5344CB8AC3E}">
        <p14:creationId xmlns:p14="http://schemas.microsoft.com/office/powerpoint/2010/main" val="35452730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grpSp>
        <p:nvGrpSpPr>
          <p:cNvPr id="7" name="Group 6"/>
          <p:cNvGrpSpPr/>
          <p:nvPr/>
        </p:nvGrpSpPr>
        <p:grpSpPr>
          <a:xfrm>
            <a:off x="0" y="-8466"/>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77334" y="2160590"/>
            <a:ext cx="8596668" cy="388077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205132" y="6041363"/>
            <a:ext cx="91194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138CA13-83E6-4F2E-AA26-34B67EF52E05}" type="datetimeFigureOut">
              <a:rPr lang="ru-RU" smtClean="0"/>
              <a:t>25.11.2021</a:t>
            </a:fld>
            <a:endParaRPr lang="ru-RU"/>
          </a:p>
        </p:txBody>
      </p:sp>
      <p:sp>
        <p:nvSpPr>
          <p:cNvPr id="5" name="Footer Placeholder 4"/>
          <p:cNvSpPr>
            <a:spLocks noGrp="1"/>
          </p:cNvSpPr>
          <p:nvPr>
            <p:ph type="ftr" sz="quarter" idx="3"/>
          </p:nvPr>
        </p:nvSpPr>
        <p:spPr>
          <a:xfrm>
            <a:off x="677334" y="6041363"/>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8590663" y="6041363"/>
            <a:ext cx="683339" cy="365125"/>
          </a:xfrm>
          <a:prstGeom prst="rect">
            <a:avLst/>
          </a:prstGeom>
        </p:spPr>
        <p:txBody>
          <a:bodyPr vert="horz" lIns="91440" tIns="45720" rIns="91440" bIns="45720" rtlCol="0" anchor="ctr"/>
          <a:lstStyle>
            <a:lvl1pPr algn="r">
              <a:defRPr sz="900">
                <a:solidFill>
                  <a:schemeClr val="accent1"/>
                </a:solidFill>
              </a:defRPr>
            </a:lvl1pPr>
          </a:lstStyle>
          <a:p>
            <a:fld id="{92AC9EF2-6AFB-4147-B781-1FB0D7B4BAD2}" type="slidenum">
              <a:rPr lang="ru-RU" smtClean="0"/>
              <a:t>‹#›</a:t>
            </a:fld>
            <a:endParaRPr lang="ru-RU"/>
          </a:p>
        </p:txBody>
      </p:sp>
    </p:spTree>
    <p:extLst>
      <p:ext uri="{BB962C8B-B14F-4D97-AF65-F5344CB8AC3E}">
        <p14:creationId xmlns:p14="http://schemas.microsoft.com/office/powerpoint/2010/main" val="230209758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6"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4" indent="-342904" algn="l" defTabSz="457206" rtl="0" eaLnBrk="1" latinLnBrk="0" hangingPunct="1">
        <a:spcBef>
          <a:spcPts val="1001"/>
        </a:spcBef>
        <a:spcAft>
          <a:spcPts val="0"/>
        </a:spcAft>
        <a:buClr>
          <a:schemeClr val="accent1"/>
        </a:buClr>
        <a:buSzPct val="80000"/>
        <a:buFont typeface="Wingdings 3" charset="2"/>
        <a:buChar char=""/>
        <a:defRPr sz="1801" kern="1200">
          <a:solidFill>
            <a:schemeClr val="tx1">
              <a:lumMod val="75000"/>
              <a:lumOff val="25000"/>
            </a:schemeClr>
          </a:solidFill>
          <a:latin typeface="+mn-lt"/>
          <a:ea typeface="+mn-ea"/>
          <a:cs typeface="+mn-cs"/>
        </a:defRPr>
      </a:lvl1pPr>
      <a:lvl2pPr marL="742959" indent="-285753" algn="l" defTabSz="457206" rtl="0" eaLnBrk="1" latinLnBrk="0" hangingPunct="1">
        <a:spcBef>
          <a:spcPts val="1001"/>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15" indent="-228604" algn="l" defTabSz="457206" rtl="0" eaLnBrk="1" latinLnBrk="0" hangingPunct="1">
        <a:spcBef>
          <a:spcPts val="1001"/>
        </a:spcBef>
        <a:spcAft>
          <a:spcPts val="0"/>
        </a:spcAft>
        <a:buClr>
          <a:schemeClr val="accent1"/>
        </a:buClr>
        <a:buSzPct val="80000"/>
        <a:buFont typeface="Wingdings 3" charset="2"/>
        <a:buChar char=""/>
        <a:defRPr sz="1401" kern="1200">
          <a:solidFill>
            <a:schemeClr val="tx1">
              <a:lumMod val="75000"/>
              <a:lumOff val="25000"/>
            </a:schemeClr>
          </a:solidFill>
          <a:latin typeface="+mn-lt"/>
          <a:ea typeface="+mn-ea"/>
          <a:cs typeface="+mn-cs"/>
        </a:defRPr>
      </a:lvl3pPr>
      <a:lvl4pPr marL="1600221" indent="-228604" algn="l" defTabSz="457206" rtl="0" eaLnBrk="1" latinLnBrk="0" hangingPunct="1">
        <a:spcBef>
          <a:spcPts val="1001"/>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27" indent="-228604" algn="l" defTabSz="457206" rtl="0" eaLnBrk="1" latinLnBrk="0" hangingPunct="1">
        <a:spcBef>
          <a:spcPts val="1001"/>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32" indent="-228604" algn="l" defTabSz="457206" rtl="0" eaLnBrk="1" latinLnBrk="0" hangingPunct="1">
        <a:spcBef>
          <a:spcPts val="1001"/>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38" indent="-228604" algn="l" defTabSz="457206" rtl="0" eaLnBrk="1" latinLnBrk="0" hangingPunct="1">
        <a:spcBef>
          <a:spcPts val="1001"/>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44" indent="-228604" algn="l" defTabSz="457206" rtl="0" eaLnBrk="1" latinLnBrk="0" hangingPunct="1">
        <a:spcBef>
          <a:spcPts val="1001"/>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49" indent="-228604" algn="l" defTabSz="457206" rtl="0" eaLnBrk="1" latinLnBrk="0" hangingPunct="1">
        <a:spcBef>
          <a:spcPts val="1001"/>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6" rtl="0" eaLnBrk="1" latinLnBrk="0" hangingPunct="1">
        <a:defRPr sz="1801" kern="1200">
          <a:solidFill>
            <a:schemeClr val="tx1"/>
          </a:solidFill>
          <a:latin typeface="+mn-lt"/>
          <a:ea typeface="+mn-ea"/>
          <a:cs typeface="+mn-cs"/>
        </a:defRPr>
      </a:lvl1pPr>
      <a:lvl2pPr marL="457206" algn="l" defTabSz="457206" rtl="0" eaLnBrk="1" latinLnBrk="0" hangingPunct="1">
        <a:defRPr sz="1801" kern="1200">
          <a:solidFill>
            <a:schemeClr val="tx1"/>
          </a:solidFill>
          <a:latin typeface="+mn-lt"/>
          <a:ea typeface="+mn-ea"/>
          <a:cs typeface="+mn-cs"/>
        </a:defRPr>
      </a:lvl2pPr>
      <a:lvl3pPr marL="914411" algn="l" defTabSz="457206" rtl="0" eaLnBrk="1" latinLnBrk="0" hangingPunct="1">
        <a:defRPr sz="1801" kern="1200">
          <a:solidFill>
            <a:schemeClr val="tx1"/>
          </a:solidFill>
          <a:latin typeface="+mn-lt"/>
          <a:ea typeface="+mn-ea"/>
          <a:cs typeface="+mn-cs"/>
        </a:defRPr>
      </a:lvl3pPr>
      <a:lvl4pPr marL="1371617" algn="l" defTabSz="457206" rtl="0" eaLnBrk="1" latinLnBrk="0" hangingPunct="1">
        <a:defRPr sz="1801" kern="1200">
          <a:solidFill>
            <a:schemeClr val="tx1"/>
          </a:solidFill>
          <a:latin typeface="+mn-lt"/>
          <a:ea typeface="+mn-ea"/>
          <a:cs typeface="+mn-cs"/>
        </a:defRPr>
      </a:lvl4pPr>
      <a:lvl5pPr marL="1828823" algn="l" defTabSz="457206" rtl="0" eaLnBrk="1" latinLnBrk="0" hangingPunct="1">
        <a:defRPr sz="1801" kern="1200">
          <a:solidFill>
            <a:schemeClr val="tx1"/>
          </a:solidFill>
          <a:latin typeface="+mn-lt"/>
          <a:ea typeface="+mn-ea"/>
          <a:cs typeface="+mn-cs"/>
        </a:defRPr>
      </a:lvl5pPr>
      <a:lvl6pPr marL="2286029" algn="l" defTabSz="457206" rtl="0" eaLnBrk="1" latinLnBrk="0" hangingPunct="1">
        <a:defRPr sz="1801" kern="1200">
          <a:solidFill>
            <a:schemeClr val="tx1"/>
          </a:solidFill>
          <a:latin typeface="+mn-lt"/>
          <a:ea typeface="+mn-ea"/>
          <a:cs typeface="+mn-cs"/>
        </a:defRPr>
      </a:lvl6pPr>
      <a:lvl7pPr marL="2743234" algn="l" defTabSz="457206" rtl="0" eaLnBrk="1" latinLnBrk="0" hangingPunct="1">
        <a:defRPr sz="1801" kern="1200">
          <a:solidFill>
            <a:schemeClr val="tx1"/>
          </a:solidFill>
          <a:latin typeface="+mn-lt"/>
          <a:ea typeface="+mn-ea"/>
          <a:cs typeface="+mn-cs"/>
        </a:defRPr>
      </a:lvl7pPr>
      <a:lvl8pPr marL="3200440" algn="l" defTabSz="457206" rtl="0" eaLnBrk="1" latinLnBrk="0" hangingPunct="1">
        <a:defRPr sz="1801" kern="1200">
          <a:solidFill>
            <a:schemeClr val="tx1"/>
          </a:solidFill>
          <a:latin typeface="+mn-lt"/>
          <a:ea typeface="+mn-ea"/>
          <a:cs typeface="+mn-cs"/>
        </a:defRPr>
      </a:lvl8pPr>
      <a:lvl9pPr marL="3657646" algn="l" defTabSz="457206" rtl="0" eaLnBrk="1" latinLnBrk="0" hangingPunct="1">
        <a:defRPr sz="180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507067" y="1009936"/>
            <a:ext cx="7766937" cy="4940489"/>
          </a:xfrm>
        </p:spPr>
        <p:txBody>
          <a:bodyPr/>
          <a:lstStyle/>
          <a:p>
            <a:pPr algn="l"/>
            <a:r>
              <a:rPr lang="ru-RU" sz="3200" b="1" dirty="0">
                <a:solidFill>
                  <a:schemeClr val="tx1"/>
                </a:solidFill>
              </a:rPr>
              <a:t>Тема 5. </a:t>
            </a:r>
            <a:r>
              <a:rPr lang="uk-UA" sz="3200" b="1" dirty="0">
                <a:solidFill>
                  <a:schemeClr val="tx1"/>
                </a:solidFill>
              </a:rPr>
              <a:t>Інфляція та грошові реформи</a:t>
            </a:r>
            <a:endParaRPr lang="ru-RU" sz="3200" dirty="0">
              <a:solidFill>
                <a:schemeClr val="tx1"/>
              </a:solidFill>
            </a:endParaRPr>
          </a:p>
          <a:p>
            <a:pPr algn="l"/>
            <a:endParaRPr lang="ru-RU" sz="3200" dirty="0">
              <a:solidFill>
                <a:schemeClr val="tx1"/>
              </a:solidFill>
            </a:endParaRPr>
          </a:p>
          <a:p>
            <a:pPr algn="l"/>
            <a:r>
              <a:rPr lang="ru-RU" sz="2800" dirty="0">
                <a:solidFill>
                  <a:schemeClr val="tx1"/>
                </a:solidFill>
              </a:rPr>
              <a:t>5.1. </a:t>
            </a:r>
            <a:r>
              <a:rPr lang="ru-RU" sz="2800" dirty="0" err="1">
                <a:solidFill>
                  <a:schemeClr val="tx1"/>
                </a:solidFill>
              </a:rPr>
              <a:t>Сутність</a:t>
            </a:r>
            <a:r>
              <a:rPr lang="ru-RU" sz="2800" dirty="0">
                <a:solidFill>
                  <a:schemeClr val="tx1"/>
                </a:solidFill>
              </a:rPr>
              <a:t> та </a:t>
            </a:r>
            <a:r>
              <a:rPr lang="ru-RU" sz="2800" dirty="0" err="1">
                <a:solidFill>
                  <a:schemeClr val="tx1"/>
                </a:solidFill>
              </a:rPr>
              <a:t>закономірності</a:t>
            </a:r>
            <a:r>
              <a:rPr lang="ru-RU" sz="2800" dirty="0">
                <a:solidFill>
                  <a:schemeClr val="tx1"/>
                </a:solidFill>
              </a:rPr>
              <a:t> </a:t>
            </a:r>
            <a:r>
              <a:rPr lang="ru-RU" sz="2800" dirty="0" err="1">
                <a:solidFill>
                  <a:schemeClr val="tx1"/>
                </a:solidFill>
              </a:rPr>
              <a:t>розвитку</a:t>
            </a:r>
            <a:r>
              <a:rPr lang="ru-RU" sz="2800" dirty="0">
                <a:solidFill>
                  <a:schemeClr val="tx1"/>
                </a:solidFill>
              </a:rPr>
              <a:t> </a:t>
            </a:r>
            <a:r>
              <a:rPr lang="ru-RU" sz="2800" dirty="0" err="1">
                <a:solidFill>
                  <a:schemeClr val="tx1"/>
                </a:solidFill>
              </a:rPr>
              <a:t>інфляції</a:t>
            </a:r>
            <a:endParaRPr lang="ru-RU" sz="2800" dirty="0">
              <a:solidFill>
                <a:schemeClr val="tx1"/>
              </a:solidFill>
            </a:endParaRPr>
          </a:p>
          <a:p>
            <a:pPr algn="l"/>
            <a:r>
              <a:rPr lang="ru-RU" sz="2800" dirty="0">
                <a:solidFill>
                  <a:schemeClr val="tx1"/>
                </a:solidFill>
              </a:rPr>
              <a:t>5.2. Причини </a:t>
            </a:r>
            <a:r>
              <a:rPr lang="ru-RU" sz="2800" dirty="0" err="1">
                <a:solidFill>
                  <a:schemeClr val="tx1"/>
                </a:solidFill>
              </a:rPr>
              <a:t>інфляції</a:t>
            </a:r>
            <a:r>
              <a:rPr lang="ru-RU" sz="2800" dirty="0">
                <a:solidFill>
                  <a:schemeClr val="tx1"/>
                </a:solidFill>
              </a:rPr>
              <a:t>. </a:t>
            </a:r>
            <a:r>
              <a:rPr lang="ru-RU" sz="2800" dirty="0" err="1">
                <a:solidFill>
                  <a:schemeClr val="tx1"/>
                </a:solidFill>
              </a:rPr>
              <a:t>Економічні</a:t>
            </a:r>
            <a:r>
              <a:rPr lang="ru-RU" sz="2800" dirty="0">
                <a:solidFill>
                  <a:schemeClr val="tx1"/>
                </a:solidFill>
              </a:rPr>
              <a:t> та </a:t>
            </a:r>
            <a:r>
              <a:rPr lang="ru-RU" sz="2800" dirty="0" err="1">
                <a:solidFill>
                  <a:schemeClr val="tx1"/>
                </a:solidFill>
              </a:rPr>
              <a:t>соціальні</a:t>
            </a:r>
            <a:r>
              <a:rPr lang="ru-RU" sz="2800" dirty="0">
                <a:solidFill>
                  <a:schemeClr val="tx1"/>
                </a:solidFill>
              </a:rPr>
              <a:t> </a:t>
            </a:r>
            <a:r>
              <a:rPr lang="ru-RU" sz="2800" dirty="0" err="1">
                <a:solidFill>
                  <a:schemeClr val="tx1"/>
                </a:solidFill>
              </a:rPr>
              <a:t>наслідки</a:t>
            </a:r>
            <a:r>
              <a:rPr lang="ru-RU" sz="2800" dirty="0">
                <a:solidFill>
                  <a:schemeClr val="tx1"/>
                </a:solidFill>
              </a:rPr>
              <a:t> </a:t>
            </a:r>
            <a:r>
              <a:rPr lang="ru-RU" sz="2800" dirty="0" err="1">
                <a:solidFill>
                  <a:schemeClr val="tx1"/>
                </a:solidFill>
              </a:rPr>
              <a:t>інфляції</a:t>
            </a:r>
            <a:endParaRPr lang="ru-RU" sz="2800" dirty="0">
              <a:solidFill>
                <a:schemeClr val="tx1"/>
              </a:solidFill>
            </a:endParaRPr>
          </a:p>
          <a:p>
            <a:pPr algn="l"/>
            <a:r>
              <a:rPr lang="ru-RU" sz="2800" dirty="0">
                <a:solidFill>
                  <a:schemeClr val="tx1"/>
                </a:solidFill>
              </a:rPr>
              <a:t>5.3. </a:t>
            </a:r>
            <a:r>
              <a:rPr lang="ru-RU" sz="2800" dirty="0" err="1">
                <a:solidFill>
                  <a:schemeClr val="tx1"/>
                </a:solidFill>
              </a:rPr>
              <a:t>Державне</a:t>
            </a:r>
            <a:r>
              <a:rPr lang="ru-RU" sz="2800" dirty="0">
                <a:solidFill>
                  <a:schemeClr val="tx1"/>
                </a:solidFill>
              </a:rPr>
              <a:t> </a:t>
            </a:r>
            <a:r>
              <a:rPr lang="ru-RU" sz="2800" dirty="0" err="1">
                <a:solidFill>
                  <a:schemeClr val="tx1"/>
                </a:solidFill>
              </a:rPr>
              <a:t>регулювання</a:t>
            </a:r>
            <a:r>
              <a:rPr lang="ru-RU" sz="2800" dirty="0">
                <a:solidFill>
                  <a:schemeClr val="tx1"/>
                </a:solidFill>
              </a:rPr>
              <a:t> </a:t>
            </a:r>
            <a:r>
              <a:rPr lang="ru-RU" sz="2800" dirty="0" err="1">
                <a:solidFill>
                  <a:schemeClr val="tx1"/>
                </a:solidFill>
              </a:rPr>
              <a:t>інфляції</a:t>
            </a:r>
            <a:r>
              <a:rPr lang="ru-RU" sz="2800" dirty="0">
                <a:solidFill>
                  <a:schemeClr val="tx1"/>
                </a:solidFill>
              </a:rPr>
              <a:t>. </a:t>
            </a:r>
          </a:p>
          <a:p>
            <a:pPr algn="l"/>
            <a:r>
              <a:rPr lang="ru-RU" sz="2800" dirty="0">
                <a:solidFill>
                  <a:schemeClr val="tx1"/>
                </a:solidFill>
              </a:rPr>
              <a:t>5.6. </a:t>
            </a:r>
            <a:r>
              <a:rPr lang="ru-RU" sz="2800" dirty="0" err="1">
                <a:solidFill>
                  <a:schemeClr val="tx1"/>
                </a:solidFill>
              </a:rPr>
              <a:t>Сутність</a:t>
            </a:r>
            <a:r>
              <a:rPr lang="ru-RU" sz="2800" dirty="0">
                <a:solidFill>
                  <a:schemeClr val="tx1"/>
                </a:solidFill>
              </a:rPr>
              <a:t> та </a:t>
            </a:r>
            <a:r>
              <a:rPr lang="ru-RU" sz="2800" dirty="0" err="1">
                <a:solidFill>
                  <a:schemeClr val="tx1"/>
                </a:solidFill>
              </a:rPr>
              <a:t>види</a:t>
            </a:r>
            <a:r>
              <a:rPr lang="ru-RU" sz="2800" dirty="0">
                <a:solidFill>
                  <a:schemeClr val="tx1"/>
                </a:solidFill>
              </a:rPr>
              <a:t> </a:t>
            </a:r>
            <a:r>
              <a:rPr lang="ru-RU" sz="2800" dirty="0" err="1">
                <a:solidFill>
                  <a:schemeClr val="tx1"/>
                </a:solidFill>
              </a:rPr>
              <a:t>грошових</a:t>
            </a:r>
            <a:r>
              <a:rPr lang="ru-RU" sz="2800" dirty="0">
                <a:solidFill>
                  <a:schemeClr val="tx1"/>
                </a:solidFill>
              </a:rPr>
              <a:t> реформ.</a:t>
            </a:r>
            <a:r>
              <a:rPr lang="ru-RU" dirty="0"/>
              <a:t> </a:t>
            </a:r>
          </a:p>
          <a:p>
            <a:endParaRPr lang="ru-RU" dirty="0"/>
          </a:p>
        </p:txBody>
      </p:sp>
    </p:spTree>
    <p:extLst>
      <p:ext uri="{BB962C8B-B14F-4D97-AF65-F5344CB8AC3E}">
        <p14:creationId xmlns:p14="http://schemas.microsoft.com/office/powerpoint/2010/main" val="14619785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109182"/>
            <a:ext cx="9408363" cy="6318914"/>
          </a:xfrm>
        </p:spPr>
        <p:txBody>
          <a:bodyPr>
            <a:normAutofit lnSpcReduction="10000"/>
          </a:bodyPr>
          <a:lstStyle/>
          <a:p>
            <a:r>
              <a:rPr lang="ru-RU" sz="1800" dirty="0">
                <a:solidFill>
                  <a:schemeClr val="tx1"/>
                </a:solidFill>
              </a:rPr>
              <a:t>5.2. Причини </a:t>
            </a:r>
            <a:r>
              <a:rPr lang="ru-RU" sz="1800" dirty="0" err="1">
                <a:solidFill>
                  <a:schemeClr val="tx1"/>
                </a:solidFill>
              </a:rPr>
              <a:t>інфляції</a:t>
            </a:r>
            <a:r>
              <a:rPr lang="ru-RU" sz="1800" dirty="0">
                <a:solidFill>
                  <a:schemeClr val="tx1"/>
                </a:solidFill>
              </a:rPr>
              <a:t>. </a:t>
            </a:r>
            <a:r>
              <a:rPr lang="ru-RU" sz="1800" dirty="0" err="1">
                <a:solidFill>
                  <a:schemeClr val="tx1"/>
                </a:solidFill>
              </a:rPr>
              <a:t>Економічні</a:t>
            </a:r>
            <a:r>
              <a:rPr lang="ru-RU" sz="1800" dirty="0">
                <a:solidFill>
                  <a:schemeClr val="tx1"/>
                </a:solidFill>
              </a:rPr>
              <a:t> та </a:t>
            </a:r>
            <a:r>
              <a:rPr lang="ru-RU" sz="1800" dirty="0" err="1">
                <a:solidFill>
                  <a:schemeClr val="tx1"/>
                </a:solidFill>
              </a:rPr>
              <a:t>соціальні</a:t>
            </a:r>
            <a:r>
              <a:rPr lang="ru-RU" sz="1800" dirty="0">
                <a:solidFill>
                  <a:schemeClr val="tx1"/>
                </a:solidFill>
              </a:rPr>
              <a:t> </a:t>
            </a:r>
            <a:r>
              <a:rPr lang="ru-RU" sz="1800" dirty="0" err="1">
                <a:solidFill>
                  <a:schemeClr val="tx1"/>
                </a:solidFill>
              </a:rPr>
              <a:t>наслідки</a:t>
            </a:r>
            <a:r>
              <a:rPr lang="ru-RU" sz="1800" dirty="0">
                <a:solidFill>
                  <a:schemeClr val="tx1"/>
                </a:solidFill>
              </a:rPr>
              <a:t> </a:t>
            </a:r>
            <a:r>
              <a:rPr lang="ru-RU" sz="1800" dirty="0" err="1">
                <a:solidFill>
                  <a:schemeClr val="tx1"/>
                </a:solidFill>
              </a:rPr>
              <a:t>інфляції</a:t>
            </a:r>
            <a:endParaRPr lang="ru-RU" sz="1800" dirty="0">
              <a:solidFill>
                <a:schemeClr val="tx1"/>
              </a:solidFill>
            </a:endParaRPr>
          </a:p>
          <a:p>
            <a:endParaRPr lang="ru-RU" dirty="0" smtClean="0"/>
          </a:p>
          <a:p>
            <a:endParaRPr lang="ru-RU" dirty="0"/>
          </a:p>
          <a:p>
            <a:endParaRPr lang="ru-RU" dirty="0" smtClean="0"/>
          </a:p>
          <a:p>
            <a:endParaRPr lang="ru-RU" dirty="0"/>
          </a:p>
          <a:p>
            <a:endParaRPr lang="ru-RU" dirty="0" smtClean="0"/>
          </a:p>
          <a:p>
            <a:endParaRPr lang="ru-RU" dirty="0"/>
          </a:p>
          <a:p>
            <a:endParaRPr lang="ru-RU" dirty="0" smtClean="0"/>
          </a:p>
          <a:p>
            <a:endParaRPr lang="ru-RU" dirty="0"/>
          </a:p>
          <a:p>
            <a:endParaRPr lang="ru-RU" dirty="0" smtClean="0"/>
          </a:p>
          <a:p>
            <a:endParaRPr lang="ru-RU" dirty="0"/>
          </a:p>
          <a:p>
            <a:r>
              <a:rPr lang="uk-UA" dirty="0"/>
              <a:t>Причиною інфляції може бути як перевищення попиту над пропозицією, так і відставання попиту від пропозиції. Результатом перевищення попиту над пропозицією є </a:t>
            </a:r>
            <a:r>
              <a:rPr lang="uk-UA" b="1" dirty="0"/>
              <a:t>інфляція попиту</a:t>
            </a:r>
            <a:r>
              <a:rPr lang="uk-UA" dirty="0"/>
              <a:t>. Відставання пропозиції від попиту викликає </a:t>
            </a:r>
            <a:r>
              <a:rPr lang="uk-UA" b="1" dirty="0"/>
              <a:t>інфляцію витрат (пропозиції)</a:t>
            </a:r>
            <a:r>
              <a:rPr lang="uk-UA" dirty="0"/>
              <a:t>.</a:t>
            </a:r>
            <a:endParaRPr lang="ru-RU" dirty="0"/>
          </a:p>
          <a:p>
            <a:r>
              <a:rPr lang="uk-UA" i="1" dirty="0"/>
              <a:t>Вплив інфляції на економіку.</a:t>
            </a:r>
            <a:r>
              <a:rPr lang="uk-UA" dirty="0"/>
              <a:t> Інфляція завжди негативно впливає на всі ланки економіки: виробництво, торгівлю, кредитну та грошову систему, міжнародні економічні зв’язки та фінанси країни. При надмірних темпах інфляції її вплив на економіку стає руйнівним.</a:t>
            </a:r>
            <a:endParaRPr lang="ru-RU" dirty="0"/>
          </a:p>
          <a:p>
            <a:endParaRPr lang="ru-RU" dirty="0" smtClean="0"/>
          </a:p>
        </p:txBody>
      </p:sp>
      <p:pic>
        <p:nvPicPr>
          <p:cNvPr id="2" name="Рисунок 1"/>
          <p:cNvPicPr>
            <a:picLocks noChangeAspect="1"/>
          </p:cNvPicPr>
          <p:nvPr/>
        </p:nvPicPr>
        <p:blipFill>
          <a:blip r:embed="rId2"/>
          <a:stretch>
            <a:fillRect/>
          </a:stretch>
        </p:blipFill>
        <p:spPr>
          <a:xfrm>
            <a:off x="571848" y="628430"/>
            <a:ext cx="9092228" cy="3534137"/>
          </a:xfrm>
          <a:prstGeom prst="rect">
            <a:avLst/>
          </a:prstGeom>
        </p:spPr>
      </p:pic>
    </p:spTree>
    <p:extLst>
      <p:ext uri="{BB962C8B-B14F-4D97-AF65-F5344CB8AC3E}">
        <p14:creationId xmlns:p14="http://schemas.microsoft.com/office/powerpoint/2010/main" val="4976025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109182"/>
            <a:ext cx="9408363" cy="6318914"/>
          </a:xfrm>
        </p:spPr>
        <p:txBody>
          <a:bodyPr>
            <a:normAutofit lnSpcReduction="10000"/>
          </a:bodyPr>
          <a:lstStyle/>
          <a:p>
            <a:r>
              <a:rPr lang="uk-UA" dirty="0"/>
              <a:t>Негативний вплив інфляції на виробництво проявляється з посиленням хаотичності та диспропорційності в розвитку його галузей. Капітали з галузей з повільним ростом цін спрямовуються в галузі з швидким ростом цін. Разом з тим нерівномірний ріст цін та ріст цін, що часто коливається на окремі товари посилює ризик, пов’язаний з новими капітальними вкладами. У підсумку це викликає скорочення нових капітальних вкладів, а звідси уповільнення росту технічного прогресу. В умовах інфляції екстенсивні методи виробництва часто застосовувати вигідніше, ніж прогресивні, так як робоча сила стає дешевшою, а капітал, витрачений на оплату робочої сили, обертається швидше.</a:t>
            </a:r>
            <a:endParaRPr lang="ru-RU" dirty="0"/>
          </a:p>
          <a:p>
            <a:r>
              <a:rPr lang="uk-UA" dirty="0"/>
              <a:t>Інфляція негативно впливає й на виробництво шляхом скорочення платоспроможного попиту на предмети споживання з боку населення, доходи яких реально скорочуються. Це скорочення може призвести не тільки до уповільнення темпів росту виробництва у відповідних галузях промисловості, але й до його </a:t>
            </a:r>
            <a:r>
              <a:rPr lang="uk-UA" dirty="0" smtClean="0"/>
              <a:t>скорочення.</a:t>
            </a:r>
          </a:p>
          <a:p>
            <a:r>
              <a:rPr lang="uk-UA" dirty="0"/>
              <a:t>Капіталістичній торгівлі завжди притаманна спекуляція, яка в періоди інфляції посилюється. </a:t>
            </a:r>
            <a:endParaRPr lang="uk-UA" dirty="0" smtClean="0"/>
          </a:p>
          <a:p>
            <a:r>
              <a:rPr lang="uk-UA" dirty="0"/>
              <a:t>Інфляція призводить до скорочення комерційного кредиту, так як продаж товарів в кредит пов’язаний з неминучими втратами для кредитора, який вимушений отримувати платіж знеціненими грошима. За цією ж причиною стає невигідним вкладення грошей в банки і тому реально скорочуються ресурси банківської системи. Власники грошових капіталів та заощаджень прагнуть вкласти гроші у звичайні акції або реальні цінності</a:t>
            </a:r>
            <a:r>
              <a:rPr lang="uk-UA" dirty="0" smtClean="0"/>
              <a:t>.</a:t>
            </a:r>
            <a:endParaRPr lang="ru-RU" dirty="0"/>
          </a:p>
        </p:txBody>
      </p:sp>
    </p:spTree>
    <p:extLst>
      <p:ext uri="{BB962C8B-B14F-4D97-AF65-F5344CB8AC3E}">
        <p14:creationId xmlns:p14="http://schemas.microsoft.com/office/powerpoint/2010/main" val="12565067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109182"/>
            <a:ext cx="9408363" cy="6318914"/>
          </a:xfrm>
        </p:spPr>
        <p:txBody>
          <a:bodyPr/>
          <a:lstStyle/>
          <a:p>
            <a:r>
              <a:rPr lang="uk-UA" dirty="0"/>
              <a:t>Інфляція викликає розлад грошової системи. Чим більше знецінюються паперові гроші, тим менше вони спроможні виконувати свої функції. Тому населення переходить до використання золота, твердої іноземної валюти або, там де це можливо, до натурального обміну. </a:t>
            </a:r>
            <a:endParaRPr lang="uk-UA" dirty="0" smtClean="0"/>
          </a:p>
          <a:p>
            <a:r>
              <a:rPr lang="uk-UA" dirty="0"/>
              <a:t>Зовнішньоекономічні зв’язки при інфляції порушуються. Скорочення витрат виробництва в зв’язку із зниженням реальної заробітної плати дозволяє країні із знеціненою валютою продавати товари за цінами нижчими світових. Це викликає відповідні заходи з боку інших країн та призводить до посилення конкурентної боротьби. Продаж товарів за цінами нижчими світових, що є вигідним для експортних галузей промисловості, в цілому завдає великого збитку національній економіці країни, так як він означає марнування її багатства.</a:t>
            </a:r>
            <a:endParaRPr lang="ru-RU" dirty="0"/>
          </a:p>
          <a:p>
            <a:r>
              <a:rPr lang="uk-UA" dirty="0"/>
              <a:t>В країну із знеціненою валютою не вигідно експортувати капітал: прямі інвестиції стають все більш ризиковими та менш дохідними. Разом з тим грошові капітали країни із знеціненою валютою, щоб уникнути їх подальшого знецінення, спрямовуються в інші країни з більш стійкою валютою.</a:t>
            </a:r>
            <a:endParaRPr lang="ru-RU" dirty="0"/>
          </a:p>
          <a:p>
            <a:r>
              <a:rPr lang="uk-UA" dirty="0"/>
              <a:t>Коли інфляція охоплює всі країни, що є характерним для глобальної кризи, її негативний вплив проявляється в нестійкості валютних курсів та порушенні нормального функціонування механізму міжнародних розрахунків.</a:t>
            </a:r>
            <a:endParaRPr lang="ru-RU" dirty="0"/>
          </a:p>
          <a:p>
            <a:endParaRPr lang="ru-RU" dirty="0"/>
          </a:p>
        </p:txBody>
      </p:sp>
    </p:spTree>
    <p:extLst>
      <p:ext uri="{BB962C8B-B14F-4D97-AF65-F5344CB8AC3E}">
        <p14:creationId xmlns:p14="http://schemas.microsoft.com/office/powerpoint/2010/main" val="27090870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109182"/>
            <a:ext cx="9408363" cy="6318914"/>
          </a:xfrm>
        </p:spPr>
        <p:txBody>
          <a:bodyPr>
            <a:normAutofit fontScale="92500" lnSpcReduction="20000"/>
          </a:bodyPr>
          <a:lstStyle/>
          <a:p>
            <a:r>
              <a:rPr lang="uk-UA" dirty="0"/>
              <a:t>Сильне знецінення паперових грошей призводить в остаточному підсумку до розладу всієї фінансової системи держави. Випускаючи паперові гроші для покриття дефіциту бюджету, держава намагається покращити своє фінансове становище. Наповнення грошового обігу надлишковою масою паперових грошей супроводжується їх знеціненням та ростом (як правило, не тільки номінально, але й реально) дефіциту державного бюджету, тому що доходи населення, а значить, й податкові надходження від них, реально зменшуються.</a:t>
            </a:r>
            <a:endParaRPr lang="ru-RU" dirty="0"/>
          </a:p>
          <a:p>
            <a:r>
              <a:rPr lang="uk-UA" dirty="0"/>
              <a:t>Для покриття великого дефіциту бюджету потрібно більше випускати паперових грошей. Таким чином, створюється спіралеподібна залежність між ростом грошової маси та дефіцитом державного бюджету. В результаті емісія, як </a:t>
            </a:r>
            <a:r>
              <a:rPr lang="uk-UA" dirty="0" smtClean="0"/>
              <a:t>фінансовий </a:t>
            </a:r>
            <a:r>
              <a:rPr lang="uk-UA" dirty="0"/>
              <a:t>ресурс, стає все менш вигідним. </a:t>
            </a:r>
            <a:endParaRPr lang="uk-UA" dirty="0" smtClean="0"/>
          </a:p>
          <a:p>
            <a:r>
              <a:rPr lang="uk-UA" dirty="0"/>
              <a:t>Отже, інфляція стає гальмом суспільного відтворення, викликає розлад економіки та обмежує можливості накопичення капіталу.</a:t>
            </a:r>
            <a:endParaRPr lang="ru-RU" dirty="0"/>
          </a:p>
          <a:p>
            <a:r>
              <a:rPr lang="uk-UA" dirty="0"/>
              <a:t>Однак є суб’єкти зазначених подій, які мають зиск від інфляції. Інфляція служить знаряддям перерозподілу національного доходу на користь олігархів, частка яких в національному доході в результаті інфляції підвищується, а частка населення знижується.</a:t>
            </a:r>
            <a:endParaRPr lang="ru-RU" dirty="0"/>
          </a:p>
          <a:p>
            <a:r>
              <a:rPr lang="uk-UA" dirty="0"/>
              <a:t>Інфляція використовується урядами як прихований спосіб перекладення труднощів державних витрат, пов’язаних з мілітаризацією та веденням війн, на плечі націй. Емісія неповноцінних грошей є більш легким та швидким способом мобілізації коштів для покриття витрат порівняно з їх мобілізацією шляхом підвищення податків та випуску позик. Покриття зростаючих витрат підвищенням податків неминуче повинно зачепити і доходи олігархів, що не в інтересах останніх. Крім того, підвищення податків відразу ж викликає сильне невдоволення середнього класу та населення. Мобілізація грошових коштів у великих розмірах шляхом позик не завжди можлива, так як позики мають добровільний характер</a:t>
            </a:r>
            <a:r>
              <a:rPr lang="uk-UA" dirty="0" smtClean="0"/>
              <a:t>.</a:t>
            </a:r>
            <a:endParaRPr lang="ru-RU" dirty="0"/>
          </a:p>
        </p:txBody>
      </p:sp>
    </p:spTree>
    <p:extLst>
      <p:ext uri="{BB962C8B-B14F-4D97-AF65-F5344CB8AC3E}">
        <p14:creationId xmlns:p14="http://schemas.microsoft.com/office/powerpoint/2010/main" val="36379376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109182"/>
            <a:ext cx="9408363" cy="6318914"/>
          </a:xfrm>
        </p:spPr>
        <p:txBody>
          <a:bodyPr/>
          <a:lstStyle/>
          <a:p>
            <a:r>
              <a:rPr lang="uk-UA" dirty="0"/>
              <a:t>Погіршення стану населення відбувається в результаті того, що інфляція викликає зниження реальної заробітної плати. На відміну від цін звичайних товарів, які автоматично підвищуються при знеціненні неповноцінних грошей, ціна робочої сили (заробітна плата) підвищується в меншій мірі. Тому ріст номінальної заробітної плати в період інфляції завжди відстає від цін на споживчі товари.</a:t>
            </a:r>
            <a:endParaRPr lang="ru-RU" dirty="0"/>
          </a:p>
          <a:p>
            <a:r>
              <a:rPr lang="uk-UA" dirty="0"/>
              <a:t>В результаті інфляції зменшуються реальні доходи службовців та пенсіонерів, так як номінально вони або зовсім не підвищуються, або незначно підвищуються. </a:t>
            </a:r>
            <a:endParaRPr lang="ru-RU" dirty="0"/>
          </a:p>
          <a:p>
            <a:r>
              <a:rPr lang="uk-UA" dirty="0"/>
              <a:t>Інфляція негативно впливає на стан середнього класу та селян, оскільки ріст цін на продукти їх праці відстає від росту цін на продукцію великої промисловості. Ріст цін на продукцію селян стримується промисловими монополіями, що скуповують та перероблюють сільськогосподарську продукцію. Населення зазнає втрати також від знецінення своїх заощаджень. Більше всього виграють від інфляції великі промислові монополісти, прибутки яких збільшуються за рахунок зниження реальної заробітної плати працівників та особливо тих галузей, ціни на продукцію яких підвищується більш за все.</a:t>
            </a:r>
            <a:endParaRPr lang="ru-RU" dirty="0"/>
          </a:p>
          <a:p>
            <a:r>
              <a:rPr lang="uk-UA" dirty="0"/>
              <a:t>Інфляція вигідна боржникам, оскільки вони отримують можливість повернути борги та виплачувати проценти знеціненими грошима, та не вигідна кредиторам, які зазнають втрат відповідно до вигоді боржників. З цієї точки зору інфляція невигідна власникам фінансових капіталів та вигідна землевласникам, які завжди були великими боржниками. </a:t>
            </a:r>
            <a:endParaRPr lang="ru-RU" dirty="0"/>
          </a:p>
          <a:p>
            <a:endParaRPr lang="ru-RU" dirty="0"/>
          </a:p>
        </p:txBody>
      </p:sp>
    </p:spTree>
    <p:extLst>
      <p:ext uri="{BB962C8B-B14F-4D97-AF65-F5344CB8AC3E}">
        <p14:creationId xmlns:p14="http://schemas.microsoft.com/office/powerpoint/2010/main" val="4998356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109182"/>
            <a:ext cx="9408363" cy="6318914"/>
          </a:xfrm>
        </p:spPr>
        <p:txBody>
          <a:bodyPr/>
          <a:lstStyle/>
          <a:p>
            <a:r>
              <a:rPr lang="ru-RU" sz="1800" dirty="0">
                <a:solidFill>
                  <a:schemeClr val="tx1"/>
                </a:solidFill>
              </a:rPr>
              <a:t>5.3. </a:t>
            </a:r>
            <a:r>
              <a:rPr lang="ru-RU" sz="1800" dirty="0" err="1">
                <a:solidFill>
                  <a:schemeClr val="tx1"/>
                </a:solidFill>
              </a:rPr>
              <a:t>Державне</a:t>
            </a:r>
            <a:r>
              <a:rPr lang="ru-RU" sz="1800" dirty="0">
                <a:solidFill>
                  <a:schemeClr val="tx1"/>
                </a:solidFill>
              </a:rPr>
              <a:t> </a:t>
            </a:r>
            <a:r>
              <a:rPr lang="ru-RU" sz="1800" dirty="0" err="1">
                <a:solidFill>
                  <a:schemeClr val="tx1"/>
                </a:solidFill>
              </a:rPr>
              <a:t>регулювання</a:t>
            </a:r>
            <a:r>
              <a:rPr lang="ru-RU" sz="1800" dirty="0">
                <a:solidFill>
                  <a:schemeClr val="tx1"/>
                </a:solidFill>
              </a:rPr>
              <a:t> </a:t>
            </a:r>
            <a:r>
              <a:rPr lang="ru-RU" sz="1800" dirty="0" err="1">
                <a:solidFill>
                  <a:schemeClr val="tx1"/>
                </a:solidFill>
              </a:rPr>
              <a:t>інфляції</a:t>
            </a:r>
            <a:r>
              <a:rPr lang="ru-RU" sz="1800" dirty="0">
                <a:solidFill>
                  <a:schemeClr val="tx1"/>
                </a:solidFill>
              </a:rPr>
              <a:t>. </a:t>
            </a:r>
          </a:p>
          <a:p>
            <a:pPr marL="0" indent="0">
              <a:buNone/>
            </a:pPr>
            <a:r>
              <a:rPr lang="uk-UA" b="1" dirty="0"/>
              <a:t>Антиінфляційні заходи:</a:t>
            </a:r>
            <a:endParaRPr lang="ru-RU" dirty="0"/>
          </a:p>
          <a:p>
            <a:pPr lvl="0"/>
            <a:r>
              <a:rPr lang="uk-UA" dirty="0"/>
              <a:t>грошові обмеження, обмеження доходів населення через заморожування заробітної плати;</a:t>
            </a:r>
            <a:endParaRPr lang="ru-RU" dirty="0"/>
          </a:p>
          <a:p>
            <a:pPr lvl="0"/>
            <a:r>
              <a:rPr lang="uk-UA" dirty="0"/>
              <a:t>розв’язання проблем дефіциту державного бюджету. Дефіцит державного бюджету повинен покриватися не додатковою емісією грошей, а шляхом державних позик, за умови дотримання максимально можливого їх рівня. Як правило, не більше 60 </a:t>
            </a:r>
            <a:r>
              <a:rPr lang="uk-UA" dirty="0" smtClean="0"/>
              <a:t>% (державний борг) </a:t>
            </a:r>
            <a:r>
              <a:rPr lang="uk-UA" dirty="0"/>
              <a:t>від ВВП;</a:t>
            </a:r>
            <a:endParaRPr lang="ru-RU" dirty="0"/>
          </a:p>
          <a:p>
            <a:pPr lvl="0"/>
            <a:r>
              <a:rPr lang="uk-UA" dirty="0"/>
              <a:t>реформи оподаткування через трансформацію складу податків та рівня їх ставок;</a:t>
            </a:r>
            <a:endParaRPr lang="ru-RU" dirty="0"/>
          </a:p>
          <a:p>
            <a:pPr lvl="0"/>
            <a:r>
              <a:rPr lang="uk-UA" dirty="0"/>
              <a:t>регулювання валютного курсу;</a:t>
            </a:r>
            <a:endParaRPr lang="ru-RU" dirty="0"/>
          </a:p>
          <a:p>
            <a:pPr lvl="0"/>
            <a:r>
              <a:rPr lang="uk-UA" dirty="0"/>
              <a:t>приватизація;</a:t>
            </a:r>
            <a:endParaRPr lang="ru-RU" dirty="0"/>
          </a:p>
          <a:p>
            <a:pPr lvl="0"/>
            <a:r>
              <a:rPr lang="uk-UA" dirty="0"/>
              <a:t>засоби збільшення норм заощаджень та зменшення їх ліквідності;</a:t>
            </a:r>
            <a:endParaRPr lang="ru-RU" dirty="0"/>
          </a:p>
          <a:p>
            <a:pPr lvl="0"/>
            <a:r>
              <a:rPr lang="uk-UA" dirty="0"/>
              <a:t>скорочення платоспроможного попиту в результаті проведення грошової реформи;</a:t>
            </a:r>
            <a:endParaRPr lang="ru-RU" dirty="0"/>
          </a:p>
          <a:p>
            <a:pPr lvl="0"/>
            <a:r>
              <a:rPr lang="uk-UA" dirty="0"/>
              <a:t>підвищення процентних ставок за кредит;</a:t>
            </a:r>
            <a:endParaRPr lang="ru-RU" dirty="0"/>
          </a:p>
          <a:p>
            <a:pPr lvl="0"/>
            <a:r>
              <a:rPr lang="uk-UA" dirty="0"/>
              <a:t>заморожування підвищення цін, коли має місце зростання попиту на ринку споживчих товарів і коли маса цих товарів не може збільшуватися.</a:t>
            </a:r>
            <a:endParaRPr lang="ru-RU" dirty="0"/>
          </a:p>
          <a:p>
            <a:endParaRPr lang="ru-RU" dirty="0"/>
          </a:p>
        </p:txBody>
      </p:sp>
    </p:spTree>
    <p:extLst>
      <p:ext uri="{BB962C8B-B14F-4D97-AF65-F5344CB8AC3E}">
        <p14:creationId xmlns:p14="http://schemas.microsoft.com/office/powerpoint/2010/main" val="7379313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Объект 1"/>
          <p:cNvPicPr>
            <a:picLocks noGrp="1" noChangeAspect="1"/>
          </p:cNvPicPr>
          <p:nvPr>
            <p:ph idx="1"/>
          </p:nvPr>
        </p:nvPicPr>
        <p:blipFill>
          <a:blip r:embed="rId2"/>
          <a:stretch>
            <a:fillRect/>
          </a:stretch>
        </p:blipFill>
        <p:spPr>
          <a:xfrm>
            <a:off x="373654" y="1651380"/>
            <a:ext cx="10157566" cy="3584865"/>
          </a:xfrm>
          <a:prstGeom prst="rect">
            <a:avLst/>
          </a:prstGeom>
        </p:spPr>
      </p:pic>
    </p:spTree>
    <p:extLst>
      <p:ext uri="{BB962C8B-B14F-4D97-AF65-F5344CB8AC3E}">
        <p14:creationId xmlns:p14="http://schemas.microsoft.com/office/powerpoint/2010/main" val="34124404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109182"/>
            <a:ext cx="9408363" cy="6318914"/>
          </a:xfrm>
        </p:spPr>
        <p:txBody>
          <a:bodyPr/>
          <a:lstStyle/>
          <a:p>
            <a:r>
              <a:rPr lang="ru-RU" sz="1800" dirty="0">
                <a:solidFill>
                  <a:schemeClr val="tx1"/>
                </a:solidFill>
              </a:rPr>
              <a:t>5.6. </a:t>
            </a:r>
            <a:r>
              <a:rPr lang="ru-RU" sz="1800" dirty="0" err="1">
                <a:solidFill>
                  <a:schemeClr val="tx1"/>
                </a:solidFill>
              </a:rPr>
              <a:t>Сутність</a:t>
            </a:r>
            <a:r>
              <a:rPr lang="ru-RU" sz="1800" dirty="0">
                <a:solidFill>
                  <a:schemeClr val="tx1"/>
                </a:solidFill>
              </a:rPr>
              <a:t> та </a:t>
            </a:r>
            <a:r>
              <a:rPr lang="ru-RU" sz="1800" dirty="0" err="1">
                <a:solidFill>
                  <a:schemeClr val="tx1"/>
                </a:solidFill>
              </a:rPr>
              <a:t>види</a:t>
            </a:r>
            <a:r>
              <a:rPr lang="ru-RU" sz="1800" dirty="0">
                <a:solidFill>
                  <a:schemeClr val="tx1"/>
                </a:solidFill>
              </a:rPr>
              <a:t> </a:t>
            </a:r>
            <a:r>
              <a:rPr lang="ru-RU" sz="1800" dirty="0" err="1">
                <a:solidFill>
                  <a:schemeClr val="tx1"/>
                </a:solidFill>
              </a:rPr>
              <a:t>грошових</a:t>
            </a:r>
            <a:r>
              <a:rPr lang="ru-RU" sz="1800" dirty="0">
                <a:solidFill>
                  <a:schemeClr val="tx1"/>
                </a:solidFill>
              </a:rPr>
              <a:t> реформ.</a:t>
            </a:r>
            <a:r>
              <a:rPr lang="ru-RU" dirty="0"/>
              <a:t> </a:t>
            </a:r>
          </a:p>
          <a:p>
            <a:pPr marL="0" indent="0" algn="ctr">
              <a:buNone/>
            </a:pPr>
            <a:r>
              <a:rPr lang="uk-UA" dirty="0"/>
              <a:t>Види грошових реформ</a:t>
            </a:r>
            <a:endParaRPr lang="ru-RU" dirty="0"/>
          </a:p>
          <a:p>
            <a:endParaRPr lang="ru-RU" dirty="0"/>
          </a:p>
        </p:txBody>
      </p:sp>
      <p:graphicFrame>
        <p:nvGraphicFramePr>
          <p:cNvPr id="2" name="Таблица 1"/>
          <p:cNvGraphicFramePr>
            <a:graphicFrameLocks noGrp="1"/>
          </p:cNvGraphicFramePr>
          <p:nvPr>
            <p:extLst>
              <p:ext uri="{D42A27DB-BD31-4B8C-83A1-F6EECF244321}">
                <p14:modId xmlns:p14="http://schemas.microsoft.com/office/powerpoint/2010/main" val="2353084644"/>
              </p:ext>
            </p:extLst>
          </p:nvPr>
        </p:nvGraphicFramePr>
        <p:xfrm>
          <a:off x="677333" y="805221"/>
          <a:ext cx="9062115" cy="5888736"/>
        </p:xfrm>
        <a:graphic>
          <a:graphicData uri="http://schemas.openxmlformats.org/drawingml/2006/table">
            <a:tbl>
              <a:tblPr firstRow="1" firstCol="1" bandRow="1">
                <a:tableStyleId>{5C22544A-7EE6-4342-B048-85BDC9FD1C3A}</a:tableStyleId>
              </a:tblPr>
              <a:tblGrid>
                <a:gridCol w="1971036"/>
                <a:gridCol w="7091079"/>
              </a:tblGrid>
              <a:tr h="189941">
                <a:tc>
                  <a:txBody>
                    <a:bodyPr/>
                    <a:lstStyle/>
                    <a:p>
                      <a:pPr algn="ctr">
                        <a:lnSpc>
                          <a:spcPct val="115000"/>
                        </a:lnSpc>
                        <a:spcAft>
                          <a:spcPts val="0"/>
                        </a:spcAft>
                      </a:pPr>
                      <a:r>
                        <a:rPr lang="uk-UA" sz="1400" dirty="0">
                          <a:effectLst/>
                        </a:rPr>
                        <a:t>Вид</a:t>
                      </a:r>
                      <a:endParaRPr lang="ru-RU"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6877" marR="46877" marT="0" marB="0" anchor="ctr"/>
                </a:tc>
                <a:tc>
                  <a:txBody>
                    <a:bodyPr/>
                    <a:lstStyle/>
                    <a:p>
                      <a:pPr algn="ctr">
                        <a:lnSpc>
                          <a:spcPct val="115000"/>
                        </a:lnSpc>
                        <a:spcAft>
                          <a:spcPts val="0"/>
                        </a:spcAft>
                      </a:pPr>
                      <a:r>
                        <a:rPr lang="uk-UA" sz="1400">
                          <a:effectLst/>
                        </a:rPr>
                        <a:t>Характеристика</a:t>
                      </a:r>
                      <a:endParaRPr lang="ru-RU"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46877" marR="46877" marT="0" marB="0" anchor="ctr"/>
                </a:tc>
              </a:tr>
              <a:tr h="189941">
                <a:tc>
                  <a:txBody>
                    <a:bodyPr/>
                    <a:lstStyle/>
                    <a:p>
                      <a:pPr algn="ctr">
                        <a:lnSpc>
                          <a:spcPct val="115000"/>
                        </a:lnSpc>
                        <a:spcAft>
                          <a:spcPts val="0"/>
                        </a:spcAft>
                      </a:pPr>
                      <a:r>
                        <a:rPr lang="uk-UA" sz="1400">
                          <a:effectLst/>
                        </a:rPr>
                        <a:t>1</a:t>
                      </a:r>
                      <a:endParaRPr lang="ru-RU"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46877" marR="46877" marT="0" marB="0" anchor="ctr"/>
                </a:tc>
                <a:tc>
                  <a:txBody>
                    <a:bodyPr/>
                    <a:lstStyle/>
                    <a:p>
                      <a:pPr algn="ctr">
                        <a:lnSpc>
                          <a:spcPct val="115000"/>
                        </a:lnSpc>
                        <a:spcAft>
                          <a:spcPts val="0"/>
                        </a:spcAft>
                      </a:pPr>
                      <a:r>
                        <a:rPr lang="uk-UA" sz="1400">
                          <a:effectLst/>
                        </a:rPr>
                        <a:t>2</a:t>
                      </a:r>
                      <a:endParaRPr lang="ru-RU"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46877" marR="46877" marT="0" marB="0" anchor="ctr"/>
                </a:tc>
              </a:tr>
              <a:tr h="189941">
                <a:tc gridSpan="2">
                  <a:txBody>
                    <a:bodyPr/>
                    <a:lstStyle/>
                    <a:p>
                      <a:pPr algn="ctr">
                        <a:lnSpc>
                          <a:spcPct val="115000"/>
                        </a:lnSpc>
                        <a:spcAft>
                          <a:spcPts val="0"/>
                        </a:spcAft>
                      </a:pPr>
                      <a:r>
                        <a:rPr lang="uk-UA" sz="1400">
                          <a:effectLst/>
                        </a:rPr>
                        <a:t>за глибиною реформаційних заходів</a:t>
                      </a:r>
                      <a:endParaRPr lang="ru-RU"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46877" marR="46877" marT="0" marB="0" anchor="ctr"/>
                </a:tc>
                <a:tc hMerge="1">
                  <a:txBody>
                    <a:bodyPr/>
                    <a:lstStyle/>
                    <a:p>
                      <a:endParaRPr lang="ru-RU"/>
                    </a:p>
                  </a:txBody>
                  <a:tcPr/>
                </a:tc>
              </a:tr>
              <a:tr h="1840695">
                <a:tc>
                  <a:txBody>
                    <a:bodyPr/>
                    <a:lstStyle/>
                    <a:p>
                      <a:pPr algn="ctr">
                        <a:lnSpc>
                          <a:spcPct val="115000"/>
                        </a:lnSpc>
                        <a:spcAft>
                          <a:spcPts val="0"/>
                        </a:spcAft>
                      </a:pPr>
                      <a:r>
                        <a:rPr lang="uk-UA" sz="1400">
                          <a:effectLst/>
                        </a:rPr>
                        <a:t>структурні (повні)</a:t>
                      </a:r>
                      <a:endParaRPr lang="ru-RU"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46877" marR="46877" marT="0" marB="0" anchor="ctr"/>
                </a:tc>
                <a:tc>
                  <a:txBody>
                    <a:bodyPr/>
                    <a:lstStyle/>
                    <a:p>
                      <a:pPr algn="just">
                        <a:lnSpc>
                          <a:spcPct val="115000"/>
                        </a:lnSpc>
                        <a:spcAft>
                          <a:spcPts val="0"/>
                        </a:spcAft>
                      </a:pPr>
                      <a:r>
                        <a:rPr lang="uk-UA" sz="1400">
                          <a:effectLst/>
                        </a:rPr>
                        <a:t>проводилися в період переходу від біметалізму до золотого монометалізму, від останнього – до системи паперовогрошового чи кредитного обігу. В усіх цих випадках потрібно було не тільки замінити один вид грошей на інший, а й здійснити істотні структурні зміни в економіці, в державних фінансах, банківській і валютній системах тощо. Такі структурні зміни диктувалися особливостями нових грошей, що запроваджувалися в обіг, і повинні були забезпечити передумови для їх успішного функціонування. Такі реформи проводяться при створенні нових держав</a:t>
                      </a:r>
                      <a:endParaRPr lang="ru-RU"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46877" marR="46877" marT="0" marB="0"/>
                </a:tc>
              </a:tr>
              <a:tr h="1840695">
                <a:tc>
                  <a:txBody>
                    <a:bodyPr/>
                    <a:lstStyle/>
                    <a:p>
                      <a:pPr algn="ctr">
                        <a:lnSpc>
                          <a:spcPct val="115000"/>
                        </a:lnSpc>
                        <a:spcAft>
                          <a:spcPts val="0"/>
                        </a:spcAft>
                      </a:pPr>
                      <a:r>
                        <a:rPr lang="uk-UA" sz="1400">
                          <a:effectLst/>
                        </a:rPr>
                        <a:t>часткового типу</a:t>
                      </a:r>
                      <a:endParaRPr lang="ru-RU"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46877" marR="46877" marT="0" marB="0" anchor="ctr"/>
                </a:tc>
                <a:tc>
                  <a:txBody>
                    <a:bodyPr/>
                    <a:lstStyle/>
                    <a:p>
                      <a:pPr algn="just">
                        <a:lnSpc>
                          <a:spcPct val="115000"/>
                        </a:lnSpc>
                        <a:spcAft>
                          <a:spcPts val="0"/>
                        </a:spcAft>
                      </a:pPr>
                      <a:r>
                        <a:rPr lang="uk-UA" sz="1400">
                          <a:effectLst/>
                        </a:rPr>
                        <a:t>торкаються тільки організації грошового обороту і зводяться до зміни окремих елементів грошової системи. Сама база грошової системи та структура економіки і грошово-кредитних відносин залишаються незмінними. За таких реформ найчастіше змінюється масштаб цін, вид та номінал грошових знаків, механізм емісії грошей тощо. Вони поділяються на: формальні (купюри одного зразка замінюються на купюри іншого зразка, а масштаб цін (величина грошової одиниці) не змінюється) та деномінаційні (здійснюється деномінація грошей у бік збільшення грошової одиниці (масштабу цін))</a:t>
                      </a:r>
                      <a:endParaRPr lang="ru-RU"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46877" marR="46877" marT="0" marB="0"/>
                </a:tc>
              </a:tr>
              <a:tr h="189941">
                <a:tc gridSpan="2">
                  <a:txBody>
                    <a:bodyPr/>
                    <a:lstStyle/>
                    <a:p>
                      <a:pPr algn="ctr">
                        <a:lnSpc>
                          <a:spcPct val="115000"/>
                        </a:lnSpc>
                        <a:spcAft>
                          <a:spcPts val="0"/>
                        </a:spcAft>
                      </a:pPr>
                      <a:r>
                        <a:rPr lang="uk-UA" sz="1400">
                          <a:effectLst/>
                        </a:rPr>
                        <a:t>за характером обміну старих грошей на нові</a:t>
                      </a:r>
                      <a:endParaRPr lang="ru-RU"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46877" marR="46877" marT="0" marB="0"/>
                </a:tc>
                <a:tc hMerge="1">
                  <a:txBody>
                    <a:bodyPr/>
                    <a:lstStyle/>
                    <a:p>
                      <a:endParaRPr lang="ru-RU"/>
                    </a:p>
                  </a:txBody>
                  <a:tcPr/>
                </a:tc>
              </a:tr>
              <a:tr h="949708">
                <a:tc>
                  <a:txBody>
                    <a:bodyPr/>
                    <a:lstStyle/>
                    <a:p>
                      <a:pPr algn="ctr">
                        <a:lnSpc>
                          <a:spcPct val="115000"/>
                        </a:lnSpc>
                        <a:spcAft>
                          <a:spcPts val="0"/>
                        </a:spcAft>
                      </a:pPr>
                      <a:r>
                        <a:rPr lang="uk-UA" sz="1400" dirty="0">
                          <a:effectLst/>
                        </a:rPr>
                        <a:t>неконфіскаційні</a:t>
                      </a:r>
                      <a:endParaRPr lang="ru-RU"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6877" marR="46877" marT="0" marB="0" anchor="ctr"/>
                </a:tc>
                <a:tc>
                  <a:txBody>
                    <a:bodyPr/>
                    <a:lstStyle/>
                    <a:p>
                      <a:pPr algn="just">
                        <a:lnSpc>
                          <a:spcPct val="115000"/>
                        </a:lnSpc>
                        <a:spcAft>
                          <a:spcPts val="0"/>
                        </a:spcAft>
                      </a:pPr>
                      <a:r>
                        <a:rPr lang="uk-UA" sz="1400" dirty="0">
                          <a:effectLst/>
                        </a:rPr>
                        <a:t>за єдиним коефіцієнтом здійснюється уцінка запасу грошей, доходів і цін для всіх економічних суб'єктів однаково, тобто незалежно від поданих до обміну запасів старих грошей чи інших критеріїв (готівкові запаси, безготівкові запаси тощо). Так була проведена грошова реформа в Україні у вересні 1996 р</a:t>
                      </a:r>
                      <a:endParaRPr lang="ru-RU"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6877" marR="46877" marT="0" marB="0"/>
                </a:tc>
              </a:tr>
            </a:tbl>
          </a:graphicData>
        </a:graphic>
      </p:graphicFrame>
    </p:spTree>
    <p:extLst>
      <p:ext uri="{BB962C8B-B14F-4D97-AF65-F5344CB8AC3E}">
        <p14:creationId xmlns:p14="http://schemas.microsoft.com/office/powerpoint/2010/main" val="3737757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Объект 1"/>
          <p:cNvGraphicFramePr>
            <a:graphicFrameLocks noGrp="1"/>
          </p:cNvGraphicFramePr>
          <p:nvPr>
            <p:ph idx="1"/>
            <p:extLst>
              <p:ext uri="{D42A27DB-BD31-4B8C-83A1-F6EECF244321}">
                <p14:modId xmlns:p14="http://schemas.microsoft.com/office/powerpoint/2010/main" val="3192588058"/>
              </p:ext>
            </p:extLst>
          </p:nvPr>
        </p:nvGraphicFramePr>
        <p:xfrm>
          <a:off x="545911" y="477673"/>
          <a:ext cx="9130352" cy="5663820"/>
        </p:xfrm>
        <a:graphic>
          <a:graphicData uri="http://schemas.openxmlformats.org/drawingml/2006/table">
            <a:tbl>
              <a:tblPr firstRow="1" firstCol="1" bandRow="1">
                <a:tableStyleId>{5C22544A-7EE6-4342-B048-85BDC9FD1C3A}</a:tableStyleId>
              </a:tblPr>
              <a:tblGrid>
                <a:gridCol w="1985878"/>
                <a:gridCol w="7144474"/>
              </a:tblGrid>
              <a:tr h="225089">
                <a:tc gridSpan="2">
                  <a:txBody>
                    <a:bodyPr/>
                    <a:lstStyle/>
                    <a:p>
                      <a:pPr algn="r">
                        <a:lnSpc>
                          <a:spcPct val="115000"/>
                        </a:lnSpc>
                        <a:spcAft>
                          <a:spcPts val="0"/>
                        </a:spcAft>
                      </a:pPr>
                      <a:r>
                        <a:rPr lang="uk-UA" sz="1200" dirty="0">
                          <a:effectLst/>
                        </a:rPr>
                        <a:t>Продовження таблиці 5.1</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ru-RU"/>
                    </a:p>
                  </a:txBody>
                  <a:tcPr/>
                </a:tc>
              </a:tr>
              <a:tr h="225089">
                <a:tc>
                  <a:txBody>
                    <a:bodyPr/>
                    <a:lstStyle/>
                    <a:p>
                      <a:pPr algn="ctr">
                        <a:lnSpc>
                          <a:spcPct val="115000"/>
                        </a:lnSpc>
                        <a:spcAft>
                          <a:spcPts val="0"/>
                        </a:spcAft>
                      </a:pPr>
                      <a:r>
                        <a:rPr lang="uk-UA" sz="1200">
                          <a:effectLst/>
                        </a:rPr>
                        <a:t>1</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uk-UA" sz="1200">
                          <a:effectLst/>
                        </a:rPr>
                        <a:t>2</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r>
              <a:tr h="2629911">
                <a:tc>
                  <a:txBody>
                    <a:bodyPr/>
                    <a:lstStyle/>
                    <a:p>
                      <a:pPr algn="ctr">
                        <a:lnSpc>
                          <a:spcPct val="115000"/>
                        </a:lnSpc>
                        <a:spcAft>
                          <a:spcPts val="0"/>
                        </a:spcAft>
                      </a:pPr>
                      <a:r>
                        <a:rPr lang="uk-UA" sz="1200">
                          <a:effectLst/>
                        </a:rPr>
                        <a:t>конфіскаційні</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lnSpc>
                          <a:spcPct val="115000"/>
                        </a:lnSpc>
                        <a:spcAft>
                          <a:spcPts val="0"/>
                        </a:spcAft>
                      </a:pPr>
                      <a:r>
                        <a:rPr lang="uk-UA" sz="1200">
                          <a:effectLst/>
                        </a:rPr>
                        <a:t>співвідношення обміну грошей диференціюється залежно: від величини поданого до обміну запасу старих грошей (чим вона більша, тим менше співвідношення обміну, чи встановлюється ліміт на обмін банкнот); від форми зберігання запасу старих грошей (вклади в банки можуть обмінюватися за меншим коефіцієнтом, ніж готівка); від форми власності власника грошей (для державних власників грошей обмін може здійснюватися за більш пільговою пропорцією, ніж для приватних). До цього типу реформ належить і так звана нуліфікація, коли старі грошові знаки оголошуються недійсними і вилучаються з обороту, а замість них випускаються нові гроші</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r>
              <a:tr h="225089">
                <a:tc gridSpan="2">
                  <a:txBody>
                    <a:bodyPr/>
                    <a:lstStyle/>
                    <a:p>
                      <a:pPr algn="ctr">
                        <a:lnSpc>
                          <a:spcPct val="115000"/>
                        </a:lnSpc>
                        <a:spcAft>
                          <a:spcPts val="0"/>
                        </a:spcAft>
                      </a:pPr>
                      <a:r>
                        <a:rPr lang="uk-UA" sz="1200">
                          <a:effectLst/>
                        </a:rPr>
                        <a:t>за порядком введення в обіг нових грошей</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ru-RU"/>
                    </a:p>
                  </a:txBody>
                  <a:tcPr/>
                </a:tc>
              </a:tr>
              <a:tr h="706053">
                <a:tc>
                  <a:txBody>
                    <a:bodyPr/>
                    <a:lstStyle/>
                    <a:p>
                      <a:pPr algn="ctr">
                        <a:lnSpc>
                          <a:spcPct val="115000"/>
                        </a:lnSpc>
                        <a:spcAft>
                          <a:spcPts val="0"/>
                        </a:spcAft>
                      </a:pPr>
                      <a:r>
                        <a:rPr lang="uk-UA" sz="1200">
                          <a:effectLst/>
                        </a:rPr>
                        <a:t>одномоментні</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lnSpc>
                          <a:spcPct val="115000"/>
                        </a:lnSpc>
                        <a:spcAft>
                          <a:spcPts val="0"/>
                        </a:spcAft>
                      </a:pPr>
                      <a:r>
                        <a:rPr lang="uk-UA" sz="1200">
                          <a:effectLst/>
                        </a:rPr>
                        <a:t>введення нових грошей в обіг здійснюється за короткий строк (7–15 днів), протягом якого технічно можливо обміняти старі гроші на нові</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r>
              <a:tr h="706053">
                <a:tc>
                  <a:txBody>
                    <a:bodyPr/>
                    <a:lstStyle/>
                    <a:p>
                      <a:pPr algn="ctr">
                        <a:lnSpc>
                          <a:spcPct val="115000"/>
                        </a:lnSpc>
                        <a:spcAft>
                          <a:spcPts val="0"/>
                        </a:spcAft>
                      </a:pPr>
                      <a:r>
                        <a:rPr lang="uk-UA" sz="1200">
                          <a:effectLst/>
                        </a:rPr>
                        <a:t>паралельного типу</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lnSpc>
                          <a:spcPct val="115000"/>
                        </a:lnSpc>
                        <a:spcAft>
                          <a:spcPts val="0"/>
                        </a:spcAft>
                      </a:pPr>
                      <a:r>
                        <a:rPr lang="uk-UA" sz="1200">
                          <a:effectLst/>
                        </a:rPr>
                        <a:t>випуск в оборот нових грошових знаків здійснюється поступово, паралельно з обігом старих знаків, і вони тривалий час функціонують одночасно</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r>
              <a:tr h="946536">
                <a:tc gridSpan="2">
                  <a:txBody>
                    <a:bodyPr/>
                    <a:lstStyle/>
                    <a:p>
                      <a:pPr algn="just">
                        <a:lnSpc>
                          <a:spcPct val="115000"/>
                        </a:lnSpc>
                        <a:spcAft>
                          <a:spcPts val="0"/>
                        </a:spcAft>
                      </a:pPr>
                      <a:r>
                        <a:rPr lang="uk-UA" sz="1200" dirty="0">
                          <a:effectLst/>
                        </a:rPr>
                        <a:t>Грошові реформи являють собою повну або часткову перебудову грошової системи, яку проводить держава з метою оздоровлення грошей чи поліпшення механізму регулювання грошового обороту стосовно нових соціально-економічних умов чи одне і друге водночас</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ru-RU"/>
                    </a:p>
                  </a:txBody>
                  <a:tcPr/>
                </a:tc>
              </a:tr>
            </a:tbl>
          </a:graphicData>
        </a:graphic>
      </p:graphicFrame>
    </p:spTree>
    <p:extLst>
      <p:ext uri="{BB962C8B-B14F-4D97-AF65-F5344CB8AC3E}">
        <p14:creationId xmlns:p14="http://schemas.microsoft.com/office/powerpoint/2010/main" val="6051565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109182"/>
            <a:ext cx="9408363" cy="6318914"/>
          </a:xfrm>
        </p:spPr>
        <p:txBody>
          <a:bodyPr/>
          <a:lstStyle/>
          <a:p>
            <a:endParaRPr lang="ru-RU" dirty="0"/>
          </a:p>
        </p:txBody>
      </p:sp>
    </p:spTree>
    <p:extLst>
      <p:ext uri="{BB962C8B-B14F-4D97-AF65-F5344CB8AC3E}">
        <p14:creationId xmlns:p14="http://schemas.microsoft.com/office/powerpoint/2010/main" val="19984318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109182"/>
            <a:ext cx="9408363" cy="6318914"/>
          </a:xfrm>
        </p:spPr>
        <p:txBody>
          <a:bodyPr/>
          <a:lstStyle/>
          <a:p>
            <a:r>
              <a:rPr lang="ru-RU" dirty="0">
                <a:solidFill>
                  <a:schemeClr val="tx1"/>
                </a:solidFill>
              </a:rPr>
              <a:t>5.1. </a:t>
            </a:r>
            <a:r>
              <a:rPr lang="ru-RU" dirty="0" err="1">
                <a:solidFill>
                  <a:schemeClr val="tx1"/>
                </a:solidFill>
              </a:rPr>
              <a:t>Сутність</a:t>
            </a:r>
            <a:r>
              <a:rPr lang="ru-RU" dirty="0">
                <a:solidFill>
                  <a:schemeClr val="tx1"/>
                </a:solidFill>
              </a:rPr>
              <a:t> та </a:t>
            </a:r>
            <a:r>
              <a:rPr lang="ru-RU" dirty="0" err="1">
                <a:solidFill>
                  <a:schemeClr val="tx1"/>
                </a:solidFill>
              </a:rPr>
              <a:t>закономірності</a:t>
            </a:r>
            <a:r>
              <a:rPr lang="ru-RU" dirty="0">
                <a:solidFill>
                  <a:schemeClr val="tx1"/>
                </a:solidFill>
              </a:rPr>
              <a:t> </a:t>
            </a:r>
            <a:r>
              <a:rPr lang="ru-RU" dirty="0" err="1">
                <a:solidFill>
                  <a:schemeClr val="tx1"/>
                </a:solidFill>
              </a:rPr>
              <a:t>розвитку</a:t>
            </a:r>
            <a:r>
              <a:rPr lang="ru-RU" dirty="0">
                <a:solidFill>
                  <a:schemeClr val="tx1"/>
                </a:solidFill>
              </a:rPr>
              <a:t> </a:t>
            </a:r>
            <a:r>
              <a:rPr lang="ru-RU" dirty="0" err="1">
                <a:solidFill>
                  <a:schemeClr val="tx1"/>
                </a:solidFill>
              </a:rPr>
              <a:t>інфляції</a:t>
            </a:r>
            <a:endParaRPr lang="ru-RU" dirty="0">
              <a:solidFill>
                <a:schemeClr val="tx1"/>
              </a:solidFill>
            </a:endParaRPr>
          </a:p>
          <a:p>
            <a:endParaRPr lang="ru-RU" dirty="0" smtClean="0"/>
          </a:p>
          <a:p>
            <a:r>
              <a:rPr lang="uk-UA" b="1" dirty="0"/>
              <a:t>Сутність та форми прояву інфляції</a:t>
            </a:r>
            <a:r>
              <a:rPr lang="uk-UA" b="1" i="1" dirty="0"/>
              <a:t>.</a:t>
            </a:r>
            <a:r>
              <a:rPr lang="uk-UA" dirty="0"/>
              <a:t> Неможливість стихійного пристосування неповноцінних грошей до потреб товарообороту, з одного боку, та використання урядами паперових грошей для покриття дефіциту державного бюджету, з іншого, є причинами постійних порушень вимог закону грошового обігу. Неповноцінні гроші, навіть якщо вони спочатку випущені у відповідності до потреб товарообороту, через деякий час можуть опинитися надлишковими в результаті прискорення їх обігу або скорочення товарообороту. Однак основною причиною переповнення каналів обігу неповноцінними грошима є випуск їх для покриття дефіциту державного бюджету. Надлишковий випуск паперових грошей також можливий в результаті кредитної експансії, пов’язаної з кредитуванням підприємств, що характерне для періодів підйому виробництва. </a:t>
            </a:r>
            <a:endParaRPr lang="ru-RU" dirty="0"/>
          </a:p>
          <a:p>
            <a:r>
              <a:rPr lang="uk-UA" i="1" dirty="0"/>
              <a:t>Переповнення каналів грошового обігу неповноцінними грошима викликає їх знецінення, яке називається </a:t>
            </a:r>
            <a:r>
              <a:rPr lang="uk-UA" b="1" i="1" u="sng" dirty="0"/>
              <a:t>інфляцією</a:t>
            </a:r>
            <a:endParaRPr lang="ru-RU" b="1" u="sng" dirty="0"/>
          </a:p>
        </p:txBody>
      </p:sp>
    </p:spTree>
    <p:extLst>
      <p:ext uri="{BB962C8B-B14F-4D97-AF65-F5344CB8AC3E}">
        <p14:creationId xmlns:p14="http://schemas.microsoft.com/office/powerpoint/2010/main" val="163223714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109182"/>
            <a:ext cx="9408363" cy="6318914"/>
          </a:xfrm>
        </p:spPr>
        <p:txBody>
          <a:bodyPr/>
          <a:lstStyle/>
          <a:p>
            <a:endParaRPr lang="ru-RU" dirty="0"/>
          </a:p>
        </p:txBody>
      </p:sp>
    </p:spTree>
    <p:extLst>
      <p:ext uri="{BB962C8B-B14F-4D97-AF65-F5344CB8AC3E}">
        <p14:creationId xmlns:p14="http://schemas.microsoft.com/office/powerpoint/2010/main" val="11295298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109182"/>
            <a:ext cx="9408363" cy="6318914"/>
          </a:xfrm>
        </p:spPr>
        <p:txBody>
          <a:bodyPr/>
          <a:lstStyle/>
          <a:p>
            <a:r>
              <a:rPr lang="ru-RU" dirty="0" err="1"/>
              <a:t>Знецінення</a:t>
            </a:r>
            <a:r>
              <a:rPr lang="ru-RU" dirty="0"/>
              <a:t> </a:t>
            </a:r>
            <a:r>
              <a:rPr lang="ru-RU" dirty="0" err="1"/>
              <a:t>неповноцінних</a:t>
            </a:r>
            <a:r>
              <a:rPr lang="ru-RU" dirty="0"/>
              <a:t> грошей </a:t>
            </a:r>
            <a:r>
              <a:rPr lang="ru-RU" dirty="0" err="1"/>
              <a:t>означає</a:t>
            </a:r>
            <a:r>
              <a:rPr lang="ru-RU" dirty="0"/>
              <a:t>, </a:t>
            </a:r>
            <a:r>
              <a:rPr lang="ru-RU" dirty="0" err="1"/>
              <a:t>що</a:t>
            </a:r>
            <a:r>
              <a:rPr lang="ru-RU" dirty="0"/>
              <a:t> </a:t>
            </a:r>
            <a:r>
              <a:rPr lang="ru-RU" dirty="0" err="1"/>
              <a:t>кожен</a:t>
            </a:r>
            <a:r>
              <a:rPr lang="ru-RU" dirty="0"/>
              <a:t> </a:t>
            </a:r>
            <a:r>
              <a:rPr lang="ru-RU" dirty="0" err="1"/>
              <a:t>грошовий</a:t>
            </a:r>
            <a:r>
              <a:rPr lang="ru-RU" dirty="0"/>
              <a:t> знак </a:t>
            </a:r>
            <a:r>
              <a:rPr lang="ru-RU" dirty="0" err="1"/>
              <a:t>стає</a:t>
            </a:r>
            <a:r>
              <a:rPr lang="ru-RU" dirty="0"/>
              <a:t> </a:t>
            </a:r>
            <a:r>
              <a:rPr lang="ru-RU" dirty="0" err="1"/>
              <a:t>представником</a:t>
            </a:r>
            <a:r>
              <a:rPr lang="ru-RU" dirty="0"/>
              <a:t> </a:t>
            </a:r>
            <a:r>
              <a:rPr lang="ru-RU" dirty="0" err="1"/>
              <a:t>меншої</a:t>
            </a:r>
            <a:r>
              <a:rPr lang="ru-RU" dirty="0"/>
              <a:t> </a:t>
            </a:r>
            <a:r>
              <a:rPr lang="ru-RU" dirty="0" err="1"/>
              <a:t>кількості</a:t>
            </a:r>
            <a:r>
              <a:rPr lang="ru-RU" dirty="0"/>
              <a:t> монетарного </a:t>
            </a:r>
            <a:r>
              <a:rPr lang="ru-RU" dirty="0" err="1"/>
              <a:t>металу</a:t>
            </a:r>
            <a:r>
              <a:rPr lang="ru-RU" dirty="0"/>
              <a:t> </a:t>
            </a:r>
            <a:r>
              <a:rPr lang="ru-RU" dirty="0" err="1"/>
              <a:t>порівняно</a:t>
            </a:r>
            <a:r>
              <a:rPr lang="ru-RU" dirty="0"/>
              <a:t> з </a:t>
            </a:r>
            <a:r>
              <a:rPr lang="ru-RU" dirty="0" err="1"/>
              <a:t>тим</a:t>
            </a:r>
            <a:r>
              <a:rPr lang="ru-RU" dirty="0"/>
              <a:t>, яку </a:t>
            </a:r>
            <a:r>
              <a:rPr lang="ru-RU" dirty="0" err="1"/>
              <a:t>він</a:t>
            </a:r>
            <a:r>
              <a:rPr lang="ru-RU" dirty="0"/>
              <a:t> </a:t>
            </a:r>
            <a:r>
              <a:rPr lang="ru-RU" dirty="0" err="1"/>
              <a:t>представляє</a:t>
            </a:r>
            <a:r>
              <a:rPr lang="ru-RU" dirty="0"/>
              <a:t> </a:t>
            </a:r>
            <a:r>
              <a:rPr lang="ru-RU" dirty="0" err="1"/>
              <a:t>номінально</a:t>
            </a:r>
            <a:r>
              <a:rPr lang="ru-RU" dirty="0"/>
              <a:t>. По </a:t>
            </a:r>
            <a:r>
              <a:rPr lang="ru-RU" dirty="0" err="1"/>
              <a:t>відношенню</a:t>
            </a:r>
            <a:r>
              <a:rPr lang="ru-RU" dirty="0"/>
              <a:t> до золота </a:t>
            </a:r>
            <a:r>
              <a:rPr lang="ru-RU" dirty="0" err="1"/>
              <a:t>це</a:t>
            </a:r>
            <a:r>
              <a:rPr lang="ru-RU" dirty="0"/>
              <a:t> </a:t>
            </a:r>
            <a:r>
              <a:rPr lang="ru-RU" dirty="0" err="1"/>
              <a:t>знецінення</a:t>
            </a:r>
            <a:r>
              <a:rPr lang="ru-RU" dirty="0"/>
              <a:t>, </a:t>
            </a:r>
            <a:r>
              <a:rPr lang="ru-RU" dirty="0" err="1"/>
              <a:t>виражене</a:t>
            </a:r>
            <a:r>
              <a:rPr lang="ru-RU" dirty="0"/>
              <a:t> в процентах, </a:t>
            </a:r>
            <a:r>
              <a:rPr lang="ru-RU" dirty="0" err="1"/>
              <a:t>називається</a:t>
            </a:r>
            <a:r>
              <a:rPr lang="ru-RU" dirty="0"/>
              <a:t> </a:t>
            </a:r>
            <a:r>
              <a:rPr lang="ru-RU" b="1" u="sng" dirty="0" err="1"/>
              <a:t>дизажіо</a:t>
            </a:r>
            <a:r>
              <a:rPr lang="ru-RU" dirty="0"/>
              <a:t>. </a:t>
            </a:r>
            <a:r>
              <a:rPr lang="ru-RU" dirty="0" err="1"/>
              <a:t>Наприклад</a:t>
            </a:r>
            <a:r>
              <a:rPr lang="ru-RU" dirty="0"/>
              <a:t>, </a:t>
            </a:r>
            <a:r>
              <a:rPr lang="ru-RU" dirty="0" err="1"/>
              <a:t>якщо</a:t>
            </a:r>
            <a:r>
              <a:rPr lang="ru-RU" dirty="0"/>
              <a:t> за золото </a:t>
            </a:r>
            <a:r>
              <a:rPr lang="ru-RU" dirty="0" err="1"/>
              <a:t>вмісту</a:t>
            </a:r>
            <a:r>
              <a:rPr lang="ru-RU" dirty="0"/>
              <a:t> </a:t>
            </a:r>
            <a:r>
              <a:rPr lang="ru-RU" dirty="0" err="1"/>
              <a:t>грошової</a:t>
            </a:r>
            <a:r>
              <a:rPr lang="ru-RU" dirty="0"/>
              <a:t> </a:t>
            </a:r>
            <a:r>
              <a:rPr lang="ru-RU" dirty="0" err="1"/>
              <a:t>одиниці</a:t>
            </a:r>
            <a:r>
              <a:rPr lang="ru-RU" dirty="0"/>
              <a:t> в 1 г </a:t>
            </a:r>
            <a:r>
              <a:rPr lang="ru-RU" dirty="0" err="1"/>
              <a:t>грошовий</a:t>
            </a:r>
            <a:r>
              <a:rPr lang="ru-RU" dirty="0"/>
              <a:t> знак в </a:t>
            </a:r>
            <a:r>
              <a:rPr lang="ru-RU" dirty="0" err="1"/>
              <a:t>результаті</a:t>
            </a:r>
            <a:r>
              <a:rPr lang="ru-RU" dirty="0"/>
              <a:t> </a:t>
            </a:r>
            <a:r>
              <a:rPr lang="ru-RU" dirty="0" err="1"/>
              <a:t>знецінення</a:t>
            </a:r>
            <a:r>
              <a:rPr lang="ru-RU" dirty="0"/>
              <a:t> реально </a:t>
            </a:r>
            <a:r>
              <a:rPr lang="ru-RU" dirty="0" err="1"/>
              <a:t>представляє</a:t>
            </a:r>
            <a:r>
              <a:rPr lang="ru-RU" dirty="0"/>
              <a:t> </a:t>
            </a:r>
            <a:r>
              <a:rPr lang="ru-RU" dirty="0" err="1"/>
              <a:t>тільки</a:t>
            </a:r>
            <a:r>
              <a:rPr lang="ru-RU" dirty="0"/>
              <a:t> 0,8 г, то </a:t>
            </a:r>
            <a:r>
              <a:rPr lang="ru-RU" dirty="0" err="1"/>
              <a:t>дизажіо</a:t>
            </a:r>
            <a:r>
              <a:rPr lang="ru-RU" dirty="0"/>
              <a:t> буде </a:t>
            </a:r>
            <a:r>
              <a:rPr lang="ru-RU" dirty="0" err="1"/>
              <a:t>складати</a:t>
            </a:r>
            <a:r>
              <a:rPr lang="ru-RU" dirty="0"/>
              <a:t> 20 %. </a:t>
            </a:r>
            <a:r>
              <a:rPr lang="ru-RU" dirty="0" err="1"/>
              <a:t>Зворотнім</a:t>
            </a:r>
            <a:r>
              <a:rPr lang="ru-RU" dirty="0"/>
              <a:t> </a:t>
            </a:r>
            <a:r>
              <a:rPr lang="ru-RU" dirty="0" err="1"/>
              <a:t>вираженням</a:t>
            </a:r>
            <a:r>
              <a:rPr lang="ru-RU" dirty="0"/>
              <a:t> </a:t>
            </a:r>
            <a:r>
              <a:rPr lang="ru-RU" dirty="0" err="1"/>
              <a:t>цього</a:t>
            </a:r>
            <a:r>
              <a:rPr lang="ru-RU" dirty="0"/>
              <a:t> </a:t>
            </a:r>
            <a:r>
              <a:rPr lang="ru-RU" dirty="0" err="1"/>
              <a:t>знецінення</a:t>
            </a:r>
            <a:r>
              <a:rPr lang="ru-RU" dirty="0"/>
              <a:t> є </a:t>
            </a:r>
            <a:r>
              <a:rPr lang="ru-RU" b="1" u="sng" dirty="0"/>
              <a:t>лаж</a:t>
            </a:r>
            <a:r>
              <a:rPr lang="ru-RU" dirty="0"/>
              <a:t> на золото, </a:t>
            </a:r>
            <a:r>
              <a:rPr lang="ru-RU" dirty="0" err="1"/>
              <a:t>тобто</a:t>
            </a:r>
            <a:r>
              <a:rPr lang="ru-RU" dirty="0"/>
              <a:t> </a:t>
            </a:r>
            <a:r>
              <a:rPr lang="ru-RU" dirty="0" err="1"/>
              <a:t>підвищення</a:t>
            </a:r>
            <a:r>
              <a:rPr lang="ru-RU" dirty="0"/>
              <a:t> </a:t>
            </a:r>
            <a:r>
              <a:rPr lang="ru-RU" dirty="0" err="1"/>
              <a:t>ринкової</a:t>
            </a:r>
            <a:r>
              <a:rPr lang="ru-RU" dirty="0"/>
              <a:t> </a:t>
            </a:r>
            <a:r>
              <a:rPr lang="ru-RU" dirty="0" err="1"/>
              <a:t>ціни</a:t>
            </a:r>
            <a:r>
              <a:rPr lang="ru-RU" dirty="0"/>
              <a:t> золота в </a:t>
            </a:r>
            <a:r>
              <a:rPr lang="ru-RU" dirty="0" err="1"/>
              <a:t>неповноцінних</a:t>
            </a:r>
            <a:r>
              <a:rPr lang="ru-RU" dirty="0"/>
              <a:t> грошах </a:t>
            </a:r>
            <a:r>
              <a:rPr lang="ru-RU" dirty="0" err="1"/>
              <a:t>порівняно</a:t>
            </a:r>
            <a:r>
              <a:rPr lang="ru-RU" dirty="0"/>
              <a:t> з </a:t>
            </a:r>
            <a:r>
              <a:rPr lang="ru-RU" dirty="0" err="1"/>
              <a:t>номінальною</a:t>
            </a:r>
            <a:r>
              <a:rPr lang="ru-RU" dirty="0"/>
              <a:t>. Лаж, як і </a:t>
            </a:r>
            <a:r>
              <a:rPr lang="ru-RU" dirty="0" err="1"/>
              <a:t>дизажіо</a:t>
            </a:r>
            <a:r>
              <a:rPr lang="ru-RU" dirty="0"/>
              <a:t>, </a:t>
            </a:r>
            <a:r>
              <a:rPr lang="ru-RU" dirty="0" err="1"/>
              <a:t>виражається</a:t>
            </a:r>
            <a:r>
              <a:rPr lang="ru-RU" dirty="0"/>
              <a:t> в процентах. В </a:t>
            </a:r>
            <a:r>
              <a:rPr lang="ru-RU" dirty="0" err="1"/>
              <a:t>нашому</a:t>
            </a:r>
            <a:r>
              <a:rPr lang="ru-RU" dirty="0"/>
              <a:t> </a:t>
            </a:r>
            <a:r>
              <a:rPr lang="ru-RU" dirty="0" err="1"/>
              <a:t>прикладі</a:t>
            </a:r>
            <a:r>
              <a:rPr lang="ru-RU" dirty="0"/>
              <a:t> лаж буде </a:t>
            </a:r>
            <a:r>
              <a:rPr lang="ru-RU" dirty="0" err="1"/>
              <a:t>складати</a:t>
            </a:r>
            <a:r>
              <a:rPr lang="ru-RU" dirty="0"/>
              <a:t> 25 %. В </a:t>
            </a:r>
            <a:r>
              <a:rPr lang="ru-RU" dirty="0" err="1"/>
              <a:t>результаті</a:t>
            </a:r>
            <a:r>
              <a:rPr lang="ru-RU" dirty="0"/>
              <a:t> </a:t>
            </a:r>
            <a:r>
              <a:rPr lang="ru-RU" dirty="0" err="1"/>
              <a:t>знецінення</a:t>
            </a:r>
            <a:r>
              <a:rPr lang="ru-RU" dirty="0"/>
              <a:t> </a:t>
            </a:r>
            <a:r>
              <a:rPr lang="ru-RU" dirty="0" err="1"/>
              <a:t>неповноцінних</a:t>
            </a:r>
            <a:r>
              <a:rPr lang="ru-RU" dirty="0"/>
              <a:t> грошей </a:t>
            </a:r>
            <a:r>
              <a:rPr lang="ru-RU" dirty="0" err="1"/>
              <a:t>зростають</a:t>
            </a:r>
            <a:r>
              <a:rPr lang="ru-RU" dirty="0"/>
              <a:t> </a:t>
            </a:r>
            <a:r>
              <a:rPr lang="ru-RU" dirty="0" err="1"/>
              <a:t>товарні</a:t>
            </a:r>
            <a:r>
              <a:rPr lang="ru-RU" dirty="0"/>
              <a:t> </a:t>
            </a:r>
            <a:r>
              <a:rPr lang="ru-RU" dirty="0" err="1"/>
              <a:t>ціни</a:t>
            </a:r>
            <a:r>
              <a:rPr lang="ru-RU" dirty="0"/>
              <a:t> та </a:t>
            </a:r>
            <a:r>
              <a:rPr lang="ru-RU" dirty="0" err="1"/>
              <a:t>знижується</a:t>
            </a:r>
            <a:r>
              <a:rPr lang="ru-RU" dirty="0"/>
              <a:t> курс </a:t>
            </a:r>
            <a:r>
              <a:rPr lang="ru-RU" dirty="0" err="1"/>
              <a:t>їх</a:t>
            </a:r>
            <a:r>
              <a:rPr lang="ru-RU" dirty="0"/>
              <a:t> по </a:t>
            </a:r>
            <a:r>
              <a:rPr lang="ru-RU" dirty="0" err="1"/>
              <a:t>відношенню</a:t>
            </a:r>
            <a:r>
              <a:rPr lang="ru-RU" dirty="0"/>
              <a:t> до валют </a:t>
            </a:r>
            <a:r>
              <a:rPr lang="ru-RU" dirty="0" err="1"/>
              <a:t>інших</a:t>
            </a:r>
            <a:r>
              <a:rPr lang="ru-RU" dirty="0"/>
              <a:t> </a:t>
            </a:r>
            <a:r>
              <a:rPr lang="ru-RU" dirty="0" err="1"/>
              <a:t>країн</a:t>
            </a:r>
            <a:r>
              <a:rPr lang="ru-RU" dirty="0"/>
              <a:t>, </a:t>
            </a:r>
            <a:r>
              <a:rPr lang="ru-RU" dirty="0" err="1"/>
              <a:t>які</a:t>
            </a:r>
            <a:r>
              <a:rPr lang="ru-RU" dirty="0"/>
              <a:t> є </a:t>
            </a:r>
            <a:r>
              <a:rPr lang="ru-RU" dirty="0" err="1"/>
              <a:t>відносно</a:t>
            </a:r>
            <a:r>
              <a:rPr lang="ru-RU" dirty="0"/>
              <a:t> </a:t>
            </a:r>
            <a:r>
              <a:rPr lang="ru-RU" dirty="0" err="1"/>
              <a:t>стійкими</a:t>
            </a:r>
            <a:r>
              <a:rPr lang="ru-RU" dirty="0"/>
              <a:t> </a:t>
            </a:r>
            <a:r>
              <a:rPr lang="ru-RU" dirty="0" err="1"/>
              <a:t>або</a:t>
            </a:r>
            <a:r>
              <a:rPr lang="ru-RU" dirty="0"/>
              <a:t> </a:t>
            </a:r>
            <a:r>
              <a:rPr lang="ru-RU" dirty="0" err="1"/>
              <a:t>менш</a:t>
            </a:r>
            <a:r>
              <a:rPr lang="ru-RU" dirty="0"/>
              <a:t> </a:t>
            </a:r>
            <a:r>
              <a:rPr lang="ru-RU" dirty="0" err="1"/>
              <a:t>знеціненими</a:t>
            </a:r>
            <a:r>
              <a:rPr lang="ru-RU" dirty="0"/>
              <a:t>. </a:t>
            </a:r>
            <a:r>
              <a:rPr lang="ru-RU" i="1" dirty="0"/>
              <a:t>Таким чином, </a:t>
            </a:r>
            <a:r>
              <a:rPr lang="ru-RU" i="1" dirty="0" err="1"/>
              <a:t>ззовні</a:t>
            </a:r>
            <a:r>
              <a:rPr lang="ru-RU" i="1" dirty="0"/>
              <a:t> </a:t>
            </a:r>
            <a:r>
              <a:rPr lang="ru-RU" i="1" dirty="0" err="1"/>
              <a:t>інфляція</a:t>
            </a:r>
            <a:r>
              <a:rPr lang="ru-RU" i="1" dirty="0"/>
              <a:t> </a:t>
            </a:r>
            <a:r>
              <a:rPr lang="ru-RU" i="1" dirty="0" err="1"/>
              <a:t>проявляється</a:t>
            </a:r>
            <a:r>
              <a:rPr lang="ru-RU" i="1" dirty="0"/>
              <a:t> у </a:t>
            </a:r>
            <a:r>
              <a:rPr lang="ru-RU" i="1" dirty="0" err="1"/>
              <a:t>встановленні</a:t>
            </a:r>
            <a:r>
              <a:rPr lang="ru-RU" i="1" dirty="0"/>
              <a:t> лажа на </a:t>
            </a:r>
            <a:r>
              <a:rPr lang="ru-RU" i="1" dirty="0" err="1"/>
              <a:t>монетарний</a:t>
            </a:r>
            <a:r>
              <a:rPr lang="ru-RU" i="1" dirty="0"/>
              <a:t> метал, у </a:t>
            </a:r>
            <a:r>
              <a:rPr lang="ru-RU" i="1" dirty="0" err="1"/>
              <a:t>загальному</a:t>
            </a:r>
            <a:r>
              <a:rPr lang="ru-RU" i="1" dirty="0"/>
              <a:t> </a:t>
            </a:r>
            <a:r>
              <a:rPr lang="ru-RU" i="1" dirty="0" err="1"/>
              <a:t>підвищенні</a:t>
            </a:r>
            <a:r>
              <a:rPr lang="ru-RU" i="1" dirty="0"/>
              <a:t> </a:t>
            </a:r>
            <a:r>
              <a:rPr lang="ru-RU" i="1" dirty="0" err="1"/>
              <a:t>товарних</a:t>
            </a:r>
            <a:r>
              <a:rPr lang="ru-RU" i="1" dirty="0"/>
              <a:t> </a:t>
            </a:r>
            <a:r>
              <a:rPr lang="ru-RU" i="1" dirty="0" err="1"/>
              <a:t>цін</a:t>
            </a:r>
            <a:r>
              <a:rPr lang="ru-RU" i="1" dirty="0"/>
              <a:t> та у </a:t>
            </a:r>
            <a:r>
              <a:rPr lang="ru-RU" i="1" dirty="0" err="1"/>
              <a:t>пониженні</a:t>
            </a:r>
            <a:r>
              <a:rPr lang="ru-RU" i="1" dirty="0"/>
              <a:t> валютного курсу.</a:t>
            </a:r>
          </a:p>
          <a:p>
            <a:r>
              <a:rPr lang="ru-RU" dirty="0"/>
              <a:t>Для </a:t>
            </a:r>
            <a:r>
              <a:rPr lang="ru-RU" dirty="0" err="1"/>
              <a:t>країн</a:t>
            </a:r>
            <a:r>
              <a:rPr lang="ru-RU" dirty="0"/>
              <a:t>, </a:t>
            </a:r>
            <a:r>
              <a:rPr lang="ru-RU" dirty="0" err="1"/>
              <a:t>які</a:t>
            </a:r>
            <a:r>
              <a:rPr lang="ru-RU" dirty="0"/>
              <a:t> </a:t>
            </a:r>
            <a:r>
              <a:rPr lang="ru-RU" dirty="0" err="1"/>
              <a:t>залежать</a:t>
            </a:r>
            <a:r>
              <a:rPr lang="ru-RU" dirty="0"/>
              <a:t> </a:t>
            </a:r>
            <a:r>
              <a:rPr lang="ru-RU" dirty="0" err="1"/>
              <a:t>від</a:t>
            </a:r>
            <a:r>
              <a:rPr lang="ru-RU" dirty="0"/>
              <a:t> </a:t>
            </a:r>
            <a:r>
              <a:rPr lang="ru-RU" dirty="0" err="1"/>
              <a:t>зовнішньої</a:t>
            </a:r>
            <a:r>
              <a:rPr lang="ru-RU" dirty="0"/>
              <a:t> </a:t>
            </a:r>
            <a:r>
              <a:rPr lang="ru-RU" dirty="0" err="1"/>
              <a:t>торгівлі</a:t>
            </a:r>
            <a:r>
              <a:rPr lang="ru-RU" dirty="0"/>
              <a:t>, </a:t>
            </a:r>
            <a:r>
              <a:rPr lang="ru-RU" dirty="0" err="1"/>
              <a:t>існує</a:t>
            </a:r>
            <a:r>
              <a:rPr lang="ru-RU" dirty="0"/>
              <a:t> </a:t>
            </a:r>
            <a:r>
              <a:rPr lang="ru-RU" dirty="0" err="1"/>
              <a:t>загроза</a:t>
            </a:r>
            <a:r>
              <a:rPr lang="ru-RU" dirty="0"/>
              <a:t> </a:t>
            </a:r>
            <a:r>
              <a:rPr lang="ru-RU" dirty="0" err="1"/>
              <a:t>імпортованої</a:t>
            </a:r>
            <a:r>
              <a:rPr lang="ru-RU" dirty="0"/>
              <a:t> </a:t>
            </a:r>
            <a:r>
              <a:rPr lang="ru-RU" dirty="0" err="1"/>
              <a:t>інфляції</a:t>
            </a:r>
            <a:r>
              <a:rPr lang="ru-RU" dirty="0"/>
              <a:t>. Вона </a:t>
            </a:r>
            <a:r>
              <a:rPr lang="ru-RU" dirty="0" err="1"/>
              <a:t>виникає</a:t>
            </a:r>
            <a:r>
              <a:rPr lang="ru-RU" dirty="0"/>
              <a:t> в </a:t>
            </a:r>
            <a:r>
              <a:rPr lang="ru-RU" dirty="0" err="1"/>
              <a:t>разі</a:t>
            </a:r>
            <a:r>
              <a:rPr lang="ru-RU" dirty="0"/>
              <a:t> </a:t>
            </a:r>
            <a:r>
              <a:rPr lang="ru-RU" dirty="0" err="1"/>
              <a:t>підвищення</a:t>
            </a:r>
            <a:r>
              <a:rPr lang="ru-RU" dirty="0"/>
              <a:t> </a:t>
            </a:r>
            <a:r>
              <a:rPr lang="ru-RU" dirty="0" err="1"/>
              <a:t>цін</a:t>
            </a:r>
            <a:r>
              <a:rPr lang="ru-RU" dirty="0"/>
              <a:t> на </a:t>
            </a:r>
            <a:r>
              <a:rPr lang="ru-RU" dirty="0" err="1"/>
              <a:t>імпортовані</a:t>
            </a:r>
            <a:r>
              <a:rPr lang="ru-RU" dirty="0"/>
              <a:t> </a:t>
            </a:r>
            <a:r>
              <a:rPr lang="ru-RU" dirty="0" err="1"/>
              <a:t>товари</a:t>
            </a:r>
            <a:r>
              <a:rPr lang="ru-RU" dirty="0"/>
              <a:t> за </a:t>
            </a:r>
            <a:r>
              <a:rPr lang="ru-RU" dirty="0" err="1"/>
              <a:t>умови</a:t>
            </a:r>
            <a:r>
              <a:rPr lang="ru-RU" dirty="0"/>
              <a:t> твердого валютного курсу</a:t>
            </a:r>
            <a:r>
              <a:rPr lang="ru-RU" dirty="0" smtClean="0"/>
              <a:t>.</a:t>
            </a:r>
          </a:p>
          <a:p>
            <a:r>
              <a:rPr lang="uk-UA" b="1" dirty="0"/>
              <a:t>Стагфляція </a:t>
            </a:r>
            <a:r>
              <a:rPr lang="uk-UA" dirty="0"/>
              <a:t>– це інфляція, яка супроводжується стагнацією виробництва і високим рівнем безробіття в країні (одночасне підвищення рівня цін і рівня безробіття).</a:t>
            </a:r>
            <a:endParaRPr lang="ru-RU" dirty="0"/>
          </a:p>
          <a:p>
            <a:endParaRPr lang="ru-RU" dirty="0"/>
          </a:p>
          <a:p>
            <a:endParaRPr lang="ru-RU" dirty="0"/>
          </a:p>
        </p:txBody>
      </p:sp>
    </p:spTree>
    <p:extLst>
      <p:ext uri="{BB962C8B-B14F-4D97-AF65-F5344CB8AC3E}">
        <p14:creationId xmlns:p14="http://schemas.microsoft.com/office/powerpoint/2010/main" val="23496110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109182"/>
            <a:ext cx="9408363" cy="6318914"/>
          </a:xfrm>
        </p:spPr>
        <p:txBody>
          <a:bodyPr/>
          <a:lstStyle/>
          <a:p>
            <a:pPr marL="0" indent="0">
              <a:buNone/>
            </a:pPr>
            <a:r>
              <a:rPr lang="uk-UA" dirty="0"/>
              <a:t>Кількісну оцінку інфляційних процесів дають показники інфляції.</a:t>
            </a:r>
            <a:endParaRPr lang="ru-RU" dirty="0"/>
          </a:p>
          <a:p>
            <a:pPr marL="0" indent="0">
              <a:buNone/>
            </a:pPr>
            <a:r>
              <a:rPr lang="uk-UA" dirty="0"/>
              <a:t>На практиці може розраховуватися багато різних індексів цін. Проте для вимірювання інфляції найчастіше застосовується три їх види:</a:t>
            </a:r>
            <a:endParaRPr lang="ru-RU" dirty="0"/>
          </a:p>
          <a:p>
            <a:pPr lvl="0"/>
            <a:r>
              <a:rPr lang="uk-UA" dirty="0"/>
              <a:t>індекс цін споживчих товарів (індекс споживчих цін);</a:t>
            </a:r>
            <a:endParaRPr lang="ru-RU" dirty="0"/>
          </a:p>
          <a:p>
            <a:pPr lvl="0"/>
            <a:r>
              <a:rPr lang="uk-UA" dirty="0"/>
              <a:t>індекс цін на засоби виробництва (індекс цін виробників);</a:t>
            </a:r>
            <a:endParaRPr lang="ru-RU" dirty="0"/>
          </a:p>
          <a:p>
            <a:pPr lvl="0"/>
            <a:r>
              <a:rPr lang="uk-UA" dirty="0"/>
              <a:t>індекс цін ВВП, або </a:t>
            </a:r>
            <a:r>
              <a:rPr lang="uk-UA" dirty="0" err="1"/>
              <a:t>дефлятор</a:t>
            </a:r>
            <a:r>
              <a:rPr lang="uk-UA" dirty="0"/>
              <a:t> ВВП.</a:t>
            </a:r>
            <a:endParaRPr lang="ru-RU" dirty="0"/>
          </a:p>
          <a:p>
            <a:r>
              <a:rPr lang="uk-UA" b="1" u="sng" dirty="0"/>
              <a:t>Індекс споживчих цін (ІСЦ) </a:t>
            </a:r>
            <a:r>
              <a:rPr lang="uk-UA" dirty="0"/>
              <a:t>характеризує зміну в часі загального рівня цін на товари і послуги, які купує населення для особистого споживання. Цей показник найчастіше використовується для характеристики інфляції, оскільки він досить точно виражає не тільки економічні, а й соціальні аспекти інфляції, зокрема її вплив на рівень життя населення, а тому його називають ще індексом вартості життя. </a:t>
            </a:r>
            <a:endParaRPr lang="ru-RU" dirty="0"/>
          </a:p>
          <a:p>
            <a:pPr marL="0" indent="0">
              <a:buNone/>
            </a:pPr>
            <a:r>
              <a:rPr lang="uk-UA" dirty="0"/>
              <a:t>Визначається ІСЦ за вартістю певного законодавчо зафіксованого набору товарів і послуг (“споживчого кошика”), визначеного у ринкових цінах базового і поточного періоду. Розрахувати ІСЦ можна за такою формулою:</a:t>
            </a:r>
            <a:endParaRPr lang="ru-RU" dirty="0"/>
          </a:p>
          <a:p>
            <a:endParaRPr lang="ru-RU" dirty="0"/>
          </a:p>
        </p:txBody>
      </p:sp>
      <p:pic>
        <p:nvPicPr>
          <p:cNvPr id="7" name="Рисунок 6"/>
          <p:cNvPicPr>
            <a:picLocks noChangeAspect="1"/>
          </p:cNvPicPr>
          <p:nvPr/>
        </p:nvPicPr>
        <p:blipFill>
          <a:blip r:embed="rId2"/>
          <a:stretch>
            <a:fillRect/>
          </a:stretch>
        </p:blipFill>
        <p:spPr>
          <a:xfrm>
            <a:off x="570556" y="5063318"/>
            <a:ext cx="5358924" cy="1255595"/>
          </a:xfrm>
          <a:prstGeom prst="rect">
            <a:avLst/>
          </a:prstGeom>
        </p:spPr>
      </p:pic>
      <p:sp>
        <p:nvSpPr>
          <p:cNvPr id="8" name="Прямоугольник 7"/>
          <p:cNvSpPr/>
          <p:nvPr/>
        </p:nvSpPr>
        <p:spPr>
          <a:xfrm>
            <a:off x="5763904" y="5061568"/>
            <a:ext cx="4428572" cy="1367041"/>
          </a:xfrm>
          <a:prstGeom prst="rect">
            <a:avLst/>
          </a:prstGeom>
        </p:spPr>
        <p:txBody>
          <a:bodyPr wrap="square">
            <a:spAutoFit/>
          </a:bodyPr>
          <a:lstStyle/>
          <a:p>
            <a:pPr algn="just">
              <a:lnSpc>
                <a:spcPct val="115000"/>
              </a:lnSpc>
            </a:pPr>
            <a:r>
              <a:rPr lang="uk-UA" sz="1801" spc="-41" dirty="0">
                <a:latin typeface="Times New Roman" panose="02020603050405020304" pitchFamily="18" charset="0"/>
                <a:ea typeface="Times New Roman" panose="02020603050405020304" pitchFamily="18" charset="0"/>
                <a:cs typeface="Times New Roman" panose="02020603050405020304" pitchFamily="18" charset="0"/>
              </a:rPr>
              <a:t>де </a:t>
            </a:r>
            <a:r>
              <a:rPr lang="uk-UA" sz="1801" i="1" spc="-41" dirty="0">
                <a:latin typeface="Times New Roman" panose="02020603050405020304" pitchFamily="18" charset="0"/>
                <a:ea typeface="Times New Roman" panose="02020603050405020304" pitchFamily="18" charset="0"/>
                <a:cs typeface="Times New Roman" panose="02020603050405020304" pitchFamily="18" charset="0"/>
              </a:rPr>
              <a:t>Р</a:t>
            </a:r>
            <a:r>
              <a:rPr lang="uk-UA" sz="1801" i="1" spc="-41" baseline="-25000" dirty="0">
                <a:latin typeface="Times New Roman" panose="02020603050405020304" pitchFamily="18" charset="0"/>
                <a:ea typeface="Times New Roman" panose="02020603050405020304" pitchFamily="18" charset="0"/>
                <a:cs typeface="Times New Roman" panose="02020603050405020304" pitchFamily="18" charset="0"/>
              </a:rPr>
              <a:t>0</a:t>
            </a:r>
            <a:r>
              <a:rPr lang="uk-UA" sz="1801" spc="-41" dirty="0">
                <a:latin typeface="Times New Roman" panose="02020603050405020304" pitchFamily="18" charset="0"/>
                <a:ea typeface="Times New Roman" panose="02020603050405020304" pitchFamily="18" charset="0"/>
                <a:cs typeface="Times New Roman" panose="02020603050405020304" pitchFamily="18" charset="0"/>
              </a:rPr>
              <a:t> і </a:t>
            </a:r>
            <a:r>
              <a:rPr lang="uk-UA" sz="1801" i="1" spc="-41" dirty="0">
                <a:latin typeface="Times New Roman" panose="02020603050405020304" pitchFamily="18" charset="0"/>
                <a:ea typeface="Times New Roman" panose="02020603050405020304" pitchFamily="18" charset="0"/>
                <a:cs typeface="Times New Roman" panose="02020603050405020304" pitchFamily="18" charset="0"/>
              </a:rPr>
              <a:t>Р</a:t>
            </a:r>
            <a:r>
              <a:rPr lang="uk-UA" sz="1801" i="1" spc="-41" baseline="-25000" dirty="0">
                <a:latin typeface="Times New Roman" panose="02020603050405020304" pitchFamily="18" charset="0"/>
                <a:ea typeface="Times New Roman" panose="02020603050405020304" pitchFamily="18" charset="0"/>
                <a:cs typeface="Times New Roman" panose="02020603050405020304" pitchFamily="18" charset="0"/>
              </a:rPr>
              <a:t>1</a:t>
            </a:r>
            <a:r>
              <a:rPr lang="uk-UA" sz="1801" spc="-41" dirty="0">
                <a:latin typeface="Times New Roman" panose="02020603050405020304" pitchFamily="18" charset="0"/>
                <a:ea typeface="Times New Roman" panose="02020603050405020304" pitchFamily="18" charset="0"/>
                <a:cs typeface="Times New Roman" panose="02020603050405020304" pitchFamily="18" charset="0"/>
              </a:rPr>
              <a:t> – ціни одиниці товарів (послуг) базового і звітного періодів відповідно;</a:t>
            </a:r>
            <a:endParaRPr lang="ru-RU" sz="1401"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uk-UA" sz="1801" i="1" dirty="0">
                <a:latin typeface="Times New Roman" panose="02020603050405020304" pitchFamily="18" charset="0"/>
                <a:ea typeface="Times New Roman" panose="02020603050405020304" pitchFamily="18" charset="0"/>
                <a:cs typeface="Times New Roman" panose="02020603050405020304" pitchFamily="18" charset="0"/>
              </a:rPr>
              <a:t>    </a:t>
            </a:r>
            <a:r>
              <a:rPr lang="uk-UA" sz="1801" i="1" dirty="0" err="1">
                <a:latin typeface="Times New Roman" panose="02020603050405020304" pitchFamily="18" charset="0"/>
                <a:ea typeface="Times New Roman" panose="02020603050405020304" pitchFamily="18" charset="0"/>
                <a:cs typeface="Times New Roman" panose="02020603050405020304" pitchFamily="18" charset="0"/>
              </a:rPr>
              <a:t>g</a:t>
            </a:r>
            <a:r>
              <a:rPr lang="uk-UA" sz="1801" i="1" baseline="-25000" dirty="0" err="1">
                <a:latin typeface="Times New Roman" panose="02020603050405020304" pitchFamily="18" charset="0"/>
                <a:ea typeface="Times New Roman" panose="02020603050405020304" pitchFamily="18" charset="0"/>
                <a:cs typeface="Times New Roman" panose="02020603050405020304" pitchFamily="18" charset="0"/>
              </a:rPr>
              <a:t>o</a:t>
            </a:r>
            <a:r>
              <a:rPr lang="uk-UA" sz="1801" i="1" dirty="0">
                <a:latin typeface="Times New Roman" panose="02020603050405020304" pitchFamily="18" charset="0"/>
                <a:ea typeface="Times New Roman" panose="02020603050405020304" pitchFamily="18" charset="0"/>
                <a:cs typeface="Times New Roman" panose="02020603050405020304" pitchFamily="18" charset="0"/>
              </a:rPr>
              <a:t> </a:t>
            </a:r>
            <a:r>
              <a:rPr lang="uk-UA" sz="1801" dirty="0">
                <a:latin typeface="Times New Roman" panose="02020603050405020304" pitchFamily="18" charset="0"/>
                <a:ea typeface="Times New Roman" panose="02020603050405020304" pitchFamily="18" charset="0"/>
                <a:cs typeface="Times New Roman" panose="02020603050405020304" pitchFamily="18" charset="0"/>
              </a:rPr>
              <a:t>– кількість товарів у “споживчому кошику” базового періоду.</a:t>
            </a:r>
            <a:endParaRPr lang="ru-RU" sz="1401" dirty="0">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492841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99914" y="211458"/>
            <a:ext cx="9722260" cy="6318914"/>
          </a:xfrm>
        </p:spPr>
        <p:txBody>
          <a:bodyPr/>
          <a:lstStyle/>
          <a:p>
            <a:r>
              <a:rPr lang="uk-UA" b="1" u="sng" dirty="0"/>
              <a:t>Індекс цін на засоби виробництва (цін виробника) </a:t>
            </a:r>
            <a:r>
              <a:rPr lang="uk-UA" dirty="0"/>
              <a:t>характеризує зміну в часі загального рівня цін на засоби виробництва, які купують юридичні особи для виробничого споживання. Цей індекс виражає зростання оптових цін, темпи якого не завжди збігаються з темпами зростання роздрібних цін, за якими визначається ІСЦ. Цей індекс застосовується більш обмежено, ніж ІСЦ.</a:t>
            </a:r>
            <a:endParaRPr lang="ru-RU" dirty="0"/>
          </a:p>
          <a:p>
            <a:r>
              <a:rPr lang="uk-UA" dirty="0"/>
              <a:t>Визначається індекс цін виробника за формулою агрегатного індексу цін </a:t>
            </a:r>
            <a:r>
              <a:rPr lang="uk-UA" dirty="0" err="1"/>
              <a:t>Ласпейреса</a:t>
            </a:r>
            <a:r>
              <a:rPr lang="uk-UA" dirty="0" smtClean="0"/>
              <a:t>:</a:t>
            </a:r>
          </a:p>
          <a:p>
            <a:endParaRPr lang="uk-UA" dirty="0"/>
          </a:p>
          <a:p>
            <a:endParaRPr lang="uk-UA" dirty="0" smtClean="0"/>
          </a:p>
          <a:p>
            <a:endParaRPr lang="uk-UA" dirty="0"/>
          </a:p>
          <a:p>
            <a:r>
              <a:rPr lang="uk-UA" b="1" u="sng" dirty="0" err="1" smtClean="0"/>
              <a:t>Дефлятор</a:t>
            </a:r>
            <a:r>
              <a:rPr lang="uk-UA" b="1" u="sng" dirty="0" smtClean="0"/>
              <a:t> </a:t>
            </a:r>
            <a:r>
              <a:rPr lang="uk-UA" b="1" u="sng" dirty="0"/>
              <a:t>ВВП </a:t>
            </a:r>
            <a:r>
              <a:rPr lang="uk-UA" dirty="0"/>
              <a:t>характеризує зміну в часі загального рівня цін на всі товари і послуги, що реалізовані кінцевим споживачам. Це найбільш широкий показник, який характеризує інфляційні зміни всіх цін. Тому </a:t>
            </a:r>
            <a:r>
              <a:rPr lang="uk-UA" dirty="0" err="1"/>
              <a:t>дефлятор</a:t>
            </a:r>
            <a:r>
              <a:rPr lang="uk-UA" dirty="0"/>
              <a:t> ВВП може помітно відхилятися від ІСП та ІЦВ, оскільки він точніше враховує реальну структуру особистого і виробничого споживання, ніж попередні індекси. Визначається </a:t>
            </a:r>
            <a:r>
              <a:rPr lang="uk-UA" dirty="0" err="1"/>
              <a:t>дефлятор</a:t>
            </a:r>
            <a:r>
              <a:rPr lang="uk-UA" dirty="0"/>
              <a:t> ВВП </a:t>
            </a:r>
            <a:r>
              <a:rPr lang="uk-UA" dirty="0" smtClean="0"/>
              <a:t>за </a:t>
            </a:r>
            <a:r>
              <a:rPr lang="uk-UA" dirty="0"/>
              <a:t>формулою </a:t>
            </a:r>
            <a:r>
              <a:rPr lang="uk-UA" dirty="0" err="1" smtClean="0"/>
              <a:t>Пааше</a:t>
            </a:r>
            <a:r>
              <a:rPr lang="uk-UA" dirty="0"/>
              <a:t> </a:t>
            </a:r>
            <a:r>
              <a:rPr lang="uk-UA" dirty="0" smtClean="0"/>
              <a:t>- </a:t>
            </a:r>
            <a:r>
              <a:rPr lang="uk-UA" dirty="0"/>
              <a:t>це агрегатній індекс цін з вагами (кількість реалізованого товару) у поточному періоді.</a:t>
            </a:r>
            <a:endParaRPr lang="ru-RU" dirty="0"/>
          </a:p>
          <a:p>
            <a:endParaRPr lang="ru-RU" dirty="0"/>
          </a:p>
          <a:p>
            <a:endParaRPr lang="uk-UA" dirty="0" smtClean="0"/>
          </a:p>
          <a:p>
            <a:endParaRPr lang="uk-UA" dirty="0" smtClean="0"/>
          </a:p>
          <a:p>
            <a:endParaRPr lang="uk-UA" dirty="0"/>
          </a:p>
          <a:p>
            <a:endParaRPr lang="uk-UA" dirty="0"/>
          </a:p>
          <a:p>
            <a:endParaRPr lang="ru-RU" dirty="0"/>
          </a:p>
        </p:txBody>
      </p:sp>
      <p:pic>
        <p:nvPicPr>
          <p:cNvPr id="2" name="Рисунок 1"/>
          <p:cNvPicPr>
            <a:picLocks noChangeAspect="1"/>
          </p:cNvPicPr>
          <p:nvPr/>
        </p:nvPicPr>
        <p:blipFill>
          <a:blip r:embed="rId2"/>
          <a:stretch>
            <a:fillRect/>
          </a:stretch>
        </p:blipFill>
        <p:spPr>
          <a:xfrm>
            <a:off x="1515956" y="2004387"/>
            <a:ext cx="1650324" cy="841340"/>
          </a:xfrm>
          <a:prstGeom prst="rect">
            <a:avLst/>
          </a:prstGeom>
        </p:spPr>
      </p:pic>
      <p:sp>
        <p:nvSpPr>
          <p:cNvPr id="4" name="Прямоугольник 3"/>
          <p:cNvSpPr/>
          <p:nvPr/>
        </p:nvSpPr>
        <p:spPr>
          <a:xfrm>
            <a:off x="3557516" y="2004385"/>
            <a:ext cx="6096000" cy="1367041"/>
          </a:xfrm>
          <a:prstGeom prst="rect">
            <a:avLst/>
          </a:prstGeom>
        </p:spPr>
        <p:txBody>
          <a:bodyPr>
            <a:spAutoFit/>
          </a:bodyPr>
          <a:lstStyle/>
          <a:p>
            <a:pPr algn="just">
              <a:lnSpc>
                <a:spcPct val="115000"/>
              </a:lnSpc>
            </a:pPr>
            <a:r>
              <a:rPr lang="uk-UA" sz="1801" dirty="0">
                <a:latin typeface="Times New Roman" panose="02020603050405020304" pitchFamily="18" charset="0"/>
                <a:ea typeface="Times New Roman" panose="02020603050405020304" pitchFamily="18" charset="0"/>
                <a:cs typeface="Times New Roman" panose="02020603050405020304" pitchFamily="18" charset="0"/>
              </a:rPr>
              <a:t>де </a:t>
            </a:r>
            <a:r>
              <a:rPr lang="uk-UA" sz="1801" i="1" dirty="0">
                <a:latin typeface="Times New Roman" panose="02020603050405020304" pitchFamily="18" charset="0"/>
                <a:ea typeface="Times New Roman" panose="02020603050405020304" pitchFamily="18" charset="0"/>
                <a:cs typeface="Times New Roman" panose="02020603050405020304" pitchFamily="18" charset="0"/>
              </a:rPr>
              <a:t>Р</a:t>
            </a:r>
            <a:r>
              <a:rPr lang="uk-UA" sz="1801" i="1" baseline="-25000" dirty="0">
                <a:latin typeface="Times New Roman" panose="02020603050405020304" pitchFamily="18" charset="0"/>
                <a:ea typeface="Times New Roman" panose="02020603050405020304" pitchFamily="18" charset="0"/>
                <a:cs typeface="Times New Roman" panose="02020603050405020304" pitchFamily="18" charset="0"/>
              </a:rPr>
              <a:t>1</a:t>
            </a:r>
            <a:r>
              <a:rPr lang="uk-UA" sz="1801" dirty="0">
                <a:latin typeface="Times New Roman" panose="02020603050405020304" pitchFamily="18" charset="0"/>
                <a:ea typeface="Times New Roman" panose="02020603050405020304" pitchFamily="18" charset="0"/>
                <a:cs typeface="Times New Roman" panose="02020603050405020304" pitchFamily="18" charset="0"/>
              </a:rPr>
              <a:t> і </a:t>
            </a:r>
            <a:r>
              <a:rPr lang="uk-UA" sz="1801" i="1" dirty="0">
                <a:latin typeface="Times New Roman" panose="02020603050405020304" pitchFamily="18" charset="0"/>
                <a:ea typeface="Times New Roman" panose="02020603050405020304" pitchFamily="18" charset="0"/>
                <a:cs typeface="Times New Roman" panose="02020603050405020304" pitchFamily="18" charset="0"/>
              </a:rPr>
              <a:t>Р</a:t>
            </a:r>
            <a:r>
              <a:rPr lang="uk-UA" sz="1801" i="1" baseline="-25000" dirty="0">
                <a:latin typeface="Times New Roman" panose="02020603050405020304" pitchFamily="18" charset="0"/>
                <a:ea typeface="Times New Roman" panose="02020603050405020304" pitchFamily="18" charset="0"/>
                <a:cs typeface="Times New Roman" panose="02020603050405020304" pitchFamily="18" charset="0"/>
              </a:rPr>
              <a:t>0</a:t>
            </a:r>
            <a:r>
              <a:rPr lang="uk-UA" sz="1801" dirty="0">
                <a:latin typeface="Times New Roman" panose="02020603050405020304" pitchFamily="18" charset="0"/>
                <a:ea typeface="Times New Roman" panose="02020603050405020304" pitchFamily="18" charset="0"/>
                <a:cs typeface="Times New Roman" panose="02020603050405020304" pitchFamily="18" charset="0"/>
              </a:rPr>
              <a:t> – рівень цін одиниці товару (послуги) поточного і базового періодів відповідно;</a:t>
            </a:r>
            <a:endParaRPr lang="ru-RU" sz="1401"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uk-UA" sz="1801" i="1" dirty="0">
                <a:latin typeface="Times New Roman" panose="02020603050405020304" pitchFamily="18" charset="0"/>
                <a:ea typeface="Times New Roman" panose="02020603050405020304" pitchFamily="18" charset="0"/>
                <a:cs typeface="Times New Roman" panose="02020603050405020304" pitchFamily="18" charset="0"/>
              </a:rPr>
              <a:t>     g</a:t>
            </a:r>
            <a:r>
              <a:rPr lang="uk-UA" sz="1801" i="1" baseline="-25000" dirty="0">
                <a:latin typeface="Times New Roman" panose="02020603050405020304" pitchFamily="18" charset="0"/>
                <a:ea typeface="Times New Roman" panose="02020603050405020304" pitchFamily="18" charset="0"/>
                <a:cs typeface="Times New Roman" panose="02020603050405020304" pitchFamily="18" charset="0"/>
              </a:rPr>
              <a:t>0</a:t>
            </a:r>
            <a:r>
              <a:rPr lang="uk-UA" sz="1801" dirty="0">
                <a:latin typeface="Times New Roman" panose="02020603050405020304" pitchFamily="18" charset="0"/>
                <a:ea typeface="Times New Roman" panose="02020603050405020304" pitchFamily="18" charset="0"/>
                <a:cs typeface="Times New Roman" panose="02020603050405020304" pitchFamily="18" charset="0"/>
              </a:rPr>
              <a:t> – кількість товарів (випадків надання послуг) у базовому періоді, що взяті в розрахунок.</a:t>
            </a:r>
            <a:endParaRPr lang="ru-RU" sz="1401" dirty="0">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5" name="Рисунок 4"/>
          <p:cNvPicPr>
            <a:picLocks noChangeAspect="1"/>
          </p:cNvPicPr>
          <p:nvPr/>
        </p:nvPicPr>
        <p:blipFill>
          <a:blip r:embed="rId3"/>
          <a:stretch>
            <a:fillRect/>
          </a:stretch>
        </p:blipFill>
        <p:spPr>
          <a:xfrm>
            <a:off x="963077" y="5387555"/>
            <a:ext cx="1670942" cy="962610"/>
          </a:xfrm>
          <a:prstGeom prst="rect">
            <a:avLst/>
          </a:prstGeom>
        </p:spPr>
      </p:pic>
      <p:sp>
        <p:nvSpPr>
          <p:cNvPr id="6" name="Прямоугольник 5"/>
          <p:cNvSpPr/>
          <p:nvPr/>
        </p:nvSpPr>
        <p:spPr>
          <a:xfrm>
            <a:off x="3097179" y="5302187"/>
            <a:ext cx="6096000" cy="1048364"/>
          </a:xfrm>
          <a:prstGeom prst="rect">
            <a:avLst/>
          </a:prstGeom>
        </p:spPr>
        <p:txBody>
          <a:bodyPr>
            <a:spAutoFit/>
          </a:bodyPr>
          <a:lstStyle/>
          <a:p>
            <a:pPr algn="just">
              <a:lnSpc>
                <a:spcPct val="115000"/>
              </a:lnSpc>
            </a:pPr>
            <a:r>
              <a:rPr lang="uk-UA" sz="1801" dirty="0">
                <a:latin typeface="Times New Roman" panose="02020603050405020304" pitchFamily="18" charset="0"/>
                <a:ea typeface="Times New Roman" panose="02020603050405020304" pitchFamily="18" charset="0"/>
                <a:cs typeface="Times New Roman" panose="02020603050405020304" pitchFamily="18" charset="0"/>
              </a:rPr>
              <a:t>де ∑</a:t>
            </a:r>
            <a:r>
              <a:rPr lang="uk-UA" sz="1801" i="1" dirty="0">
                <a:latin typeface="Times New Roman" panose="02020603050405020304" pitchFamily="18" charset="0"/>
                <a:ea typeface="Times New Roman" panose="02020603050405020304" pitchFamily="18" charset="0"/>
                <a:cs typeface="Times New Roman" panose="02020603050405020304" pitchFamily="18" charset="0"/>
              </a:rPr>
              <a:t>р</a:t>
            </a:r>
            <a:r>
              <a:rPr lang="uk-UA" sz="1801" i="1" baseline="-25000" dirty="0">
                <a:latin typeface="Times New Roman" panose="02020603050405020304" pitchFamily="18" charset="0"/>
                <a:ea typeface="Times New Roman" panose="02020603050405020304" pitchFamily="18" charset="0"/>
                <a:cs typeface="Times New Roman" panose="02020603050405020304" pitchFamily="18" charset="0"/>
              </a:rPr>
              <a:t>1</a:t>
            </a:r>
            <a:r>
              <a:rPr lang="uk-UA" sz="1801" i="1" dirty="0">
                <a:latin typeface="Times New Roman" panose="02020603050405020304" pitchFamily="18" charset="0"/>
                <a:ea typeface="Times New Roman" panose="02020603050405020304" pitchFamily="18" charset="0"/>
                <a:cs typeface="Times New Roman" panose="02020603050405020304" pitchFamily="18" charset="0"/>
              </a:rPr>
              <a:t>g</a:t>
            </a:r>
            <a:r>
              <a:rPr lang="uk-UA" sz="1801" i="1" baseline="-25000" dirty="0">
                <a:latin typeface="Times New Roman" panose="02020603050405020304" pitchFamily="18" charset="0"/>
                <a:ea typeface="Times New Roman" panose="02020603050405020304" pitchFamily="18" charset="0"/>
                <a:cs typeface="Times New Roman" panose="02020603050405020304" pitchFamily="18" charset="0"/>
              </a:rPr>
              <a:t>1</a:t>
            </a:r>
            <a:r>
              <a:rPr lang="uk-UA" sz="1801" dirty="0">
                <a:latin typeface="Times New Roman" panose="02020603050405020304" pitchFamily="18" charset="0"/>
                <a:ea typeface="Times New Roman" panose="02020603050405020304" pitchFamily="18" charset="0"/>
                <a:cs typeface="Times New Roman" panose="02020603050405020304" pitchFamily="18" charset="0"/>
              </a:rPr>
              <a:t> – фактична вартість продукції поточного періоду;</a:t>
            </a:r>
            <a:endParaRPr lang="ru-RU" sz="1401"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uk-UA" sz="1801" dirty="0">
                <a:latin typeface="Times New Roman" panose="02020603050405020304" pitchFamily="18" charset="0"/>
                <a:ea typeface="Times New Roman" panose="02020603050405020304" pitchFamily="18" charset="0"/>
                <a:cs typeface="Times New Roman" panose="02020603050405020304" pitchFamily="18" charset="0"/>
              </a:rPr>
              <a:t>     ∑</a:t>
            </a:r>
            <a:r>
              <a:rPr lang="uk-UA" sz="1801" i="1" dirty="0">
                <a:latin typeface="Times New Roman" panose="02020603050405020304" pitchFamily="18" charset="0"/>
                <a:ea typeface="Times New Roman" panose="02020603050405020304" pitchFamily="18" charset="0"/>
                <a:cs typeface="Times New Roman" panose="02020603050405020304" pitchFamily="18" charset="0"/>
              </a:rPr>
              <a:t>р</a:t>
            </a:r>
            <a:r>
              <a:rPr lang="uk-UA" sz="1801" i="1" baseline="-25000" dirty="0">
                <a:latin typeface="Times New Roman" panose="02020603050405020304" pitchFamily="18" charset="0"/>
                <a:ea typeface="Times New Roman" panose="02020603050405020304" pitchFamily="18" charset="0"/>
                <a:cs typeface="Times New Roman" panose="02020603050405020304" pitchFamily="18" charset="0"/>
              </a:rPr>
              <a:t>0</a:t>
            </a:r>
            <a:r>
              <a:rPr lang="uk-UA" sz="1801" i="1" dirty="0">
                <a:latin typeface="Times New Roman" panose="02020603050405020304" pitchFamily="18" charset="0"/>
                <a:ea typeface="Times New Roman" panose="02020603050405020304" pitchFamily="18" charset="0"/>
                <a:cs typeface="Times New Roman" panose="02020603050405020304" pitchFamily="18" charset="0"/>
              </a:rPr>
              <a:t>g</a:t>
            </a:r>
            <a:r>
              <a:rPr lang="uk-UA" sz="1801" i="1" baseline="-25000" dirty="0">
                <a:latin typeface="Times New Roman" panose="02020603050405020304" pitchFamily="18" charset="0"/>
                <a:ea typeface="Times New Roman" panose="02020603050405020304" pitchFamily="18" charset="0"/>
                <a:cs typeface="Times New Roman" panose="02020603050405020304" pitchFamily="18" charset="0"/>
              </a:rPr>
              <a:t>1</a:t>
            </a:r>
            <a:r>
              <a:rPr lang="uk-UA" sz="1801" dirty="0">
                <a:latin typeface="Times New Roman" panose="02020603050405020304" pitchFamily="18" charset="0"/>
                <a:ea typeface="Times New Roman" panose="02020603050405020304" pitchFamily="18" charset="0"/>
                <a:cs typeface="Times New Roman" panose="02020603050405020304" pitchFamily="18" charset="0"/>
              </a:rPr>
              <a:t> – вартість товарів реалізованих у поточному періоді по цінам базисного періоду.</a:t>
            </a:r>
            <a:endParaRPr lang="ru-RU" sz="1401" dirty="0">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979797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Объект 1"/>
          <p:cNvPicPr>
            <a:picLocks noGrp="1" noChangeAspect="1"/>
          </p:cNvPicPr>
          <p:nvPr>
            <p:ph idx="1"/>
          </p:nvPr>
        </p:nvPicPr>
        <p:blipFill rotWithShape="1">
          <a:blip r:embed="rId2"/>
          <a:srcRect b="53886"/>
          <a:stretch/>
        </p:blipFill>
        <p:spPr>
          <a:xfrm>
            <a:off x="805218" y="300608"/>
            <a:ext cx="8913020" cy="5900536"/>
          </a:xfrm>
          <a:prstGeom prst="rect">
            <a:avLst/>
          </a:prstGeom>
        </p:spPr>
      </p:pic>
    </p:spTree>
    <p:extLst>
      <p:ext uri="{BB962C8B-B14F-4D97-AF65-F5344CB8AC3E}">
        <p14:creationId xmlns:p14="http://schemas.microsoft.com/office/powerpoint/2010/main" val="11644763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9" name="Объект 48"/>
          <p:cNvPicPr>
            <a:picLocks noGrp="1" noChangeAspect="1"/>
          </p:cNvPicPr>
          <p:nvPr>
            <p:ph idx="1"/>
          </p:nvPr>
        </p:nvPicPr>
        <p:blipFill rotWithShape="1">
          <a:blip r:embed="rId2"/>
          <a:srcRect t="46004"/>
          <a:stretch/>
        </p:blipFill>
        <p:spPr>
          <a:xfrm>
            <a:off x="663383" y="160659"/>
            <a:ext cx="8084832" cy="6267129"/>
          </a:xfrm>
          <a:prstGeom prst="rect">
            <a:avLst/>
          </a:prstGeom>
        </p:spPr>
      </p:pic>
    </p:spTree>
    <p:extLst>
      <p:ext uri="{BB962C8B-B14F-4D97-AF65-F5344CB8AC3E}">
        <p14:creationId xmlns:p14="http://schemas.microsoft.com/office/powerpoint/2010/main" val="32323237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109182"/>
            <a:ext cx="9408363" cy="6318914"/>
          </a:xfrm>
        </p:spPr>
        <p:txBody>
          <a:bodyPr/>
          <a:lstStyle/>
          <a:p>
            <a:pPr marL="0" indent="0">
              <a:buNone/>
            </a:pPr>
            <a:r>
              <a:rPr lang="uk-UA" b="1" i="1" dirty="0"/>
              <a:t>Закономірності інфляційного процесу.</a:t>
            </a:r>
            <a:r>
              <a:rPr lang="uk-UA" dirty="0"/>
              <a:t> Залежно від співвідношення між темпами емісії та знецінення паперових грошей розвиток інфляційного процесу ділиться на два етапи.</a:t>
            </a:r>
            <a:endParaRPr lang="ru-RU" dirty="0"/>
          </a:p>
          <a:p>
            <a:r>
              <a:rPr lang="uk-UA" b="1" u="sng" dirty="0"/>
              <a:t>Перший етап </a:t>
            </a:r>
            <a:r>
              <a:rPr lang="uk-UA" dirty="0"/>
              <a:t>– відставання темпів знецінення паперових грошей від темпів росту кількості їх в обігу. Раніше, коли </a:t>
            </a:r>
            <a:r>
              <a:rPr lang="uk-UA" dirty="0" err="1"/>
              <a:t>паперовогрошовій</a:t>
            </a:r>
            <a:r>
              <a:rPr lang="uk-UA" dirty="0"/>
              <a:t> системі передувала металева грошова система в монетній формі, це відставання пояснювалося перш за все тим, що випуск паперових грошей стихійно супроводжувався вилученням з обігу повноцінних грошей. Тому до повного витіснення з обігу повноцінних грошей неповноцінними, </a:t>
            </a:r>
            <a:r>
              <a:rPr lang="uk-UA" dirty="0" err="1"/>
              <a:t>паперовогрошова</a:t>
            </a:r>
            <a:r>
              <a:rPr lang="uk-UA" dirty="0"/>
              <a:t> емісія не була збитковою. При остаточному переході до </a:t>
            </a:r>
            <a:r>
              <a:rPr lang="uk-UA" dirty="0" err="1"/>
              <a:t>паперовогрошового</a:t>
            </a:r>
            <a:r>
              <a:rPr lang="uk-UA" dirty="0"/>
              <a:t> обігу в роки кризи 1929-1933 рр. та наступного розвитку інфляції фактор заміни металевих грошей неповноцінними в тих країнах, де були до цього </a:t>
            </a:r>
            <a:r>
              <a:rPr lang="uk-UA" dirty="0" err="1"/>
              <a:t>золотодевізні</a:t>
            </a:r>
            <a:r>
              <a:rPr lang="uk-UA" dirty="0"/>
              <a:t> та </a:t>
            </a:r>
            <a:r>
              <a:rPr lang="uk-UA" dirty="0" err="1"/>
              <a:t>золотозливкові</a:t>
            </a:r>
            <a:r>
              <a:rPr lang="uk-UA" dirty="0"/>
              <a:t> грошові системи, вже не діяли, так як в цих країнах металевих грошей в обігу не було.</a:t>
            </a:r>
            <a:endParaRPr lang="ru-RU" dirty="0"/>
          </a:p>
          <a:p>
            <a:r>
              <a:rPr lang="uk-UA" dirty="0"/>
              <a:t>Однією з причин відставання знецінення паперових грошей від темпів росту </a:t>
            </a:r>
            <a:r>
              <a:rPr lang="uk-UA" dirty="0" err="1"/>
              <a:t>паперовогрошової</a:t>
            </a:r>
            <a:r>
              <a:rPr lang="uk-UA" dirty="0"/>
              <a:t> маси є й те, що на початку інфляційного випуску паперових грошей, коли ще не виявилось явного їх знецінення, певна частина їх як заощадження осідали в руках населення, особливо селян. Швидкість обігу грошей уповільнюється. Тому частина зростаючого випуску паперових грошей, яка компенсує уповільнення швидкості їх обігу, також не є збитковою.</a:t>
            </a:r>
            <a:endParaRPr lang="ru-RU" dirty="0"/>
          </a:p>
          <a:p>
            <a:r>
              <a:rPr lang="uk-UA" dirty="0"/>
              <a:t>Крім того, з ростом маси неповноцінних грошей розширюються платежі готівкою за рахунок скорочення безготівкових розрахунків.</a:t>
            </a:r>
            <a:endParaRPr lang="ru-RU" dirty="0"/>
          </a:p>
          <a:p>
            <a:endParaRPr lang="ru-RU" dirty="0"/>
          </a:p>
        </p:txBody>
      </p:sp>
    </p:spTree>
    <p:extLst>
      <p:ext uri="{BB962C8B-B14F-4D97-AF65-F5344CB8AC3E}">
        <p14:creationId xmlns:p14="http://schemas.microsoft.com/office/powerpoint/2010/main" val="18890789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109182"/>
            <a:ext cx="9408363" cy="6318914"/>
          </a:xfrm>
        </p:spPr>
        <p:txBody>
          <a:bodyPr/>
          <a:lstStyle/>
          <a:p>
            <a:r>
              <a:rPr lang="uk-UA" b="1" u="sng" dirty="0"/>
              <a:t>Другий етап </a:t>
            </a:r>
            <a:r>
              <a:rPr lang="uk-UA" dirty="0"/>
              <a:t>– темпи знецінення паперових грошей вищі темпів емісії. Це пояснюється занепадом виробництва та зниженням товарообороту і, як наслідок, скороченням потреби обігу в грошах. Одночасно прогресивне знецінення грошей викликається прискоренням їх обігу. Населення прагне як найшвидше позбутися знецінених грошей шляхом перетворення їх в товари, щоб уникнути неминучих втрат від подальшого знецінення. В результаті в рух надходить вся маса паперових грошей, тобто й тих, які раніше осідали на початку обігу. Невідповідність між потрібною кількістю грошей та тих, що дійсно знаходяться в обігу, збільшується.</a:t>
            </a:r>
            <a:endParaRPr lang="ru-RU" dirty="0"/>
          </a:p>
          <a:p>
            <a:r>
              <a:rPr lang="uk-UA" dirty="0"/>
              <a:t>Знецінення неповноцінних грошей відповідно до монетарного металу веде до загального росту цін, виражених в паперових грошах. Однак цей ріст на різні товари відбувається неоднаково, що пояснюється нерівномірним підвищенням попиту на товари, викликаного надлишковою емісією неповноцінних грошей. Попит підвищується перш за все на товари, на придбання яких використовується емісія.</a:t>
            </a:r>
            <a:endParaRPr lang="ru-RU" dirty="0"/>
          </a:p>
          <a:p>
            <a:r>
              <a:rPr lang="uk-UA" dirty="0"/>
              <a:t>Скорочення в результаті інфляції реальних доходів </a:t>
            </a:r>
            <a:r>
              <a:rPr lang="uk-UA" dirty="0" err="1"/>
              <a:t>малозахищених</a:t>
            </a:r>
            <a:r>
              <a:rPr lang="uk-UA" dirty="0"/>
              <a:t> верств населення змушує їх основну частину платоспроможного попиту спрямовувати на придбання предметів першої необхідності, а тому і ціни на них підвищуються більше, ніж на інші предмети споживання. Крім того, в періоди війн та перші післявоєнні роки скорочуються виробництво та пропозиція споживчих товарів першої необхідності.</a:t>
            </a:r>
            <a:endParaRPr lang="ru-RU" dirty="0"/>
          </a:p>
          <a:p>
            <a:endParaRPr lang="ru-RU" dirty="0"/>
          </a:p>
        </p:txBody>
      </p:sp>
    </p:spTree>
    <p:extLst>
      <p:ext uri="{BB962C8B-B14F-4D97-AF65-F5344CB8AC3E}">
        <p14:creationId xmlns:p14="http://schemas.microsoft.com/office/powerpoint/2010/main" val="1368358003"/>
      </p:ext>
    </p:extLst>
  </p:cSld>
  <p:clrMapOvr>
    <a:masterClrMapping/>
  </p:clrMapOvr>
</p:sld>
</file>

<file path=ppt/theme/theme1.xml><?xml version="1.0" encoding="utf-8"?>
<a:theme xmlns:a="http://schemas.openxmlformats.org/drawingml/2006/main" name="Грань">
  <a:themeElements>
    <a:clrScheme name="Фиолетовый II">
      <a:dk1>
        <a:sysClr val="windowText" lastClr="000000"/>
      </a:dk1>
      <a:lt1>
        <a:sysClr val="window" lastClr="FFFFFF"/>
      </a:lt1>
      <a:dk2>
        <a:srgbClr val="632E62"/>
      </a:dk2>
      <a:lt2>
        <a:srgbClr val="EAE5EB"/>
      </a:lt2>
      <a:accent1>
        <a:srgbClr val="92278F"/>
      </a:accent1>
      <a:accent2>
        <a:srgbClr val="9B57D3"/>
      </a:accent2>
      <a:accent3>
        <a:srgbClr val="755DD9"/>
      </a:accent3>
      <a:accent4>
        <a:srgbClr val="665EB8"/>
      </a:accent4>
      <a:accent5>
        <a:srgbClr val="45A5ED"/>
      </a:accent5>
      <a:accent6>
        <a:srgbClr val="5982DB"/>
      </a:accent6>
      <a:hlink>
        <a:srgbClr val="0066FF"/>
      </a:hlink>
      <a:folHlink>
        <a:srgbClr val="666699"/>
      </a:folHlink>
    </a:clrScheme>
    <a:fontScheme name="Грань">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Грань">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508</TotalTime>
  <Words>2350</Words>
  <Application>Microsoft Office PowerPoint</Application>
  <PresentationFormat>Широкоэкранный</PresentationFormat>
  <Paragraphs>109</Paragraphs>
  <Slides>20</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20</vt:i4>
      </vt:variant>
    </vt:vector>
  </HeadingPairs>
  <TitlesOfParts>
    <vt:vector size="26" baseType="lpstr">
      <vt:lpstr>Arial</vt:lpstr>
      <vt:lpstr>Calibri</vt:lpstr>
      <vt:lpstr>Times New Roman</vt:lpstr>
      <vt:lpstr>Trebuchet MS</vt:lpstr>
      <vt:lpstr>Wingdings 3</vt:lpstr>
      <vt:lpstr>Грань</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Оксана</dc:creator>
  <cp:lastModifiedBy>Оксана</cp:lastModifiedBy>
  <cp:revision>11</cp:revision>
  <dcterms:created xsi:type="dcterms:W3CDTF">2021-11-24T20:22:07Z</dcterms:created>
  <dcterms:modified xsi:type="dcterms:W3CDTF">2021-11-25T14:25:04Z</dcterms:modified>
</cp:coreProperties>
</file>