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62" r:id="rId3"/>
    <p:sldId id="468" r:id="rId4"/>
    <p:sldId id="258" r:id="rId5"/>
    <p:sldId id="367" r:id="rId6"/>
    <p:sldId id="318" r:id="rId7"/>
    <p:sldId id="319" r:id="rId8"/>
    <p:sldId id="320" r:id="rId9"/>
    <p:sldId id="368" r:id="rId10"/>
    <p:sldId id="472" r:id="rId11"/>
    <p:sldId id="383" r:id="rId12"/>
    <p:sldId id="392" r:id="rId13"/>
    <p:sldId id="393" r:id="rId14"/>
    <p:sldId id="473" r:id="rId15"/>
    <p:sldId id="474" r:id="rId16"/>
    <p:sldId id="475" r:id="rId17"/>
    <p:sldId id="476" r:id="rId18"/>
    <p:sldId id="477" r:id="rId19"/>
    <p:sldId id="408" r:id="rId20"/>
    <p:sldId id="409" r:id="rId21"/>
  </p:sldIdLst>
  <p:sldSz cx="9144000" cy="5715000" type="screen16x1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794" autoAdjust="0"/>
    <p:restoredTop sz="94660"/>
  </p:normalViewPr>
  <p:slideViewPr>
    <p:cSldViewPr>
      <p:cViewPr varScale="1">
        <p:scale>
          <a:sx n="92" d="100"/>
          <a:sy n="92" d="100"/>
        </p:scale>
        <p:origin x="782" y="62"/>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75355"/>
            <a:ext cx="7772400" cy="1225021"/>
          </a:xfrm>
        </p:spPr>
        <p:txBody>
          <a:bodyPr/>
          <a:lstStyle/>
          <a:p>
            <a:r>
              <a:rPr lang="ru-RU"/>
              <a:t>Образец заголовка</a:t>
            </a:r>
          </a:p>
        </p:txBody>
      </p:sp>
      <p:sp>
        <p:nvSpPr>
          <p:cNvPr id="3" name="Подзаголовок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684473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1636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90500"/>
            <a:ext cx="2057400" cy="4064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190500"/>
            <a:ext cx="6019800" cy="4064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36107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53325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672417"/>
            <a:ext cx="7772400" cy="1135063"/>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570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6941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567347B-B532-4450-95C7-7FC96E3A1B56}" type="datetimeFigureOut">
              <a:rPr lang="ru-RU" smtClean="0"/>
              <a:t>20.02.2026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0340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567347B-B532-4450-95C7-7FC96E3A1B56}" type="datetimeFigureOut">
              <a:rPr lang="ru-RU" smtClean="0"/>
              <a:t>20.02.2026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20257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67347B-B532-4450-95C7-7FC96E3A1B56}" type="datetimeFigureOut">
              <a:rPr lang="ru-RU" smtClean="0"/>
              <a:t>20.02.2026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2678387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27542"/>
            <a:ext cx="3008313" cy="968375"/>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569172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000500"/>
            <a:ext cx="5486400" cy="472282"/>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224522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33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B16DA301-30E3-4338-A71E-7D4580897B67}" type="slidenum">
              <a:rPr lang="ru-RU" smtClean="0"/>
              <a:t>‹#›</a:t>
            </a:fld>
            <a:endParaRPr lang="ru-RU"/>
          </a:p>
        </p:txBody>
      </p:sp>
    </p:spTree>
    <p:extLst>
      <p:ext uri="{BB962C8B-B14F-4D97-AF65-F5344CB8AC3E}">
        <p14:creationId xmlns:p14="http://schemas.microsoft.com/office/powerpoint/2010/main" val="1944981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841276"/>
            <a:ext cx="7772400" cy="1225021"/>
          </a:xfrm>
        </p:spPr>
        <p:txBody>
          <a:bodyPr/>
          <a:lstStyle/>
          <a:p>
            <a:pPr algn="r"/>
            <a:r>
              <a:rPr lang="uk-UA" b="1" dirty="0">
                <a:solidFill>
                  <a:schemeClr val="bg1"/>
                </a:solidFill>
              </a:rPr>
              <a:t>Лекція 14</a:t>
            </a:r>
            <a:endParaRPr lang="ru-RU" dirty="0">
              <a:solidFill>
                <a:schemeClr val="bg1"/>
              </a:solidFill>
            </a:endParaRPr>
          </a:p>
        </p:txBody>
      </p:sp>
      <p:sp>
        <p:nvSpPr>
          <p:cNvPr id="3" name="Подзаголовок 2"/>
          <p:cNvSpPr>
            <a:spLocks noGrp="1"/>
          </p:cNvSpPr>
          <p:nvPr>
            <p:ph type="subTitle" idx="1"/>
          </p:nvPr>
        </p:nvSpPr>
        <p:spPr>
          <a:xfrm>
            <a:off x="611560" y="2137420"/>
            <a:ext cx="7992888" cy="720080"/>
          </a:xfrm>
        </p:spPr>
        <p:txBody>
          <a:bodyPr>
            <a:noAutofit/>
          </a:bodyPr>
          <a:lstStyle/>
          <a:p>
            <a:r>
              <a:rPr lang="uk-UA" b="1" dirty="0">
                <a:solidFill>
                  <a:schemeClr val="bg1"/>
                </a:solidFill>
              </a:rPr>
              <a:t>Формоутворення шліцьових поверхонь</a:t>
            </a:r>
            <a:endParaRPr lang="ru-RU" sz="3600" dirty="0">
              <a:solidFill>
                <a:schemeClr val="bg1"/>
              </a:solidFill>
            </a:endParaRPr>
          </a:p>
        </p:txBody>
      </p:sp>
    </p:spTree>
    <p:extLst>
      <p:ext uri="{BB962C8B-B14F-4D97-AF65-F5344CB8AC3E}">
        <p14:creationId xmlns:p14="http://schemas.microsoft.com/office/powerpoint/2010/main" val="3090326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473662-48A7-4A49-998C-7FBE7C3EB1AC}"/>
              </a:ext>
            </a:extLst>
          </p:cNvPr>
          <p:cNvSpPr>
            <a:spLocks noGrp="1"/>
          </p:cNvSpPr>
          <p:nvPr>
            <p:ph idx="1"/>
          </p:nvPr>
        </p:nvSpPr>
        <p:spPr>
          <a:xfrm>
            <a:off x="196467" y="346784"/>
            <a:ext cx="5601090" cy="4971634"/>
          </a:xfrm>
        </p:spPr>
        <p:txBody>
          <a:bodyPr>
            <a:normAutofit fontScale="25000" lnSpcReduction="20000"/>
          </a:bodyPr>
          <a:lstStyle/>
          <a:p>
            <a:pPr marL="0" indent="357188" algn="just">
              <a:buNone/>
            </a:pPr>
            <a:r>
              <a:rPr lang="uk-UA" sz="7200" dirty="0">
                <a:solidFill>
                  <a:schemeClr val="bg1"/>
                </a:solidFill>
              </a:rPr>
              <a:t>На спеціальних верстатах для накатування шліців (рисунок нижче) накатна головка </a:t>
            </a:r>
            <a:r>
              <a:rPr lang="uk-UA" sz="7200" b="1" dirty="0">
                <a:solidFill>
                  <a:schemeClr val="bg1"/>
                </a:solidFill>
              </a:rPr>
              <a:t>1 </a:t>
            </a:r>
            <a:r>
              <a:rPr lang="uk-UA" sz="7200" dirty="0">
                <a:solidFill>
                  <a:schemeClr val="bg1"/>
                </a:solidFill>
              </a:rPr>
              <a:t>розміщується на полозках, для яких напрямними служать вали </a:t>
            </a:r>
            <a:r>
              <a:rPr lang="uk-UA" sz="7200" b="1" dirty="0">
                <a:solidFill>
                  <a:schemeClr val="bg1"/>
                </a:solidFill>
              </a:rPr>
              <a:t>2</a:t>
            </a:r>
            <a:r>
              <a:rPr lang="uk-UA" sz="7200" dirty="0">
                <a:solidFill>
                  <a:schemeClr val="bg1"/>
                </a:solidFill>
              </a:rPr>
              <a:t> і </a:t>
            </a:r>
            <a:r>
              <a:rPr lang="uk-UA" sz="7200" b="1" dirty="0">
                <a:solidFill>
                  <a:schemeClr val="bg1"/>
                </a:solidFill>
              </a:rPr>
              <a:t>5</a:t>
            </a:r>
            <a:r>
              <a:rPr lang="uk-UA" sz="7200" dirty="0">
                <a:solidFill>
                  <a:schemeClr val="bg1"/>
                </a:solidFill>
              </a:rPr>
              <a:t>, що з’єднують дві масивні </a:t>
            </a:r>
            <a:r>
              <a:rPr lang="uk-UA" sz="7200" dirty="0" err="1">
                <a:solidFill>
                  <a:schemeClr val="bg1"/>
                </a:solidFill>
              </a:rPr>
              <a:t>стійки</a:t>
            </a:r>
            <a:r>
              <a:rPr lang="uk-UA" sz="7200" dirty="0">
                <a:solidFill>
                  <a:schemeClr val="bg1"/>
                </a:solidFill>
              </a:rPr>
              <a:t>. Полозки переміщуються приводом від гідроциліндра, що розташований в задній </a:t>
            </a:r>
            <a:r>
              <a:rPr lang="uk-UA" sz="7200" dirty="0" err="1">
                <a:solidFill>
                  <a:schemeClr val="bg1"/>
                </a:solidFill>
              </a:rPr>
              <a:t>стійці</a:t>
            </a:r>
            <a:r>
              <a:rPr lang="uk-UA" sz="7200" dirty="0">
                <a:solidFill>
                  <a:schemeClr val="bg1"/>
                </a:solidFill>
              </a:rPr>
              <a:t>. У передній </a:t>
            </a:r>
            <a:r>
              <a:rPr lang="uk-UA" sz="7200" dirty="0" err="1">
                <a:solidFill>
                  <a:schemeClr val="bg1"/>
                </a:solidFill>
              </a:rPr>
              <a:t>стійці</a:t>
            </a:r>
            <a:r>
              <a:rPr lang="uk-UA" sz="7200" dirty="0">
                <a:solidFill>
                  <a:schemeClr val="bg1"/>
                </a:solidFill>
              </a:rPr>
              <a:t> знаходиться гідравлічний затискний патрон </a:t>
            </a:r>
            <a:r>
              <a:rPr lang="uk-UA" sz="7200" b="1" dirty="0">
                <a:solidFill>
                  <a:schemeClr val="bg1"/>
                </a:solidFill>
              </a:rPr>
              <a:t>4</a:t>
            </a:r>
            <a:r>
              <a:rPr lang="uk-UA" sz="7200" dirty="0">
                <a:solidFill>
                  <a:schemeClr val="bg1"/>
                </a:solidFill>
              </a:rPr>
              <a:t>, у якому закріплюється оброблювана заготовка деталі </a:t>
            </a:r>
            <a:r>
              <a:rPr lang="uk-UA" sz="7200" b="1" dirty="0">
                <a:solidFill>
                  <a:schemeClr val="bg1"/>
                </a:solidFill>
              </a:rPr>
              <a:t>3</a:t>
            </a:r>
            <a:r>
              <a:rPr lang="uk-UA" sz="7200" dirty="0">
                <a:solidFill>
                  <a:schemeClr val="bg1"/>
                </a:solidFill>
              </a:rPr>
              <a:t>. Кожен ролик незалежно регулюється на необхідну висоту. Головка як самостійний вузол знімається з верстата, не порушуючи розташування роликів. На зміну роликів затрачається </a:t>
            </a:r>
            <a:r>
              <a:rPr lang="uk-UA" sz="7200" b="1" dirty="0">
                <a:solidFill>
                  <a:schemeClr val="bg1"/>
                </a:solidFill>
              </a:rPr>
              <a:t>5–10 </a:t>
            </a:r>
            <a:r>
              <a:rPr lang="uk-UA" sz="7200" dirty="0">
                <a:solidFill>
                  <a:schemeClr val="bg1"/>
                </a:solidFill>
              </a:rPr>
              <a:t>хв, на налагодження верстата – приблизно </a:t>
            </a:r>
            <a:r>
              <a:rPr lang="uk-UA" sz="7200" b="1" dirty="0">
                <a:solidFill>
                  <a:schemeClr val="bg1"/>
                </a:solidFill>
              </a:rPr>
              <a:t>30</a:t>
            </a:r>
            <a:r>
              <a:rPr lang="uk-UA" sz="7200" dirty="0">
                <a:solidFill>
                  <a:schemeClr val="bg1"/>
                </a:solidFill>
              </a:rPr>
              <a:t> хв.</a:t>
            </a:r>
          </a:p>
          <a:p>
            <a:pPr marL="0" indent="357188" algn="just">
              <a:buNone/>
            </a:pPr>
            <a:r>
              <a:rPr lang="uk-UA" sz="7200" dirty="0">
                <a:solidFill>
                  <a:schemeClr val="bg1"/>
                </a:solidFill>
              </a:rPr>
              <a:t>На таких верстатах найбільша кількість шліців, які накатуються, доходить до </a:t>
            </a:r>
            <a:r>
              <a:rPr lang="uk-UA" sz="7200" b="1" dirty="0">
                <a:solidFill>
                  <a:schemeClr val="bg1"/>
                </a:solidFill>
              </a:rPr>
              <a:t>18</a:t>
            </a:r>
            <a:r>
              <a:rPr lang="uk-UA" sz="7200" dirty="0">
                <a:solidFill>
                  <a:schemeClr val="bg1"/>
                </a:solidFill>
              </a:rPr>
              <a:t> (на валах діаметром від </a:t>
            </a:r>
            <a:r>
              <a:rPr lang="uk-UA" sz="7200" b="1" dirty="0">
                <a:solidFill>
                  <a:schemeClr val="bg1"/>
                </a:solidFill>
              </a:rPr>
              <a:t>16 </a:t>
            </a:r>
            <a:r>
              <a:rPr lang="uk-UA" sz="7200" dirty="0">
                <a:solidFill>
                  <a:schemeClr val="bg1"/>
                </a:solidFill>
              </a:rPr>
              <a:t>мм їх найменша кількість складає </a:t>
            </a:r>
            <a:r>
              <a:rPr lang="uk-UA" sz="7200" b="1" dirty="0">
                <a:solidFill>
                  <a:schemeClr val="bg1"/>
                </a:solidFill>
              </a:rPr>
              <a:t>6–8</a:t>
            </a:r>
            <a:r>
              <a:rPr lang="uk-UA" sz="7200" dirty="0">
                <a:solidFill>
                  <a:schemeClr val="bg1"/>
                </a:solidFill>
              </a:rPr>
              <a:t>), поздовжня подача – до </a:t>
            </a:r>
            <a:r>
              <a:rPr lang="uk-UA" sz="7200" b="1" dirty="0">
                <a:solidFill>
                  <a:schemeClr val="bg1"/>
                </a:solidFill>
              </a:rPr>
              <a:t>900</a:t>
            </a:r>
            <a:r>
              <a:rPr lang="uk-UA" sz="7200" dirty="0">
                <a:solidFill>
                  <a:schemeClr val="bg1"/>
                </a:solidFill>
              </a:rPr>
              <a:t> мм/хв. Одержувана точність  шліців по кроку – </a:t>
            </a:r>
            <a:r>
              <a:rPr lang="uk-UA" sz="7200" b="1" dirty="0">
                <a:solidFill>
                  <a:schemeClr val="bg1"/>
                </a:solidFill>
              </a:rPr>
              <a:t>0,04</a:t>
            </a:r>
            <a:r>
              <a:rPr lang="uk-UA" sz="7200" dirty="0">
                <a:solidFill>
                  <a:schemeClr val="bg1"/>
                </a:solidFill>
              </a:rPr>
              <a:t> мм, </a:t>
            </a:r>
            <a:r>
              <a:rPr lang="uk-UA" sz="7200" dirty="0" err="1">
                <a:solidFill>
                  <a:schemeClr val="bg1"/>
                </a:solidFill>
              </a:rPr>
              <a:t>непрямолінійність</a:t>
            </a:r>
            <a:r>
              <a:rPr lang="uk-UA" sz="7200" dirty="0">
                <a:solidFill>
                  <a:schemeClr val="bg1"/>
                </a:solidFill>
              </a:rPr>
              <a:t> не перевищує </a:t>
            </a:r>
            <a:r>
              <a:rPr lang="uk-UA" sz="7200" b="1" dirty="0">
                <a:solidFill>
                  <a:schemeClr val="bg1"/>
                </a:solidFill>
              </a:rPr>
              <a:t>0,04</a:t>
            </a:r>
            <a:r>
              <a:rPr lang="uk-UA" sz="7200" dirty="0">
                <a:solidFill>
                  <a:schemeClr val="bg1"/>
                </a:solidFill>
              </a:rPr>
              <a:t> мм на </a:t>
            </a:r>
            <a:r>
              <a:rPr lang="uk-UA" sz="7200" b="1" dirty="0">
                <a:solidFill>
                  <a:schemeClr val="bg1"/>
                </a:solidFill>
              </a:rPr>
              <a:t>100</a:t>
            </a:r>
            <a:r>
              <a:rPr lang="uk-UA" sz="7200" dirty="0">
                <a:solidFill>
                  <a:schemeClr val="bg1"/>
                </a:solidFill>
              </a:rPr>
              <a:t> мм довжини.</a:t>
            </a:r>
          </a:p>
          <a:p>
            <a:pPr marL="0" indent="0" algn="just">
              <a:buNone/>
            </a:pPr>
            <a:r>
              <a:rPr lang="uk-UA" sz="7200" dirty="0">
                <a:solidFill>
                  <a:schemeClr val="bg1"/>
                </a:solidFill>
              </a:rPr>
              <a:t>       Процес накатування є достатньо продуктивним. Це визначається тим, що всі шліци накатуються одночасно з малими витратами часу та досить високою точністю.</a:t>
            </a:r>
            <a:endParaRPr lang="ru-RU" sz="7200" dirty="0">
              <a:solidFill>
                <a:schemeClr val="bg1"/>
              </a:solidFill>
            </a:endParaRPr>
          </a:p>
          <a:p>
            <a:pPr marL="0" indent="0">
              <a:buNone/>
            </a:pPr>
            <a:endParaRPr lang="uk-UA" dirty="0"/>
          </a:p>
        </p:txBody>
      </p:sp>
      <p:pic>
        <p:nvPicPr>
          <p:cNvPr id="4" name="Рисунок 3">
            <a:extLst>
              <a:ext uri="{FF2B5EF4-FFF2-40B4-BE49-F238E27FC236}">
                <a16:creationId xmlns:a16="http://schemas.microsoft.com/office/drawing/2014/main" id="{FE27D752-0DCB-4E0B-987D-C1847D2128FE}"/>
              </a:ext>
            </a:extLst>
          </p:cNvPr>
          <p:cNvPicPr/>
          <p:nvPr/>
        </p:nvPicPr>
        <p:blipFill>
          <a:blip r:embed="rId2"/>
          <a:stretch>
            <a:fillRect/>
          </a:stretch>
        </p:blipFill>
        <p:spPr>
          <a:xfrm>
            <a:off x="6005061" y="3045214"/>
            <a:ext cx="2955657" cy="2119624"/>
          </a:xfrm>
          <a:prstGeom prst="rect">
            <a:avLst/>
          </a:prstGeom>
        </p:spPr>
      </p:pic>
      <p:pic>
        <p:nvPicPr>
          <p:cNvPr id="5" name="Рисунок 4">
            <a:extLst>
              <a:ext uri="{FF2B5EF4-FFF2-40B4-BE49-F238E27FC236}">
                <a16:creationId xmlns:a16="http://schemas.microsoft.com/office/drawing/2014/main" id="{A8951EDB-9FD4-4DCE-B7B5-A823B4E98097}"/>
              </a:ext>
            </a:extLst>
          </p:cNvPr>
          <p:cNvPicPr/>
          <p:nvPr/>
        </p:nvPicPr>
        <p:blipFill>
          <a:blip r:embed="rId3"/>
          <a:stretch>
            <a:fillRect/>
          </a:stretch>
        </p:blipFill>
        <p:spPr>
          <a:xfrm>
            <a:off x="6012160" y="364736"/>
            <a:ext cx="2955657" cy="2492764"/>
          </a:xfrm>
          <a:prstGeom prst="rect">
            <a:avLst/>
          </a:prstGeom>
        </p:spPr>
      </p:pic>
    </p:spTree>
    <p:extLst>
      <p:ext uri="{BB962C8B-B14F-4D97-AF65-F5344CB8AC3E}">
        <p14:creationId xmlns:p14="http://schemas.microsoft.com/office/powerpoint/2010/main" val="567423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540403"/>
          </a:xfrm>
        </p:spPr>
        <p:txBody>
          <a:bodyPr>
            <a:noAutofit/>
          </a:bodyPr>
          <a:lstStyle/>
          <a:p>
            <a:r>
              <a:rPr lang="uk-UA" sz="3200" b="1" dirty="0">
                <a:solidFill>
                  <a:schemeClr val="bg1"/>
                </a:solidFill>
              </a:rPr>
              <a:t>17.4. Формоутворення шліців  в отворах</a:t>
            </a:r>
            <a:endParaRPr lang="ru-RU" sz="3200" dirty="0">
              <a:solidFill>
                <a:schemeClr val="bg1"/>
              </a:solidFill>
            </a:endParaRPr>
          </a:p>
        </p:txBody>
      </p:sp>
      <p:sp>
        <p:nvSpPr>
          <p:cNvPr id="3" name="Объект 2"/>
          <p:cNvSpPr>
            <a:spLocks noGrp="1"/>
          </p:cNvSpPr>
          <p:nvPr>
            <p:ph idx="1"/>
          </p:nvPr>
        </p:nvSpPr>
        <p:spPr>
          <a:xfrm>
            <a:off x="457200" y="1057300"/>
            <a:ext cx="8229600" cy="4176464"/>
          </a:xfrm>
        </p:spPr>
        <p:txBody>
          <a:bodyPr>
            <a:normAutofit fontScale="77500" lnSpcReduction="20000"/>
          </a:bodyPr>
          <a:lstStyle/>
          <a:p>
            <a:pPr marL="0" indent="357188" algn="just">
              <a:buNone/>
            </a:pPr>
            <a:r>
              <a:rPr lang="uk-UA" dirty="0">
                <a:solidFill>
                  <a:schemeClr val="bg1"/>
                </a:solidFill>
              </a:rPr>
              <a:t>Обробка шліцьових поверхонь в отворах втулок, зубчастих коліс та інших деталях виконується зазвичай протягуванням. Спочатку отвір, а іноді і торець, обробляються попередньо. Далі отвір протягується круглою, а потім шліцьовою протяжкою (звичайною або прогресивною).</a:t>
            </a:r>
          </a:p>
          <a:p>
            <a:pPr marL="0" indent="357188" algn="just">
              <a:buNone/>
            </a:pPr>
            <a:r>
              <a:rPr lang="uk-UA" dirty="0">
                <a:solidFill>
                  <a:schemeClr val="bg1"/>
                </a:solidFill>
              </a:rPr>
              <a:t>Шліцьові отвори діаметром до 50 мм протягуються звичайно однією комбінованою протяжкою. Якщо втулки або зубчасті колеса піддаються термічній обробці, то після цього на </a:t>
            </a:r>
            <a:r>
              <a:rPr lang="uk-UA" dirty="0" err="1">
                <a:solidFill>
                  <a:schemeClr val="bg1"/>
                </a:solidFill>
              </a:rPr>
              <a:t>внутрішньошліфувальних</a:t>
            </a:r>
            <a:r>
              <a:rPr lang="uk-UA" dirty="0">
                <a:solidFill>
                  <a:schemeClr val="bg1"/>
                </a:solidFill>
              </a:rPr>
              <a:t> верстатах шліфуються циліндричні поверхні отворів, що з’єднуються з дном западин шліців валів (при центруванні по внутрішньому діаметру шліців валів).</a:t>
            </a:r>
          </a:p>
        </p:txBody>
      </p:sp>
    </p:spTree>
    <p:extLst>
      <p:ext uri="{BB962C8B-B14F-4D97-AF65-F5344CB8AC3E}">
        <p14:creationId xmlns:p14="http://schemas.microsoft.com/office/powerpoint/2010/main" val="3202483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FC432284-33BE-4197-88C9-FDCFDFAB61E7}"/>
              </a:ext>
            </a:extLst>
          </p:cNvPr>
          <p:cNvPicPr/>
          <p:nvPr/>
        </p:nvPicPr>
        <p:blipFill>
          <a:blip r:embed="rId2"/>
          <a:stretch>
            <a:fillRect/>
          </a:stretch>
        </p:blipFill>
        <p:spPr>
          <a:xfrm>
            <a:off x="297961" y="296104"/>
            <a:ext cx="5674767" cy="4608513"/>
          </a:xfrm>
          <a:prstGeom prst="rect">
            <a:avLst/>
          </a:prstGeom>
        </p:spPr>
      </p:pic>
      <p:sp>
        <p:nvSpPr>
          <p:cNvPr id="2" name="Прямоугольник 1">
            <a:extLst>
              <a:ext uri="{FF2B5EF4-FFF2-40B4-BE49-F238E27FC236}">
                <a16:creationId xmlns:a16="http://schemas.microsoft.com/office/drawing/2014/main" id="{98BD58AF-FC5F-4D42-B2BC-7D138F26185B}"/>
              </a:ext>
            </a:extLst>
          </p:cNvPr>
          <p:cNvSpPr/>
          <p:nvPr/>
        </p:nvSpPr>
        <p:spPr>
          <a:xfrm>
            <a:off x="1194556" y="4968547"/>
            <a:ext cx="6552728" cy="425501"/>
          </a:xfrm>
          <a:prstGeom prst="rect">
            <a:avLst/>
          </a:prstGeom>
        </p:spPr>
        <p:txBody>
          <a:bodyPr wrap="square">
            <a:spAutoFit/>
          </a:bodyPr>
          <a:lstStyle/>
          <a:p>
            <a:pPr algn="ctr">
              <a:lnSpc>
                <a:spcPct val="115000"/>
              </a:lnSpc>
              <a:spcAft>
                <a:spcPts val="1000"/>
              </a:spcAft>
            </a:pPr>
            <a:r>
              <a:rPr lang="uk-UA" sz="2000" i="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Рисунок.</a:t>
            </a: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Формоутворення  гвинтових шліців в отворах</a:t>
            </a:r>
            <a:endParaRPr lang="uk-UA" sz="2000" dirty="0">
              <a:solidFill>
                <a:schemeClr val="bg1"/>
              </a:solidFill>
              <a:effectLst/>
              <a:latin typeface="Calibri" panose="020F0502020204030204" pitchFamily="34" charset="0"/>
              <a:ea typeface="MS Mincho" panose="02020609040205080304" pitchFamily="49" charset="-128"/>
              <a:cs typeface="Times New Roman" panose="02020603050405020304" pitchFamily="18" charset="0"/>
            </a:endParaRPr>
          </a:p>
        </p:txBody>
      </p:sp>
      <p:pic>
        <p:nvPicPr>
          <p:cNvPr id="4" name="Рисунок 3">
            <a:extLst>
              <a:ext uri="{FF2B5EF4-FFF2-40B4-BE49-F238E27FC236}">
                <a16:creationId xmlns:a16="http://schemas.microsoft.com/office/drawing/2014/main" id="{EDB868A3-9942-4065-8794-3B18F2FAF546}"/>
              </a:ext>
            </a:extLst>
          </p:cNvPr>
          <p:cNvPicPr>
            <a:picLocks noChangeAspect="1"/>
          </p:cNvPicPr>
          <p:nvPr/>
        </p:nvPicPr>
        <p:blipFill>
          <a:blip r:embed="rId3"/>
          <a:stretch>
            <a:fillRect/>
          </a:stretch>
        </p:blipFill>
        <p:spPr>
          <a:xfrm>
            <a:off x="5747299" y="2477398"/>
            <a:ext cx="3396701" cy="2439754"/>
          </a:xfrm>
          <a:prstGeom prst="rect">
            <a:avLst/>
          </a:prstGeom>
        </p:spPr>
      </p:pic>
    </p:spTree>
    <p:extLst>
      <p:ext uri="{BB962C8B-B14F-4D97-AF65-F5344CB8AC3E}">
        <p14:creationId xmlns:p14="http://schemas.microsoft.com/office/powerpoint/2010/main" val="1484420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198" y="481236"/>
            <a:ext cx="8363273" cy="4968552"/>
          </a:xfrm>
        </p:spPr>
        <p:txBody>
          <a:bodyPr>
            <a:normAutofit fontScale="70000" lnSpcReduction="20000"/>
          </a:bodyPr>
          <a:lstStyle/>
          <a:p>
            <a:pPr marL="0" indent="357188" algn="just">
              <a:buNone/>
            </a:pPr>
            <a:r>
              <a:rPr lang="uk-UA" dirty="0">
                <a:solidFill>
                  <a:schemeClr val="bg1"/>
                </a:solidFill>
              </a:rPr>
              <a:t>Протягування гвинтових шліців в отворах (рисунок) відрізняється від протягування звичайних отворів тим, що в процесі роботи рух різальних кромок зубів протяжки повинен здійснюватися по гвинтовій лінії, що досягається поєднанням поступального та обертального рухів двома способами: перший спосіб – обидва рухи передаються протяжці при нерухомій деталі; другий спосіб – поступальний рух передається протяжці, а обертальний – деталі. Обертальний рух протяжка може одержати безпосередньо шляхом </a:t>
            </a:r>
            <a:r>
              <a:rPr lang="uk-UA" dirty="0" err="1">
                <a:solidFill>
                  <a:schemeClr val="bg1"/>
                </a:solidFill>
              </a:rPr>
              <a:t>самообертання</a:t>
            </a:r>
            <a:r>
              <a:rPr lang="uk-UA" dirty="0">
                <a:solidFill>
                  <a:schemeClr val="bg1"/>
                </a:solidFill>
              </a:rPr>
              <a:t> від сил різання, або примусово спеціальним механізмом.</a:t>
            </a:r>
          </a:p>
          <a:p>
            <a:pPr marL="0" indent="357188" algn="just">
              <a:buNone/>
            </a:pPr>
            <a:r>
              <a:rPr lang="uk-UA" dirty="0" err="1">
                <a:solidFill>
                  <a:schemeClr val="bg1"/>
                </a:solidFill>
              </a:rPr>
              <a:t>Самообертання</a:t>
            </a:r>
            <a:r>
              <a:rPr lang="uk-UA" dirty="0">
                <a:solidFill>
                  <a:schemeClr val="bg1"/>
                </a:solidFill>
              </a:rPr>
              <a:t> протяжки застосовується при невеликих кутах нахилу на гвинтовій лінії шліців (до </a:t>
            </a:r>
            <a:r>
              <a:rPr lang="uk-UA" b="1" dirty="0">
                <a:solidFill>
                  <a:schemeClr val="bg1"/>
                </a:solidFill>
              </a:rPr>
              <a:t>10°</a:t>
            </a:r>
            <a:r>
              <a:rPr lang="uk-UA" dirty="0">
                <a:solidFill>
                  <a:schemeClr val="bg1"/>
                </a:solidFill>
              </a:rPr>
              <a:t>) і невисоких вимогах до точності кроку.</a:t>
            </a:r>
          </a:p>
          <a:p>
            <a:pPr marL="0" indent="357188" algn="just">
              <a:buNone/>
            </a:pPr>
            <a:r>
              <a:rPr lang="uk-UA" dirty="0">
                <a:solidFill>
                  <a:schemeClr val="bg1"/>
                </a:solidFill>
              </a:rPr>
              <a:t>Як зазначено вище, примусове обертання може бути надане або протяжці, або деталі. Механізми для обертання протяжки є конструктивно більш простими, ніж механізми для обертання деталі.</a:t>
            </a:r>
          </a:p>
        </p:txBody>
      </p:sp>
    </p:spTree>
    <p:extLst>
      <p:ext uri="{BB962C8B-B14F-4D97-AF65-F5344CB8AC3E}">
        <p14:creationId xmlns:p14="http://schemas.microsoft.com/office/powerpoint/2010/main" val="3200102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5DF4D1B-206B-4759-B60B-7EAA7D071F12}"/>
              </a:ext>
            </a:extLst>
          </p:cNvPr>
          <p:cNvSpPr>
            <a:spLocks noGrp="1"/>
          </p:cNvSpPr>
          <p:nvPr>
            <p:ph idx="1"/>
          </p:nvPr>
        </p:nvSpPr>
        <p:spPr>
          <a:xfrm>
            <a:off x="457200" y="409228"/>
            <a:ext cx="8229600" cy="3771636"/>
          </a:xfrm>
        </p:spPr>
        <p:txBody>
          <a:bodyPr>
            <a:normAutofit fontScale="62500" lnSpcReduction="20000"/>
          </a:bodyPr>
          <a:lstStyle/>
          <a:p>
            <a:pPr marL="0" indent="457200" algn="just">
              <a:buNone/>
            </a:pPr>
            <a:r>
              <a:rPr lang="uk-UA" dirty="0">
                <a:solidFill>
                  <a:schemeClr val="bg1"/>
                </a:solidFill>
              </a:rPr>
              <a:t>При невеликих отворах обертання протяжки здійснюється двома пальцями </a:t>
            </a:r>
            <a:r>
              <a:rPr lang="uk-UA" b="1" dirty="0">
                <a:solidFill>
                  <a:schemeClr val="bg1"/>
                </a:solidFill>
              </a:rPr>
              <a:t>2</a:t>
            </a:r>
            <a:r>
              <a:rPr lang="uk-UA" dirty="0">
                <a:solidFill>
                  <a:schemeClr val="bg1"/>
                </a:solidFill>
              </a:rPr>
              <a:t> (</a:t>
            </a:r>
            <a:r>
              <a:rPr lang="uk-UA" b="1" dirty="0">
                <a:solidFill>
                  <a:schemeClr val="bg1"/>
                </a:solidFill>
              </a:rPr>
              <a:t>рисунок, а</a:t>
            </a:r>
            <a:r>
              <a:rPr lang="uk-UA" dirty="0">
                <a:solidFill>
                  <a:schemeClr val="bg1"/>
                </a:solidFill>
              </a:rPr>
              <a:t>), що входять у канавки протяжки </a:t>
            </a:r>
            <a:r>
              <a:rPr lang="uk-UA" b="1" dirty="0">
                <a:solidFill>
                  <a:schemeClr val="bg1"/>
                </a:solidFill>
              </a:rPr>
              <a:t>4</a:t>
            </a:r>
            <a:r>
              <a:rPr lang="uk-UA" dirty="0">
                <a:solidFill>
                  <a:schemeClr val="bg1"/>
                </a:solidFill>
              </a:rPr>
              <a:t>. Пальці розміщаються у втулці </a:t>
            </a:r>
            <a:r>
              <a:rPr lang="uk-UA" b="1" dirty="0">
                <a:solidFill>
                  <a:schemeClr val="bg1"/>
                </a:solidFill>
              </a:rPr>
              <a:t>3</a:t>
            </a:r>
            <a:r>
              <a:rPr lang="uk-UA" dirty="0">
                <a:solidFill>
                  <a:schemeClr val="bg1"/>
                </a:solidFill>
              </a:rPr>
              <a:t>, яка закріплена в опорному кільці</a:t>
            </a:r>
            <a:r>
              <a:rPr lang="uk-UA" b="1" dirty="0">
                <a:solidFill>
                  <a:schemeClr val="bg1"/>
                </a:solidFill>
              </a:rPr>
              <a:t> 1</a:t>
            </a:r>
            <a:r>
              <a:rPr lang="uk-UA" dirty="0">
                <a:solidFill>
                  <a:schemeClr val="bg1"/>
                </a:solidFill>
              </a:rPr>
              <a:t> пристосування. Протяжка </a:t>
            </a:r>
            <a:r>
              <a:rPr lang="uk-UA" b="1" dirty="0">
                <a:solidFill>
                  <a:schemeClr val="bg1"/>
                </a:solidFill>
              </a:rPr>
              <a:t>4 </a:t>
            </a:r>
            <a:r>
              <a:rPr lang="uk-UA" dirty="0">
                <a:solidFill>
                  <a:schemeClr val="bg1"/>
                </a:solidFill>
              </a:rPr>
              <a:t>з’єднується зі шпинделем верстата патроном </a:t>
            </a:r>
            <a:r>
              <a:rPr lang="uk-UA" b="1" dirty="0">
                <a:solidFill>
                  <a:schemeClr val="bg1"/>
                </a:solidFill>
              </a:rPr>
              <a:t>5</a:t>
            </a:r>
            <a:r>
              <a:rPr lang="uk-UA" dirty="0">
                <a:solidFill>
                  <a:schemeClr val="bg1"/>
                </a:solidFill>
              </a:rPr>
              <a:t>. При отворах великих розмірів (</a:t>
            </a:r>
            <a:r>
              <a:rPr lang="uk-UA" b="1" dirty="0">
                <a:solidFill>
                  <a:schemeClr val="bg1"/>
                </a:solidFill>
              </a:rPr>
              <a:t>d &gt; 15</a:t>
            </a:r>
            <a:r>
              <a:rPr lang="uk-UA" dirty="0">
                <a:solidFill>
                  <a:schemeClr val="bg1"/>
                </a:solidFill>
              </a:rPr>
              <a:t> мм) обертання протяжки відбувається завдяки виступам в отворі спеціальної гайки </a:t>
            </a:r>
            <a:r>
              <a:rPr lang="uk-UA" b="1" dirty="0">
                <a:solidFill>
                  <a:schemeClr val="bg1"/>
                </a:solidFill>
              </a:rPr>
              <a:t>2</a:t>
            </a:r>
            <a:r>
              <a:rPr lang="uk-UA" dirty="0">
                <a:solidFill>
                  <a:schemeClr val="bg1"/>
                </a:solidFill>
              </a:rPr>
              <a:t> (</a:t>
            </a:r>
            <a:r>
              <a:rPr lang="uk-UA" b="1" dirty="0">
                <a:solidFill>
                  <a:schemeClr val="bg1"/>
                </a:solidFill>
              </a:rPr>
              <a:t>рисунок, б</a:t>
            </a:r>
            <a:r>
              <a:rPr lang="uk-UA" dirty="0">
                <a:solidFill>
                  <a:schemeClr val="bg1"/>
                </a:solidFill>
              </a:rPr>
              <a:t>), що входять у напрямні пази протяжки </a:t>
            </a:r>
            <a:r>
              <a:rPr lang="uk-UA" b="1" dirty="0">
                <a:solidFill>
                  <a:schemeClr val="bg1"/>
                </a:solidFill>
              </a:rPr>
              <a:t>3</a:t>
            </a:r>
            <a:r>
              <a:rPr lang="uk-UA" dirty="0">
                <a:solidFill>
                  <a:schemeClr val="bg1"/>
                </a:solidFill>
              </a:rPr>
              <a:t>. Гайка</a:t>
            </a:r>
            <a:r>
              <a:rPr lang="uk-UA" b="1" dirty="0">
                <a:solidFill>
                  <a:schemeClr val="bg1"/>
                </a:solidFill>
              </a:rPr>
              <a:t> 2</a:t>
            </a:r>
            <a:r>
              <a:rPr lang="uk-UA" dirty="0">
                <a:solidFill>
                  <a:schemeClr val="bg1"/>
                </a:solidFill>
              </a:rPr>
              <a:t> закріплена в опорному кільці </a:t>
            </a:r>
            <a:r>
              <a:rPr lang="uk-UA" b="1" dirty="0">
                <a:solidFill>
                  <a:schemeClr val="bg1"/>
                </a:solidFill>
              </a:rPr>
              <a:t>1</a:t>
            </a:r>
            <a:r>
              <a:rPr lang="uk-UA" dirty="0">
                <a:solidFill>
                  <a:schemeClr val="bg1"/>
                </a:solidFill>
              </a:rPr>
              <a:t> пристосування. Протяжка </a:t>
            </a:r>
            <a:r>
              <a:rPr lang="uk-UA" b="1" dirty="0">
                <a:solidFill>
                  <a:schemeClr val="bg1"/>
                </a:solidFill>
              </a:rPr>
              <a:t>3 </a:t>
            </a:r>
            <a:r>
              <a:rPr lang="uk-UA" dirty="0">
                <a:solidFill>
                  <a:schemeClr val="bg1"/>
                </a:solidFill>
              </a:rPr>
              <a:t>з’єднується патроном </a:t>
            </a:r>
            <a:r>
              <a:rPr lang="uk-UA" b="1" dirty="0">
                <a:solidFill>
                  <a:schemeClr val="bg1"/>
                </a:solidFill>
              </a:rPr>
              <a:t>4</a:t>
            </a:r>
            <a:r>
              <a:rPr lang="uk-UA" dirty="0">
                <a:solidFill>
                  <a:schemeClr val="bg1"/>
                </a:solidFill>
              </a:rPr>
              <a:t> зі шпинделем верстата.</a:t>
            </a:r>
          </a:p>
          <a:p>
            <a:pPr marL="0" indent="457200" algn="just">
              <a:buNone/>
            </a:pPr>
            <a:r>
              <a:rPr lang="uk-UA" dirty="0">
                <a:solidFill>
                  <a:schemeClr val="bg1"/>
                </a:solidFill>
              </a:rPr>
              <a:t>На рисунку (</a:t>
            </a:r>
            <a:r>
              <a:rPr lang="uk-UA" b="1" dirty="0">
                <a:solidFill>
                  <a:schemeClr val="bg1"/>
                </a:solidFill>
              </a:rPr>
              <a:t>в</a:t>
            </a:r>
            <a:r>
              <a:rPr lang="uk-UA" dirty="0">
                <a:solidFill>
                  <a:schemeClr val="bg1"/>
                </a:solidFill>
              </a:rPr>
              <a:t>) показана схема протягування гвинтових шліців за допомогою копіювальної лінійки. У супорті верстата встановлюється рейка </a:t>
            </a:r>
            <a:r>
              <a:rPr lang="uk-UA" b="1" dirty="0">
                <a:solidFill>
                  <a:schemeClr val="bg1"/>
                </a:solidFill>
              </a:rPr>
              <a:t>2</a:t>
            </a:r>
            <a:r>
              <a:rPr lang="uk-UA" dirty="0">
                <a:solidFill>
                  <a:schemeClr val="bg1"/>
                </a:solidFill>
              </a:rPr>
              <a:t>, що зчіплюється із зубчастим колесом </a:t>
            </a:r>
            <a:r>
              <a:rPr lang="uk-UA" b="1" dirty="0">
                <a:solidFill>
                  <a:schemeClr val="bg1"/>
                </a:solidFill>
              </a:rPr>
              <a:t>3</a:t>
            </a:r>
            <a:r>
              <a:rPr lang="uk-UA" dirty="0">
                <a:solidFill>
                  <a:schemeClr val="bg1"/>
                </a:solidFill>
              </a:rPr>
              <a:t>. Одним кінцем рейка </a:t>
            </a:r>
            <a:r>
              <a:rPr lang="uk-UA" b="1" dirty="0">
                <a:solidFill>
                  <a:schemeClr val="bg1"/>
                </a:solidFill>
              </a:rPr>
              <a:t>2 </a:t>
            </a:r>
            <a:r>
              <a:rPr lang="uk-UA" dirty="0">
                <a:solidFill>
                  <a:schemeClr val="bg1"/>
                </a:solidFill>
              </a:rPr>
              <a:t>через ролик притискається до копіювальної лінійки</a:t>
            </a:r>
            <a:r>
              <a:rPr lang="uk-UA" b="1" dirty="0">
                <a:solidFill>
                  <a:schemeClr val="bg1"/>
                </a:solidFill>
              </a:rPr>
              <a:t> 7</a:t>
            </a:r>
            <a:r>
              <a:rPr lang="uk-UA" dirty="0">
                <a:solidFill>
                  <a:schemeClr val="bg1"/>
                </a:solidFill>
              </a:rPr>
              <a:t>, що закріплена на станині під кутом </a:t>
            </a:r>
            <a:r>
              <a:rPr lang="uk-UA" b="1" dirty="0">
                <a:solidFill>
                  <a:schemeClr val="bg1"/>
                </a:solidFill>
              </a:rPr>
              <a:t>α</a:t>
            </a:r>
            <a:r>
              <a:rPr lang="uk-UA" dirty="0">
                <a:solidFill>
                  <a:schemeClr val="bg1"/>
                </a:solidFill>
              </a:rPr>
              <a:t>, який визначається за формулою:</a:t>
            </a:r>
          </a:p>
          <a:p>
            <a:pPr marL="0" indent="0">
              <a:buNone/>
            </a:pPr>
            <a:endParaRPr lang="uk-UA" dirty="0"/>
          </a:p>
        </p:txBody>
      </p:sp>
      <p:pic>
        <p:nvPicPr>
          <p:cNvPr id="4" name="Рисунок 3">
            <a:extLst>
              <a:ext uri="{FF2B5EF4-FFF2-40B4-BE49-F238E27FC236}">
                <a16:creationId xmlns:a16="http://schemas.microsoft.com/office/drawing/2014/main" id="{FC7C1897-C109-423D-85F9-7E67A782EFF6}"/>
              </a:ext>
            </a:extLst>
          </p:cNvPr>
          <p:cNvPicPr/>
          <p:nvPr/>
        </p:nvPicPr>
        <p:blipFill>
          <a:blip r:embed="rId2"/>
          <a:stretch>
            <a:fillRect/>
          </a:stretch>
        </p:blipFill>
        <p:spPr>
          <a:xfrm>
            <a:off x="755576" y="4176909"/>
            <a:ext cx="2771775" cy="1323975"/>
          </a:xfrm>
          <a:prstGeom prst="rect">
            <a:avLst/>
          </a:prstGeom>
        </p:spPr>
      </p:pic>
      <p:sp>
        <p:nvSpPr>
          <p:cNvPr id="5" name="Прямоугольник 4">
            <a:extLst>
              <a:ext uri="{FF2B5EF4-FFF2-40B4-BE49-F238E27FC236}">
                <a16:creationId xmlns:a16="http://schemas.microsoft.com/office/drawing/2014/main" id="{9D2E80D0-13EB-4C01-A8C1-D13321C35FED}"/>
              </a:ext>
            </a:extLst>
          </p:cNvPr>
          <p:cNvSpPr/>
          <p:nvPr/>
        </p:nvSpPr>
        <p:spPr>
          <a:xfrm>
            <a:off x="3825727" y="4385054"/>
            <a:ext cx="5164101" cy="838948"/>
          </a:xfrm>
          <a:prstGeom prst="rect">
            <a:avLst/>
          </a:prstGeom>
        </p:spPr>
        <p:txBody>
          <a:bodyPr wrap="square">
            <a:spAutoFit/>
          </a:bodyPr>
          <a:lstStyle/>
          <a:p>
            <a:pPr>
              <a:lnSpc>
                <a:spcPct val="115000"/>
              </a:lnSpc>
              <a:spcAft>
                <a:spcPts val="1000"/>
              </a:spcAft>
            </a:pP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де </a:t>
            </a:r>
            <a:r>
              <a:rPr lang="uk-UA"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D</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 діаметр початкового кола колеса </a:t>
            </a:r>
            <a:r>
              <a:rPr lang="uk-UA"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3</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мм;</a:t>
            </a:r>
          </a:p>
          <a:p>
            <a:pPr>
              <a:lnSpc>
                <a:spcPct val="115000"/>
              </a:lnSpc>
              <a:spcAft>
                <a:spcPts val="1000"/>
              </a:spcAft>
            </a:pPr>
            <a:r>
              <a:rPr lang="uk-UA"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Т </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крок гвинтових шліців, які протягуються, мм.</a:t>
            </a:r>
            <a:endParaRPr lang="uk-UA" dirty="0">
              <a:solidFill>
                <a:schemeClr val="bg1"/>
              </a:solidFill>
              <a:effectLst/>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796131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1E16F6D-5765-4DF9-88D8-ABC4A8BB03B4}"/>
              </a:ext>
            </a:extLst>
          </p:cNvPr>
          <p:cNvSpPr>
            <a:spLocks noGrp="1"/>
          </p:cNvSpPr>
          <p:nvPr>
            <p:ph idx="1"/>
          </p:nvPr>
        </p:nvSpPr>
        <p:spPr>
          <a:xfrm>
            <a:off x="457200" y="409228"/>
            <a:ext cx="8229600" cy="4176464"/>
          </a:xfrm>
        </p:spPr>
        <p:txBody>
          <a:bodyPr>
            <a:noAutofit/>
          </a:bodyPr>
          <a:lstStyle/>
          <a:p>
            <a:pPr marL="0" indent="357188" algn="just">
              <a:buNone/>
            </a:pPr>
            <a:r>
              <a:rPr lang="uk-UA" sz="1800" dirty="0">
                <a:solidFill>
                  <a:schemeClr val="bg1"/>
                </a:solidFill>
              </a:rPr>
              <a:t>Зміна кута встановлення копіювальної  лінійки дає можливість протягувати гвинтові шліци з різними значеннями кроку </a:t>
            </a:r>
            <a:r>
              <a:rPr lang="uk-UA" sz="1800" b="1" dirty="0">
                <a:solidFill>
                  <a:schemeClr val="bg1"/>
                </a:solidFill>
              </a:rPr>
              <a:t>Т</a:t>
            </a:r>
            <a:r>
              <a:rPr lang="uk-UA" sz="1800" dirty="0">
                <a:solidFill>
                  <a:schemeClr val="bg1"/>
                </a:solidFill>
              </a:rPr>
              <a:t>. При поздовжньому переміщенні протяжка одночасно буде обертатись із зубчастим колесом</a:t>
            </a:r>
            <a:r>
              <a:rPr lang="uk-UA" sz="1800" b="1" dirty="0">
                <a:solidFill>
                  <a:schemeClr val="bg1"/>
                </a:solidFill>
              </a:rPr>
              <a:t> 3</a:t>
            </a:r>
            <a:r>
              <a:rPr lang="uk-UA" sz="1800" dirty="0">
                <a:solidFill>
                  <a:schemeClr val="bg1"/>
                </a:solidFill>
              </a:rPr>
              <a:t> від рухомої рейки </a:t>
            </a:r>
            <a:r>
              <a:rPr lang="uk-UA" sz="1800" b="1" dirty="0">
                <a:solidFill>
                  <a:schemeClr val="bg1"/>
                </a:solidFill>
              </a:rPr>
              <a:t>2</a:t>
            </a:r>
            <a:r>
              <a:rPr lang="uk-UA" sz="1800" dirty="0">
                <a:solidFill>
                  <a:schemeClr val="bg1"/>
                </a:solidFill>
              </a:rPr>
              <a:t>.</a:t>
            </a:r>
          </a:p>
          <a:p>
            <a:pPr marL="0" indent="357188" algn="just">
              <a:buNone/>
            </a:pPr>
            <a:r>
              <a:rPr lang="uk-UA" sz="1800" dirty="0">
                <a:solidFill>
                  <a:schemeClr val="bg1"/>
                </a:solidFill>
              </a:rPr>
              <a:t>Простий спосіб протягування внутрішніх гвинтових шліців базується на вільному обертанні заготовки </a:t>
            </a:r>
            <a:r>
              <a:rPr lang="uk-UA" sz="1800" b="1" dirty="0">
                <a:solidFill>
                  <a:schemeClr val="bg1"/>
                </a:solidFill>
              </a:rPr>
              <a:t>1</a:t>
            </a:r>
            <a:r>
              <a:rPr lang="uk-UA" sz="1800" dirty="0">
                <a:solidFill>
                  <a:schemeClr val="bg1"/>
                </a:solidFill>
              </a:rPr>
              <a:t> (</a:t>
            </a:r>
            <a:r>
              <a:rPr lang="uk-UA" sz="1800" b="1" dirty="0">
                <a:solidFill>
                  <a:schemeClr val="bg1"/>
                </a:solidFill>
              </a:rPr>
              <a:t>рисунок, г</a:t>
            </a:r>
            <a:r>
              <a:rPr lang="uk-UA" sz="1800" dirty="0">
                <a:solidFill>
                  <a:schemeClr val="bg1"/>
                </a:solidFill>
              </a:rPr>
              <a:t>) від самої протяжки </a:t>
            </a:r>
            <a:r>
              <a:rPr lang="uk-UA" sz="1800" b="1" dirty="0">
                <a:solidFill>
                  <a:schemeClr val="bg1"/>
                </a:solidFill>
              </a:rPr>
              <a:t>2</a:t>
            </a:r>
            <a:r>
              <a:rPr lang="uk-UA" sz="1800" dirty="0">
                <a:solidFill>
                  <a:schemeClr val="bg1"/>
                </a:solidFill>
              </a:rPr>
              <a:t> із гвинтовими зубами при її поступальному русі. Вільне обертання заготовки від протяжки забезпечується кульковою опорою </a:t>
            </a:r>
            <a:r>
              <a:rPr lang="uk-UA" sz="1800" b="1" dirty="0">
                <a:solidFill>
                  <a:schemeClr val="bg1"/>
                </a:solidFill>
              </a:rPr>
              <a:t>3</a:t>
            </a:r>
            <a:r>
              <a:rPr lang="uk-UA" sz="1800" dirty="0">
                <a:solidFill>
                  <a:schemeClr val="bg1"/>
                </a:solidFill>
              </a:rPr>
              <a:t>.</a:t>
            </a:r>
          </a:p>
          <a:p>
            <a:pPr marL="0" indent="357188" algn="just">
              <a:buNone/>
            </a:pPr>
            <a:r>
              <a:rPr lang="uk-UA" sz="1800" dirty="0">
                <a:solidFill>
                  <a:schemeClr val="bg1"/>
                </a:solidFill>
              </a:rPr>
              <a:t>На рисунку (</a:t>
            </a:r>
            <a:r>
              <a:rPr lang="uk-UA" sz="1800" b="1" dirty="0">
                <a:solidFill>
                  <a:schemeClr val="bg1"/>
                </a:solidFill>
              </a:rPr>
              <a:t>д</a:t>
            </a:r>
            <a:r>
              <a:rPr lang="uk-UA" sz="1800" dirty="0">
                <a:solidFill>
                  <a:schemeClr val="bg1"/>
                </a:solidFill>
              </a:rPr>
              <a:t>) показана схема пристрою </a:t>
            </a:r>
            <a:r>
              <a:rPr lang="uk-UA" sz="1800" b="1" dirty="0">
                <a:solidFill>
                  <a:schemeClr val="bg1"/>
                </a:solidFill>
              </a:rPr>
              <a:t>1</a:t>
            </a:r>
            <a:r>
              <a:rPr lang="uk-UA" sz="1800" dirty="0">
                <a:solidFill>
                  <a:schemeClr val="bg1"/>
                </a:solidFill>
              </a:rPr>
              <a:t> для протягування гвинтових шліців. При цьому протяжка </a:t>
            </a:r>
            <a:r>
              <a:rPr lang="uk-UA" sz="1800" b="1" dirty="0">
                <a:solidFill>
                  <a:schemeClr val="bg1"/>
                </a:solidFill>
              </a:rPr>
              <a:t>9</a:t>
            </a:r>
            <a:r>
              <a:rPr lang="uk-UA" sz="1800" dirty="0">
                <a:solidFill>
                  <a:schemeClr val="bg1"/>
                </a:solidFill>
              </a:rPr>
              <a:t> має тільки поступальний рух, а оброблювана заготовка деталі </a:t>
            </a:r>
            <a:r>
              <a:rPr lang="uk-UA" sz="1800" b="1" dirty="0">
                <a:solidFill>
                  <a:schemeClr val="bg1"/>
                </a:solidFill>
              </a:rPr>
              <a:t>10</a:t>
            </a:r>
            <a:r>
              <a:rPr lang="uk-UA" sz="1800" dirty="0">
                <a:solidFill>
                  <a:schemeClr val="bg1"/>
                </a:solidFill>
              </a:rPr>
              <a:t> – обертальний. Рухаючись поступально, супорт</a:t>
            </a:r>
            <a:r>
              <a:rPr lang="uk-UA" sz="1800" b="1" dirty="0">
                <a:solidFill>
                  <a:schemeClr val="bg1"/>
                </a:solidFill>
              </a:rPr>
              <a:t> 2</a:t>
            </a:r>
            <a:r>
              <a:rPr lang="uk-UA" sz="1800" dirty="0">
                <a:solidFill>
                  <a:schemeClr val="bg1"/>
                </a:solidFill>
              </a:rPr>
              <a:t> верстата через планку втягує за собою трос </a:t>
            </a:r>
            <a:r>
              <a:rPr lang="uk-UA" sz="1800" b="1" dirty="0">
                <a:solidFill>
                  <a:schemeClr val="bg1"/>
                </a:solidFill>
              </a:rPr>
              <a:t>4</a:t>
            </a:r>
            <a:r>
              <a:rPr lang="uk-UA" sz="1800" dirty="0">
                <a:solidFill>
                  <a:schemeClr val="bg1"/>
                </a:solidFill>
              </a:rPr>
              <a:t>, що накручений на барабан </a:t>
            </a:r>
            <a:r>
              <a:rPr lang="uk-UA" sz="1800" b="1" dirty="0">
                <a:solidFill>
                  <a:schemeClr val="bg1"/>
                </a:solidFill>
              </a:rPr>
              <a:t>5</a:t>
            </a:r>
            <a:r>
              <a:rPr lang="uk-UA" sz="1800" dirty="0">
                <a:solidFill>
                  <a:schemeClr val="bg1"/>
                </a:solidFill>
              </a:rPr>
              <a:t>, з вантажем. Барабан, обертаючись, передає обертання конічним зубчастим колесам</a:t>
            </a:r>
            <a:r>
              <a:rPr lang="uk-UA" sz="1800" b="1" dirty="0">
                <a:solidFill>
                  <a:schemeClr val="bg1"/>
                </a:solidFill>
              </a:rPr>
              <a:t> 7</a:t>
            </a:r>
            <a:r>
              <a:rPr lang="uk-UA" sz="1800" dirty="0">
                <a:solidFill>
                  <a:schemeClr val="bg1"/>
                </a:solidFill>
              </a:rPr>
              <a:t> і </a:t>
            </a:r>
            <a:r>
              <a:rPr lang="uk-UA" sz="1800" b="1" dirty="0">
                <a:solidFill>
                  <a:schemeClr val="bg1"/>
                </a:solidFill>
              </a:rPr>
              <a:t>8</a:t>
            </a:r>
            <a:r>
              <a:rPr lang="uk-UA" sz="1800" dirty="0">
                <a:solidFill>
                  <a:schemeClr val="bg1"/>
                </a:solidFill>
              </a:rPr>
              <a:t>, а колесо </a:t>
            </a:r>
            <a:r>
              <a:rPr lang="uk-UA" sz="1800" b="1" dirty="0">
                <a:solidFill>
                  <a:schemeClr val="bg1"/>
                </a:solidFill>
              </a:rPr>
              <a:t>8 </a:t>
            </a:r>
            <a:r>
              <a:rPr lang="uk-UA" sz="1800" dirty="0">
                <a:solidFill>
                  <a:schemeClr val="bg1"/>
                </a:solidFill>
              </a:rPr>
              <a:t>одночасно обертає закріплену в ньому заготовку деталі </a:t>
            </a:r>
            <a:r>
              <a:rPr lang="uk-UA" sz="1800" b="1" dirty="0">
                <a:solidFill>
                  <a:schemeClr val="bg1"/>
                </a:solidFill>
              </a:rPr>
              <a:t>10</a:t>
            </a:r>
            <a:r>
              <a:rPr lang="uk-UA" sz="1800" dirty="0">
                <a:solidFill>
                  <a:schemeClr val="bg1"/>
                </a:solidFill>
              </a:rPr>
              <a:t>. За кроком </a:t>
            </a:r>
            <a:r>
              <a:rPr lang="uk-UA" sz="1800" b="1" dirty="0">
                <a:solidFill>
                  <a:schemeClr val="bg1"/>
                </a:solidFill>
              </a:rPr>
              <a:t>Т</a:t>
            </a:r>
            <a:r>
              <a:rPr lang="uk-UA" sz="1800" dirty="0">
                <a:solidFill>
                  <a:schemeClr val="bg1"/>
                </a:solidFill>
              </a:rPr>
              <a:t> гвинтових шліців, що протягуються, визначається кількість зубів коліс </a:t>
            </a:r>
            <a:r>
              <a:rPr lang="uk-UA" sz="1800" b="1" dirty="0">
                <a:solidFill>
                  <a:schemeClr val="bg1"/>
                </a:solidFill>
              </a:rPr>
              <a:t>7</a:t>
            </a:r>
            <a:r>
              <a:rPr lang="uk-UA" sz="1800" dirty="0">
                <a:solidFill>
                  <a:schemeClr val="bg1"/>
                </a:solidFill>
              </a:rPr>
              <a:t> і</a:t>
            </a:r>
            <a:r>
              <a:rPr lang="uk-UA" sz="1800" b="1" dirty="0">
                <a:solidFill>
                  <a:schemeClr val="bg1"/>
                </a:solidFill>
              </a:rPr>
              <a:t> 8</a:t>
            </a:r>
            <a:r>
              <a:rPr lang="uk-UA" sz="1800" dirty="0">
                <a:solidFill>
                  <a:schemeClr val="bg1"/>
                </a:solidFill>
              </a:rPr>
              <a:t>:</a:t>
            </a:r>
          </a:p>
        </p:txBody>
      </p:sp>
      <p:pic>
        <p:nvPicPr>
          <p:cNvPr id="4" name="Рисунок 3">
            <a:extLst>
              <a:ext uri="{FF2B5EF4-FFF2-40B4-BE49-F238E27FC236}">
                <a16:creationId xmlns:a16="http://schemas.microsoft.com/office/drawing/2014/main" id="{6AF5E0FA-F9A9-4F44-922A-8107D94DB9A6}"/>
              </a:ext>
            </a:extLst>
          </p:cNvPr>
          <p:cNvPicPr/>
          <p:nvPr/>
        </p:nvPicPr>
        <p:blipFill rotWithShape="1">
          <a:blip r:embed="rId2"/>
          <a:srcRect t="27206" b="12010"/>
          <a:stretch/>
        </p:blipFill>
        <p:spPr>
          <a:xfrm>
            <a:off x="457200" y="4441676"/>
            <a:ext cx="3590925" cy="1152128"/>
          </a:xfrm>
          <a:prstGeom prst="rect">
            <a:avLst/>
          </a:prstGeom>
        </p:spPr>
      </p:pic>
      <p:sp>
        <p:nvSpPr>
          <p:cNvPr id="5" name="Прямоугольник 4">
            <a:extLst>
              <a:ext uri="{FF2B5EF4-FFF2-40B4-BE49-F238E27FC236}">
                <a16:creationId xmlns:a16="http://schemas.microsoft.com/office/drawing/2014/main" id="{0B9AB156-5579-48C7-8991-EECE670D32DB}"/>
              </a:ext>
            </a:extLst>
          </p:cNvPr>
          <p:cNvSpPr/>
          <p:nvPr/>
        </p:nvSpPr>
        <p:spPr>
          <a:xfrm>
            <a:off x="4114800" y="4663797"/>
            <a:ext cx="4572000" cy="707886"/>
          </a:xfrm>
          <a:prstGeom prst="rect">
            <a:avLst/>
          </a:prstGeom>
        </p:spPr>
        <p:txBody>
          <a:bodyPr>
            <a:spAutoFit/>
          </a:bodyPr>
          <a:lstStyle/>
          <a:p>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де </a:t>
            </a:r>
            <a:r>
              <a:rPr lang="uk-UA" sz="2000" b="1"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d</a:t>
            </a:r>
            <a:r>
              <a:rPr lang="uk-UA" sz="2000" b="1" baseline="-25000"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б</a:t>
            </a:r>
            <a:r>
              <a:rPr lang="uk-UA" sz="20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діаметр барабана </a:t>
            </a:r>
            <a:r>
              <a:rPr lang="uk-UA" sz="20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5</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мм; </a:t>
            </a:r>
            <a:r>
              <a:rPr lang="uk-UA" sz="20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z7</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a:t>
            </a: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z8</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 кількість зубів коліс </a:t>
            </a:r>
            <a:r>
              <a:rPr lang="uk-UA" sz="20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7</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і </a:t>
            </a:r>
            <a:r>
              <a:rPr lang="uk-UA" sz="20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8.</a:t>
            </a:r>
            <a:endParaRPr lang="uk-UA" dirty="0">
              <a:solidFill>
                <a:schemeClr val="bg1"/>
              </a:solidFill>
            </a:endParaRPr>
          </a:p>
        </p:txBody>
      </p:sp>
    </p:spTree>
    <p:extLst>
      <p:ext uri="{BB962C8B-B14F-4D97-AF65-F5344CB8AC3E}">
        <p14:creationId xmlns:p14="http://schemas.microsoft.com/office/powerpoint/2010/main" val="1672860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4A5D8A7-57B9-4DB5-B5C1-66049CBD0F0A}"/>
              </a:ext>
            </a:extLst>
          </p:cNvPr>
          <p:cNvSpPr>
            <a:spLocks noGrp="1"/>
          </p:cNvSpPr>
          <p:nvPr>
            <p:ph idx="1"/>
          </p:nvPr>
        </p:nvSpPr>
        <p:spPr>
          <a:xfrm>
            <a:off x="457200" y="971682"/>
            <a:ext cx="8229600" cy="3771636"/>
          </a:xfrm>
        </p:spPr>
        <p:txBody>
          <a:bodyPr>
            <a:normAutofit fontScale="85000" lnSpcReduction="20000"/>
          </a:bodyPr>
          <a:lstStyle/>
          <a:p>
            <a:pPr marL="0" indent="357188" algn="just">
              <a:buNone/>
            </a:pPr>
            <a:r>
              <a:rPr lang="uk-UA" dirty="0">
                <a:solidFill>
                  <a:schemeClr val="bg1"/>
                </a:solidFill>
              </a:rPr>
              <a:t>За відсутності протяжних верстатів гвинтові шліци протягуються на токарно-гвинторізних верстатах, що налагоджуються для нарізання різі з кроком, що дорівнює кроку </a:t>
            </a:r>
            <a:r>
              <a:rPr lang="uk-UA" b="1" dirty="0">
                <a:solidFill>
                  <a:schemeClr val="bg1"/>
                </a:solidFill>
              </a:rPr>
              <a:t>Т </a:t>
            </a:r>
            <a:r>
              <a:rPr lang="uk-UA" dirty="0">
                <a:solidFill>
                  <a:schemeClr val="bg1"/>
                </a:solidFill>
              </a:rPr>
              <a:t>шліців, які протягуються (</a:t>
            </a:r>
            <a:r>
              <a:rPr lang="uk-UA" b="1" dirty="0">
                <a:solidFill>
                  <a:schemeClr val="bg1"/>
                </a:solidFill>
              </a:rPr>
              <a:t>рисунок, е</a:t>
            </a:r>
            <a:r>
              <a:rPr lang="uk-UA" dirty="0">
                <a:solidFill>
                  <a:schemeClr val="bg1"/>
                </a:solidFill>
              </a:rPr>
              <a:t>). Деталь </a:t>
            </a:r>
            <a:r>
              <a:rPr lang="uk-UA" b="1" dirty="0">
                <a:solidFill>
                  <a:schemeClr val="bg1"/>
                </a:solidFill>
              </a:rPr>
              <a:t>1</a:t>
            </a:r>
            <a:r>
              <a:rPr lang="uk-UA" dirty="0">
                <a:solidFill>
                  <a:schemeClr val="bg1"/>
                </a:solidFill>
              </a:rPr>
              <a:t>, що протягується, закріплюється зазвичай в розрізній втулці </a:t>
            </a:r>
            <a:r>
              <a:rPr lang="uk-UA" b="1" dirty="0">
                <a:solidFill>
                  <a:schemeClr val="bg1"/>
                </a:solidFill>
              </a:rPr>
              <a:t>2</a:t>
            </a:r>
            <a:r>
              <a:rPr lang="uk-UA" dirty="0">
                <a:solidFill>
                  <a:schemeClr val="bg1"/>
                </a:solidFill>
              </a:rPr>
              <a:t> самоцентрувальним трикулачковим патроном </a:t>
            </a:r>
            <a:r>
              <a:rPr lang="uk-UA" b="1" dirty="0">
                <a:solidFill>
                  <a:schemeClr val="bg1"/>
                </a:solidFill>
              </a:rPr>
              <a:t>3</a:t>
            </a:r>
            <a:r>
              <a:rPr lang="uk-UA" dirty="0">
                <a:solidFill>
                  <a:schemeClr val="bg1"/>
                </a:solidFill>
              </a:rPr>
              <a:t>. Протяжка </a:t>
            </a:r>
            <a:r>
              <a:rPr lang="uk-UA" b="1" dirty="0">
                <a:solidFill>
                  <a:schemeClr val="bg1"/>
                </a:solidFill>
              </a:rPr>
              <a:t>4 </a:t>
            </a:r>
            <a:r>
              <a:rPr lang="uk-UA" dirty="0">
                <a:solidFill>
                  <a:schemeClr val="bg1"/>
                </a:solidFill>
              </a:rPr>
              <a:t>закріплюється на супорті </a:t>
            </a:r>
            <a:r>
              <a:rPr lang="uk-UA" b="1" dirty="0">
                <a:solidFill>
                  <a:schemeClr val="bg1"/>
                </a:solidFill>
              </a:rPr>
              <a:t>5 </a:t>
            </a:r>
            <a:r>
              <a:rPr lang="uk-UA" dirty="0">
                <a:solidFill>
                  <a:schemeClr val="bg1"/>
                </a:solidFill>
              </a:rPr>
              <a:t>верстата, що переміщується ходовим гвинтом </a:t>
            </a:r>
            <a:r>
              <a:rPr lang="uk-UA" b="1" dirty="0">
                <a:solidFill>
                  <a:schemeClr val="bg1"/>
                </a:solidFill>
              </a:rPr>
              <a:t>6</a:t>
            </a:r>
            <a:r>
              <a:rPr lang="uk-UA" dirty="0">
                <a:solidFill>
                  <a:schemeClr val="bg1"/>
                </a:solidFill>
              </a:rPr>
              <a:t>. Точність гвинтових шліців, що протягуються, забезпечується точністю верстата.</a:t>
            </a:r>
          </a:p>
        </p:txBody>
      </p:sp>
    </p:spTree>
    <p:extLst>
      <p:ext uri="{BB962C8B-B14F-4D97-AF65-F5344CB8AC3E}">
        <p14:creationId xmlns:p14="http://schemas.microsoft.com/office/powerpoint/2010/main" val="2379494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8AAB78-6E69-4636-BF7E-25B31CF7DB68}"/>
              </a:ext>
            </a:extLst>
          </p:cNvPr>
          <p:cNvSpPr>
            <a:spLocks noGrp="1"/>
          </p:cNvSpPr>
          <p:nvPr>
            <p:ph type="title"/>
          </p:nvPr>
        </p:nvSpPr>
        <p:spPr>
          <a:xfrm>
            <a:off x="107504" y="228865"/>
            <a:ext cx="8856984" cy="612411"/>
          </a:xfrm>
        </p:spPr>
        <p:txBody>
          <a:bodyPr>
            <a:noAutofit/>
          </a:bodyPr>
          <a:lstStyle/>
          <a:p>
            <a:r>
              <a:rPr lang="uk-UA" sz="3000" b="1" dirty="0">
                <a:solidFill>
                  <a:schemeClr val="bg1"/>
                </a:solidFill>
              </a:rPr>
              <a:t>17.5. Контроль шліцьових поверхонь валів і отворів</a:t>
            </a:r>
            <a:endParaRPr lang="uk-UA" sz="3000" dirty="0">
              <a:solidFill>
                <a:schemeClr val="bg1"/>
              </a:solidFill>
            </a:endParaRPr>
          </a:p>
        </p:txBody>
      </p:sp>
      <p:sp>
        <p:nvSpPr>
          <p:cNvPr id="3" name="Объект 2">
            <a:extLst>
              <a:ext uri="{FF2B5EF4-FFF2-40B4-BE49-F238E27FC236}">
                <a16:creationId xmlns:a16="http://schemas.microsoft.com/office/drawing/2014/main" id="{5A7FA396-60FA-4A8E-BFB4-82EEBD02A1CA}"/>
              </a:ext>
            </a:extLst>
          </p:cNvPr>
          <p:cNvSpPr>
            <a:spLocks noGrp="1"/>
          </p:cNvSpPr>
          <p:nvPr>
            <p:ph idx="1"/>
          </p:nvPr>
        </p:nvSpPr>
        <p:spPr>
          <a:xfrm>
            <a:off x="432048" y="882588"/>
            <a:ext cx="3250704" cy="4599147"/>
          </a:xfrm>
        </p:spPr>
        <p:txBody>
          <a:bodyPr>
            <a:noAutofit/>
          </a:bodyPr>
          <a:lstStyle/>
          <a:p>
            <a:pPr marL="0" indent="357188" algn="just">
              <a:buNone/>
            </a:pPr>
            <a:r>
              <a:rPr lang="uk-UA" sz="1800" dirty="0">
                <a:solidFill>
                  <a:schemeClr val="bg1"/>
                </a:solidFill>
              </a:rPr>
              <a:t>У шліцьових валах перевіряються наступні елементи:</a:t>
            </a:r>
          </a:p>
          <a:p>
            <a:pPr marL="0" indent="357188" algn="just">
              <a:buNone/>
            </a:pPr>
            <a:r>
              <a:rPr lang="uk-UA" sz="1800" dirty="0">
                <a:solidFill>
                  <a:schemeClr val="bg1"/>
                </a:solidFill>
              </a:rPr>
              <a:t>1) зовнішні або внутрішні діаметри в залежності від посадки деталей (втулки, зубчасті колеса тощо) – по зовнішньому або внутрішньому діаметру шліцьового </a:t>
            </a:r>
            <a:r>
              <a:rPr lang="uk-UA" sz="1800" dirty="0" err="1">
                <a:solidFill>
                  <a:schemeClr val="bg1"/>
                </a:solidFill>
              </a:rPr>
              <a:t>вала</a:t>
            </a:r>
            <a:r>
              <a:rPr lang="uk-UA" sz="1800" dirty="0">
                <a:solidFill>
                  <a:schemeClr val="bg1"/>
                </a:solidFill>
              </a:rPr>
              <a:t>. Зовнішні діаметри перевіряються звичайними граничними скобами, а внутрішні діаметри – мікрометрами, спеціальними скобами та індикаторними скобами тощо. </a:t>
            </a:r>
          </a:p>
        </p:txBody>
      </p:sp>
      <p:pic>
        <p:nvPicPr>
          <p:cNvPr id="4" name="Рисунок 3">
            <a:extLst>
              <a:ext uri="{FF2B5EF4-FFF2-40B4-BE49-F238E27FC236}">
                <a16:creationId xmlns:a16="http://schemas.microsoft.com/office/drawing/2014/main" id="{0B0CECD7-F15F-4BDE-BCBC-7B295BA56C1A}"/>
              </a:ext>
            </a:extLst>
          </p:cNvPr>
          <p:cNvPicPr/>
          <p:nvPr/>
        </p:nvPicPr>
        <p:blipFill>
          <a:blip r:embed="rId2"/>
          <a:stretch>
            <a:fillRect/>
          </a:stretch>
        </p:blipFill>
        <p:spPr>
          <a:xfrm>
            <a:off x="3892302" y="1134616"/>
            <a:ext cx="5072186" cy="3883124"/>
          </a:xfrm>
          <a:prstGeom prst="rect">
            <a:avLst/>
          </a:prstGeom>
        </p:spPr>
      </p:pic>
    </p:spTree>
    <p:extLst>
      <p:ext uri="{BB962C8B-B14F-4D97-AF65-F5344CB8AC3E}">
        <p14:creationId xmlns:p14="http://schemas.microsoft.com/office/powerpoint/2010/main" val="825261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58230F0-A2B2-4939-9B2E-7D35B012FFFA}"/>
              </a:ext>
            </a:extLst>
          </p:cNvPr>
          <p:cNvSpPr>
            <a:spLocks noGrp="1"/>
          </p:cNvSpPr>
          <p:nvPr>
            <p:ph idx="1"/>
          </p:nvPr>
        </p:nvSpPr>
        <p:spPr>
          <a:xfrm>
            <a:off x="457200" y="193204"/>
            <a:ext cx="8229600" cy="5184576"/>
          </a:xfrm>
        </p:spPr>
        <p:txBody>
          <a:bodyPr>
            <a:normAutofit fontScale="25000" lnSpcReduction="20000"/>
          </a:bodyPr>
          <a:lstStyle/>
          <a:p>
            <a:pPr marL="0" indent="357188" algn="just">
              <a:buNone/>
            </a:pPr>
            <a:r>
              <a:rPr lang="uk-UA" sz="8000" dirty="0">
                <a:solidFill>
                  <a:schemeClr val="bg1"/>
                </a:solidFill>
              </a:rPr>
              <a:t>Наприклад, в індикаторній скобі шпилька </a:t>
            </a:r>
            <a:r>
              <a:rPr lang="uk-UA" sz="8000" b="1" dirty="0">
                <a:solidFill>
                  <a:schemeClr val="bg1"/>
                </a:solidFill>
              </a:rPr>
              <a:t>А</a:t>
            </a:r>
            <a:r>
              <a:rPr lang="uk-UA" sz="8000" dirty="0">
                <a:solidFill>
                  <a:schemeClr val="bg1"/>
                </a:solidFill>
              </a:rPr>
              <a:t> (</a:t>
            </a:r>
            <a:r>
              <a:rPr lang="uk-UA" sz="8000" b="1" dirty="0">
                <a:solidFill>
                  <a:schemeClr val="bg1"/>
                </a:solidFill>
              </a:rPr>
              <a:t>рисунок, а</a:t>
            </a:r>
            <a:r>
              <a:rPr lang="uk-UA" sz="8000" dirty="0">
                <a:solidFill>
                  <a:schemeClr val="bg1"/>
                </a:solidFill>
              </a:rPr>
              <a:t>) встановлюється по зовнішньому діаметру, що дає можливість швидше вимірювати діаметр западини. Нульове положення індикатора встановлюється за вимірювальними плитками або за еталоном. Відхилення стрілки визначає дійсний розмір;</a:t>
            </a:r>
          </a:p>
          <a:p>
            <a:pPr marL="0" indent="357188" algn="just">
              <a:buNone/>
            </a:pPr>
            <a:r>
              <a:rPr lang="uk-UA" sz="8000" dirty="0">
                <a:solidFill>
                  <a:schemeClr val="bg1"/>
                </a:solidFill>
              </a:rPr>
              <a:t>2) товщина шліців (виступів) перевіряється граничними скобами (</a:t>
            </a:r>
            <a:r>
              <a:rPr lang="uk-UA" sz="8000" b="1" dirty="0">
                <a:solidFill>
                  <a:schemeClr val="bg1"/>
                </a:solidFill>
              </a:rPr>
              <a:t>рисунок, б</a:t>
            </a:r>
            <a:r>
              <a:rPr lang="uk-UA" sz="8000" dirty="0">
                <a:solidFill>
                  <a:schemeClr val="bg1"/>
                </a:solidFill>
              </a:rPr>
              <a:t>);</a:t>
            </a:r>
          </a:p>
          <a:p>
            <a:pPr marL="0" indent="357188" algn="just">
              <a:buNone/>
            </a:pPr>
            <a:r>
              <a:rPr lang="uk-UA" sz="8000" dirty="0">
                <a:solidFill>
                  <a:schemeClr val="bg1"/>
                </a:solidFill>
              </a:rPr>
              <a:t>3) шліцьові вали на биття по внутрішньому діаметру перевіряються індикаторами. Перевіряються також </a:t>
            </a:r>
            <a:r>
              <a:rPr lang="uk-UA" sz="8000" dirty="0" err="1">
                <a:solidFill>
                  <a:schemeClr val="bg1"/>
                </a:solidFill>
              </a:rPr>
              <a:t>конусність</a:t>
            </a:r>
            <a:r>
              <a:rPr lang="uk-UA" sz="8000" dirty="0">
                <a:solidFill>
                  <a:schemeClr val="bg1"/>
                </a:solidFill>
              </a:rPr>
              <a:t> та спіральність, для чого індикатори переміщуються паралельно осі, а вал попередньо  встановлюється горизонтально (</a:t>
            </a:r>
            <a:r>
              <a:rPr lang="uk-UA" sz="8000" b="1" dirty="0">
                <a:solidFill>
                  <a:schemeClr val="bg1"/>
                </a:solidFill>
              </a:rPr>
              <a:t>рисунок, в</a:t>
            </a:r>
            <a:r>
              <a:rPr lang="uk-UA" sz="8000" dirty="0">
                <a:solidFill>
                  <a:schemeClr val="bg1"/>
                </a:solidFill>
              </a:rPr>
              <a:t>);</a:t>
            </a:r>
          </a:p>
          <a:p>
            <a:pPr marL="0" indent="357188" algn="just">
              <a:buNone/>
            </a:pPr>
            <a:r>
              <a:rPr lang="uk-UA" sz="8000" dirty="0">
                <a:solidFill>
                  <a:schemeClr val="bg1"/>
                </a:solidFill>
              </a:rPr>
              <a:t>4) розташування шліців по колу перевіряється спеціальними шліцьовими кільцями (</a:t>
            </a:r>
            <a:r>
              <a:rPr lang="uk-UA" sz="8000" b="1" dirty="0">
                <a:solidFill>
                  <a:schemeClr val="bg1"/>
                </a:solidFill>
              </a:rPr>
              <a:t>рисунок, г</a:t>
            </a:r>
            <a:r>
              <a:rPr lang="uk-UA" sz="8000" dirty="0">
                <a:solidFill>
                  <a:schemeClr val="bg1"/>
                </a:solidFill>
              </a:rPr>
              <a:t>);</a:t>
            </a:r>
          </a:p>
          <a:p>
            <a:pPr marL="0" indent="357188" algn="just">
              <a:buNone/>
            </a:pPr>
            <a:r>
              <a:rPr lang="uk-UA" sz="8000" dirty="0">
                <a:solidFill>
                  <a:schemeClr val="bg1"/>
                </a:solidFill>
              </a:rPr>
              <a:t>5) профілі поверхонь западин шліцьових валів (по внутрішньому діаметру) перевіряються за допомогою спеціальних шаблонів.</a:t>
            </a:r>
          </a:p>
          <a:p>
            <a:pPr marL="0" indent="357188" algn="just">
              <a:buNone/>
            </a:pPr>
            <a:r>
              <a:rPr lang="uk-UA" sz="8000" dirty="0">
                <a:solidFill>
                  <a:schemeClr val="bg1"/>
                </a:solidFill>
              </a:rPr>
              <a:t>Універсальний прилад з ділильною головкою дозволяє перевірити всі елементи шліцьових валів: крок, розташування шліців по колу тощо.</a:t>
            </a:r>
          </a:p>
          <a:p>
            <a:pPr marL="0" indent="357188" algn="just">
              <a:buNone/>
            </a:pPr>
            <a:r>
              <a:rPr lang="uk-UA" sz="8000" dirty="0">
                <a:solidFill>
                  <a:schemeClr val="bg1"/>
                </a:solidFill>
              </a:rPr>
              <a:t>Контроль шліцьових отворів звичайно виконується шліцьовими пробками. </a:t>
            </a:r>
          </a:p>
          <a:p>
            <a:pPr marL="0" indent="0">
              <a:buNone/>
            </a:pPr>
            <a:endParaRPr lang="uk-UA" dirty="0"/>
          </a:p>
        </p:txBody>
      </p:sp>
    </p:spTree>
    <p:extLst>
      <p:ext uri="{BB962C8B-B14F-4D97-AF65-F5344CB8AC3E}">
        <p14:creationId xmlns:p14="http://schemas.microsoft.com/office/powerpoint/2010/main" val="1327866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b="1" dirty="0">
                <a:solidFill>
                  <a:schemeClr val="bg1"/>
                </a:solidFill>
              </a:rPr>
              <a:t>17.6. Контрольні запитання</a:t>
            </a:r>
            <a:endParaRPr lang="ru-RU" sz="3200" dirty="0">
              <a:solidFill>
                <a:schemeClr val="bg1"/>
              </a:solidFill>
            </a:endParaRPr>
          </a:p>
        </p:txBody>
      </p:sp>
      <p:sp>
        <p:nvSpPr>
          <p:cNvPr id="3" name="Объект 2"/>
          <p:cNvSpPr>
            <a:spLocks noGrp="1"/>
          </p:cNvSpPr>
          <p:nvPr>
            <p:ph idx="1"/>
          </p:nvPr>
        </p:nvSpPr>
        <p:spPr>
          <a:xfrm>
            <a:off x="457200" y="1345332"/>
            <a:ext cx="8229600" cy="3600400"/>
          </a:xfrm>
        </p:spPr>
        <p:txBody>
          <a:bodyPr>
            <a:normAutofit fontScale="70000" lnSpcReduction="20000"/>
          </a:bodyPr>
          <a:lstStyle/>
          <a:p>
            <a:pPr marL="0" indent="357188" algn="just">
              <a:buNone/>
            </a:pPr>
            <a:r>
              <a:rPr lang="uk-UA" dirty="0">
                <a:solidFill>
                  <a:schemeClr val="bg1"/>
                </a:solidFill>
              </a:rPr>
              <a:t>1. Загальні відомості про технологічні методи формоутворення шліцьових поверхонь.</a:t>
            </a:r>
          </a:p>
          <a:p>
            <a:pPr marL="0" indent="357188" algn="just">
              <a:buNone/>
            </a:pPr>
            <a:r>
              <a:rPr lang="uk-UA" dirty="0">
                <a:solidFill>
                  <a:schemeClr val="bg1"/>
                </a:solidFill>
              </a:rPr>
              <a:t>2. Способи </a:t>
            </a:r>
            <a:r>
              <a:rPr lang="uk-UA" dirty="0" err="1">
                <a:solidFill>
                  <a:schemeClr val="bg1"/>
                </a:solidFill>
              </a:rPr>
              <a:t>шліцефрезерування</a:t>
            </a:r>
            <a:r>
              <a:rPr lang="uk-UA" dirty="0">
                <a:solidFill>
                  <a:schemeClr val="bg1"/>
                </a:solidFill>
              </a:rPr>
              <a:t>: основні схеми, тривалість основного часу.</a:t>
            </a:r>
          </a:p>
          <a:p>
            <a:pPr marL="0" indent="357188" algn="just">
              <a:buNone/>
            </a:pPr>
            <a:r>
              <a:rPr lang="uk-UA" dirty="0">
                <a:solidFill>
                  <a:schemeClr val="bg1"/>
                </a:solidFill>
              </a:rPr>
              <a:t>3. Способи шліфування шліців: схеми, тривалість основного часу.</a:t>
            </a:r>
          </a:p>
          <a:p>
            <a:pPr marL="0" indent="357188" algn="just">
              <a:buNone/>
            </a:pPr>
            <a:r>
              <a:rPr lang="uk-UA" dirty="0">
                <a:solidFill>
                  <a:schemeClr val="bg1"/>
                </a:solidFill>
              </a:rPr>
              <a:t>4. Загальні відомості про накатування шліців.</a:t>
            </a:r>
          </a:p>
          <a:p>
            <a:pPr marL="0" indent="357188" algn="just">
              <a:buNone/>
            </a:pPr>
            <a:r>
              <a:rPr lang="uk-UA" dirty="0">
                <a:solidFill>
                  <a:schemeClr val="bg1"/>
                </a:solidFill>
              </a:rPr>
              <a:t>5. Загальна інформація та схеми обробки шліцьових отворів.</a:t>
            </a:r>
          </a:p>
          <a:p>
            <a:pPr marL="0" indent="357188" algn="just">
              <a:buNone/>
            </a:pPr>
            <a:r>
              <a:rPr lang="uk-UA" dirty="0">
                <a:solidFill>
                  <a:schemeClr val="bg1"/>
                </a:solidFill>
              </a:rPr>
              <a:t>6. Короткі теоретичні відомості про контроль шліцьових поверхонь валів і отворів.</a:t>
            </a:r>
          </a:p>
        </p:txBody>
      </p:sp>
    </p:spTree>
    <p:extLst>
      <p:ext uri="{BB962C8B-B14F-4D97-AF65-F5344CB8AC3E}">
        <p14:creationId xmlns:p14="http://schemas.microsoft.com/office/powerpoint/2010/main" val="1393714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93204"/>
            <a:ext cx="8568952" cy="4832092"/>
          </a:xfrm>
          <a:prstGeom prst="rect">
            <a:avLst/>
          </a:prstGeom>
        </p:spPr>
        <p:txBody>
          <a:bodyPr wrap="square">
            <a:spAutoFit/>
          </a:bodyPr>
          <a:lstStyle/>
          <a:p>
            <a:pPr algn="just"/>
            <a:r>
              <a:rPr lang="uk-UA" sz="2200" dirty="0">
                <a:solidFill>
                  <a:schemeClr val="bg1"/>
                </a:solidFill>
              </a:rPr>
              <a:t>У шліцьових з’єднаннях деталі центруються трьома способами:</a:t>
            </a:r>
          </a:p>
          <a:p>
            <a:pPr algn="just"/>
            <a:r>
              <a:rPr lang="uk-UA" sz="2200" dirty="0">
                <a:solidFill>
                  <a:schemeClr val="bg1"/>
                </a:solidFill>
              </a:rPr>
              <a:t>1) по зовнішньому діаметру виступів </a:t>
            </a:r>
            <a:r>
              <a:rPr lang="uk-UA" sz="2200" dirty="0" err="1">
                <a:solidFill>
                  <a:schemeClr val="bg1"/>
                </a:solidFill>
              </a:rPr>
              <a:t>вала</a:t>
            </a:r>
            <a:r>
              <a:rPr lang="uk-UA" sz="2200" dirty="0">
                <a:solidFill>
                  <a:schemeClr val="bg1"/>
                </a:solidFill>
              </a:rPr>
              <a:t>;</a:t>
            </a:r>
          </a:p>
          <a:p>
            <a:pPr algn="just"/>
            <a:r>
              <a:rPr lang="uk-UA" sz="2200" dirty="0">
                <a:solidFill>
                  <a:schemeClr val="bg1"/>
                </a:solidFill>
              </a:rPr>
              <a:t>2) по внутрішньому діаметру шліців </a:t>
            </a:r>
            <a:r>
              <a:rPr lang="uk-UA" sz="2200" dirty="0" err="1">
                <a:solidFill>
                  <a:schemeClr val="bg1"/>
                </a:solidFill>
              </a:rPr>
              <a:t>вала</a:t>
            </a:r>
            <a:r>
              <a:rPr lang="uk-UA" sz="2200" dirty="0">
                <a:solidFill>
                  <a:schemeClr val="bg1"/>
                </a:solidFill>
              </a:rPr>
              <a:t> (тобто по </a:t>
            </a:r>
            <a:r>
              <a:rPr lang="uk-UA" sz="2200" dirty="0" err="1">
                <a:solidFill>
                  <a:schemeClr val="bg1"/>
                </a:solidFill>
              </a:rPr>
              <a:t>дну</a:t>
            </a:r>
            <a:r>
              <a:rPr lang="uk-UA" sz="2200" dirty="0">
                <a:solidFill>
                  <a:schemeClr val="bg1"/>
                </a:solidFill>
              </a:rPr>
              <a:t> западин);</a:t>
            </a:r>
          </a:p>
          <a:p>
            <a:pPr algn="just"/>
            <a:r>
              <a:rPr lang="uk-UA" sz="2200" dirty="0">
                <a:solidFill>
                  <a:schemeClr val="bg1"/>
                </a:solidFill>
              </a:rPr>
              <a:t>3) по бічних сторонах шліців.</a:t>
            </a:r>
          </a:p>
          <a:p>
            <a:pPr algn="just"/>
            <a:r>
              <a:rPr lang="uk-UA" sz="2200" dirty="0">
                <a:solidFill>
                  <a:schemeClr val="bg1"/>
                </a:solidFill>
              </a:rPr>
              <a:t>            Форма шліців виконується прямокутною, </a:t>
            </a:r>
            <a:r>
              <a:rPr lang="uk-UA" sz="2200" dirty="0" err="1">
                <a:solidFill>
                  <a:schemeClr val="bg1"/>
                </a:solidFill>
              </a:rPr>
              <a:t>евольвентною</a:t>
            </a:r>
            <a:r>
              <a:rPr lang="uk-UA" sz="2200" dirty="0">
                <a:solidFill>
                  <a:schemeClr val="bg1"/>
                </a:solidFill>
              </a:rPr>
              <a:t> та трикутною.</a:t>
            </a:r>
          </a:p>
          <a:p>
            <a:pPr algn="just"/>
            <a:r>
              <a:rPr lang="uk-UA" sz="2200" dirty="0">
                <a:solidFill>
                  <a:schemeClr val="bg1"/>
                </a:solidFill>
              </a:rPr>
              <a:t>            Шліцьові з’єднання широко застосовуються в машинобудуванні для нерухомих і рухомих посадок. Технологічний процес виготовлення шліців валів залежить від прийнятого способу центрування валів і втулок.</a:t>
            </a:r>
          </a:p>
          <a:p>
            <a:pPr algn="just"/>
            <a:r>
              <a:rPr lang="uk-UA" sz="2200" dirty="0">
                <a:solidFill>
                  <a:schemeClr val="bg1"/>
                </a:solidFill>
              </a:rPr>
              <a:t>Найбільш точним є спосіб центрування по внутрішньому діаметру шліців </a:t>
            </a:r>
            <a:r>
              <a:rPr lang="uk-UA" sz="2200" dirty="0" err="1">
                <a:solidFill>
                  <a:schemeClr val="bg1"/>
                </a:solidFill>
              </a:rPr>
              <a:t>вала</a:t>
            </a:r>
            <a:r>
              <a:rPr lang="uk-UA" sz="2200" dirty="0">
                <a:solidFill>
                  <a:schemeClr val="bg1"/>
                </a:solidFill>
              </a:rPr>
              <a:t>, що застосовується, наприклад, у верстатобудівній і, рідше, в автомобільній промисловості.</a:t>
            </a:r>
          </a:p>
          <a:p>
            <a:pPr algn="just"/>
            <a:r>
              <a:rPr lang="uk-UA" sz="2200" dirty="0">
                <a:solidFill>
                  <a:schemeClr val="bg1"/>
                </a:solidFill>
              </a:rPr>
              <a:t>            </a:t>
            </a:r>
            <a:r>
              <a:rPr lang="uk-UA" sz="2000" dirty="0">
                <a:solidFill>
                  <a:schemeClr val="bg1"/>
                </a:solidFill>
              </a:rPr>
              <a:t>            </a:t>
            </a:r>
            <a:endParaRPr lang="ru-RU" sz="2000" dirty="0">
              <a:solidFill>
                <a:schemeClr val="bg1"/>
              </a:solidFill>
            </a:endParaRPr>
          </a:p>
        </p:txBody>
      </p:sp>
    </p:spTree>
    <p:extLst>
      <p:ext uri="{BB962C8B-B14F-4D97-AF65-F5344CB8AC3E}">
        <p14:creationId xmlns:p14="http://schemas.microsoft.com/office/powerpoint/2010/main" val="1242948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333500"/>
            <a:ext cx="8229600" cy="3108176"/>
          </a:xfrm>
        </p:spPr>
        <p:txBody>
          <a:bodyPr>
            <a:normAutofit/>
          </a:bodyPr>
          <a:lstStyle/>
          <a:p>
            <a:pPr marL="0" indent="0" algn="ctr">
              <a:buNone/>
            </a:pPr>
            <a:r>
              <a:rPr lang="uk-UA" b="1" dirty="0">
                <a:solidFill>
                  <a:schemeClr val="bg1"/>
                </a:solidFill>
              </a:rPr>
              <a:t>Більш повно тема розкрита в підручнику «Основи технологій обробки поверхонь деталей» під авторством В.А. Кирилович, П.П. Мельничук, В.А. Яновського (стор.175…185). Житомир, 2017. Освітній портал Житомирської політехніки</a:t>
            </a:r>
            <a:endParaRPr lang="ru-RU" dirty="0">
              <a:solidFill>
                <a:schemeClr val="bg1"/>
              </a:solidFill>
            </a:endParaRPr>
          </a:p>
        </p:txBody>
      </p:sp>
    </p:spTree>
    <p:extLst>
      <p:ext uri="{BB962C8B-B14F-4D97-AF65-F5344CB8AC3E}">
        <p14:creationId xmlns:p14="http://schemas.microsoft.com/office/powerpoint/2010/main" val="4178809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0939781-7ACA-4972-8769-482CF7492539}"/>
              </a:ext>
            </a:extLst>
          </p:cNvPr>
          <p:cNvSpPr>
            <a:spLocks noGrp="1"/>
          </p:cNvSpPr>
          <p:nvPr>
            <p:ph idx="1"/>
          </p:nvPr>
        </p:nvSpPr>
        <p:spPr>
          <a:xfrm>
            <a:off x="323528" y="265212"/>
            <a:ext cx="8640960" cy="5256584"/>
          </a:xfrm>
        </p:spPr>
        <p:txBody>
          <a:bodyPr>
            <a:noAutofit/>
          </a:bodyPr>
          <a:lstStyle/>
          <a:p>
            <a:pPr marL="0" indent="357188" algn="just">
              <a:buNone/>
            </a:pPr>
            <a:r>
              <a:rPr lang="uk-UA" sz="2200" dirty="0">
                <a:solidFill>
                  <a:schemeClr val="bg1"/>
                </a:solidFill>
              </a:rPr>
              <a:t>Центрування по зовнішньому діаметру шліцьових виступів </a:t>
            </a:r>
            <a:r>
              <a:rPr lang="uk-UA" sz="2200" dirty="0" err="1">
                <a:solidFill>
                  <a:schemeClr val="bg1"/>
                </a:solidFill>
              </a:rPr>
              <a:t>вала</a:t>
            </a:r>
            <a:r>
              <a:rPr lang="uk-UA" sz="2200" dirty="0">
                <a:solidFill>
                  <a:schemeClr val="bg1"/>
                </a:solidFill>
              </a:rPr>
              <a:t> зустрічається досить часто. Цей спосіб широко застосовується в </a:t>
            </a:r>
            <a:r>
              <a:rPr lang="uk-UA" sz="2200" dirty="0" err="1">
                <a:solidFill>
                  <a:schemeClr val="bg1"/>
                </a:solidFill>
              </a:rPr>
              <a:t>тракторо</a:t>
            </a:r>
            <a:r>
              <a:rPr lang="uk-UA" sz="2200" dirty="0">
                <a:solidFill>
                  <a:schemeClr val="bg1"/>
                </a:solidFill>
              </a:rPr>
              <a:t>- і автомобілебудуванні.</a:t>
            </a:r>
          </a:p>
          <a:p>
            <a:pPr marL="0" indent="357188" algn="just">
              <a:buNone/>
            </a:pPr>
            <a:r>
              <a:rPr lang="uk-UA" sz="2200" dirty="0">
                <a:solidFill>
                  <a:schemeClr val="bg1"/>
                </a:solidFill>
              </a:rPr>
              <a:t>Центрування по бічних поверхнях шліців застосовується порівняно </a:t>
            </a:r>
            <a:r>
              <a:rPr lang="uk-UA" sz="2200" dirty="0" err="1">
                <a:solidFill>
                  <a:schemeClr val="bg1"/>
                </a:solidFill>
              </a:rPr>
              <a:t>рідко</a:t>
            </a:r>
            <a:r>
              <a:rPr lang="uk-UA" sz="2200" dirty="0">
                <a:solidFill>
                  <a:schemeClr val="bg1"/>
                </a:solidFill>
              </a:rPr>
              <a:t>. В автомобільній промисловості цей спосіб застосовується для передачі великих крутних моментів при найменшому бічному зазорі.</a:t>
            </a:r>
          </a:p>
          <a:p>
            <a:pPr marL="0" indent="357188" algn="just">
              <a:buNone/>
            </a:pPr>
            <a:r>
              <a:rPr lang="uk-UA" sz="2200" dirty="0">
                <a:solidFill>
                  <a:schemeClr val="bg1"/>
                </a:solidFill>
              </a:rPr>
              <a:t>Шліци на валах та інших деталях виготовляються різними способами, до яких відносяться:</a:t>
            </a:r>
          </a:p>
          <a:p>
            <a:pPr marL="0" indent="357188" algn="just">
              <a:buNone/>
            </a:pPr>
            <a:r>
              <a:rPr lang="uk-UA" sz="2200" dirty="0">
                <a:solidFill>
                  <a:schemeClr val="bg1"/>
                </a:solidFill>
              </a:rPr>
              <a:t>– фрезерування з наступним шліфуванням;</a:t>
            </a:r>
          </a:p>
          <a:p>
            <a:pPr marL="0" indent="357188" algn="just">
              <a:buNone/>
            </a:pPr>
            <a:r>
              <a:rPr lang="uk-UA" sz="2200" dirty="0">
                <a:solidFill>
                  <a:schemeClr val="bg1"/>
                </a:solidFill>
              </a:rPr>
              <a:t>– </a:t>
            </a:r>
            <a:r>
              <a:rPr lang="uk-UA" sz="2200" dirty="0" err="1">
                <a:solidFill>
                  <a:schemeClr val="bg1"/>
                </a:solidFill>
              </a:rPr>
              <a:t>шліценакатування</a:t>
            </a:r>
            <a:r>
              <a:rPr lang="uk-UA" sz="2200" dirty="0">
                <a:solidFill>
                  <a:schemeClr val="bg1"/>
                </a:solidFill>
              </a:rPr>
              <a:t>;</a:t>
            </a:r>
          </a:p>
          <a:p>
            <a:pPr marL="0" indent="357188" algn="just">
              <a:buNone/>
            </a:pPr>
            <a:r>
              <a:rPr lang="uk-UA" sz="2200" dirty="0">
                <a:solidFill>
                  <a:schemeClr val="bg1"/>
                </a:solidFill>
              </a:rPr>
              <a:t>– протягування;</a:t>
            </a:r>
          </a:p>
          <a:p>
            <a:pPr marL="0" indent="357188" algn="just">
              <a:buNone/>
            </a:pPr>
            <a:r>
              <a:rPr lang="uk-UA" sz="2200" dirty="0">
                <a:solidFill>
                  <a:schemeClr val="bg1"/>
                </a:solidFill>
              </a:rPr>
              <a:t>– стругання.</a:t>
            </a:r>
          </a:p>
          <a:p>
            <a:pPr marL="0" indent="357188" algn="just">
              <a:buNone/>
            </a:pPr>
            <a:r>
              <a:rPr lang="uk-UA" sz="2200" dirty="0">
                <a:solidFill>
                  <a:schemeClr val="bg1"/>
                </a:solidFill>
              </a:rPr>
              <a:t>Найбільш розповсюдженим способом виготовлення шліців є фрезерування.</a:t>
            </a:r>
          </a:p>
          <a:p>
            <a:pPr marL="0" indent="446088" algn="just">
              <a:spcBef>
                <a:spcPts val="0"/>
              </a:spcBef>
              <a:buNone/>
            </a:pPr>
            <a:endParaRPr lang="uk-UA" sz="2100" dirty="0">
              <a:solidFill>
                <a:schemeClr val="bg1"/>
              </a:solidFill>
            </a:endParaRPr>
          </a:p>
        </p:txBody>
      </p:sp>
    </p:spTree>
    <p:extLst>
      <p:ext uri="{BB962C8B-B14F-4D97-AF65-F5344CB8AC3E}">
        <p14:creationId xmlns:p14="http://schemas.microsoft.com/office/powerpoint/2010/main" val="3948232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62557"/>
            <a:ext cx="8784976" cy="720080"/>
          </a:xfrm>
        </p:spPr>
        <p:txBody>
          <a:bodyPr>
            <a:noAutofit/>
          </a:bodyPr>
          <a:lstStyle/>
          <a:p>
            <a:r>
              <a:rPr lang="uk-UA" sz="3200" b="1" dirty="0">
                <a:solidFill>
                  <a:schemeClr val="bg1"/>
                </a:solidFill>
              </a:rPr>
              <a:t>17.1. Формоутворення шліців фрезеруванням</a:t>
            </a:r>
            <a:endParaRPr lang="uk-UA" sz="3200" dirty="0">
              <a:solidFill>
                <a:schemeClr val="bg1"/>
              </a:solidFill>
            </a:endParaRPr>
          </a:p>
        </p:txBody>
      </p:sp>
      <p:sp>
        <p:nvSpPr>
          <p:cNvPr id="5" name="Объект 4"/>
          <p:cNvSpPr>
            <a:spLocks noGrp="1"/>
          </p:cNvSpPr>
          <p:nvPr>
            <p:ph idx="1"/>
          </p:nvPr>
        </p:nvSpPr>
        <p:spPr>
          <a:xfrm>
            <a:off x="179512" y="720080"/>
            <a:ext cx="3891884" cy="4832363"/>
          </a:xfrm>
        </p:spPr>
        <p:txBody>
          <a:bodyPr>
            <a:noAutofit/>
          </a:bodyPr>
          <a:lstStyle/>
          <a:p>
            <a:pPr marL="0" indent="361950" algn="just">
              <a:buNone/>
            </a:pPr>
            <a:r>
              <a:rPr lang="uk-UA" sz="1800" dirty="0">
                <a:solidFill>
                  <a:schemeClr val="bg1"/>
                </a:solidFill>
              </a:rPr>
              <a:t>Шліци валів невеликих діаметрів (до 100 мм) звичайно фрезерують за один робочий хід, великих діаметрів – за два. Чорнове фрезерування шліців, особливо великих діаметрів, іноді виконується фрезами на горизонтально-фрезерних верстатах, що мають ділильні механізми (</a:t>
            </a:r>
            <a:r>
              <a:rPr lang="uk-UA" sz="1800" b="1" dirty="0">
                <a:solidFill>
                  <a:schemeClr val="bg1"/>
                </a:solidFill>
              </a:rPr>
              <a:t>рисунок</a:t>
            </a:r>
            <a:r>
              <a:rPr lang="uk-UA" sz="1800" dirty="0">
                <a:solidFill>
                  <a:schemeClr val="bg1"/>
                </a:solidFill>
              </a:rPr>
              <a:t>).</a:t>
            </a:r>
          </a:p>
          <a:p>
            <a:pPr marL="0" indent="342900" algn="just">
              <a:buNone/>
            </a:pPr>
            <a:r>
              <a:rPr lang="uk-UA" sz="1800" dirty="0">
                <a:solidFill>
                  <a:schemeClr val="bg1"/>
                </a:solidFill>
              </a:rPr>
              <a:t>На рисунку (</a:t>
            </a:r>
            <a:r>
              <a:rPr lang="uk-UA" sz="1800" b="1" dirty="0">
                <a:solidFill>
                  <a:schemeClr val="bg1"/>
                </a:solidFill>
              </a:rPr>
              <a:t>а</a:t>
            </a:r>
            <a:r>
              <a:rPr lang="uk-UA" sz="1800" dirty="0">
                <a:solidFill>
                  <a:schemeClr val="bg1"/>
                </a:solidFill>
              </a:rPr>
              <a:t>) показане фрезерування однієї канавки шліців дисковою фасонною фрезою. </a:t>
            </a:r>
          </a:p>
          <a:p>
            <a:pPr marL="0" indent="342900" algn="just">
              <a:buNone/>
            </a:pPr>
            <a:r>
              <a:rPr lang="uk-UA" sz="1800" dirty="0">
                <a:solidFill>
                  <a:schemeClr val="bg1"/>
                </a:solidFill>
              </a:rPr>
              <a:t>Фрезерування шліців одним із способів зображене на рисунку  (</a:t>
            </a:r>
            <a:r>
              <a:rPr lang="uk-UA" sz="1800" b="1" dirty="0">
                <a:solidFill>
                  <a:schemeClr val="bg1"/>
                </a:solidFill>
              </a:rPr>
              <a:t>б</a:t>
            </a:r>
            <a:r>
              <a:rPr lang="uk-UA" sz="1800" dirty="0">
                <a:solidFill>
                  <a:schemeClr val="bg1"/>
                </a:solidFill>
              </a:rPr>
              <a:t>). Його особливістю є те, що він дозволяє застосовувати більш дешеві фрези, ніж дискові.</a:t>
            </a:r>
          </a:p>
          <a:p>
            <a:pPr marL="0" indent="361950" algn="just">
              <a:buNone/>
            </a:pPr>
            <a:endParaRPr lang="ru-RU" sz="2000" dirty="0">
              <a:solidFill>
                <a:schemeClr val="bg1"/>
              </a:solidFill>
            </a:endParaRPr>
          </a:p>
        </p:txBody>
      </p:sp>
      <p:pic>
        <p:nvPicPr>
          <p:cNvPr id="3" name="Рисунок 2">
            <a:extLst>
              <a:ext uri="{FF2B5EF4-FFF2-40B4-BE49-F238E27FC236}">
                <a16:creationId xmlns:a16="http://schemas.microsoft.com/office/drawing/2014/main" id="{CC6111F9-346B-4229-B20B-5F864DC86891}"/>
              </a:ext>
            </a:extLst>
          </p:cNvPr>
          <p:cNvPicPr>
            <a:picLocks noChangeAspect="1"/>
          </p:cNvPicPr>
          <p:nvPr/>
        </p:nvPicPr>
        <p:blipFill>
          <a:blip r:embed="rId2"/>
          <a:stretch>
            <a:fillRect/>
          </a:stretch>
        </p:blipFill>
        <p:spPr>
          <a:xfrm>
            <a:off x="4071396" y="1705371"/>
            <a:ext cx="4893092" cy="3487031"/>
          </a:xfrm>
          <a:prstGeom prst="rect">
            <a:avLst/>
          </a:prstGeom>
        </p:spPr>
      </p:pic>
    </p:spTree>
    <p:extLst>
      <p:ext uri="{BB962C8B-B14F-4D97-AF65-F5344CB8AC3E}">
        <p14:creationId xmlns:p14="http://schemas.microsoft.com/office/powerpoint/2010/main" val="3081664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3DEA756-E231-489A-85DC-5FF8168C5DFD}"/>
              </a:ext>
            </a:extLst>
          </p:cNvPr>
          <p:cNvSpPr/>
          <p:nvPr/>
        </p:nvSpPr>
        <p:spPr>
          <a:xfrm>
            <a:off x="251520" y="337220"/>
            <a:ext cx="8496944" cy="5016758"/>
          </a:xfrm>
          <a:prstGeom prst="rect">
            <a:avLst/>
          </a:prstGeom>
        </p:spPr>
        <p:txBody>
          <a:bodyPr wrap="square">
            <a:spAutoFit/>
          </a:bodyPr>
          <a:lstStyle/>
          <a:p>
            <a:pPr indent="357188" algn="just"/>
            <a:r>
              <a:rPr lang="uk-UA" sz="2000" dirty="0">
                <a:solidFill>
                  <a:schemeClr val="bg1"/>
                </a:solidFill>
              </a:rPr>
              <a:t>Більш продуктивним способом є одночасне фрезерування двох шліцьових канавок двома дисковими фрезами спеціального профілю (</a:t>
            </a:r>
            <a:r>
              <a:rPr lang="uk-UA" sz="2000" b="1" dirty="0">
                <a:solidFill>
                  <a:schemeClr val="bg1"/>
                </a:solidFill>
              </a:rPr>
              <a:t>рисунок, в</a:t>
            </a:r>
            <a:r>
              <a:rPr lang="uk-UA" sz="2000" dirty="0">
                <a:solidFill>
                  <a:schemeClr val="bg1"/>
                </a:solidFill>
              </a:rPr>
              <a:t>).</a:t>
            </a:r>
          </a:p>
          <a:p>
            <a:pPr indent="357188" algn="just"/>
            <a:r>
              <a:rPr lang="uk-UA" sz="2000" dirty="0">
                <a:solidFill>
                  <a:schemeClr val="bg1"/>
                </a:solidFill>
              </a:rPr>
              <a:t>Чистове фрезерування шліців дисковими фрезами виконується тільки за відсутності спеціальних верстатів або інструментів, оскільки воно не дає достатньої точності по кроку і ширині шліців. Більш точне фрезерування шліців виконується методом обкатування з використанням шліцьових черв’ячних фрез (</a:t>
            </a:r>
            <a:r>
              <a:rPr lang="uk-UA" sz="2000" b="1" dirty="0">
                <a:solidFill>
                  <a:schemeClr val="bg1"/>
                </a:solidFill>
              </a:rPr>
              <a:t>рисунок, г</a:t>
            </a:r>
            <a:r>
              <a:rPr lang="uk-UA" sz="2000" dirty="0">
                <a:solidFill>
                  <a:schemeClr val="bg1"/>
                </a:solidFill>
              </a:rPr>
              <a:t>). В цьому випадку фреза, крім обертального руху, має поздовжнє переміщення вздовж осі </a:t>
            </a:r>
            <a:r>
              <a:rPr lang="uk-UA" sz="2000" dirty="0" err="1">
                <a:solidFill>
                  <a:schemeClr val="bg1"/>
                </a:solidFill>
              </a:rPr>
              <a:t>вала</a:t>
            </a:r>
            <a:r>
              <a:rPr lang="uk-UA" sz="2000" dirty="0">
                <a:solidFill>
                  <a:schemeClr val="bg1"/>
                </a:solidFill>
              </a:rPr>
              <a:t>, який </a:t>
            </a:r>
            <a:r>
              <a:rPr lang="uk-UA" sz="2000" dirty="0" err="1">
                <a:solidFill>
                  <a:schemeClr val="bg1"/>
                </a:solidFill>
              </a:rPr>
              <a:t>нарізається</a:t>
            </a:r>
            <a:r>
              <a:rPr lang="uk-UA" sz="2000" dirty="0">
                <a:solidFill>
                  <a:schemeClr val="bg1"/>
                </a:solidFill>
              </a:rPr>
              <a:t>. Цей спосіб є найбільш точним і найбільш продуктивним.</a:t>
            </a:r>
          </a:p>
          <a:p>
            <a:pPr indent="357188" algn="just"/>
            <a:r>
              <a:rPr lang="uk-UA" sz="2000" dirty="0">
                <a:solidFill>
                  <a:schemeClr val="bg1"/>
                </a:solidFill>
              </a:rPr>
              <a:t>При центруванні втулок по внутрішньому діаметру шліців валів як черв’ячні, так і дискові фрези повинні мати так звані «вусики» для формування канавки в основі шліца. Це необхідно для запобігання заїдання у внутрішніх кутах при функціонуванні зубчастої передачі. Ці канавки необхідні також при шліфуванні по бічних сторонах і внутрішньому діаметру.</a:t>
            </a:r>
          </a:p>
        </p:txBody>
      </p:sp>
    </p:spTree>
    <p:extLst>
      <p:ext uri="{BB962C8B-B14F-4D97-AF65-F5344CB8AC3E}">
        <p14:creationId xmlns:p14="http://schemas.microsoft.com/office/powerpoint/2010/main" val="1617180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85292"/>
            <a:ext cx="8208912" cy="3672408"/>
          </a:xfrm>
        </p:spPr>
        <p:txBody>
          <a:bodyPr>
            <a:normAutofit fontScale="62500" lnSpcReduction="20000"/>
          </a:bodyPr>
          <a:lstStyle/>
          <a:p>
            <a:pPr marL="0" indent="357188" algn="just">
              <a:buNone/>
            </a:pPr>
            <a:r>
              <a:rPr lang="uk-UA" dirty="0">
                <a:solidFill>
                  <a:schemeClr val="bg1"/>
                </a:solidFill>
              </a:rPr>
              <a:t>Для центрування деталей (втулки, зубчасті колеса, шківи тощо) на шліцьових валах по зовнішньому діаметру шліфуються тільки зовнішні циліндричні поверхні валів на звичайних круглошліфувальних верстатах. Шліфування западин, тобто при центруванні по внутрішньому діаметру шліців валів, і бічних сторін шліців у цьому випадку не застосовується.</a:t>
            </a:r>
          </a:p>
          <a:p>
            <a:pPr marL="0" indent="357188" algn="just">
              <a:buNone/>
            </a:pPr>
            <a:r>
              <a:rPr lang="uk-UA" dirty="0">
                <a:solidFill>
                  <a:schemeClr val="bg1"/>
                </a:solidFill>
              </a:rPr>
              <a:t>При центруванні деталей на шліцьових валах по внутрішньому діаметру шліців фрезерування останніх дає точність обробки по внутрішньому діаметру </a:t>
            </a:r>
            <a:r>
              <a:rPr lang="uk-UA" b="1" dirty="0">
                <a:solidFill>
                  <a:schemeClr val="bg1"/>
                </a:solidFill>
              </a:rPr>
              <a:t>до 0,05–0,06</a:t>
            </a:r>
            <a:r>
              <a:rPr lang="uk-UA" dirty="0">
                <a:solidFill>
                  <a:schemeClr val="bg1"/>
                </a:solidFill>
              </a:rPr>
              <a:t> мм, що не завжди є достатнім для точних посадок. Якщо шліцьові вали після чорнового фрезерування пройшли термічну операцію поліпшення або загартування, то після цього вони не можуть бути </a:t>
            </a:r>
            <a:r>
              <a:rPr lang="uk-UA" dirty="0" err="1">
                <a:solidFill>
                  <a:schemeClr val="bg1"/>
                </a:solidFill>
              </a:rPr>
              <a:t>профрезеровані</a:t>
            </a:r>
            <a:r>
              <a:rPr lang="uk-UA" dirty="0">
                <a:solidFill>
                  <a:schemeClr val="bg1"/>
                </a:solidFill>
              </a:rPr>
              <a:t> начисто і їх необхідно шліфувати по поверхнях западин (</a:t>
            </a:r>
            <a:r>
              <a:rPr lang="uk-UA" b="1" dirty="0">
                <a:solidFill>
                  <a:schemeClr val="bg1"/>
                </a:solidFill>
              </a:rPr>
              <a:t>тобто по внутрішньому діаметру</a:t>
            </a:r>
            <a:r>
              <a:rPr lang="uk-UA" dirty="0">
                <a:solidFill>
                  <a:schemeClr val="bg1"/>
                </a:solidFill>
              </a:rPr>
              <a:t>) і бічних сторонах шліців.</a:t>
            </a:r>
          </a:p>
        </p:txBody>
      </p:sp>
      <p:sp>
        <p:nvSpPr>
          <p:cNvPr id="2" name="Прямоугольник 1">
            <a:extLst>
              <a:ext uri="{FF2B5EF4-FFF2-40B4-BE49-F238E27FC236}">
                <a16:creationId xmlns:a16="http://schemas.microsoft.com/office/drawing/2014/main" id="{EE6BF66A-CC05-499B-B159-130146F3C136}"/>
              </a:ext>
            </a:extLst>
          </p:cNvPr>
          <p:cNvSpPr/>
          <p:nvPr/>
        </p:nvSpPr>
        <p:spPr>
          <a:xfrm>
            <a:off x="1979712" y="193204"/>
            <a:ext cx="5688632" cy="625428"/>
          </a:xfrm>
          <a:prstGeom prst="rect">
            <a:avLst/>
          </a:prstGeom>
        </p:spPr>
        <p:txBody>
          <a:bodyPr wrap="square">
            <a:spAutoFit/>
          </a:bodyPr>
          <a:lstStyle/>
          <a:p>
            <a:pPr algn="just">
              <a:lnSpc>
                <a:spcPct val="115000"/>
              </a:lnSpc>
              <a:spcAft>
                <a:spcPts val="1000"/>
              </a:spcAft>
            </a:pPr>
            <a:r>
              <a:rPr lang="uk-UA" sz="32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17.2. Шліфування шліців</a:t>
            </a:r>
            <a:endParaRPr lang="uk-UA" sz="3200" dirty="0">
              <a:solidFill>
                <a:schemeClr val="bg1"/>
              </a:solidFill>
              <a:effectLst/>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125746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CE39D8CA-E64E-4C0D-BB37-14377BEDDAF5}"/>
              </a:ext>
            </a:extLst>
          </p:cNvPr>
          <p:cNvPicPr>
            <a:picLocks noChangeAspect="1"/>
          </p:cNvPicPr>
          <p:nvPr/>
        </p:nvPicPr>
        <p:blipFill>
          <a:blip r:embed="rId2"/>
          <a:stretch>
            <a:fillRect/>
          </a:stretch>
        </p:blipFill>
        <p:spPr>
          <a:xfrm>
            <a:off x="1602304" y="2100363"/>
            <a:ext cx="5939392" cy="3295355"/>
          </a:xfrm>
          <a:prstGeom prst="rect">
            <a:avLst/>
          </a:prstGeom>
        </p:spPr>
      </p:pic>
      <p:sp>
        <p:nvSpPr>
          <p:cNvPr id="3" name="Прямоугольник 2">
            <a:extLst>
              <a:ext uri="{FF2B5EF4-FFF2-40B4-BE49-F238E27FC236}">
                <a16:creationId xmlns:a16="http://schemas.microsoft.com/office/drawing/2014/main" id="{871D0D24-93EA-490A-A8EC-2DD9246296A5}"/>
              </a:ext>
            </a:extLst>
          </p:cNvPr>
          <p:cNvSpPr/>
          <p:nvPr/>
        </p:nvSpPr>
        <p:spPr>
          <a:xfrm>
            <a:off x="262099" y="265212"/>
            <a:ext cx="8619802" cy="1701748"/>
          </a:xfrm>
          <a:prstGeom prst="rect">
            <a:avLst/>
          </a:prstGeom>
        </p:spPr>
        <p:txBody>
          <a:bodyPr wrap="square">
            <a:spAutoFit/>
          </a:bodyPr>
          <a:lstStyle/>
          <a:p>
            <a:pPr indent="357188" algn="just">
              <a:lnSpc>
                <a:spcPct val="115000"/>
              </a:lnSpc>
              <a:spcAft>
                <a:spcPts val="1000"/>
              </a:spcAft>
            </a:pP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Найбільш продуктивний спосіб шліфування – фасонними кругами (</a:t>
            </a:r>
            <a:r>
              <a:rPr lang="uk-UA" sz="20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рисунок, а</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При такому способі шліфувальні круги зношуються нерівномірно через неоднакову товщину шару, що знімається, на бічних сторонах і западинах валів. Тому потрібна часта правка кругів. Незважаючи на це, даний спосіб широко розповсюджений в машинобудуванні.</a:t>
            </a:r>
            <a:endParaRPr lang="uk-UA" sz="1200" dirty="0">
              <a:solidFill>
                <a:schemeClr val="bg1"/>
              </a:solidFill>
              <a:effectLst/>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971878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7220"/>
            <a:ext cx="5040560" cy="4968551"/>
          </a:xfrm>
        </p:spPr>
        <p:txBody>
          <a:bodyPr>
            <a:normAutofit fontScale="62500" lnSpcReduction="20000"/>
          </a:bodyPr>
          <a:lstStyle/>
          <a:p>
            <a:pPr marL="0" indent="357188" algn="just">
              <a:buNone/>
            </a:pPr>
            <a:r>
              <a:rPr lang="uk-UA" dirty="0">
                <a:solidFill>
                  <a:schemeClr val="bg1"/>
                </a:solidFill>
              </a:rPr>
              <a:t>Шліфувати шліци можна за дві окремі операції (</a:t>
            </a:r>
            <a:r>
              <a:rPr lang="uk-UA" b="1" dirty="0">
                <a:solidFill>
                  <a:schemeClr val="bg1"/>
                </a:solidFill>
              </a:rPr>
              <a:t>рисунок, б</a:t>
            </a:r>
            <a:r>
              <a:rPr lang="uk-UA" dirty="0">
                <a:solidFill>
                  <a:schemeClr val="bg1"/>
                </a:solidFill>
              </a:rPr>
              <a:t>). На першій операції шліфуються тільки западини (по внутрішньому діаметру), а на другій – бічні сторони шліців. Для зменшення зношування шліфувальних кругів після кожного ходу стола вал повертається і, таким чином, шліфувальний круг обробляє западини почергово одну за однією. Звичайно вал повертається автоматично після кожного подвійного ходу стола верстата. Друга операція шліфування менш продуктивна, ніж перша. </a:t>
            </a:r>
          </a:p>
          <a:p>
            <a:pPr marL="0" indent="357188" algn="just">
              <a:buNone/>
            </a:pPr>
            <a:r>
              <a:rPr lang="uk-UA" dirty="0">
                <a:solidFill>
                  <a:schemeClr val="bg1"/>
                </a:solidFill>
              </a:rPr>
              <a:t>Для об’єднання двох операцій шліфування в одну застосовуються верстати, на яких шліци шліфують одночасно трьома кругами: один шліфує западину, а два інших – бічні поверхні шліців (рисунок, в).</a:t>
            </a:r>
          </a:p>
          <a:p>
            <a:pPr marL="0" indent="361950" algn="just">
              <a:buNone/>
            </a:pPr>
            <a:endParaRPr lang="ru-RU" sz="1900" dirty="0">
              <a:solidFill>
                <a:schemeClr val="bg1"/>
              </a:solidFill>
            </a:endParaRPr>
          </a:p>
        </p:txBody>
      </p:sp>
      <p:pic>
        <p:nvPicPr>
          <p:cNvPr id="4" name="Рисунок 3">
            <a:extLst>
              <a:ext uri="{FF2B5EF4-FFF2-40B4-BE49-F238E27FC236}">
                <a16:creationId xmlns:a16="http://schemas.microsoft.com/office/drawing/2014/main" id="{4B73A26E-0DAD-4298-A399-3FFE734058D6}"/>
              </a:ext>
            </a:extLst>
          </p:cNvPr>
          <p:cNvPicPr/>
          <p:nvPr/>
        </p:nvPicPr>
        <p:blipFill>
          <a:blip r:embed="rId2"/>
          <a:stretch>
            <a:fillRect/>
          </a:stretch>
        </p:blipFill>
        <p:spPr>
          <a:xfrm>
            <a:off x="5796136" y="337220"/>
            <a:ext cx="3067050" cy="2790825"/>
          </a:xfrm>
          <a:prstGeom prst="rect">
            <a:avLst/>
          </a:prstGeom>
        </p:spPr>
      </p:pic>
      <p:sp>
        <p:nvSpPr>
          <p:cNvPr id="2" name="Прямоугольник 1">
            <a:extLst>
              <a:ext uri="{FF2B5EF4-FFF2-40B4-BE49-F238E27FC236}">
                <a16:creationId xmlns:a16="http://schemas.microsoft.com/office/drawing/2014/main" id="{2BAD3258-DEF5-44E4-A194-FA60A16EC318}"/>
              </a:ext>
            </a:extLst>
          </p:cNvPr>
          <p:cNvSpPr/>
          <p:nvPr/>
        </p:nvSpPr>
        <p:spPr>
          <a:xfrm>
            <a:off x="5796136" y="3433564"/>
            <a:ext cx="3067050" cy="1477328"/>
          </a:xfrm>
          <a:prstGeom prst="rect">
            <a:avLst/>
          </a:prstGeom>
        </p:spPr>
        <p:txBody>
          <a:bodyPr wrap="square">
            <a:spAutoFit/>
          </a:bodyPr>
          <a:lstStyle/>
          <a:p>
            <a:pPr indent="357188" algn="just"/>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На рисунку вище представлена схема правки трьома алмазними олівцями фасонного шліфувального круга.</a:t>
            </a:r>
            <a:endParaRPr lang="uk-UA" dirty="0">
              <a:solidFill>
                <a:schemeClr val="bg1"/>
              </a:solidFill>
            </a:endParaRPr>
          </a:p>
        </p:txBody>
      </p:sp>
    </p:spTree>
    <p:extLst>
      <p:ext uri="{BB962C8B-B14F-4D97-AF65-F5344CB8AC3E}">
        <p14:creationId xmlns:p14="http://schemas.microsoft.com/office/powerpoint/2010/main" val="2453624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266999" y="913284"/>
            <a:ext cx="5742975" cy="2862322"/>
          </a:xfrm>
          <a:prstGeom prst="rect">
            <a:avLst/>
          </a:prstGeom>
        </p:spPr>
        <p:txBody>
          <a:bodyPr wrap="square">
            <a:spAutoFit/>
          </a:bodyPr>
          <a:lstStyle/>
          <a:p>
            <a:pPr indent="446088" algn="just"/>
            <a:r>
              <a:rPr lang="uk-UA" dirty="0">
                <a:solidFill>
                  <a:schemeClr val="bg1"/>
                </a:solidFill>
              </a:rPr>
              <a:t>Накатування шліців без нагрівання деталей здійснюється роликами, що мають профіль, який відповідає формі поперечного перерізу западини шліців. Ролики, що обертаються на осях, по одному на кожну западину, розташовані радіально в сегментах </a:t>
            </a:r>
            <a:r>
              <a:rPr lang="uk-UA" b="1" dirty="0">
                <a:solidFill>
                  <a:schemeClr val="bg1"/>
                </a:solidFill>
              </a:rPr>
              <a:t>4 </a:t>
            </a:r>
            <a:r>
              <a:rPr lang="uk-UA" dirty="0">
                <a:solidFill>
                  <a:schemeClr val="bg1"/>
                </a:solidFill>
              </a:rPr>
              <a:t>масивного корпусу </a:t>
            </a:r>
            <a:r>
              <a:rPr lang="uk-UA" b="1" dirty="0">
                <a:solidFill>
                  <a:schemeClr val="bg1"/>
                </a:solidFill>
              </a:rPr>
              <a:t>1</a:t>
            </a:r>
            <a:r>
              <a:rPr lang="uk-UA" dirty="0">
                <a:solidFill>
                  <a:schemeClr val="bg1"/>
                </a:solidFill>
              </a:rPr>
              <a:t> накатної головки </a:t>
            </a:r>
            <a:r>
              <a:rPr lang="uk-UA" b="1" dirty="0">
                <a:solidFill>
                  <a:schemeClr val="bg1"/>
                </a:solidFill>
              </a:rPr>
              <a:t>(рисунок</a:t>
            </a:r>
            <a:r>
              <a:rPr lang="uk-UA" dirty="0">
                <a:solidFill>
                  <a:schemeClr val="bg1"/>
                </a:solidFill>
              </a:rPr>
              <a:t>). При переміщенні деталі </a:t>
            </a:r>
            <a:r>
              <a:rPr lang="uk-UA" b="1" dirty="0">
                <a:solidFill>
                  <a:schemeClr val="bg1"/>
                </a:solidFill>
              </a:rPr>
              <a:t>3</a:t>
            </a:r>
            <a:r>
              <a:rPr lang="uk-UA" dirty="0">
                <a:solidFill>
                  <a:schemeClr val="bg1"/>
                </a:solidFill>
              </a:rPr>
              <a:t> ролики </a:t>
            </a:r>
            <a:r>
              <a:rPr lang="uk-UA" b="1" dirty="0">
                <a:solidFill>
                  <a:schemeClr val="bg1"/>
                </a:solidFill>
              </a:rPr>
              <a:t>2</a:t>
            </a:r>
            <a:r>
              <a:rPr lang="uk-UA" dirty="0">
                <a:solidFill>
                  <a:schemeClr val="bg1"/>
                </a:solidFill>
              </a:rPr>
              <a:t>, що вільно обертаються, вдавлюючись в поверхню </a:t>
            </a:r>
            <a:r>
              <a:rPr lang="uk-UA" dirty="0" err="1">
                <a:solidFill>
                  <a:schemeClr val="bg1"/>
                </a:solidFill>
              </a:rPr>
              <a:t>вала</a:t>
            </a:r>
            <a:r>
              <a:rPr lang="uk-UA" dirty="0">
                <a:solidFill>
                  <a:schemeClr val="bg1"/>
                </a:solidFill>
              </a:rPr>
              <a:t>, утворюють на ній  шліци відповідної форми. Всі шліци накатуються одночасно, без обертання деталі.</a:t>
            </a:r>
          </a:p>
        </p:txBody>
      </p:sp>
      <p:sp>
        <p:nvSpPr>
          <p:cNvPr id="2" name="Прямоугольник 1">
            <a:extLst>
              <a:ext uri="{FF2B5EF4-FFF2-40B4-BE49-F238E27FC236}">
                <a16:creationId xmlns:a16="http://schemas.microsoft.com/office/drawing/2014/main" id="{8FE95103-2B3C-40A0-84E5-830CEBF7EAE4}"/>
              </a:ext>
            </a:extLst>
          </p:cNvPr>
          <p:cNvSpPr/>
          <p:nvPr/>
        </p:nvSpPr>
        <p:spPr>
          <a:xfrm>
            <a:off x="2123728" y="287856"/>
            <a:ext cx="4653646" cy="625428"/>
          </a:xfrm>
          <a:prstGeom prst="rect">
            <a:avLst/>
          </a:prstGeom>
        </p:spPr>
        <p:txBody>
          <a:bodyPr wrap="none">
            <a:spAutoFit/>
          </a:bodyPr>
          <a:lstStyle/>
          <a:p>
            <a:pPr algn="just">
              <a:lnSpc>
                <a:spcPct val="115000"/>
              </a:lnSpc>
              <a:spcAft>
                <a:spcPts val="1000"/>
              </a:spcAft>
            </a:pPr>
            <a:r>
              <a:rPr lang="uk-UA" sz="3200" b="1" dirty="0">
                <a:solidFill>
                  <a:schemeClr val="bg1"/>
                </a:solidFill>
                <a:ea typeface="MS Mincho" panose="02020609040205080304" pitchFamily="49" charset="-128"/>
                <a:cs typeface="Times New Roman" panose="02020603050405020304" pitchFamily="18" charset="0"/>
              </a:rPr>
              <a:t>17.3. Накатування шліців</a:t>
            </a:r>
            <a:endParaRPr lang="uk-UA" sz="3200" dirty="0">
              <a:solidFill>
                <a:schemeClr val="bg1"/>
              </a:solidFill>
              <a:effectLst/>
              <a:ea typeface="MS Mincho" panose="02020609040205080304" pitchFamily="49" charset="-128"/>
              <a:cs typeface="Times New Roman" panose="02020603050405020304" pitchFamily="18" charset="0"/>
            </a:endParaRPr>
          </a:p>
        </p:txBody>
      </p:sp>
      <p:pic>
        <p:nvPicPr>
          <p:cNvPr id="4" name="Рисунок 3">
            <a:extLst>
              <a:ext uri="{FF2B5EF4-FFF2-40B4-BE49-F238E27FC236}">
                <a16:creationId xmlns:a16="http://schemas.microsoft.com/office/drawing/2014/main" id="{88AB9DCB-9CA0-4880-8779-96A19C4B7631}"/>
              </a:ext>
            </a:extLst>
          </p:cNvPr>
          <p:cNvPicPr/>
          <p:nvPr/>
        </p:nvPicPr>
        <p:blipFill>
          <a:blip r:embed="rId2"/>
          <a:stretch>
            <a:fillRect/>
          </a:stretch>
        </p:blipFill>
        <p:spPr>
          <a:xfrm>
            <a:off x="6228184" y="913284"/>
            <a:ext cx="2648816" cy="2403351"/>
          </a:xfrm>
          <a:prstGeom prst="rect">
            <a:avLst/>
          </a:prstGeom>
        </p:spPr>
      </p:pic>
      <p:pic>
        <p:nvPicPr>
          <p:cNvPr id="5" name="Рисунок 4">
            <a:extLst>
              <a:ext uri="{FF2B5EF4-FFF2-40B4-BE49-F238E27FC236}">
                <a16:creationId xmlns:a16="http://schemas.microsoft.com/office/drawing/2014/main" id="{377CEBB5-F39E-4EBE-A991-D4192AC72E3A}"/>
              </a:ext>
            </a:extLst>
          </p:cNvPr>
          <p:cNvPicPr/>
          <p:nvPr/>
        </p:nvPicPr>
        <p:blipFill rotWithShape="1">
          <a:blip r:embed="rId3"/>
          <a:srcRect t="13746" b="9281"/>
          <a:stretch/>
        </p:blipFill>
        <p:spPr>
          <a:xfrm>
            <a:off x="6228184" y="3295844"/>
            <a:ext cx="2648816" cy="1836838"/>
          </a:xfrm>
          <a:prstGeom prst="rect">
            <a:avLst/>
          </a:prstGeom>
        </p:spPr>
      </p:pic>
    </p:spTree>
    <p:extLst>
      <p:ext uri="{BB962C8B-B14F-4D97-AF65-F5344CB8AC3E}">
        <p14:creationId xmlns:p14="http://schemas.microsoft.com/office/powerpoint/2010/main" val="24993653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1134</TotalTime>
  <Words>1977</Words>
  <Application>Microsoft Office PowerPoint</Application>
  <PresentationFormat>Экран (16:10)</PresentationFormat>
  <Paragraphs>71</Paragraphs>
  <Slides>20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20</vt:i4>
      </vt:variant>
    </vt:vector>
  </HeadingPairs>
  <TitlesOfParts>
    <vt:vector size="23" baseType="lpstr">
      <vt:lpstr>Arial</vt:lpstr>
      <vt:lpstr>Calibri</vt:lpstr>
      <vt:lpstr>Тема Office</vt:lpstr>
      <vt:lpstr>Лекція 14</vt:lpstr>
      <vt:lpstr>Презентация PowerPoint</vt:lpstr>
      <vt:lpstr>Презентация PowerPoint</vt:lpstr>
      <vt:lpstr>17.1. Формоутворення шліців фрезеруванням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17.4. Формоутворення шліців  в отворах</vt:lpstr>
      <vt:lpstr>Презентация PowerPoint</vt:lpstr>
      <vt:lpstr>Презентация PowerPoint</vt:lpstr>
      <vt:lpstr>Презентация PowerPoint</vt:lpstr>
      <vt:lpstr>Презентация PowerPoint</vt:lpstr>
      <vt:lpstr>Презентация PowerPoint</vt:lpstr>
      <vt:lpstr>17.5. Контроль шліцьових поверхонь валів і отворів</vt:lpstr>
      <vt:lpstr>Презентация PowerPoint</vt:lpstr>
      <vt:lpstr>17.6. Контрольні запитання</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dc:title>
  <dc:creator>Глембоцька Лариса Євгеніївна</dc:creator>
  <cp:lastModifiedBy>kovalenkoyana50@gmail.com</cp:lastModifiedBy>
  <cp:revision>126</cp:revision>
  <dcterms:created xsi:type="dcterms:W3CDTF">2020-03-11T11:07:26Z</dcterms:created>
  <dcterms:modified xsi:type="dcterms:W3CDTF">2026-02-20T10:58:30Z</dcterms:modified>
</cp:coreProperties>
</file>