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68" r:id="rId3"/>
    <p:sldId id="269" r:id="rId4"/>
    <p:sldId id="270" r:id="rId5"/>
    <p:sldId id="271" r:id="rId6"/>
    <p:sldId id="272" r:id="rId7"/>
    <p:sldId id="273" r:id="rId8"/>
    <p:sldId id="274" r:id="rId9"/>
    <p:sldId id="275" r:id="rId10"/>
    <p:sldId id="276" r:id="rId11"/>
    <p:sldId id="277" r:id="rId12"/>
    <p:sldId id="278" r:id="rId13"/>
    <p:sldId id="279" r:id="rId14"/>
    <p:sldId id="280" r:id="rId15"/>
    <p:sldId id="281" r:id="rId16"/>
    <p:sldId id="267"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043" autoAdjust="0"/>
  </p:normalViewPr>
  <p:slideViewPr>
    <p:cSldViewPr snapToGrid="0">
      <p:cViewPr varScale="1">
        <p:scale>
          <a:sx n="45" d="100"/>
          <a:sy n="45" d="100"/>
        </p:scale>
        <p:origin x="58" y="30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26731-09A0-4A83-8B9A-F012465A3A64}" type="datetimeFigureOut">
              <a:rPr lang="uk-UA" smtClean="0"/>
              <a:t>04.03.2025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F499B9-4A6A-49A7-A470-08B13C64C2B5}" type="slidenum">
              <a:rPr lang="uk-UA" smtClean="0"/>
              <a:t>‹№›</a:t>
            </a:fld>
            <a:endParaRPr lang="uk-UA"/>
          </a:p>
        </p:txBody>
      </p:sp>
    </p:spTree>
    <p:extLst>
      <p:ext uri="{BB962C8B-B14F-4D97-AF65-F5344CB8AC3E}">
        <p14:creationId xmlns:p14="http://schemas.microsoft.com/office/powerpoint/2010/main" val="2094679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91F499B9-4A6A-49A7-A470-08B13C64C2B5}" type="slidenum">
              <a:rPr lang="uk-UA" smtClean="0"/>
              <a:t>14</a:t>
            </a:fld>
            <a:endParaRPr lang="uk-UA"/>
          </a:p>
        </p:txBody>
      </p:sp>
    </p:spTree>
    <p:extLst>
      <p:ext uri="{BB962C8B-B14F-4D97-AF65-F5344CB8AC3E}">
        <p14:creationId xmlns:p14="http://schemas.microsoft.com/office/powerpoint/2010/main" val="2614950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uk-UA"/>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CE23F8DA-F33A-4D3A-A4A2-2A408D630FF2}" type="slidenum">
              <a:rPr lang="uk-UA" smtClean="0"/>
              <a:t>‹№›</a:t>
            </a:fld>
            <a:endParaRPr lang="uk-UA"/>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9502060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1448721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42582052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wo content white">
    <p:spTree>
      <p:nvGrpSpPr>
        <p:cNvPr id="1" name=""/>
        <p:cNvGrpSpPr/>
        <p:nvPr/>
      </p:nvGrpSpPr>
      <p:grpSpPr>
        <a:xfrm>
          <a:off x="0" y="0"/>
          <a:ext cx="0" cy="0"/>
          <a:chOff x="0" y="0"/>
          <a:chExt cx="0" cy="0"/>
        </a:xfrm>
      </p:grpSpPr>
      <p:sp>
        <p:nvSpPr>
          <p:cNvPr id="24" name="Title 23">
            <a:extLst>
              <a:ext uri="{FF2B5EF4-FFF2-40B4-BE49-F238E27FC236}">
                <a16:creationId xmlns:a16="http://schemas.microsoft.com/office/drawing/2014/main" id="{858662D7-CF46-F937-6492-FE3D6164B073}"/>
              </a:ext>
            </a:extLst>
          </p:cNvPr>
          <p:cNvSpPr>
            <a:spLocks noGrp="1"/>
          </p:cNvSpPr>
          <p:nvPr>
            <p:ph type="ctrTitle"/>
          </p:nvPr>
        </p:nvSpPr>
        <p:spPr>
          <a:xfrm>
            <a:off x="0" y="824687"/>
            <a:ext cx="10191549" cy="1639937"/>
          </a:xfrm>
          <a:custGeom>
            <a:avLst/>
            <a:gdLst>
              <a:gd name="connsiteX0" fmla="*/ 0 w 10191549"/>
              <a:gd name="connsiteY0" fmla="*/ 0 h 1639937"/>
              <a:gd name="connsiteX1" fmla="*/ 135109 w 10191549"/>
              <a:gd name="connsiteY1" fmla="*/ 0 h 1639937"/>
              <a:gd name="connsiteX2" fmla="*/ 826338 w 10191549"/>
              <a:gd name="connsiteY2" fmla="*/ 0 h 1639937"/>
              <a:gd name="connsiteX3" fmla="*/ 9743633 w 10191549"/>
              <a:gd name="connsiteY3" fmla="*/ 0 h 1639937"/>
              <a:gd name="connsiteX4" fmla="*/ 10191549 w 10191549"/>
              <a:gd name="connsiteY4" fmla="*/ 1639937 h 1639937"/>
              <a:gd name="connsiteX5" fmla="*/ 826338 w 10191549"/>
              <a:gd name="connsiteY5" fmla="*/ 1639937 h 1639937"/>
              <a:gd name="connsiteX6" fmla="*/ 583025 w 10191549"/>
              <a:gd name="connsiteY6" fmla="*/ 1639937 h 1639937"/>
              <a:gd name="connsiteX7" fmla="*/ 0 w 10191549"/>
              <a:gd name="connsiteY7" fmla="*/ 1639937 h 1639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91549" h="1639937">
                <a:moveTo>
                  <a:pt x="0" y="0"/>
                </a:moveTo>
                <a:lnTo>
                  <a:pt x="135109" y="0"/>
                </a:lnTo>
                <a:lnTo>
                  <a:pt x="826338" y="0"/>
                </a:lnTo>
                <a:lnTo>
                  <a:pt x="9743633" y="0"/>
                </a:lnTo>
                <a:lnTo>
                  <a:pt x="10191549" y="1639937"/>
                </a:lnTo>
                <a:lnTo>
                  <a:pt x="826338" y="1639937"/>
                </a:lnTo>
                <a:lnTo>
                  <a:pt x="583025" y="1639937"/>
                </a:lnTo>
                <a:lnTo>
                  <a:pt x="0" y="1639937"/>
                </a:lnTo>
                <a:close/>
              </a:path>
            </a:pathLst>
          </a:custGeom>
          <a:solidFill>
            <a:schemeClr val="accent2"/>
          </a:solidFill>
        </p:spPr>
        <p:txBody>
          <a:bodyPr wrap="square" lIns="914400" rIns="182880" anchor="ctr">
            <a:noAutofit/>
          </a:bodyPr>
          <a:lstStyle>
            <a:lvl1pPr algn="l">
              <a:defRPr sz="3200" cap="all" spc="300" baseline="0">
                <a:solidFill>
                  <a:schemeClr val="bg1"/>
                </a:solidFill>
                <a:latin typeface="+mj-lt"/>
              </a:defRPr>
            </a:lvl1pPr>
          </a:lstStyle>
          <a:p>
            <a:endParaRPr lang="en-US" dirty="0"/>
          </a:p>
        </p:txBody>
      </p:sp>
      <p:sp>
        <p:nvSpPr>
          <p:cNvPr id="11" name="Content Placeholder 27">
            <a:extLst>
              <a:ext uri="{FF2B5EF4-FFF2-40B4-BE49-F238E27FC236}">
                <a16:creationId xmlns:a16="http://schemas.microsoft.com/office/drawing/2014/main" id="{4029C93B-5794-90B2-3E4E-BDE0F550768E}"/>
              </a:ext>
            </a:extLst>
          </p:cNvPr>
          <p:cNvSpPr>
            <a:spLocks noGrp="1"/>
          </p:cNvSpPr>
          <p:nvPr>
            <p:ph sz="quarter" idx="15"/>
          </p:nvPr>
        </p:nvSpPr>
        <p:spPr>
          <a:xfrm>
            <a:off x="822960" y="2843784"/>
            <a:ext cx="3739896" cy="3191256"/>
          </a:xfrm>
        </p:spPr>
        <p:txBody>
          <a:bodyPr/>
          <a:lstStyle>
            <a:lvl1pPr marL="0" indent="0">
              <a:lnSpc>
                <a:spcPct val="100000"/>
              </a:lnSpc>
              <a:buNone/>
              <a:defRPr sz="1800" b="1" cap="all" spc="100" baseline="0">
                <a:solidFill>
                  <a:schemeClr val="tx1"/>
                </a:solidFill>
              </a:defRPr>
            </a:lvl1pPr>
            <a:lvl2pPr marL="342900" indent="-342900">
              <a:lnSpc>
                <a:spcPct val="100000"/>
              </a:lnSpc>
              <a:spcBef>
                <a:spcPts val="1000"/>
              </a:spcBef>
              <a:buFont typeface="+mj-lt"/>
              <a:buAutoNum type="arabicPeriod"/>
              <a:defRPr sz="1800" spc="100">
                <a:solidFill>
                  <a:schemeClr val="tx1"/>
                </a:solidFill>
              </a:defRPr>
            </a:lvl2pPr>
            <a:lvl3pPr marL="731520" indent="-347472">
              <a:lnSpc>
                <a:spcPct val="100000"/>
              </a:lnSpc>
              <a:spcBef>
                <a:spcPts val="1000"/>
              </a:spcBef>
              <a:buFont typeface="+mj-lt"/>
              <a:buAutoNum type="alphaLcPeriod"/>
              <a:defRPr sz="1800" spc="100">
                <a:solidFill>
                  <a:schemeClr val="tx1"/>
                </a:solidFill>
              </a:defRPr>
            </a:lvl3pPr>
            <a:lvl4pPr marL="1097280" indent="-347472">
              <a:lnSpc>
                <a:spcPct val="100000"/>
              </a:lnSpc>
              <a:buFont typeface="+mj-lt"/>
              <a:buAutoNum type="arabicParenR"/>
              <a:defRPr sz="1600" spc="100">
                <a:solidFill>
                  <a:schemeClr val="tx1"/>
                </a:solidFill>
              </a:defRPr>
            </a:lvl4pPr>
            <a:lvl5pPr marL="1463040" indent="-347472">
              <a:lnSpc>
                <a:spcPct val="100000"/>
              </a:lnSpc>
              <a:buFont typeface="+mj-lt"/>
              <a:buAutoNum type="alphaLcParenR"/>
              <a:defRPr sz="1600" spc="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7">
            <a:extLst>
              <a:ext uri="{FF2B5EF4-FFF2-40B4-BE49-F238E27FC236}">
                <a16:creationId xmlns:a16="http://schemas.microsoft.com/office/drawing/2014/main" id="{BC942EEA-C86E-05B1-BF5C-6F13A52F5BDB}"/>
              </a:ext>
            </a:extLst>
          </p:cNvPr>
          <p:cNvSpPr>
            <a:spLocks noGrp="1"/>
          </p:cNvSpPr>
          <p:nvPr>
            <p:ph sz="quarter" idx="16"/>
          </p:nvPr>
        </p:nvSpPr>
        <p:spPr>
          <a:xfrm>
            <a:off x="5074920" y="2843784"/>
            <a:ext cx="5824728" cy="3191256"/>
          </a:xfrm>
        </p:spPr>
        <p:txBody>
          <a:bodyPr/>
          <a:lstStyle>
            <a:lvl1pPr marL="0" indent="0">
              <a:lnSpc>
                <a:spcPct val="100000"/>
              </a:lnSpc>
              <a:buNone/>
              <a:defRPr sz="1800" b="1" cap="all" spc="100" baseline="0">
                <a:solidFill>
                  <a:schemeClr val="tx1"/>
                </a:solidFill>
              </a:defRPr>
            </a:lvl1pPr>
            <a:lvl2pPr marL="0" indent="0">
              <a:lnSpc>
                <a:spcPct val="100000"/>
              </a:lnSpc>
              <a:spcBef>
                <a:spcPts val="1000"/>
              </a:spcBef>
              <a:buNone/>
              <a:defRPr sz="1800" spc="100">
                <a:solidFill>
                  <a:schemeClr val="tx1"/>
                </a:solidFill>
              </a:defRPr>
            </a:lvl2pPr>
            <a:lvl3pPr marL="283464" indent="-283464">
              <a:lnSpc>
                <a:spcPct val="100000"/>
              </a:lnSpc>
              <a:spcBef>
                <a:spcPts val="1000"/>
              </a:spcBef>
              <a:defRPr sz="1800" spc="100">
                <a:solidFill>
                  <a:schemeClr val="tx1"/>
                </a:solidFill>
              </a:defRPr>
            </a:lvl3pPr>
            <a:lvl4pPr marL="548640" indent="-283464">
              <a:lnSpc>
                <a:spcPct val="100000"/>
              </a:lnSpc>
              <a:defRPr sz="1600" spc="100">
                <a:solidFill>
                  <a:schemeClr val="tx1"/>
                </a:solidFill>
              </a:defRPr>
            </a:lvl4pPr>
            <a:lvl5pPr marL="822960" indent="-283464">
              <a:lnSpc>
                <a:spcPct val="100000"/>
              </a:lnSpc>
              <a:defRPr sz="1600" spc="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8" name="Straight Connector 17">
            <a:extLst>
              <a:ext uri="{FF2B5EF4-FFF2-40B4-BE49-F238E27FC236}">
                <a16:creationId xmlns:a16="http://schemas.microsoft.com/office/drawing/2014/main" id="{FF4D7FE7-14AE-6C8F-B799-1BD57470E8FA}"/>
              </a:ext>
            </a:extLst>
          </p:cNvPr>
          <p:cNvCxnSpPr>
            <a:cxnSpLocks/>
          </p:cNvCxnSpPr>
          <p:nvPr userDrawn="1"/>
        </p:nvCxnSpPr>
        <p:spPr>
          <a:xfrm flipH="1" flipV="1">
            <a:off x="10191549" y="0"/>
            <a:ext cx="2000451"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9E45BFC1-4E9D-0F01-ED91-44F27D54EE88}"/>
              </a:ext>
            </a:extLst>
          </p:cNvPr>
          <p:cNvCxnSpPr>
            <a:cxnSpLocks/>
          </p:cNvCxnSpPr>
          <p:nvPr userDrawn="1"/>
        </p:nvCxnSpPr>
        <p:spPr>
          <a:xfrm flipH="1" flipV="1">
            <a:off x="0" y="3406587"/>
            <a:ext cx="1006763" cy="345141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6" name="Date Placeholder 25">
            <a:extLst>
              <a:ext uri="{FF2B5EF4-FFF2-40B4-BE49-F238E27FC236}">
                <a16:creationId xmlns:a16="http://schemas.microsoft.com/office/drawing/2014/main" id="{1508553F-E814-00F0-D6A7-5573C7951142}"/>
              </a:ext>
            </a:extLst>
          </p:cNvPr>
          <p:cNvSpPr>
            <a:spLocks noGrp="1"/>
          </p:cNvSpPr>
          <p:nvPr>
            <p:ph type="dt" sz="half" idx="17"/>
          </p:nvPr>
        </p:nvSpPr>
        <p:spPr/>
        <p:txBody>
          <a:bodyPr/>
          <a:lstStyle/>
          <a:p>
            <a:r>
              <a:rPr lang="en-US"/>
              <a:t>20XX</a:t>
            </a:r>
            <a:endParaRPr lang="en-US" dirty="0"/>
          </a:p>
        </p:txBody>
      </p:sp>
      <p:sp>
        <p:nvSpPr>
          <p:cNvPr id="27" name="Footer Placeholder 26">
            <a:extLst>
              <a:ext uri="{FF2B5EF4-FFF2-40B4-BE49-F238E27FC236}">
                <a16:creationId xmlns:a16="http://schemas.microsoft.com/office/drawing/2014/main" id="{1449FFC7-A582-FD77-53A9-CF0B7F2D1B7A}"/>
              </a:ext>
            </a:extLst>
          </p:cNvPr>
          <p:cNvSpPr>
            <a:spLocks noGrp="1"/>
          </p:cNvSpPr>
          <p:nvPr>
            <p:ph type="ftr" sz="quarter" idx="18"/>
          </p:nvPr>
        </p:nvSpPr>
        <p:spPr/>
        <p:txBody>
          <a:bodyPr/>
          <a:lstStyle/>
          <a:p>
            <a:r>
              <a:rPr lang="en-US" dirty="0"/>
              <a:t>PRESENTATION TITLE</a:t>
            </a:r>
          </a:p>
        </p:txBody>
      </p:sp>
      <p:sp>
        <p:nvSpPr>
          <p:cNvPr id="28" name="Slide Number Placeholder 27">
            <a:extLst>
              <a:ext uri="{FF2B5EF4-FFF2-40B4-BE49-F238E27FC236}">
                <a16:creationId xmlns:a16="http://schemas.microsoft.com/office/drawing/2014/main" id="{3E86B4DA-B745-BBB9-6AFB-CC6723232CEE}"/>
              </a:ext>
            </a:extLst>
          </p:cNvPr>
          <p:cNvSpPr>
            <a:spLocks noGrp="1"/>
          </p:cNvSpPr>
          <p:nvPr>
            <p:ph type="sldNum" sz="quarter" idx="19"/>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41512990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content, and tabl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8772D93E-C550-4461-E6B7-EBCA7CAEC8DF}"/>
              </a:ext>
            </a:extLst>
          </p:cNvPr>
          <p:cNvCxnSpPr>
            <a:cxnSpLocks/>
          </p:cNvCxnSpPr>
          <p:nvPr userDrawn="1"/>
        </p:nvCxnSpPr>
        <p:spPr>
          <a:xfrm rot="10800000" flipV="1">
            <a:off x="0" y="0"/>
            <a:ext cx="1006763" cy="345141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15" name="Title 21">
            <a:extLst>
              <a:ext uri="{FF2B5EF4-FFF2-40B4-BE49-F238E27FC236}">
                <a16:creationId xmlns:a16="http://schemas.microsoft.com/office/drawing/2014/main" id="{3A7F7468-D0CF-4B30-965A-D9066D6C288F}"/>
              </a:ext>
            </a:extLst>
          </p:cNvPr>
          <p:cNvSpPr>
            <a:spLocks noGrp="1"/>
          </p:cNvSpPr>
          <p:nvPr>
            <p:ph type="ctrTitle"/>
          </p:nvPr>
        </p:nvSpPr>
        <p:spPr>
          <a:xfrm>
            <a:off x="6610" y="824686"/>
            <a:ext cx="7154158" cy="1632045"/>
          </a:xfrm>
          <a:custGeom>
            <a:avLst/>
            <a:gdLst>
              <a:gd name="connsiteX0" fmla="*/ 408011 w 7242048"/>
              <a:gd name="connsiteY0" fmla="*/ 0 h 1632045"/>
              <a:gd name="connsiteX1" fmla="*/ 7242048 w 7242048"/>
              <a:gd name="connsiteY1" fmla="*/ 0 h 1632045"/>
              <a:gd name="connsiteX2" fmla="*/ 6834037 w 7242048"/>
              <a:gd name="connsiteY2" fmla="*/ 1632044 h 1632045"/>
              <a:gd name="connsiteX3" fmla="*/ 826338 w 7242048"/>
              <a:gd name="connsiteY3" fmla="*/ 1632044 h 1632045"/>
              <a:gd name="connsiteX4" fmla="*/ 826338 w 7242048"/>
              <a:gd name="connsiteY4" fmla="*/ 1632045 h 1632045"/>
              <a:gd name="connsiteX5" fmla="*/ 0 w 7242048"/>
              <a:gd name="connsiteY5" fmla="*/ 1632045 h 1632045"/>
              <a:gd name="connsiteX6" fmla="*/ 0 w 7242048"/>
              <a:gd name="connsiteY6" fmla="*/ 1632044 h 1632045"/>
              <a:gd name="connsiteX7" fmla="*/ 0 w 7242048"/>
              <a:gd name="connsiteY7" fmla="*/ 1 h 1632045"/>
              <a:gd name="connsiteX8" fmla="*/ 408011 w 7242048"/>
              <a:gd name="connsiteY8" fmla="*/ 1 h 1632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42048" h="1632045">
                <a:moveTo>
                  <a:pt x="408011" y="0"/>
                </a:moveTo>
                <a:lnTo>
                  <a:pt x="7242048" y="0"/>
                </a:lnTo>
                <a:lnTo>
                  <a:pt x="6834037" y="1632044"/>
                </a:lnTo>
                <a:lnTo>
                  <a:pt x="826338" y="1632044"/>
                </a:lnTo>
                <a:lnTo>
                  <a:pt x="826338" y="1632045"/>
                </a:lnTo>
                <a:lnTo>
                  <a:pt x="0" y="1632045"/>
                </a:lnTo>
                <a:lnTo>
                  <a:pt x="0" y="1632044"/>
                </a:lnTo>
                <a:lnTo>
                  <a:pt x="0" y="1"/>
                </a:lnTo>
                <a:lnTo>
                  <a:pt x="408011" y="1"/>
                </a:lnTo>
                <a:close/>
              </a:path>
            </a:pathLst>
          </a:cu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lIns="914400" rIns="0" anchor="ctr">
            <a:noAutofit/>
          </a:bodyPr>
          <a:lstStyle>
            <a:lvl1pPr algn="l">
              <a:lnSpc>
                <a:spcPct val="100000"/>
              </a:lnSpc>
              <a:defRPr sz="3200" cap="all" spc="300" baseline="0">
                <a:solidFill>
                  <a:schemeClr val="bg1"/>
                </a:solidFill>
                <a:latin typeface="+mj-lt"/>
              </a:defRPr>
            </a:lvl1pPr>
          </a:lstStyle>
          <a:p>
            <a:endParaRPr lang="en-US" dirty="0"/>
          </a:p>
        </p:txBody>
      </p:sp>
      <p:sp>
        <p:nvSpPr>
          <p:cNvPr id="8" name="Content Placeholder 27">
            <a:extLst>
              <a:ext uri="{FF2B5EF4-FFF2-40B4-BE49-F238E27FC236}">
                <a16:creationId xmlns:a16="http://schemas.microsoft.com/office/drawing/2014/main" id="{F44119C9-6F5C-7546-AD19-0BF20ADDC75A}"/>
              </a:ext>
            </a:extLst>
          </p:cNvPr>
          <p:cNvSpPr>
            <a:spLocks noGrp="1"/>
          </p:cNvSpPr>
          <p:nvPr>
            <p:ph sz="quarter" idx="16"/>
          </p:nvPr>
        </p:nvSpPr>
        <p:spPr>
          <a:xfrm>
            <a:off x="7955280" y="822960"/>
            <a:ext cx="3447288" cy="1636776"/>
          </a:xfrm>
        </p:spPr>
        <p:txBody>
          <a:bodyPr/>
          <a:lstStyle>
            <a:lvl1pPr marL="0" indent="0" algn="l">
              <a:lnSpc>
                <a:spcPct val="90000"/>
              </a:lnSpc>
              <a:buNone/>
              <a:defRPr sz="1800" b="0" i="0" cap="none" spc="100" baseline="0">
                <a:solidFill>
                  <a:schemeClr val="tx1"/>
                </a:solidFill>
              </a:defRPr>
            </a:lvl1pPr>
            <a:lvl2pPr marL="0" indent="0" algn="l">
              <a:lnSpc>
                <a:spcPct val="90000"/>
              </a:lnSpc>
              <a:spcBef>
                <a:spcPts val="1000"/>
              </a:spcBef>
              <a:buNone/>
              <a:defRPr sz="1800" spc="100">
                <a:solidFill>
                  <a:schemeClr val="tx1"/>
                </a:solidFill>
              </a:defRPr>
            </a:lvl2pPr>
            <a:lvl3pPr marL="283464" indent="-283464" algn="l">
              <a:lnSpc>
                <a:spcPct val="90000"/>
              </a:lnSpc>
              <a:spcBef>
                <a:spcPts val="1000"/>
              </a:spcBef>
              <a:defRPr sz="1800" spc="100">
                <a:solidFill>
                  <a:schemeClr val="tx1"/>
                </a:solidFill>
              </a:defRPr>
            </a:lvl3pPr>
            <a:lvl4pPr marL="1097280" indent="-347472" algn="l">
              <a:lnSpc>
                <a:spcPct val="100000"/>
              </a:lnSpc>
              <a:defRPr sz="1600">
                <a:solidFill>
                  <a:schemeClr val="tx1"/>
                </a:solidFill>
              </a:defRPr>
            </a:lvl4pPr>
            <a:lvl5pPr marL="1463040" indent="-347472" algn="l">
              <a:lnSpc>
                <a:spcPct val="100000"/>
              </a:lnSpc>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29" name="Content Placeholder 27">
            <a:extLst>
              <a:ext uri="{FF2B5EF4-FFF2-40B4-BE49-F238E27FC236}">
                <a16:creationId xmlns:a16="http://schemas.microsoft.com/office/drawing/2014/main" id="{2050A67D-B2BA-336A-36B8-35D283DEAD58}"/>
              </a:ext>
            </a:extLst>
          </p:cNvPr>
          <p:cNvSpPr>
            <a:spLocks noGrp="1"/>
          </p:cNvSpPr>
          <p:nvPr>
            <p:ph sz="quarter" idx="15"/>
          </p:nvPr>
        </p:nvSpPr>
        <p:spPr>
          <a:xfrm>
            <a:off x="640080" y="2834640"/>
            <a:ext cx="10963656" cy="3364992"/>
          </a:xfrm>
        </p:spPr>
        <p:txBody>
          <a:bodyPr/>
          <a:lstStyle>
            <a:lvl1pPr marL="0" indent="0">
              <a:lnSpc>
                <a:spcPct val="100000"/>
              </a:lnSpc>
              <a:buNone/>
              <a:defRPr sz="1800" b="1"/>
            </a:lvl1pPr>
            <a:lvl2pPr marL="283464" indent="-283464">
              <a:lnSpc>
                <a:spcPct val="100000"/>
              </a:lnSpc>
              <a:spcBef>
                <a:spcPts val="1000"/>
              </a:spcBef>
              <a:defRPr sz="1800"/>
            </a:lvl2pPr>
            <a:lvl3pPr marL="548640" indent="-283464">
              <a:lnSpc>
                <a:spcPct val="100000"/>
              </a:lnSpc>
              <a:defRPr sz="1600"/>
            </a:lvl3pPr>
            <a:lvl4pPr marL="822960" indent="-283464">
              <a:lnSpc>
                <a:spcPct val="100000"/>
              </a:lnSpc>
              <a:defRPr sz="1600"/>
            </a:lvl4pPr>
            <a:lvl5pPr marL="1097280" indent="-283464">
              <a:lnSpc>
                <a:spcPct val="100000"/>
              </a:lnSpc>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 name="Straight Connector 1">
            <a:extLst>
              <a:ext uri="{FF2B5EF4-FFF2-40B4-BE49-F238E27FC236}">
                <a16:creationId xmlns:a16="http://schemas.microsoft.com/office/drawing/2014/main" id="{C383A65A-D347-71C9-F4A2-8F5D4497FD4D}"/>
              </a:ext>
            </a:extLst>
          </p:cNvPr>
          <p:cNvCxnSpPr>
            <a:cxnSpLocks/>
          </p:cNvCxnSpPr>
          <p:nvPr userDrawn="1"/>
        </p:nvCxnSpPr>
        <p:spPr>
          <a:xfrm flipH="1">
            <a:off x="10402380" y="745435"/>
            <a:ext cx="1783010" cy="6112565"/>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9" name="Date Placeholder 8">
            <a:extLst>
              <a:ext uri="{FF2B5EF4-FFF2-40B4-BE49-F238E27FC236}">
                <a16:creationId xmlns:a16="http://schemas.microsoft.com/office/drawing/2014/main" id="{4A08CD67-7152-A02B-8A2F-B44E9CCAD7F9}"/>
              </a:ext>
            </a:extLst>
          </p:cNvPr>
          <p:cNvSpPr>
            <a:spLocks noGrp="1"/>
          </p:cNvSpPr>
          <p:nvPr>
            <p:ph type="dt" sz="half" idx="17"/>
          </p:nvPr>
        </p:nvSpPr>
        <p:spPr/>
        <p:txBody>
          <a:bodyPr/>
          <a:lstStyle/>
          <a:p>
            <a:r>
              <a:rPr lang="en-US"/>
              <a:t>20XX</a:t>
            </a:r>
            <a:endParaRPr lang="en-US" dirty="0"/>
          </a:p>
        </p:txBody>
      </p:sp>
      <p:sp>
        <p:nvSpPr>
          <p:cNvPr id="10" name="Footer Placeholder 9">
            <a:extLst>
              <a:ext uri="{FF2B5EF4-FFF2-40B4-BE49-F238E27FC236}">
                <a16:creationId xmlns:a16="http://schemas.microsoft.com/office/drawing/2014/main" id="{341E31B1-712C-1978-83E4-9E3ECD078436}"/>
              </a:ext>
            </a:extLst>
          </p:cNvPr>
          <p:cNvSpPr>
            <a:spLocks noGrp="1"/>
          </p:cNvSpPr>
          <p:nvPr>
            <p:ph type="ftr" sz="quarter" idx="18"/>
          </p:nvPr>
        </p:nvSpPr>
        <p:spPr/>
        <p:txBody>
          <a:bodyPr/>
          <a:lstStyle/>
          <a:p>
            <a:r>
              <a:rPr lang="en-US" dirty="0"/>
              <a:t>PRESENTATION TITLE</a:t>
            </a:r>
          </a:p>
        </p:txBody>
      </p:sp>
      <p:sp>
        <p:nvSpPr>
          <p:cNvPr id="11" name="Slide Number Placeholder 10">
            <a:extLst>
              <a:ext uri="{FF2B5EF4-FFF2-40B4-BE49-F238E27FC236}">
                <a16:creationId xmlns:a16="http://schemas.microsoft.com/office/drawing/2014/main" id="{9D591037-E4B7-3E09-BA80-2781FA313B2B}"/>
              </a:ext>
            </a:extLst>
          </p:cNvPr>
          <p:cNvSpPr>
            <a:spLocks noGrp="1"/>
          </p:cNvSpPr>
          <p:nvPr>
            <p:ph type="sldNum" sz="quarter" idx="19"/>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350829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3836116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E23F8DA-F33A-4D3A-A4A2-2A408D630FF2}" type="slidenum">
              <a:rPr lang="uk-UA" smtClean="0"/>
              <a:t>‹№›</a:t>
            </a:fld>
            <a:endParaRPr lang="uk-UA"/>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7432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0BCC1CB1-2109-432D-9225-951DF44C5852}"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212245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uk-UA"/>
              <a:t>Клацніть, щоб відредагувати стилі зразків тексту</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0BCC1CB1-2109-432D-9225-951DF44C5852}" type="datetimeFigureOut">
              <a:rPr lang="uk-UA" smtClean="0"/>
              <a:t>04.03.2025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3828404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0BCC1CB1-2109-432D-9225-951DF44C5852}" type="datetimeFigureOut">
              <a:rPr lang="uk-UA" smtClean="0"/>
              <a:t>04.03.2025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2216286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CC1CB1-2109-432D-9225-951DF44C5852}" type="datetimeFigureOut">
              <a:rPr lang="uk-UA" smtClean="0"/>
              <a:t>04.03.2025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2293581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0BCC1CB1-2109-432D-9225-951DF44C5852}"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515893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0BCC1CB1-2109-432D-9225-951DF44C5852}"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1688579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0BCC1CB1-2109-432D-9225-951DF44C5852}" type="datetimeFigureOut">
              <a:rPr lang="uk-UA" smtClean="0"/>
              <a:t>04.03.2025</a:t>
            </a:fld>
            <a:endParaRPr lang="uk-UA"/>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uk-UA"/>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CE23F8DA-F33A-4D3A-A4A2-2A408D630FF2}" type="slidenum">
              <a:rPr lang="uk-UA" smtClean="0"/>
              <a:t>‹№›</a:t>
            </a:fld>
            <a:endParaRPr lang="uk-UA"/>
          </a:p>
        </p:txBody>
      </p:sp>
    </p:spTree>
    <p:extLst>
      <p:ext uri="{BB962C8B-B14F-4D97-AF65-F5344CB8AC3E}">
        <p14:creationId xmlns:p14="http://schemas.microsoft.com/office/powerpoint/2010/main" val="34206712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40450D-2DE5-419E-9CDA-17F8694BC569}"/>
              </a:ext>
            </a:extLst>
          </p:cNvPr>
          <p:cNvSpPr>
            <a:spLocks noGrp="1"/>
          </p:cNvSpPr>
          <p:nvPr>
            <p:ph type="ctrTitle"/>
          </p:nvPr>
        </p:nvSpPr>
        <p:spPr>
          <a:xfrm>
            <a:off x="1460655" y="1408176"/>
            <a:ext cx="9418320" cy="4041648"/>
          </a:xfrm>
        </p:spPr>
        <p:txBody>
          <a:bodyPr>
            <a:normAutofit/>
          </a:bodyPr>
          <a:lstStyle/>
          <a:p>
            <a:pPr algn="ctr"/>
            <a:r>
              <a:rPr lang="ru-RU" dirty="0">
                <a:solidFill>
                  <a:srgbClr val="FF0000"/>
                </a:solidFill>
              </a:rPr>
              <a:t>Тема 13. </a:t>
            </a:r>
            <a:r>
              <a:rPr lang="ru-RU" dirty="0"/>
              <a:t>НАТО та </a:t>
            </a:r>
            <a:r>
              <a:rPr lang="ru-RU" dirty="0" err="1"/>
              <a:t>Україна</a:t>
            </a:r>
            <a:r>
              <a:rPr lang="ru-RU" dirty="0"/>
              <a:t> </a:t>
            </a:r>
            <a:br>
              <a:rPr lang="ru-RU" dirty="0"/>
            </a:br>
            <a:endParaRPr lang="uk-UA" dirty="0"/>
          </a:p>
        </p:txBody>
      </p:sp>
    </p:spTree>
    <p:extLst>
      <p:ext uri="{BB962C8B-B14F-4D97-AF65-F5344CB8AC3E}">
        <p14:creationId xmlns:p14="http://schemas.microsoft.com/office/powerpoint/2010/main" val="1000255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CDFEEAF7-EFF1-49C8-BA85-5865221ECF44}"/>
              </a:ext>
            </a:extLst>
          </p:cNvPr>
          <p:cNvSpPr>
            <a:spLocks noGrp="1"/>
          </p:cNvSpPr>
          <p:nvPr>
            <p:ph type="title"/>
          </p:nvPr>
        </p:nvSpPr>
        <p:spPr>
          <a:xfrm>
            <a:off x="1249680" y="128693"/>
            <a:ext cx="9692640" cy="1325562"/>
          </a:xfrm>
        </p:spPr>
        <p:txBody>
          <a:bodyPr/>
          <a:lstStyle/>
          <a:p>
            <a:r>
              <a:rPr lang="uk-UA" dirty="0">
                <a:solidFill>
                  <a:srgbClr val="FF0000"/>
                </a:solidFill>
              </a:rPr>
              <a:t>Політичні вимоги</a:t>
            </a:r>
          </a:p>
        </p:txBody>
      </p:sp>
      <p:sp>
        <p:nvSpPr>
          <p:cNvPr id="5" name="Місце для вмісту 4">
            <a:extLst>
              <a:ext uri="{FF2B5EF4-FFF2-40B4-BE49-F238E27FC236}">
                <a16:creationId xmlns:a16="http://schemas.microsoft.com/office/drawing/2014/main" id="{B9DC3131-3AE5-4F87-8560-57A4F58C71C0}"/>
              </a:ext>
            </a:extLst>
          </p:cNvPr>
          <p:cNvSpPr>
            <a:spLocks noGrp="1"/>
          </p:cNvSpPr>
          <p:nvPr>
            <p:ph idx="1"/>
          </p:nvPr>
        </p:nvSpPr>
        <p:spPr>
          <a:xfrm>
            <a:off x="423333" y="1828800"/>
            <a:ext cx="10769600" cy="5029200"/>
          </a:xfrm>
        </p:spPr>
        <p:txBody>
          <a:bodyPr>
            <a:normAutofit/>
          </a:bodyPr>
          <a:lstStyle/>
          <a:p>
            <a:pPr algn="just"/>
            <a:r>
              <a:rPr lang="uk-UA" dirty="0"/>
              <a:t>Політичні вимоги НАТО є фундаментальними та передбачають формування стабільної демократичної системи управління. Країна-кандидат повинна мати розвинену демократичну політичну систему з чітким механізмом мирної передачі влади, функціонуючим парламентаризмом та системою стримувань і </a:t>
            </a:r>
            <a:r>
              <a:rPr lang="uk-UA" dirty="0" err="1"/>
              <a:t>противаг</a:t>
            </a:r>
            <a:r>
              <a:rPr lang="uk-UA" dirty="0"/>
              <a:t> між гілками влади.</a:t>
            </a:r>
          </a:p>
          <a:p>
            <a:pPr algn="just"/>
            <a:r>
              <a:rPr lang="uk-UA" dirty="0"/>
              <a:t>Важливою політичною умовою є забезпечення верховенства права та дотримання основоположних демократичних принципів. Йдеться про незалежність судової системи, вільні та чесні вибори, гарантування прав і свобод громадян, плюралізм політичної системи та повага до прав меншин.</a:t>
            </a:r>
          </a:p>
          <a:p>
            <a:pPr algn="just"/>
            <a:r>
              <a:rPr lang="uk-UA" dirty="0"/>
              <a:t>Країна-кандидат має демонструвати послідовну зовнішню політику, орієнтовану на європейські та євроатлантичні цінності. Це передбачає готовність до конструктивного міжнародного співробітництва, дотримання міжнародного права та участі в міжнародних безпекових ініціативах.</a:t>
            </a:r>
          </a:p>
          <a:p>
            <a:endParaRPr lang="uk-UA" dirty="0"/>
          </a:p>
        </p:txBody>
      </p:sp>
    </p:spTree>
    <p:extLst>
      <p:ext uri="{BB962C8B-B14F-4D97-AF65-F5344CB8AC3E}">
        <p14:creationId xmlns:p14="http://schemas.microsoft.com/office/powerpoint/2010/main" val="3449907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FDF758-D676-4362-851D-06D4263D4AED}"/>
              </a:ext>
            </a:extLst>
          </p:cNvPr>
          <p:cNvSpPr>
            <a:spLocks noGrp="1"/>
          </p:cNvSpPr>
          <p:nvPr>
            <p:ph type="title"/>
          </p:nvPr>
        </p:nvSpPr>
        <p:spPr/>
        <p:txBody>
          <a:bodyPr/>
          <a:lstStyle/>
          <a:p>
            <a:r>
              <a:rPr lang="uk-UA" dirty="0">
                <a:solidFill>
                  <a:srgbClr val="FF0000"/>
                </a:solidFill>
              </a:rPr>
              <a:t>Економічні вимоги</a:t>
            </a:r>
          </a:p>
        </p:txBody>
      </p:sp>
      <p:sp>
        <p:nvSpPr>
          <p:cNvPr id="3" name="Місце для вмісту 2">
            <a:extLst>
              <a:ext uri="{FF2B5EF4-FFF2-40B4-BE49-F238E27FC236}">
                <a16:creationId xmlns:a16="http://schemas.microsoft.com/office/drawing/2014/main" id="{2E9025B0-A9ED-4FB5-A789-BC3851F3FB90}"/>
              </a:ext>
            </a:extLst>
          </p:cNvPr>
          <p:cNvSpPr>
            <a:spLocks noGrp="1"/>
          </p:cNvSpPr>
          <p:nvPr>
            <p:ph idx="1"/>
          </p:nvPr>
        </p:nvSpPr>
        <p:spPr>
          <a:xfrm>
            <a:off x="650917" y="1964267"/>
            <a:ext cx="10303595" cy="4351337"/>
          </a:xfrm>
        </p:spPr>
        <p:txBody>
          <a:bodyPr>
            <a:normAutofit fontScale="92500" lnSpcReduction="10000"/>
          </a:bodyPr>
          <a:lstStyle/>
          <a:p>
            <a:pPr algn="just"/>
            <a:r>
              <a:rPr lang="uk-UA" sz="2400" dirty="0"/>
              <a:t>Економічні вимоги НАТО спрямовані на забезпечення спроможності країни підтримувати власний економічний розвиток та робити внесок у колективну безпеку Альянсу. Ключовим критерієм є наявність ринкової економіки з прозорими механізмами регулювання та конкуренції.</a:t>
            </a:r>
          </a:p>
          <a:p>
            <a:pPr algn="just"/>
            <a:r>
              <a:rPr lang="uk-UA" sz="2400" dirty="0"/>
              <a:t>Країна повинна демонструвати стійкість економічної системи, здатність протистояти зовнішнім викликам та забезпечувати стабільне фінансування оборонного сектору. Важливими показниками є рівень інфляції, державного боргу, дефіциту бюджету та інвестиційної активності.</a:t>
            </a:r>
          </a:p>
          <a:p>
            <a:pPr algn="just"/>
            <a:r>
              <a:rPr lang="uk-UA" sz="2400" dirty="0"/>
              <a:t>Необхідною умовою є здатність країни виділяти не менше 2% ВВП на оборонні витрати, що є стандартом для членів НАТО. Це передбачає не лише фінансування армії, але й послідовні інвестиції в модернізацію військової техніки та інфраструктури.</a:t>
            </a:r>
          </a:p>
          <a:p>
            <a:endParaRPr lang="uk-UA" dirty="0"/>
          </a:p>
        </p:txBody>
      </p:sp>
    </p:spTree>
    <p:extLst>
      <p:ext uri="{BB962C8B-B14F-4D97-AF65-F5344CB8AC3E}">
        <p14:creationId xmlns:p14="http://schemas.microsoft.com/office/powerpoint/2010/main" val="3428591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C4D1F53-A58A-4010-8C9D-077CD6A3B456}"/>
              </a:ext>
            </a:extLst>
          </p:cNvPr>
          <p:cNvSpPr>
            <a:spLocks noGrp="1"/>
          </p:cNvSpPr>
          <p:nvPr>
            <p:ph type="title"/>
          </p:nvPr>
        </p:nvSpPr>
        <p:spPr>
          <a:xfrm>
            <a:off x="1007872" y="270933"/>
            <a:ext cx="9692640" cy="1325562"/>
          </a:xfrm>
        </p:spPr>
        <p:txBody>
          <a:bodyPr/>
          <a:lstStyle/>
          <a:p>
            <a:r>
              <a:rPr lang="uk-UA" dirty="0">
                <a:solidFill>
                  <a:srgbClr val="FF0000"/>
                </a:solidFill>
              </a:rPr>
              <a:t>Правові вимоги</a:t>
            </a:r>
          </a:p>
        </p:txBody>
      </p:sp>
      <p:sp>
        <p:nvSpPr>
          <p:cNvPr id="3" name="Місце для вмісту 2">
            <a:extLst>
              <a:ext uri="{FF2B5EF4-FFF2-40B4-BE49-F238E27FC236}">
                <a16:creationId xmlns:a16="http://schemas.microsoft.com/office/drawing/2014/main" id="{2BA10885-000D-4A74-9BAC-B4770061DE96}"/>
              </a:ext>
            </a:extLst>
          </p:cNvPr>
          <p:cNvSpPr>
            <a:spLocks noGrp="1"/>
          </p:cNvSpPr>
          <p:nvPr>
            <p:ph idx="1"/>
          </p:nvPr>
        </p:nvSpPr>
        <p:spPr>
          <a:xfrm>
            <a:off x="164592" y="1828800"/>
            <a:ext cx="10789920" cy="4876800"/>
          </a:xfrm>
        </p:spPr>
        <p:txBody>
          <a:bodyPr>
            <a:normAutofit lnSpcReduction="10000"/>
          </a:bodyPr>
          <a:lstStyle/>
          <a:p>
            <a:pPr algn="just"/>
            <a:r>
              <a:rPr lang="ru-RU" sz="2400" dirty="0" err="1"/>
              <a:t>Правові</a:t>
            </a:r>
            <a:r>
              <a:rPr lang="ru-RU" sz="2400" dirty="0"/>
              <a:t> </a:t>
            </a:r>
            <a:r>
              <a:rPr lang="ru-RU" sz="2400" dirty="0" err="1"/>
              <a:t>вимоги</a:t>
            </a:r>
            <a:r>
              <a:rPr lang="ru-RU" sz="2400" dirty="0"/>
              <a:t> НАТО </a:t>
            </a:r>
            <a:r>
              <a:rPr lang="ru-RU" sz="2400" dirty="0" err="1"/>
              <a:t>передбачають</a:t>
            </a:r>
            <a:r>
              <a:rPr lang="ru-RU" sz="2400" dirty="0"/>
              <a:t> </a:t>
            </a:r>
            <a:r>
              <a:rPr lang="ru-RU" sz="2400" dirty="0" err="1"/>
              <a:t>повну</a:t>
            </a:r>
            <a:r>
              <a:rPr lang="ru-RU" sz="2400" dirty="0"/>
              <a:t> </a:t>
            </a:r>
            <a:r>
              <a:rPr lang="ru-RU" sz="2400" dirty="0" err="1"/>
              <a:t>гармонізацію</a:t>
            </a:r>
            <a:r>
              <a:rPr lang="ru-RU" sz="2400" dirty="0"/>
              <a:t> </a:t>
            </a:r>
            <a:r>
              <a:rPr lang="ru-RU" sz="2400" dirty="0" err="1"/>
              <a:t>національного</a:t>
            </a:r>
            <a:r>
              <a:rPr lang="ru-RU" sz="2400" dirty="0"/>
              <a:t> </a:t>
            </a:r>
            <a:r>
              <a:rPr lang="ru-RU" sz="2400" dirty="0" err="1"/>
              <a:t>законодавства</a:t>
            </a:r>
            <a:r>
              <a:rPr lang="ru-RU" sz="2400" dirty="0"/>
              <a:t> з </a:t>
            </a:r>
            <a:r>
              <a:rPr lang="ru-RU" sz="2400" dirty="0" err="1"/>
              <a:t>міжнародними</a:t>
            </a:r>
            <a:r>
              <a:rPr lang="ru-RU" sz="2400" dirty="0"/>
              <a:t> стандартами та правилами Альянсу. </a:t>
            </a:r>
            <a:r>
              <a:rPr lang="ru-RU" sz="2400" dirty="0" err="1"/>
              <a:t>Йдеться</a:t>
            </a:r>
            <a:r>
              <a:rPr lang="ru-RU" sz="2400" dirty="0"/>
              <a:t> про </a:t>
            </a:r>
            <a:r>
              <a:rPr lang="ru-RU" sz="2400" dirty="0" err="1"/>
              <a:t>приведення</a:t>
            </a:r>
            <a:r>
              <a:rPr lang="ru-RU" sz="2400" dirty="0"/>
              <a:t> </a:t>
            </a:r>
            <a:r>
              <a:rPr lang="ru-RU" sz="2400" dirty="0" err="1"/>
              <a:t>законодавчої</a:t>
            </a:r>
            <a:r>
              <a:rPr lang="ru-RU" sz="2400" dirty="0"/>
              <a:t> </a:t>
            </a:r>
            <a:r>
              <a:rPr lang="ru-RU" sz="2400" dirty="0" err="1"/>
              <a:t>бази</a:t>
            </a:r>
            <a:r>
              <a:rPr lang="ru-RU" sz="2400" dirty="0"/>
              <a:t> у </a:t>
            </a:r>
            <a:r>
              <a:rPr lang="ru-RU" sz="2400" dirty="0" err="1"/>
              <a:t>відповідність</a:t>
            </a:r>
            <a:r>
              <a:rPr lang="ru-RU" sz="2400" dirty="0"/>
              <a:t> до норм </a:t>
            </a:r>
            <a:r>
              <a:rPr lang="ru-RU" sz="2400" dirty="0" err="1"/>
              <a:t>міжнародного</a:t>
            </a:r>
            <a:r>
              <a:rPr lang="ru-RU" sz="2400" dirty="0"/>
              <a:t> права, </a:t>
            </a:r>
            <a:r>
              <a:rPr lang="ru-RU" sz="2400" dirty="0" err="1"/>
              <a:t>демократичних</a:t>
            </a:r>
            <a:r>
              <a:rPr lang="ru-RU" sz="2400" dirty="0"/>
              <a:t> </a:t>
            </a:r>
            <a:r>
              <a:rPr lang="ru-RU" sz="2400" dirty="0" err="1"/>
              <a:t>принципів</a:t>
            </a:r>
            <a:r>
              <a:rPr lang="ru-RU" sz="2400" dirty="0"/>
              <a:t> та </a:t>
            </a:r>
            <a:r>
              <a:rPr lang="ru-RU" sz="2400" dirty="0" err="1"/>
              <a:t>стандартів</a:t>
            </a:r>
            <a:r>
              <a:rPr lang="ru-RU" sz="2400" dirty="0"/>
              <a:t> </a:t>
            </a:r>
            <a:r>
              <a:rPr lang="ru-RU" sz="2400" dirty="0" err="1"/>
              <a:t>колективної</a:t>
            </a:r>
            <a:r>
              <a:rPr lang="ru-RU" sz="2400" dirty="0"/>
              <a:t> </a:t>
            </a:r>
            <a:r>
              <a:rPr lang="ru-RU" sz="2400" dirty="0" err="1"/>
              <a:t>безпеки</a:t>
            </a:r>
            <a:r>
              <a:rPr lang="ru-RU" sz="2400" dirty="0"/>
              <a:t>.</a:t>
            </a:r>
          </a:p>
          <a:p>
            <a:pPr algn="just"/>
            <a:r>
              <a:rPr lang="ru-RU" sz="2400" dirty="0" err="1"/>
              <a:t>Особливу</a:t>
            </a:r>
            <a:r>
              <a:rPr lang="ru-RU" sz="2400" dirty="0"/>
              <a:t> </a:t>
            </a:r>
            <a:r>
              <a:rPr lang="ru-RU" sz="2400" dirty="0" err="1"/>
              <a:t>увагу</a:t>
            </a:r>
            <a:r>
              <a:rPr lang="ru-RU" sz="2400" dirty="0"/>
              <a:t> </a:t>
            </a:r>
            <a:r>
              <a:rPr lang="ru-RU" sz="2400" dirty="0" err="1"/>
              <a:t>приділяють</a:t>
            </a:r>
            <a:r>
              <a:rPr lang="ru-RU" sz="2400" dirty="0"/>
              <a:t> </a:t>
            </a:r>
            <a:r>
              <a:rPr lang="ru-RU" sz="2400" dirty="0" err="1"/>
              <a:t>законодавству</a:t>
            </a:r>
            <a:r>
              <a:rPr lang="ru-RU" sz="2400" dirty="0"/>
              <a:t> у </a:t>
            </a:r>
            <a:r>
              <a:rPr lang="ru-RU" sz="2400" dirty="0" err="1"/>
              <a:t>сфері</a:t>
            </a:r>
            <a:r>
              <a:rPr lang="ru-RU" sz="2400" dirty="0"/>
              <a:t> </a:t>
            </a:r>
            <a:r>
              <a:rPr lang="ru-RU" sz="2400" dirty="0" err="1"/>
              <a:t>національної</a:t>
            </a:r>
            <a:r>
              <a:rPr lang="ru-RU" sz="2400" dirty="0"/>
              <a:t> </a:t>
            </a:r>
            <a:r>
              <a:rPr lang="ru-RU" sz="2400" dirty="0" err="1"/>
              <a:t>безпеки</a:t>
            </a:r>
            <a:r>
              <a:rPr lang="ru-RU" sz="2400" dirty="0"/>
              <a:t>, оборони, </a:t>
            </a:r>
            <a:r>
              <a:rPr lang="ru-RU" sz="2400" dirty="0" err="1"/>
              <a:t>міжнародного</a:t>
            </a:r>
            <a:r>
              <a:rPr lang="ru-RU" sz="2400" dirty="0"/>
              <a:t> </a:t>
            </a:r>
            <a:r>
              <a:rPr lang="ru-RU" sz="2400" dirty="0" err="1"/>
              <a:t>співробітництва</a:t>
            </a:r>
            <a:r>
              <a:rPr lang="ru-RU" sz="2400" dirty="0"/>
              <a:t>, контролю над </a:t>
            </a:r>
            <a:r>
              <a:rPr lang="ru-RU" sz="2400" dirty="0" err="1"/>
              <a:t>озброєннями</a:t>
            </a:r>
            <a:r>
              <a:rPr lang="ru-RU" sz="2400" dirty="0"/>
              <a:t> та </a:t>
            </a:r>
            <a:r>
              <a:rPr lang="ru-RU" sz="2400" dirty="0" err="1"/>
              <a:t>врегулювання</a:t>
            </a:r>
            <a:r>
              <a:rPr lang="ru-RU" sz="2400" dirty="0"/>
              <a:t> </a:t>
            </a:r>
            <a:r>
              <a:rPr lang="ru-RU" sz="2400" dirty="0" err="1"/>
              <a:t>конфліктів</a:t>
            </a:r>
            <a:r>
              <a:rPr lang="ru-RU" sz="2400" dirty="0"/>
              <a:t>. </a:t>
            </a:r>
            <a:r>
              <a:rPr lang="ru-RU" sz="2400" dirty="0" err="1"/>
              <a:t>Необхідно</a:t>
            </a:r>
            <a:r>
              <a:rPr lang="ru-RU" sz="2400" dirty="0"/>
              <a:t> </a:t>
            </a:r>
            <a:r>
              <a:rPr lang="ru-RU" sz="2400" dirty="0" err="1"/>
              <a:t>забезпечити</a:t>
            </a:r>
            <a:r>
              <a:rPr lang="ru-RU" sz="2400" dirty="0"/>
              <a:t> </a:t>
            </a:r>
            <a:r>
              <a:rPr lang="ru-RU" sz="2400" dirty="0" err="1"/>
              <a:t>прозорі</a:t>
            </a:r>
            <a:r>
              <a:rPr lang="ru-RU" sz="2400" dirty="0"/>
              <a:t> та </a:t>
            </a:r>
            <a:r>
              <a:rPr lang="ru-RU" sz="2400" dirty="0" err="1"/>
              <a:t>демократичні</a:t>
            </a:r>
            <a:r>
              <a:rPr lang="ru-RU" sz="2400" dirty="0"/>
              <a:t> </a:t>
            </a:r>
            <a:r>
              <a:rPr lang="ru-RU" sz="2400" dirty="0" err="1"/>
              <a:t>механізми</a:t>
            </a:r>
            <a:r>
              <a:rPr lang="ru-RU" sz="2400" dirty="0"/>
              <a:t> </a:t>
            </a:r>
            <a:r>
              <a:rPr lang="ru-RU" sz="2400" dirty="0" err="1"/>
              <a:t>управління</a:t>
            </a:r>
            <a:r>
              <a:rPr lang="ru-RU" sz="2400" dirty="0"/>
              <a:t> </a:t>
            </a:r>
            <a:r>
              <a:rPr lang="ru-RU" sz="2400" dirty="0" err="1"/>
              <a:t>силовими</a:t>
            </a:r>
            <a:r>
              <a:rPr lang="ru-RU" sz="2400" dirty="0"/>
              <a:t> структурами.</a:t>
            </a:r>
          </a:p>
          <a:p>
            <a:pPr algn="just"/>
            <a:r>
              <a:rPr lang="ru-RU" sz="2400" dirty="0" err="1"/>
              <a:t>Країна</a:t>
            </a:r>
            <a:r>
              <a:rPr lang="ru-RU" sz="2400" dirty="0"/>
              <a:t>-кандидат повинна </a:t>
            </a:r>
            <a:r>
              <a:rPr lang="ru-RU" sz="2400" dirty="0" err="1"/>
              <a:t>мати</a:t>
            </a:r>
            <a:r>
              <a:rPr lang="ru-RU" sz="2400" dirty="0"/>
              <a:t> </a:t>
            </a:r>
            <a:r>
              <a:rPr lang="ru-RU" sz="2400" dirty="0" err="1"/>
              <a:t>чітку</a:t>
            </a:r>
            <a:r>
              <a:rPr lang="ru-RU" sz="2400" dirty="0"/>
              <a:t> </a:t>
            </a:r>
            <a:r>
              <a:rPr lang="ru-RU" sz="2400" dirty="0" err="1"/>
              <a:t>законодавчу</a:t>
            </a:r>
            <a:r>
              <a:rPr lang="ru-RU" sz="2400" dirty="0"/>
              <a:t> базу </a:t>
            </a:r>
            <a:r>
              <a:rPr lang="ru-RU" sz="2400" dirty="0" err="1"/>
              <a:t>щодо</a:t>
            </a:r>
            <a:r>
              <a:rPr lang="ru-RU" sz="2400" dirty="0"/>
              <a:t> </a:t>
            </a:r>
            <a:r>
              <a:rPr lang="ru-RU" sz="2400" dirty="0" err="1"/>
              <a:t>цивільного</a:t>
            </a:r>
            <a:r>
              <a:rPr lang="ru-RU" sz="2400" dirty="0"/>
              <a:t> контролю над </a:t>
            </a:r>
            <a:r>
              <a:rPr lang="ru-RU" sz="2400" dirty="0" err="1"/>
              <a:t>військовими</a:t>
            </a:r>
            <a:r>
              <a:rPr lang="ru-RU" sz="2400" dirty="0"/>
              <a:t>, </a:t>
            </a:r>
            <a:r>
              <a:rPr lang="ru-RU" sz="2400" dirty="0" err="1"/>
              <a:t>механізмів</a:t>
            </a:r>
            <a:r>
              <a:rPr lang="ru-RU" sz="2400" dirty="0"/>
              <a:t> </a:t>
            </a:r>
            <a:r>
              <a:rPr lang="ru-RU" sz="2400" dirty="0" err="1"/>
              <a:t>парламентського</a:t>
            </a:r>
            <a:r>
              <a:rPr lang="ru-RU" sz="2400" dirty="0"/>
              <a:t> </a:t>
            </a:r>
            <a:r>
              <a:rPr lang="ru-RU" sz="2400" dirty="0" err="1"/>
              <a:t>нагляду</a:t>
            </a:r>
            <a:r>
              <a:rPr lang="ru-RU" sz="2400" dirty="0"/>
              <a:t> за </a:t>
            </a:r>
            <a:r>
              <a:rPr lang="ru-RU" sz="2400" dirty="0" err="1"/>
              <a:t>безпековим</a:t>
            </a:r>
            <a:r>
              <a:rPr lang="ru-RU" sz="2400" dirty="0"/>
              <a:t> сектором та </a:t>
            </a:r>
            <a:r>
              <a:rPr lang="ru-RU" sz="2400" dirty="0" err="1"/>
              <a:t>дотримання</a:t>
            </a:r>
            <a:r>
              <a:rPr lang="ru-RU" sz="2400" dirty="0"/>
              <a:t> прав </a:t>
            </a:r>
            <a:r>
              <a:rPr lang="ru-RU" sz="2400" dirty="0" err="1"/>
              <a:t>військовослужбовців</a:t>
            </a:r>
            <a:r>
              <a:rPr lang="ru-RU" sz="2400" dirty="0"/>
              <a:t>.</a:t>
            </a:r>
          </a:p>
          <a:p>
            <a:endParaRPr lang="ru-RU" dirty="0"/>
          </a:p>
          <a:p>
            <a:endParaRPr lang="uk-UA" dirty="0"/>
          </a:p>
        </p:txBody>
      </p:sp>
    </p:spTree>
    <p:extLst>
      <p:ext uri="{BB962C8B-B14F-4D97-AF65-F5344CB8AC3E}">
        <p14:creationId xmlns:p14="http://schemas.microsoft.com/office/powerpoint/2010/main" val="1902296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69F8F2F-EC35-41F3-BCF0-41B69C327E79}"/>
              </a:ext>
            </a:extLst>
          </p:cNvPr>
          <p:cNvSpPr>
            <a:spLocks noGrp="1"/>
          </p:cNvSpPr>
          <p:nvPr>
            <p:ph type="title"/>
          </p:nvPr>
        </p:nvSpPr>
        <p:spPr/>
        <p:txBody>
          <a:bodyPr/>
          <a:lstStyle/>
          <a:p>
            <a:r>
              <a:rPr lang="uk-UA" dirty="0">
                <a:solidFill>
                  <a:srgbClr val="FF0000"/>
                </a:solidFill>
              </a:rPr>
              <a:t>Інституційні вимоги</a:t>
            </a:r>
          </a:p>
        </p:txBody>
      </p:sp>
      <p:sp>
        <p:nvSpPr>
          <p:cNvPr id="3" name="Місце для вмісту 2">
            <a:extLst>
              <a:ext uri="{FF2B5EF4-FFF2-40B4-BE49-F238E27FC236}">
                <a16:creationId xmlns:a16="http://schemas.microsoft.com/office/drawing/2014/main" id="{B0627CB9-D659-44DE-8D7B-82A9411DA7E1}"/>
              </a:ext>
            </a:extLst>
          </p:cNvPr>
          <p:cNvSpPr>
            <a:spLocks noGrp="1"/>
          </p:cNvSpPr>
          <p:nvPr>
            <p:ph idx="1"/>
          </p:nvPr>
        </p:nvSpPr>
        <p:spPr>
          <a:xfrm>
            <a:off x="652271" y="1981200"/>
            <a:ext cx="9897195" cy="4351337"/>
          </a:xfrm>
        </p:spPr>
        <p:txBody>
          <a:bodyPr>
            <a:normAutofit lnSpcReduction="10000"/>
          </a:bodyPr>
          <a:lstStyle/>
          <a:p>
            <a:pPr algn="just"/>
            <a:r>
              <a:rPr lang="uk-UA" sz="2400" dirty="0"/>
              <a:t>Інституційні вимоги НАТО охоплюють трансформацію безпекового та оборонного секторів відповідно до стандартів Альянсу. Це передбачає глибоку реформу військових структур, систем управління, підготовки особового складу та технічного оснащення.</a:t>
            </a:r>
          </a:p>
          <a:p>
            <a:pPr algn="just"/>
            <a:r>
              <a:rPr lang="uk-UA" sz="2400" dirty="0"/>
              <a:t>Необхідно створити ефективну систему стратегічного планування у сфері </a:t>
            </a:r>
            <a:r>
              <a:rPr lang="en-US" sz="2400" dirty="0"/>
              <a:t>national security, </a:t>
            </a:r>
            <a:r>
              <a:rPr lang="uk-UA" sz="2400" dirty="0"/>
              <a:t>яка б враховувала сучасні виклики та загрози. Йдеться про формування інтегрованих систем управління, розвідки, комунікації та логістики.</a:t>
            </a:r>
          </a:p>
          <a:p>
            <a:pPr algn="just"/>
            <a:r>
              <a:rPr lang="uk-UA" sz="2400" dirty="0"/>
              <a:t>Важливою умовою є деполітизація та професіоналізація безпекових інституцій, впровадження прозорих механізмів кар'єрного зростання, підвищення кваліфікації.</a:t>
            </a:r>
          </a:p>
          <a:p>
            <a:endParaRPr lang="uk-UA" dirty="0"/>
          </a:p>
        </p:txBody>
      </p:sp>
    </p:spTree>
    <p:extLst>
      <p:ext uri="{BB962C8B-B14F-4D97-AF65-F5344CB8AC3E}">
        <p14:creationId xmlns:p14="http://schemas.microsoft.com/office/powerpoint/2010/main" val="26831867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D9A0E28-C8B9-4020-85B7-D0BCCC92DEFC}"/>
              </a:ext>
            </a:extLst>
          </p:cNvPr>
          <p:cNvSpPr>
            <a:spLocks noGrp="1"/>
          </p:cNvSpPr>
          <p:nvPr>
            <p:ph type="title"/>
          </p:nvPr>
        </p:nvSpPr>
        <p:spPr>
          <a:xfrm>
            <a:off x="1249680" y="298026"/>
            <a:ext cx="9692640" cy="1325562"/>
          </a:xfrm>
        </p:spPr>
        <p:txBody>
          <a:bodyPr/>
          <a:lstStyle/>
          <a:p>
            <a:r>
              <a:rPr lang="uk-UA" dirty="0">
                <a:solidFill>
                  <a:srgbClr val="FF0000"/>
                </a:solidFill>
              </a:rPr>
              <a:t>Безпекові вимоги</a:t>
            </a:r>
          </a:p>
        </p:txBody>
      </p:sp>
      <p:sp>
        <p:nvSpPr>
          <p:cNvPr id="3" name="Місце для вмісту 2">
            <a:extLst>
              <a:ext uri="{FF2B5EF4-FFF2-40B4-BE49-F238E27FC236}">
                <a16:creationId xmlns:a16="http://schemas.microsoft.com/office/drawing/2014/main" id="{7F433A14-2705-43FD-9524-8EEDA6C67C21}"/>
              </a:ext>
            </a:extLst>
          </p:cNvPr>
          <p:cNvSpPr>
            <a:spLocks noGrp="1"/>
          </p:cNvSpPr>
          <p:nvPr>
            <p:ph idx="1"/>
          </p:nvPr>
        </p:nvSpPr>
        <p:spPr>
          <a:xfrm>
            <a:off x="923204" y="1775989"/>
            <a:ext cx="9692639" cy="5029200"/>
          </a:xfrm>
        </p:spPr>
        <p:txBody>
          <a:bodyPr/>
          <a:lstStyle/>
          <a:p>
            <a:pPr algn="just"/>
            <a:r>
              <a:rPr lang="uk-UA" sz="2000" dirty="0"/>
              <a:t>Безпекові вимоги НАТО є найбільш комплексними та охоплюють широкий спектр аспектів </a:t>
            </a:r>
            <a:r>
              <a:rPr lang="en-US" sz="2000" dirty="0"/>
              <a:t>national security. </a:t>
            </a:r>
            <a:r>
              <a:rPr lang="uk-UA" sz="2000" dirty="0"/>
              <a:t>Країна-кандидат повинна мати спроможність робити внесок у колективну безпеку Альянсу та бути готовою до спільних операцій.</a:t>
            </a:r>
          </a:p>
          <a:p>
            <a:pPr algn="just"/>
            <a:r>
              <a:rPr lang="uk-UA" sz="2000" dirty="0"/>
              <a:t>Ключовим критерієм є здатність країни протистояти зовнішнім загрозам, зокрема гібридним війнам, </a:t>
            </a:r>
            <a:r>
              <a:rPr lang="uk-UA" sz="2000" dirty="0" err="1"/>
              <a:t>кіберзагрозам</a:t>
            </a:r>
            <a:r>
              <a:rPr lang="uk-UA" sz="2000" dirty="0"/>
              <a:t>, інформаційним атакам. Необхідно мати розвинені системи </a:t>
            </a:r>
            <a:r>
              <a:rPr lang="uk-UA" sz="2000" dirty="0" err="1"/>
              <a:t>кіберзахисту</a:t>
            </a:r>
            <a:r>
              <a:rPr lang="uk-UA" sz="2000" dirty="0"/>
              <a:t>, стійкі комунікаційні мережі та потужний потенціал протидії агресії.</a:t>
            </a:r>
          </a:p>
          <a:p>
            <a:pPr algn="just"/>
            <a:r>
              <a:rPr lang="uk-UA" sz="2000" dirty="0"/>
              <a:t>Країна має бути готовою до повної сумісності своїх збройних сил зі стандартами НАТО, включаючи уніфікацію озброєння, систем управління, комунікації та логістики. Це вимагає значних інвестицій у модернізацію військової техніки та підготовку особового складу.</a:t>
            </a:r>
          </a:p>
          <a:p>
            <a:pPr algn="just"/>
            <a:endParaRPr lang="uk-UA" dirty="0"/>
          </a:p>
        </p:txBody>
      </p:sp>
    </p:spTree>
    <p:extLst>
      <p:ext uri="{BB962C8B-B14F-4D97-AF65-F5344CB8AC3E}">
        <p14:creationId xmlns:p14="http://schemas.microsoft.com/office/powerpoint/2010/main" val="9411790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693DCF-C50B-4C84-9B8F-A70E5588C8AF}"/>
              </a:ext>
            </a:extLst>
          </p:cNvPr>
          <p:cNvSpPr>
            <a:spLocks noGrp="1"/>
          </p:cNvSpPr>
          <p:nvPr>
            <p:ph type="title"/>
          </p:nvPr>
        </p:nvSpPr>
        <p:spPr/>
        <p:txBody>
          <a:bodyPr/>
          <a:lstStyle/>
          <a:p>
            <a:r>
              <a:rPr lang="uk-UA" dirty="0">
                <a:solidFill>
                  <a:srgbClr val="FF0000"/>
                </a:solidFill>
              </a:rPr>
              <a:t>Додаткові умови</a:t>
            </a:r>
          </a:p>
        </p:txBody>
      </p:sp>
      <p:sp>
        <p:nvSpPr>
          <p:cNvPr id="3" name="Місце для вмісту 2">
            <a:extLst>
              <a:ext uri="{FF2B5EF4-FFF2-40B4-BE49-F238E27FC236}">
                <a16:creationId xmlns:a16="http://schemas.microsoft.com/office/drawing/2014/main" id="{BD864B53-F913-470F-8872-75CE8AE41F4B}"/>
              </a:ext>
            </a:extLst>
          </p:cNvPr>
          <p:cNvSpPr>
            <a:spLocks noGrp="1"/>
          </p:cNvSpPr>
          <p:nvPr>
            <p:ph idx="1"/>
          </p:nvPr>
        </p:nvSpPr>
        <p:spPr/>
        <p:txBody>
          <a:bodyPr>
            <a:normAutofit/>
          </a:bodyPr>
          <a:lstStyle/>
          <a:p>
            <a:pPr algn="just"/>
            <a:r>
              <a:rPr lang="uk-UA" sz="2400" dirty="0"/>
              <a:t>Важливою умовою є відсутність невирішених територіальних конфліктів та воєнних дій. Країна-кандидат повинна демонструвати здатність до мирного врегулювання конфліктних ситуацій та дотримання міжнародного права.</a:t>
            </a:r>
          </a:p>
          <a:p>
            <a:pPr algn="just"/>
            <a:r>
              <a:rPr lang="uk-UA" sz="2400" dirty="0"/>
              <a:t>Необхідною є також повна підтримка населенням курсу на членство в НАТО, що підтверджується результатами соціологічних опитувань та громадської думки. Суспільний консенсус щодо євроатлантичної інтеграції є критично важливим фактором.</a:t>
            </a:r>
          </a:p>
          <a:p>
            <a:endParaRPr lang="uk-UA" sz="2400" dirty="0"/>
          </a:p>
        </p:txBody>
      </p:sp>
    </p:spTree>
    <p:extLst>
      <p:ext uri="{BB962C8B-B14F-4D97-AF65-F5344CB8AC3E}">
        <p14:creationId xmlns:p14="http://schemas.microsoft.com/office/powerpoint/2010/main" val="37252111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B4E08708-04F4-416B-AFAD-A2B28BD312E7}"/>
              </a:ext>
            </a:extLst>
          </p:cNvPr>
          <p:cNvSpPr>
            <a:spLocks noGrp="1"/>
          </p:cNvSpPr>
          <p:nvPr>
            <p:ph type="ctrTitle"/>
          </p:nvPr>
        </p:nvSpPr>
        <p:spPr>
          <a:xfrm>
            <a:off x="1386840" y="-406400"/>
            <a:ext cx="9418320" cy="4041648"/>
          </a:xfrm>
        </p:spPr>
        <p:txBody>
          <a:bodyPr/>
          <a:lstStyle/>
          <a:p>
            <a:pPr algn="ctr"/>
            <a:r>
              <a:rPr lang="uk-UA" dirty="0">
                <a:solidFill>
                  <a:srgbClr val="FF0000"/>
                </a:solidFill>
              </a:rPr>
              <a:t>Дякую за увагу!</a:t>
            </a:r>
          </a:p>
        </p:txBody>
      </p:sp>
    </p:spTree>
    <p:extLst>
      <p:ext uri="{BB962C8B-B14F-4D97-AF65-F5344CB8AC3E}">
        <p14:creationId xmlns:p14="http://schemas.microsoft.com/office/powerpoint/2010/main" val="3476062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D6BD8-E9A7-48AC-8E3C-A16206AB8503}"/>
              </a:ext>
            </a:extLst>
          </p:cNvPr>
          <p:cNvSpPr>
            <a:spLocks noGrp="1"/>
          </p:cNvSpPr>
          <p:nvPr>
            <p:ph type="title"/>
          </p:nvPr>
        </p:nvSpPr>
        <p:spPr/>
        <p:txBody>
          <a:bodyPr/>
          <a:lstStyle/>
          <a:p>
            <a:r>
              <a:rPr lang="uk-UA" dirty="0">
                <a:solidFill>
                  <a:srgbClr val="FF0000"/>
                </a:solidFill>
              </a:rPr>
              <a:t>План</a:t>
            </a:r>
          </a:p>
        </p:txBody>
      </p:sp>
      <p:sp>
        <p:nvSpPr>
          <p:cNvPr id="3" name="Місце для вмісту 2">
            <a:extLst>
              <a:ext uri="{FF2B5EF4-FFF2-40B4-BE49-F238E27FC236}">
                <a16:creationId xmlns:a16="http://schemas.microsoft.com/office/drawing/2014/main" id="{7DF13A68-A888-40A5-A6BD-BB5F33179EE1}"/>
              </a:ext>
            </a:extLst>
          </p:cNvPr>
          <p:cNvSpPr>
            <a:spLocks noGrp="1"/>
          </p:cNvSpPr>
          <p:nvPr>
            <p:ph idx="1"/>
          </p:nvPr>
        </p:nvSpPr>
        <p:spPr>
          <a:xfrm>
            <a:off x="1261872" y="1828800"/>
            <a:ext cx="9692640" cy="4351337"/>
          </a:xfrm>
        </p:spPr>
        <p:txBody>
          <a:bodyPr/>
          <a:lstStyle/>
          <a:p>
            <a:pPr marL="0" indent="0" algn="just">
              <a:buNone/>
              <a:tabLst>
                <a:tab pos="355600" algn="l"/>
              </a:tabLst>
            </a:pPr>
            <a:r>
              <a:rPr lang="ru-RU" sz="3200" dirty="0"/>
              <a:t>1.	</a:t>
            </a:r>
            <a:r>
              <a:rPr lang="ru-RU" sz="3200" dirty="0" err="1"/>
              <a:t>Політика</a:t>
            </a:r>
            <a:r>
              <a:rPr lang="ru-RU" sz="3200" dirty="0"/>
              <a:t> </a:t>
            </a:r>
            <a:r>
              <a:rPr lang="ru-RU" sz="3200" dirty="0" err="1"/>
              <a:t>розширення</a:t>
            </a:r>
            <a:r>
              <a:rPr lang="ru-RU" sz="3200" dirty="0"/>
              <a:t> НАТО</a:t>
            </a:r>
          </a:p>
          <a:p>
            <a:pPr marL="0" indent="0" algn="just">
              <a:buNone/>
              <a:tabLst>
                <a:tab pos="355600" algn="l"/>
              </a:tabLst>
            </a:pPr>
            <a:r>
              <a:rPr lang="ru-RU" sz="3200" dirty="0"/>
              <a:t>2.	</a:t>
            </a:r>
            <a:r>
              <a:rPr lang="ru-RU" sz="3200" dirty="0" err="1"/>
              <a:t>Особливості</a:t>
            </a:r>
            <a:r>
              <a:rPr lang="ru-RU" sz="3200" dirty="0"/>
              <a:t> </a:t>
            </a:r>
            <a:r>
              <a:rPr lang="ru-RU" sz="3200" dirty="0" err="1"/>
              <a:t>діяльності</a:t>
            </a:r>
            <a:r>
              <a:rPr lang="ru-RU" sz="3200" dirty="0"/>
              <a:t> НАТО</a:t>
            </a:r>
          </a:p>
          <a:p>
            <a:pPr marL="0" indent="0" algn="just">
              <a:buNone/>
              <a:tabLst>
                <a:tab pos="355600" algn="l"/>
              </a:tabLst>
            </a:pPr>
            <a:r>
              <a:rPr lang="ru-RU" sz="3200" dirty="0"/>
              <a:t>3.	</a:t>
            </a:r>
            <a:r>
              <a:rPr lang="ru-RU" sz="3200" dirty="0" err="1"/>
              <a:t>Політичні</a:t>
            </a:r>
            <a:r>
              <a:rPr lang="ru-RU" sz="3200" dirty="0"/>
              <a:t>, </a:t>
            </a:r>
            <a:r>
              <a:rPr lang="ru-RU" sz="3200" dirty="0" err="1"/>
              <a:t>економічні</a:t>
            </a:r>
            <a:r>
              <a:rPr lang="ru-RU" sz="3200" dirty="0"/>
              <a:t>, </a:t>
            </a:r>
            <a:r>
              <a:rPr lang="ru-RU" sz="3200" dirty="0" err="1"/>
              <a:t>правові</a:t>
            </a:r>
            <a:r>
              <a:rPr lang="ru-RU" sz="3200" dirty="0"/>
              <a:t>, </a:t>
            </a:r>
            <a:r>
              <a:rPr lang="ru-RU" sz="3200" dirty="0" err="1"/>
              <a:t>інституційні</a:t>
            </a:r>
            <a:r>
              <a:rPr lang="ru-RU" sz="3200" dirty="0"/>
              <a:t> та </a:t>
            </a:r>
            <a:r>
              <a:rPr lang="ru-RU" sz="3200" dirty="0" err="1"/>
              <a:t>безпекові</a:t>
            </a:r>
            <a:r>
              <a:rPr lang="ru-RU" sz="3200" dirty="0"/>
              <a:t> </a:t>
            </a:r>
            <a:r>
              <a:rPr lang="ru-RU" sz="3200" dirty="0" err="1"/>
              <a:t>вимоги</a:t>
            </a:r>
            <a:r>
              <a:rPr lang="ru-RU" sz="3200" dirty="0"/>
              <a:t> </a:t>
            </a:r>
            <a:r>
              <a:rPr lang="ru-RU" sz="3200" dirty="0" err="1"/>
              <a:t>щодо</a:t>
            </a:r>
            <a:r>
              <a:rPr lang="ru-RU" sz="3200" dirty="0"/>
              <a:t> </a:t>
            </a:r>
            <a:r>
              <a:rPr lang="ru-RU" sz="3200" dirty="0" err="1"/>
              <a:t>вступу</a:t>
            </a:r>
            <a:r>
              <a:rPr lang="ru-RU" sz="3200" dirty="0"/>
              <a:t> в НАТО</a:t>
            </a:r>
          </a:p>
          <a:p>
            <a:pPr marL="0" indent="0" algn="just">
              <a:buNone/>
              <a:tabLst>
                <a:tab pos="355600" algn="l"/>
              </a:tabLst>
            </a:pPr>
            <a:r>
              <a:rPr lang="ru-RU" sz="3200" dirty="0"/>
              <a:t>4.	Порядок </a:t>
            </a:r>
            <a:r>
              <a:rPr lang="ru-RU" sz="3200" dirty="0" err="1"/>
              <a:t>вступу</a:t>
            </a:r>
            <a:r>
              <a:rPr lang="ru-RU" sz="3200" dirty="0"/>
              <a:t> до НАТО</a:t>
            </a:r>
          </a:p>
          <a:p>
            <a:pPr marL="0" indent="0">
              <a:buNone/>
            </a:pPr>
            <a:endParaRPr lang="uk-UA" dirty="0"/>
          </a:p>
        </p:txBody>
      </p:sp>
    </p:spTree>
    <p:extLst>
      <p:ext uri="{BB962C8B-B14F-4D97-AF65-F5344CB8AC3E}">
        <p14:creationId xmlns:p14="http://schemas.microsoft.com/office/powerpoint/2010/main" val="1009858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616D0214-DFB1-4098-BC4C-79C757F3883C}"/>
              </a:ext>
            </a:extLst>
          </p:cNvPr>
          <p:cNvSpPr>
            <a:spLocks noGrp="1"/>
          </p:cNvSpPr>
          <p:nvPr>
            <p:ph idx="1"/>
          </p:nvPr>
        </p:nvSpPr>
        <p:spPr>
          <a:xfrm>
            <a:off x="584539" y="795867"/>
            <a:ext cx="5850128" cy="5706533"/>
          </a:xfrm>
        </p:spPr>
        <p:txBody>
          <a:bodyPr>
            <a:normAutofit/>
          </a:bodyPr>
          <a:lstStyle/>
          <a:p>
            <a:pPr algn="just"/>
            <a:r>
              <a:rPr lang="uk-UA" sz="2400" dirty="0"/>
              <a:t>Відносини між Україною та НАТО мають два основних виміри: політичний діалог і практичне співробітництво. Політичний діалог України з Альянсом забезпечується шляхом двосторонніх контактів на всіх рівнях, включно з міжпарламентським виміром. Провідну роль у поглибленні цього діалогу відіграє Комісія Україна-НАТО (КУН), створена в 1997 р. на виконання положень Хартії про особливе партнерство</a:t>
            </a:r>
          </a:p>
        </p:txBody>
      </p:sp>
      <p:pic>
        <p:nvPicPr>
          <p:cNvPr id="4" name="Рисунок 3">
            <a:extLst>
              <a:ext uri="{FF2B5EF4-FFF2-40B4-BE49-F238E27FC236}">
                <a16:creationId xmlns:a16="http://schemas.microsoft.com/office/drawing/2014/main" id="{C3ACC95A-1344-412C-A846-66D30E59FE10}"/>
              </a:ext>
            </a:extLst>
          </p:cNvPr>
          <p:cNvPicPr>
            <a:picLocks noChangeAspect="1"/>
          </p:cNvPicPr>
          <p:nvPr/>
        </p:nvPicPr>
        <p:blipFill>
          <a:blip r:embed="rId2"/>
          <a:stretch>
            <a:fillRect/>
          </a:stretch>
        </p:blipFill>
        <p:spPr>
          <a:xfrm>
            <a:off x="6760302" y="389467"/>
            <a:ext cx="3958497" cy="2634200"/>
          </a:xfrm>
          <a:prstGeom prst="rect">
            <a:avLst/>
          </a:prstGeom>
        </p:spPr>
      </p:pic>
      <p:pic>
        <p:nvPicPr>
          <p:cNvPr id="5" name="Рисунок 4">
            <a:extLst>
              <a:ext uri="{FF2B5EF4-FFF2-40B4-BE49-F238E27FC236}">
                <a16:creationId xmlns:a16="http://schemas.microsoft.com/office/drawing/2014/main" id="{B78C3262-755E-4324-97A5-888CABC359F8}"/>
              </a:ext>
            </a:extLst>
          </p:cNvPr>
          <p:cNvPicPr>
            <a:picLocks noChangeAspect="1"/>
          </p:cNvPicPr>
          <p:nvPr/>
        </p:nvPicPr>
        <p:blipFill>
          <a:blip r:embed="rId3"/>
          <a:stretch>
            <a:fillRect/>
          </a:stretch>
        </p:blipFill>
        <p:spPr>
          <a:xfrm>
            <a:off x="6728894" y="3834334"/>
            <a:ext cx="4316472" cy="2447932"/>
          </a:xfrm>
          <a:prstGeom prst="rect">
            <a:avLst/>
          </a:prstGeom>
        </p:spPr>
      </p:pic>
    </p:spTree>
    <p:extLst>
      <p:ext uri="{BB962C8B-B14F-4D97-AF65-F5344CB8AC3E}">
        <p14:creationId xmlns:p14="http://schemas.microsoft.com/office/powerpoint/2010/main" val="70781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746997F0-9BBA-4682-828D-AA6F1B3550DD}"/>
              </a:ext>
            </a:extLst>
          </p:cNvPr>
          <p:cNvSpPr>
            <a:spLocks noGrp="1"/>
          </p:cNvSpPr>
          <p:nvPr>
            <p:ph idx="1"/>
          </p:nvPr>
        </p:nvSpPr>
        <p:spPr>
          <a:xfrm>
            <a:off x="466004" y="745067"/>
            <a:ext cx="10489861" cy="4351337"/>
          </a:xfrm>
        </p:spPr>
        <p:txBody>
          <a:bodyPr>
            <a:noAutofit/>
          </a:bodyPr>
          <a:lstStyle/>
          <a:p>
            <a:pPr algn="just"/>
            <a:r>
              <a:rPr lang="uk-UA" sz="2000" dirty="0"/>
              <a:t>На засіданні комісії «Україна – НАТО» глави держав та голови урядів країн-членів НАТО виступили із заявою щодо підтримки українського суверенітету, територіальної цілісності в межах міжнародно визнаних кордонів. Комісія констатувала, що Росія продовжує порушувати суверенітет, територіальну цілісність та зазіхати на незалежність України. Незважаючи на російські заперечення, війська РФ залучені до прямої військової операції в Україні, Росія продовжує постачати зброю військовим групам на сході України, утримує тисячні готові до бою підрозділи на кордоні з Україною. </a:t>
            </a:r>
          </a:p>
          <a:p>
            <a:pPr algn="just"/>
            <a:r>
              <a:rPr lang="uk-UA" sz="2000" dirty="0"/>
              <a:t>Комісія прийшла до висновку, що такий розвиток подій підриває безпеку України і має серйозні наслідки для стабільності та безпеки всієї євроатлантичної території. У спільній декларації по закінченню засідання комісії лідери країн-членів НАТО засудили російську незаконну та самопроголошену анексію Криму і її умисну дестабілізацію східної України, яка триває, порушуючи міжнародне право, а також закликали Росію відкликати самопроголошену анексію Криму, якої члени Альянсу ніколи не визнають. Крім того, члени НАТО звернулися до Росії з вимогою припинити підтримувати сепаратистів на східному кордоні України й утриматися від подальших агресивних дій проти цієї держави. </a:t>
            </a:r>
          </a:p>
        </p:txBody>
      </p:sp>
    </p:spTree>
    <p:extLst>
      <p:ext uri="{BB962C8B-B14F-4D97-AF65-F5344CB8AC3E}">
        <p14:creationId xmlns:p14="http://schemas.microsoft.com/office/powerpoint/2010/main" val="2205437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4378F19C-FE78-4B8F-8718-B2E702832A0C}"/>
              </a:ext>
            </a:extLst>
          </p:cNvPr>
          <p:cNvSpPr>
            <a:spLocks noGrp="1"/>
          </p:cNvSpPr>
          <p:nvPr>
            <p:ph idx="1"/>
          </p:nvPr>
        </p:nvSpPr>
        <p:spPr>
          <a:xfrm>
            <a:off x="347473" y="762000"/>
            <a:ext cx="10455994" cy="4351337"/>
          </a:xfrm>
        </p:spPr>
        <p:txBody>
          <a:bodyPr>
            <a:noAutofit/>
          </a:bodyPr>
          <a:lstStyle/>
          <a:p>
            <a:pPr algn="just"/>
            <a:r>
              <a:rPr lang="uk-UA" sz="2400" dirty="0"/>
              <a:t>Важливою для НАТО, є збереження тенденції щодо подальшого розширення. Про це заявив держсекретар США </a:t>
            </a:r>
            <a:r>
              <a:rPr lang="uk-UA" sz="2400" dirty="0" err="1"/>
              <a:t>Дж</a:t>
            </a:r>
            <a:r>
              <a:rPr lang="uk-UA" sz="2400" dirty="0"/>
              <a:t>. Керрі в квітні 2014 р. у зверненні до НАТО з привітаннями у зв’язку з річницею розширення Альянсу. Він зауважив, що Сполучені Штати залишають двері НАТО відкритими для будь-якої європейської країни, здатної прийняти на себе зобов’язання та умови членства і </a:t>
            </a:r>
            <a:r>
              <a:rPr lang="uk-UA" sz="2400" dirty="0" err="1"/>
              <a:t>внести</a:t>
            </a:r>
            <a:r>
              <a:rPr lang="uk-UA" sz="2400" dirty="0"/>
              <a:t> свій внесок у справу безпеки Євроатлантичного регіону. Він також відзначив, що завдання НАТО сьогодні – це створити єдину, вільну і мирну Європу, використовуючи міць найсильнішого альянсу планети для просування миру і безпеки людей у всьому світі. Розширення НАТО можна вважати важливим процесом, що слугує гарантією збереження трансатлантичного зв’язку між Європою та США і запобігання можливості відродження націоналістичних тенденцій у військовій політиці країн, що входять в Альянс. </a:t>
            </a:r>
          </a:p>
        </p:txBody>
      </p:sp>
    </p:spTree>
    <p:extLst>
      <p:ext uri="{BB962C8B-B14F-4D97-AF65-F5344CB8AC3E}">
        <p14:creationId xmlns:p14="http://schemas.microsoft.com/office/powerpoint/2010/main" val="2284942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842F123B-89F6-4FED-ABC5-A06224BE03F8}"/>
              </a:ext>
            </a:extLst>
          </p:cNvPr>
          <p:cNvSpPr>
            <a:spLocks noGrp="1"/>
          </p:cNvSpPr>
          <p:nvPr>
            <p:ph idx="1"/>
          </p:nvPr>
        </p:nvSpPr>
        <p:spPr>
          <a:xfrm>
            <a:off x="152400" y="364067"/>
            <a:ext cx="10972800" cy="6129866"/>
          </a:xfrm>
        </p:spPr>
        <p:txBody>
          <a:bodyPr numCol="2">
            <a:noAutofit/>
          </a:bodyPr>
          <a:lstStyle/>
          <a:p>
            <a:pPr algn="just"/>
            <a:r>
              <a:rPr lang="uk-UA" sz="2100" dirty="0"/>
              <a:t>На основі аналізу досліджень зарубіжних експертів варто зазначити, що процес розширення НАТО слід розуміти не тільки як налагодження нових </a:t>
            </a:r>
            <a:r>
              <a:rPr lang="uk-UA" sz="2100" dirty="0" err="1"/>
              <a:t>зв’язків</a:t>
            </a:r>
            <a:r>
              <a:rPr lang="uk-UA" sz="2100" dirty="0"/>
              <a:t> задля укріплення безпеки, але й значно ширше – в ракурсі поширення західних моделей цивільно-військових відносин, здійснення прозорої політики в сфері оборони, допомога національним меншинам тощо. </a:t>
            </a:r>
          </a:p>
          <a:p>
            <a:pPr algn="just"/>
            <a:r>
              <a:rPr lang="uk-UA" sz="2100" dirty="0"/>
              <a:t>НАТО завжди пропонувала і продовжує пропонувати високий рівень політичних консультацій, військових навчань, вдосконалення досвіду в рамках проведення спільних військових та миротворчих операцій для своїх членів. </a:t>
            </a:r>
          </a:p>
          <a:p>
            <a:pPr algn="just"/>
            <a:r>
              <a:rPr lang="uk-UA" sz="2100" dirty="0"/>
              <a:t>Євросоюз є унікальним і важливим партнером для НАТО. Обидві організації збігаються за більшістю країн-членів, і всі члени обох організацій розділяють загальні цінності. НАТО визнає важливість більш сильної, що й має більший потенціал Європейської оборони. «Ми вітаємо набрання чинності Лісабонським договором, який створює базу для зміцнення потенціалу Євросоюзу протидіяти загальним викликам безпеці». Члени НАТО, що не входять до Євросоюзу, роблять істотний внесок у ці зусилля.</a:t>
            </a:r>
          </a:p>
        </p:txBody>
      </p:sp>
    </p:spTree>
    <p:extLst>
      <p:ext uri="{BB962C8B-B14F-4D97-AF65-F5344CB8AC3E}">
        <p14:creationId xmlns:p14="http://schemas.microsoft.com/office/powerpoint/2010/main" val="2114249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EAF1C4C9-502D-4563-8B44-AB6FCFB62289}"/>
              </a:ext>
            </a:extLst>
          </p:cNvPr>
          <p:cNvSpPr>
            <a:spLocks noGrp="1"/>
          </p:cNvSpPr>
          <p:nvPr>
            <p:ph idx="1"/>
          </p:nvPr>
        </p:nvSpPr>
        <p:spPr>
          <a:xfrm>
            <a:off x="262804" y="728133"/>
            <a:ext cx="10947061" cy="4351337"/>
          </a:xfrm>
        </p:spPr>
        <p:txBody>
          <a:bodyPr>
            <a:noAutofit/>
          </a:bodyPr>
          <a:lstStyle/>
          <a:p>
            <a:pPr algn="just"/>
            <a:r>
              <a:rPr lang="uk-UA" sz="2400" dirty="0"/>
              <a:t>Для стратегічного партнерства між НАТО і Євросоюзом необхідно їх цілковита участь у цих зусиллях. НАТО і Євросоюз можуть і повинні відігравати </a:t>
            </a:r>
            <a:r>
              <a:rPr lang="uk-UA" sz="2400" dirty="0" err="1"/>
              <a:t>доповнюючу</a:t>
            </a:r>
            <a:r>
              <a:rPr lang="uk-UA" sz="2400" dirty="0"/>
              <a:t> та </a:t>
            </a:r>
            <a:r>
              <a:rPr lang="uk-UA" sz="2400" dirty="0" err="1"/>
              <a:t>взаємоукріплюючу</a:t>
            </a:r>
            <a:r>
              <a:rPr lang="uk-UA" sz="2400" dirty="0"/>
              <a:t> ролі в підтримці міжнародного миру та безпеки. Ці обставини в черговий раз підтверджують призначення НАТО до конструктивного співробітництва з Європейським Союзом у сфері забезпечення та гарантування безпеки в Європі в якості структури європейської безпеки. </a:t>
            </a:r>
          </a:p>
          <a:p>
            <a:pPr algn="just"/>
            <a:r>
              <a:rPr lang="uk-UA" sz="2400" dirty="0"/>
              <a:t>Варто також зазначити, що на сучасному етапі розвитку безпекових процесів у Європі одна з провідних ролей безумовно належить Північноатлантичному альянсу. Матеріальна та технічна база, якою володіє НАТО, не є співставною із тією, яка є в наявності у країн-членів ЄС, а відтак лише колективний підхід здатен забезпечити високий рівень безпеки для Європейського Союзу і Європи в цілому. </a:t>
            </a:r>
          </a:p>
        </p:txBody>
      </p:sp>
    </p:spTree>
    <p:extLst>
      <p:ext uri="{BB962C8B-B14F-4D97-AF65-F5344CB8AC3E}">
        <p14:creationId xmlns:p14="http://schemas.microsoft.com/office/powerpoint/2010/main" val="2181806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0B2D2C6F-6CF2-46D9-91C2-A4C0AE2FF031}"/>
              </a:ext>
            </a:extLst>
          </p:cNvPr>
          <p:cNvSpPr>
            <a:spLocks noGrp="1"/>
          </p:cNvSpPr>
          <p:nvPr>
            <p:ph idx="1"/>
          </p:nvPr>
        </p:nvSpPr>
        <p:spPr>
          <a:xfrm>
            <a:off x="584538" y="508000"/>
            <a:ext cx="10032661" cy="4351337"/>
          </a:xfrm>
        </p:spPr>
        <p:txBody>
          <a:bodyPr>
            <a:noAutofit/>
          </a:bodyPr>
          <a:lstStyle/>
          <a:p>
            <a:pPr algn="just"/>
            <a:r>
              <a:rPr lang="uk-UA" sz="2400" dirty="0"/>
              <a:t>Сучасний вагомий внесок НАТО в процес забезпечення миру і безпеки в міжнародному та регіональному масштабах надає підстави стверджувати про те, що ця організація посідає основне місце в контексті боротьби із сучасними викликами і загрозами. Актуалізація уваги з боку керівництва Альянсу щодо ситуації в регіоні Східної Європи та України відносно встановлення режиму мирного співіснування, і вирішення воєнного конфлікту на сході України з Росією, підтверджує тезу про важливу роль НАТО в процесі сучасного розвитку системи загальноєвропейської безпеки. Важливим є детальне розуміння специфіки підходів колективного характеру в процесі мирного врегулювання такого роду конфліктів.</a:t>
            </a:r>
          </a:p>
          <a:p>
            <a:pPr algn="just"/>
            <a:r>
              <a:rPr lang="ru-RU" sz="2400" dirty="0"/>
              <a:t>Для </a:t>
            </a:r>
            <a:r>
              <a:rPr lang="ru-RU" sz="2400" dirty="0" err="1"/>
              <a:t>України</a:t>
            </a:r>
            <a:r>
              <a:rPr lang="ru-RU" sz="2400" dirty="0"/>
              <a:t> </a:t>
            </a:r>
            <a:r>
              <a:rPr lang="ru-RU" sz="2400" dirty="0" err="1"/>
              <a:t>стратегічне</a:t>
            </a:r>
            <a:r>
              <a:rPr lang="ru-RU" sz="2400" dirty="0"/>
              <a:t> партнерство з НАТО є </a:t>
            </a:r>
            <a:r>
              <a:rPr lang="ru-RU" sz="2400" dirty="0" err="1"/>
              <a:t>невід’ємною</a:t>
            </a:r>
            <a:r>
              <a:rPr lang="ru-RU" sz="2400" dirty="0"/>
              <a:t> </a:t>
            </a:r>
            <a:r>
              <a:rPr lang="ru-RU" sz="2400" dirty="0" err="1"/>
              <a:t>складовою</a:t>
            </a:r>
            <a:r>
              <a:rPr lang="ru-RU" sz="2400" dirty="0"/>
              <a:t> </a:t>
            </a:r>
            <a:r>
              <a:rPr lang="ru-RU" sz="2400" dirty="0" err="1"/>
              <a:t>євроінтеграційного</a:t>
            </a:r>
            <a:r>
              <a:rPr lang="ru-RU" sz="2400" dirty="0"/>
              <a:t> курсу</a:t>
            </a:r>
            <a:r>
              <a:rPr lang="uk-UA" sz="2400" dirty="0"/>
              <a:t>.</a:t>
            </a:r>
          </a:p>
        </p:txBody>
      </p:sp>
    </p:spTree>
    <p:extLst>
      <p:ext uri="{BB962C8B-B14F-4D97-AF65-F5344CB8AC3E}">
        <p14:creationId xmlns:p14="http://schemas.microsoft.com/office/powerpoint/2010/main" val="1642267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241F9DBD-CC94-47EB-A971-001F0E3AB956}"/>
              </a:ext>
            </a:extLst>
          </p:cNvPr>
          <p:cNvSpPr>
            <a:spLocks noGrp="1"/>
          </p:cNvSpPr>
          <p:nvPr>
            <p:ph idx="1"/>
          </p:nvPr>
        </p:nvSpPr>
        <p:spPr>
          <a:xfrm>
            <a:off x="686139" y="761999"/>
            <a:ext cx="9998794" cy="5638800"/>
          </a:xfrm>
        </p:spPr>
        <p:txBody>
          <a:bodyPr>
            <a:normAutofit/>
          </a:bodyPr>
          <a:lstStyle/>
          <a:p>
            <a:pPr algn="just"/>
            <a:r>
              <a:rPr lang="ru-RU" sz="2000" dirty="0" err="1"/>
              <a:t>Розширення</a:t>
            </a:r>
            <a:r>
              <a:rPr lang="ru-RU" sz="2000" dirty="0"/>
              <a:t> НАТО </a:t>
            </a:r>
            <a:r>
              <a:rPr lang="ru-RU" sz="2000" dirty="0" err="1"/>
              <a:t>означає</a:t>
            </a:r>
            <a:r>
              <a:rPr lang="ru-RU" sz="2000" dirty="0"/>
              <a:t> </a:t>
            </a:r>
            <a:r>
              <a:rPr lang="ru-RU" sz="2000" dirty="0" err="1"/>
              <a:t>поширення</a:t>
            </a:r>
            <a:r>
              <a:rPr lang="ru-RU" sz="2000" dirty="0"/>
              <a:t> </a:t>
            </a:r>
            <a:r>
              <a:rPr lang="ru-RU" sz="2000" dirty="0" err="1"/>
              <a:t>демократії</a:t>
            </a:r>
            <a:r>
              <a:rPr lang="ru-RU" sz="2000" dirty="0"/>
              <a:t> на </a:t>
            </a:r>
            <a:r>
              <a:rPr lang="ru-RU" sz="2000" dirty="0" err="1"/>
              <a:t>країни</a:t>
            </a:r>
            <a:r>
              <a:rPr lang="ru-RU" sz="2000" dirty="0"/>
              <a:t> </a:t>
            </a:r>
            <a:r>
              <a:rPr lang="ru-RU" sz="2000" dirty="0" err="1"/>
              <a:t>Центральної</a:t>
            </a:r>
            <a:r>
              <a:rPr lang="ru-RU" sz="2000" dirty="0"/>
              <a:t> та </a:t>
            </a:r>
            <a:r>
              <a:rPr lang="ru-RU" sz="2000" dirty="0" err="1"/>
              <a:t>Східної</a:t>
            </a:r>
            <a:r>
              <a:rPr lang="ru-RU" sz="2000" dirty="0"/>
              <a:t> </a:t>
            </a:r>
            <a:r>
              <a:rPr lang="ru-RU" sz="2000" dirty="0" err="1"/>
              <a:t>Європи</a:t>
            </a:r>
            <a:r>
              <a:rPr lang="ru-RU" sz="2000" dirty="0"/>
              <a:t>. </a:t>
            </a:r>
            <a:r>
              <a:rPr lang="ru-RU" sz="2000" dirty="0" err="1"/>
              <a:t>Отже</a:t>
            </a:r>
            <a:r>
              <a:rPr lang="ru-RU" sz="2000" dirty="0"/>
              <a:t>, </a:t>
            </a:r>
            <a:r>
              <a:rPr lang="ru-RU" sz="2000" dirty="0" err="1"/>
              <a:t>намір</a:t>
            </a:r>
            <a:r>
              <a:rPr lang="ru-RU" sz="2000" dirty="0"/>
              <a:t> </a:t>
            </a:r>
            <a:r>
              <a:rPr lang="ru-RU" sz="2000" dirty="0" err="1"/>
              <a:t>України</a:t>
            </a:r>
            <a:r>
              <a:rPr lang="ru-RU" sz="2000" dirty="0"/>
              <a:t> </a:t>
            </a:r>
            <a:r>
              <a:rPr lang="ru-RU" sz="2000" dirty="0" err="1"/>
              <a:t>вступити</a:t>
            </a:r>
            <a:r>
              <a:rPr lang="ru-RU" sz="2000" dirty="0"/>
              <a:t> до НАТО перш за все є </a:t>
            </a:r>
            <a:r>
              <a:rPr lang="ru-RU" sz="2000" dirty="0" err="1"/>
              <a:t>виявом</a:t>
            </a:r>
            <a:r>
              <a:rPr lang="ru-RU" sz="2000" dirty="0"/>
              <a:t> </a:t>
            </a:r>
            <a:r>
              <a:rPr lang="ru-RU" sz="2000" dirty="0" err="1"/>
              <a:t>прагнення</a:t>
            </a:r>
            <a:r>
              <a:rPr lang="ru-RU" sz="2000" dirty="0"/>
              <a:t> </a:t>
            </a:r>
            <a:r>
              <a:rPr lang="ru-RU" sz="2000" dirty="0" err="1"/>
              <a:t>будувати</a:t>
            </a:r>
            <a:r>
              <a:rPr lang="ru-RU" sz="2000" dirty="0"/>
              <a:t> </a:t>
            </a:r>
            <a:r>
              <a:rPr lang="ru-RU" sz="2000" dirty="0" err="1"/>
              <a:t>демократичне</a:t>
            </a:r>
            <a:r>
              <a:rPr lang="ru-RU" sz="2000" dirty="0"/>
              <a:t> </a:t>
            </a:r>
            <a:r>
              <a:rPr lang="ru-RU" sz="2000" dirty="0" err="1"/>
              <a:t>суспільство</a:t>
            </a:r>
            <a:r>
              <a:rPr lang="ru-RU" sz="2000" dirty="0"/>
              <a:t>. </a:t>
            </a:r>
          </a:p>
          <a:p>
            <a:pPr algn="just"/>
            <a:r>
              <a:rPr lang="ru-RU" sz="2000" dirty="0" err="1"/>
              <a:t>Виходячи</a:t>
            </a:r>
            <a:r>
              <a:rPr lang="ru-RU" sz="2000" dirty="0"/>
              <a:t> з </a:t>
            </a:r>
            <a:r>
              <a:rPr lang="ru-RU" sz="2000" dirty="0" err="1"/>
              <a:t>визначальної</a:t>
            </a:r>
            <a:r>
              <a:rPr lang="ru-RU" sz="2000" dirty="0"/>
              <a:t> </a:t>
            </a:r>
            <a:r>
              <a:rPr lang="ru-RU" sz="2000" dirty="0" err="1"/>
              <a:t>ролі</a:t>
            </a:r>
            <a:r>
              <a:rPr lang="ru-RU" sz="2000" dirty="0"/>
              <a:t> </a:t>
            </a:r>
            <a:r>
              <a:rPr lang="ru-RU" sz="2000" dirty="0" err="1"/>
              <a:t>політичної</a:t>
            </a:r>
            <a:r>
              <a:rPr lang="ru-RU" sz="2000" dirty="0"/>
              <a:t> </a:t>
            </a:r>
            <a:r>
              <a:rPr lang="ru-RU" sz="2000" dirty="0" err="1"/>
              <a:t>функції</a:t>
            </a:r>
            <a:r>
              <a:rPr lang="ru-RU" sz="2000" dirty="0"/>
              <a:t>, НАТО </a:t>
            </a:r>
            <a:r>
              <a:rPr lang="ru-RU" sz="2000" dirty="0" err="1"/>
              <a:t>висуває</a:t>
            </a:r>
            <a:r>
              <a:rPr lang="ru-RU" sz="2000" dirty="0"/>
              <a:t> до </a:t>
            </a:r>
            <a:r>
              <a:rPr lang="ru-RU" sz="2000" dirty="0" err="1"/>
              <a:t>країн-кандидатів</a:t>
            </a:r>
            <a:r>
              <a:rPr lang="ru-RU" sz="2000" dirty="0"/>
              <a:t> і </a:t>
            </a:r>
            <a:r>
              <a:rPr lang="ru-RU" sz="2000" dirty="0" err="1"/>
              <a:t>відповідні</a:t>
            </a:r>
            <a:r>
              <a:rPr lang="ru-RU" sz="2000" dirty="0"/>
              <a:t> </a:t>
            </a:r>
            <a:r>
              <a:rPr lang="ru-RU" sz="2000" dirty="0" err="1"/>
              <a:t>вимоги</a:t>
            </a:r>
            <a:r>
              <a:rPr lang="ru-RU" sz="2000" dirty="0"/>
              <a:t>. </a:t>
            </a:r>
            <a:r>
              <a:rPr lang="ru-RU" sz="2000" dirty="0" err="1"/>
              <a:t>Відтак</a:t>
            </a:r>
            <a:r>
              <a:rPr lang="ru-RU" sz="2000" dirty="0"/>
              <a:t> </a:t>
            </a:r>
            <a:r>
              <a:rPr lang="ru-RU" sz="2000" dirty="0" err="1"/>
              <a:t>головними</a:t>
            </a:r>
            <a:r>
              <a:rPr lang="ru-RU" sz="2000" dirty="0"/>
              <a:t> </a:t>
            </a:r>
            <a:r>
              <a:rPr lang="ru-RU" sz="2000" dirty="0" err="1"/>
              <a:t>вимогами</a:t>
            </a:r>
            <a:r>
              <a:rPr lang="ru-RU" sz="2000" dirty="0"/>
              <a:t> НАТО є </a:t>
            </a:r>
            <a:r>
              <a:rPr lang="ru-RU" sz="2000" dirty="0" err="1"/>
              <a:t>побудова</a:t>
            </a:r>
            <a:r>
              <a:rPr lang="ru-RU" sz="2000" dirty="0"/>
              <a:t> демократичного </a:t>
            </a:r>
            <a:r>
              <a:rPr lang="ru-RU" sz="2000" dirty="0" err="1"/>
              <a:t>суспільства</a:t>
            </a:r>
            <a:r>
              <a:rPr lang="ru-RU" sz="2000" dirty="0"/>
              <a:t> в </a:t>
            </a:r>
            <a:r>
              <a:rPr lang="ru-RU" sz="2000" dirty="0" err="1"/>
              <a:t>державі</a:t>
            </a:r>
            <a:r>
              <a:rPr lang="ru-RU" sz="2000" dirty="0"/>
              <a:t>. </a:t>
            </a:r>
          </a:p>
          <a:p>
            <a:pPr algn="just"/>
            <a:r>
              <a:rPr lang="uk-UA" sz="2000" dirty="0"/>
              <a:t>Під цю вимогу підпадають і необхідність започаткування демократичного діалогу між представниками різних політичних сил, і потреба провести комплексну реформу політичної системи, і необхідність розвивати ефективні інститути демократії, забезпечувати верховенство права, доводити до кінця започатковані економічні реформи. Саме ці питання є одними з основних, які обговорюються під час переговорів щодо членства в НАТО з будь-якою країною, яка бажає стати членом Альянсу. </a:t>
            </a:r>
          </a:p>
          <a:p>
            <a:pPr algn="just"/>
            <a:r>
              <a:rPr lang="ru-RU" sz="2000" dirty="0" err="1"/>
              <a:t>Політичні</a:t>
            </a:r>
            <a:r>
              <a:rPr lang="ru-RU" sz="2000" dirty="0"/>
              <a:t> </a:t>
            </a:r>
            <a:r>
              <a:rPr lang="ru-RU" sz="2000" dirty="0" err="1"/>
              <a:t>критерії</a:t>
            </a:r>
            <a:r>
              <a:rPr lang="ru-RU" sz="2000" dirty="0"/>
              <a:t> членства </a:t>
            </a:r>
            <a:r>
              <a:rPr lang="ru-RU" sz="2000" dirty="0" err="1"/>
              <a:t>України</a:t>
            </a:r>
            <a:r>
              <a:rPr lang="ru-RU" sz="2000" dirty="0"/>
              <a:t> в НАТО є </a:t>
            </a:r>
            <a:r>
              <a:rPr lang="ru-RU" sz="2000" dirty="0" err="1"/>
              <a:t>подібними</a:t>
            </a:r>
            <a:r>
              <a:rPr lang="ru-RU" sz="2000" dirty="0"/>
              <a:t> до </a:t>
            </a:r>
            <a:r>
              <a:rPr lang="ru-RU" sz="2000" dirty="0" err="1"/>
              <a:t>політичних</a:t>
            </a:r>
            <a:r>
              <a:rPr lang="ru-RU" sz="2000" dirty="0"/>
              <a:t> </a:t>
            </a:r>
            <a:r>
              <a:rPr lang="ru-RU" sz="2000" dirty="0" err="1"/>
              <a:t>аспектів</a:t>
            </a:r>
            <a:r>
              <a:rPr lang="ru-RU" sz="2000" dirty="0"/>
              <a:t> </a:t>
            </a:r>
            <a:r>
              <a:rPr lang="ru-RU" sz="2000" dirty="0" err="1"/>
              <a:t>Копенгагенських</a:t>
            </a:r>
            <a:r>
              <a:rPr lang="ru-RU" sz="2000" dirty="0"/>
              <a:t> </a:t>
            </a:r>
            <a:r>
              <a:rPr lang="ru-RU" sz="2000" dirty="0" err="1"/>
              <a:t>критеріїв</a:t>
            </a:r>
            <a:r>
              <a:rPr lang="ru-RU" sz="2000" dirty="0"/>
              <a:t>, </a:t>
            </a:r>
            <a:r>
              <a:rPr lang="ru-RU" sz="2000" dirty="0" err="1"/>
              <a:t>виконання</a:t>
            </a:r>
            <a:r>
              <a:rPr lang="ru-RU" sz="2000" dirty="0"/>
              <a:t> </a:t>
            </a:r>
            <a:r>
              <a:rPr lang="ru-RU" sz="2000" dirty="0" err="1"/>
              <a:t>яких</a:t>
            </a:r>
            <a:r>
              <a:rPr lang="ru-RU" sz="2000" dirty="0"/>
              <a:t> </a:t>
            </a:r>
            <a:r>
              <a:rPr lang="ru-RU" sz="2000" dirty="0" err="1"/>
              <a:t>необхідне</a:t>
            </a:r>
            <a:r>
              <a:rPr lang="ru-RU" sz="2000" dirty="0"/>
              <a:t> для членства в ЄС. </a:t>
            </a:r>
          </a:p>
          <a:p>
            <a:pPr algn="just"/>
            <a:endParaRPr lang="uk-UA" sz="2000" dirty="0"/>
          </a:p>
        </p:txBody>
      </p:sp>
    </p:spTree>
    <p:extLst>
      <p:ext uri="{BB962C8B-B14F-4D97-AF65-F5344CB8AC3E}">
        <p14:creationId xmlns:p14="http://schemas.microsoft.com/office/powerpoint/2010/main" val="1629899093"/>
      </p:ext>
    </p:extLst>
  </p:cSld>
  <p:clrMapOvr>
    <a:masterClrMapping/>
  </p:clrMapOvr>
</p:sld>
</file>

<file path=ppt/theme/theme1.xml><?xml version="1.0" encoding="utf-8"?>
<a:theme xmlns:a="http://schemas.openxmlformats.org/drawingml/2006/main" name="Краєвид">
  <a:themeElements>
    <a:clrScheme name="Краєвид">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Краєвид">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Краєвид">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Краєвид</Template>
  <TotalTime>144</TotalTime>
  <Words>1509</Words>
  <Application>Microsoft Office PowerPoint</Application>
  <PresentationFormat>Широкий екран</PresentationFormat>
  <Paragraphs>46</Paragraphs>
  <Slides>16</Slides>
  <Notes>1</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16</vt:i4>
      </vt:variant>
    </vt:vector>
  </HeadingPairs>
  <TitlesOfParts>
    <vt:vector size="21" baseType="lpstr">
      <vt:lpstr>Arial</vt:lpstr>
      <vt:lpstr>Calibri</vt:lpstr>
      <vt:lpstr>Century Schoolbook</vt:lpstr>
      <vt:lpstr>Wingdings 2</vt:lpstr>
      <vt:lpstr>Краєвид</vt:lpstr>
      <vt:lpstr>Тема 13. НАТО та Україна  </vt:lpstr>
      <vt:lpstr>План</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Політичні вимоги</vt:lpstr>
      <vt:lpstr>Економічні вимоги</vt:lpstr>
      <vt:lpstr>Правові вимоги</vt:lpstr>
      <vt:lpstr>Інституційні вимоги</vt:lpstr>
      <vt:lpstr>Безпекові вимоги</vt:lpstr>
      <vt:lpstr>Додаткові умови</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5. Римський статут та воєнні злочини  </dc:title>
  <dc:creator>Admin</dc:creator>
  <cp:lastModifiedBy>Admin</cp:lastModifiedBy>
  <cp:revision>21</cp:revision>
  <dcterms:created xsi:type="dcterms:W3CDTF">2025-03-04T11:14:56Z</dcterms:created>
  <dcterms:modified xsi:type="dcterms:W3CDTF">2025-03-04T17:26:22Z</dcterms:modified>
</cp:coreProperties>
</file>