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77" y="2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седляківська Карина Геннадіївна" userId="ea38a3dd36654350" providerId="LiveId" clId="{9D1B16B7-FF80-48B8-B9BA-AC48D20A33A0}"/>
    <pc:docChg chg="delSld modSld">
      <pc:chgData name="седляківська Карина Геннадіївна" userId="ea38a3dd36654350" providerId="LiveId" clId="{9D1B16B7-FF80-48B8-B9BA-AC48D20A33A0}" dt="2024-10-28T12:51:51.958" v="1" actId="20577"/>
      <pc:docMkLst>
        <pc:docMk/>
      </pc:docMkLst>
      <pc:sldChg chg="del">
        <pc:chgData name="седляківська Карина Геннадіївна" userId="ea38a3dd36654350" providerId="LiveId" clId="{9D1B16B7-FF80-48B8-B9BA-AC48D20A33A0}" dt="2024-10-28T12:48:10.902" v="0" actId="2696"/>
        <pc:sldMkLst>
          <pc:docMk/>
          <pc:sldMk cId="1645759232" sldId="258"/>
        </pc:sldMkLst>
      </pc:sldChg>
      <pc:sldChg chg="modSp mod">
        <pc:chgData name="седляківська Карина Геннадіївна" userId="ea38a3dd36654350" providerId="LiveId" clId="{9D1B16B7-FF80-48B8-B9BA-AC48D20A33A0}" dt="2024-10-28T12:51:51.958" v="1" actId="20577"/>
        <pc:sldMkLst>
          <pc:docMk/>
          <pc:sldMk cId="201791213" sldId="259"/>
        </pc:sldMkLst>
        <pc:spChg chg="mod">
          <ac:chgData name="седляківська Карина Геннадіївна" userId="ea38a3dd36654350" providerId="LiveId" clId="{9D1B16B7-FF80-48B8-B9BA-AC48D20A33A0}" dt="2024-10-28T12:51:51.958" v="1" actId="20577"/>
          <ac:spMkLst>
            <pc:docMk/>
            <pc:sldMk cId="201791213" sldId="259"/>
            <ac:spMk id="7" creationId="{8C595045-1DDD-445B-F76C-2B58348059C3}"/>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DAD318-B5E7-6040-EF27-BD03E209C5AF}"/>
              </a:ext>
            </a:extLst>
          </p:cNvPr>
          <p:cNvSpPr>
            <a:spLocks noGrp="1"/>
          </p:cNvSpPr>
          <p:nvPr>
            <p:ph type="title"/>
          </p:nvPr>
        </p:nvSpPr>
        <p:spPr/>
        <p:txBody>
          <a:bodyPr>
            <a:normAutofit/>
          </a:bodyPr>
          <a:lstStyle/>
          <a:p>
            <a:r>
              <a:rPr lang="uk-UA" sz="3200" b="1" i="0" u="none" strike="noStrike" baseline="0" dirty="0">
                <a:latin typeface="TimesNewRomanPS-BoldMT"/>
              </a:rPr>
              <a:t>РОСІЙСЬКО-УКРАЇНСЬКА ВІЙНА:</a:t>
            </a:r>
            <a:br>
              <a:rPr lang="uk-UA" sz="3200" b="1" i="0" u="none" strike="noStrike" baseline="0" dirty="0">
                <a:latin typeface="TimesNewRomanPS-BoldMT"/>
              </a:rPr>
            </a:br>
            <a:r>
              <a:rPr lang="uk-UA" sz="3200" b="1" i="0" u="none" strike="noStrike" baseline="0" dirty="0">
                <a:latin typeface="TimesNewRomanPS-BoldMT"/>
              </a:rPr>
              <a:t>ҐЕНДЕРНІ ВИКЛИКИ ТА УПЕРЕДЖЕННЯ</a:t>
            </a:r>
            <a:endParaRPr lang="uk-UA" sz="8000" dirty="0"/>
          </a:p>
        </p:txBody>
      </p:sp>
    </p:spTree>
    <p:extLst>
      <p:ext uri="{BB962C8B-B14F-4D97-AF65-F5344CB8AC3E}">
        <p14:creationId xmlns:p14="http://schemas.microsoft.com/office/powerpoint/2010/main" val="579532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EF3238-600E-0D7D-6897-6F30BCC88EEA}"/>
              </a:ext>
            </a:extLst>
          </p:cNvPr>
          <p:cNvSpPr txBox="1"/>
          <p:nvPr/>
        </p:nvSpPr>
        <p:spPr>
          <a:xfrm>
            <a:off x="3048811" y="0"/>
            <a:ext cx="6094378"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Виклики</a:t>
            </a:r>
          </a:p>
        </p:txBody>
      </p:sp>
      <p:sp>
        <p:nvSpPr>
          <p:cNvPr id="6" name="TextBox 5">
            <a:extLst>
              <a:ext uri="{FF2B5EF4-FFF2-40B4-BE49-F238E27FC236}">
                <a16:creationId xmlns:a16="http://schemas.microsoft.com/office/drawing/2014/main" id="{2A7A5287-765B-4B72-C656-2F1D92211342}"/>
              </a:ext>
            </a:extLst>
          </p:cNvPr>
          <p:cNvSpPr txBox="1"/>
          <p:nvPr/>
        </p:nvSpPr>
        <p:spPr>
          <a:xfrm>
            <a:off x="-42530" y="461665"/>
            <a:ext cx="12277060"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Логістичні</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медичні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питання</a:t>
            </a:r>
            <a:r>
              <a:rPr lang="ru-RU" b="1" dirty="0">
                <a:latin typeface="Times New Roman" panose="02020603050405020304" pitchFamily="18" charset="0"/>
                <a:cs typeface="Times New Roman" panose="02020603050405020304" pitchFamily="18" charset="0"/>
              </a:rPr>
              <a:t> для </a:t>
            </a:r>
            <a:r>
              <a:rPr lang="ru-RU" b="1" dirty="0" err="1">
                <a:latin typeface="Times New Roman" panose="02020603050405020304" pitchFamily="18" charset="0"/>
                <a:cs typeface="Times New Roman" panose="02020603050405020304" pitchFamily="18" charset="0"/>
              </a:rPr>
              <a:t>українських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військовослужбовців</a:t>
            </a:r>
            <a:r>
              <a:rPr lang="ru-RU" b="1" dirty="0">
                <a:latin typeface="Times New Roman" panose="02020603050405020304" pitchFamily="18" charset="0"/>
                <a:cs typeface="Times New Roman" panose="02020603050405020304" pitchFamily="18" charset="0"/>
              </a:rPr>
              <a:t> в </a:t>
            </a:r>
            <a:r>
              <a:rPr lang="ru-RU" b="1" dirty="0" err="1">
                <a:latin typeface="Times New Roman" panose="02020603050405020304" pitchFamily="18" charset="0"/>
                <a:cs typeface="Times New Roman" panose="02020603050405020304" pitchFamily="18" charset="0"/>
              </a:rPr>
              <a:t>російсько-українській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війні</a:t>
            </a:r>
            <a:r>
              <a:rPr lang="ru-RU" b="1" dirty="0">
                <a:latin typeface="Times New Roman" panose="02020603050405020304" pitchFamily="18" charset="0"/>
                <a:cs typeface="Times New Roman" panose="02020603050405020304" pitchFamily="18" charset="0"/>
              </a:rPr>
              <a:t>.</a:t>
            </a:r>
            <a:endParaRPr lang="uk-UA"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72862E3F-72EA-BA7F-85DA-78FBDDD29107}"/>
              </a:ext>
            </a:extLst>
          </p:cNvPr>
          <p:cNvSpPr txBox="1"/>
          <p:nvPr/>
        </p:nvSpPr>
        <p:spPr>
          <a:xfrm>
            <a:off x="4760285" y="858385"/>
            <a:ext cx="2586370" cy="369332"/>
          </a:xfrm>
          <a:prstGeom prst="rect">
            <a:avLst/>
          </a:prstGeom>
          <a:noFill/>
        </p:spPr>
        <p:txBody>
          <a:bodyPr wrap="square">
            <a:spAutoFit/>
          </a:bodyPr>
          <a:lstStyle/>
          <a:p>
            <a:pPr algn="ctr"/>
            <a:r>
              <a:rPr lang="uk-UA" b="1" dirty="0">
                <a:latin typeface="Times New Roman" panose="02020603050405020304" pitchFamily="18" charset="0"/>
                <a:cs typeface="Times New Roman" panose="02020603050405020304" pitchFamily="18" charset="0"/>
              </a:rPr>
              <a:t>Логістичні питання.</a:t>
            </a:r>
          </a:p>
        </p:txBody>
      </p:sp>
      <p:sp>
        <p:nvSpPr>
          <p:cNvPr id="12" name="TextBox 11">
            <a:extLst>
              <a:ext uri="{FF2B5EF4-FFF2-40B4-BE49-F238E27FC236}">
                <a16:creationId xmlns:a16="http://schemas.microsoft.com/office/drawing/2014/main" id="{210199DD-E07E-4189-F7F0-3E9E94516783}"/>
              </a:ext>
            </a:extLst>
          </p:cNvPr>
          <p:cNvSpPr txBox="1"/>
          <p:nvPr/>
        </p:nvSpPr>
        <p:spPr>
          <a:xfrm>
            <a:off x="-42530" y="1292662"/>
            <a:ext cx="12192000" cy="5262979"/>
          </a:xfrm>
          <a:prstGeom prst="rect">
            <a:avLst/>
          </a:prstGeom>
          <a:noFill/>
        </p:spPr>
        <p:txBody>
          <a:bodyPr wrap="square">
            <a:spAutoFit/>
          </a:bodyPr>
          <a:lstStyle/>
          <a:p>
            <a:pPr indent="457200" algn="just"/>
            <a:r>
              <a:rPr lang="uk-UA" sz="1600" dirty="0">
                <a:latin typeface="Times New Roman" panose="02020603050405020304" pitchFamily="18" charset="0"/>
                <a:cs typeface="Times New Roman" panose="02020603050405020304" pitchFamily="18" charset="0"/>
              </a:rPr>
              <a:t>Одним з головних логістичних викликів для жінок-військовослужбовців є військова екіпіровка та спорядження, які зазвичай розроблені та виготовлені з урахуванням фізичних характеристик чоловіків. Взуття та військова форма можуть бути незручними або не зовсім відповідати жінкам, оскільки вони зазвичай виготовлені з урахуванням чоловічих параметрів. Використання не властивої форми або взуття може призвести до незручностей, розтяжок або інших травм. </a:t>
            </a:r>
          </a:p>
          <a:p>
            <a:pPr indent="457200" algn="just"/>
            <a:r>
              <a:rPr lang="uk-UA" sz="1600" dirty="0">
                <a:latin typeface="Times New Roman" panose="02020603050405020304" pitchFamily="18" charset="0"/>
                <a:cs typeface="Times New Roman" panose="02020603050405020304" pitchFamily="18" charset="0"/>
              </a:rPr>
              <a:t>Жінки можуть зустрічати проблеми із захисними жилетами, шоломами або спорядженням, що також часто розроблені з огляду на чоловічі параметри. Неправильно підібраний захисний жилет або шолом може зменшити рівень захисту в бойових умовах. </a:t>
            </a:r>
          </a:p>
          <a:p>
            <a:pPr indent="457200" algn="just"/>
            <a:r>
              <a:rPr lang="uk-UA" sz="1600" dirty="0">
                <a:latin typeface="Times New Roman" panose="02020603050405020304" pitchFamily="18" charset="0"/>
                <a:cs typeface="Times New Roman" panose="02020603050405020304" pitchFamily="18" charset="0"/>
              </a:rPr>
              <a:t>Жінки можуть зіткнутися з проблемами під час керування військовою технікою, оскільки багато елементів управління або дизайну зазвичай розраховані на чоловіків. Наприклад, місця в бойових машинах часто розроблені для більш великого чоловічого тіла, що може створити труднощі для жінок. </a:t>
            </a:r>
          </a:p>
          <a:p>
            <a:pPr indent="457200" algn="just"/>
            <a:r>
              <a:rPr lang="uk-UA" sz="1600" dirty="0">
                <a:latin typeface="Times New Roman" panose="02020603050405020304" pitchFamily="18" charset="0"/>
                <a:cs typeface="Times New Roman" panose="02020603050405020304" pitchFamily="18" charset="0"/>
              </a:rPr>
              <a:t>Відсутність </a:t>
            </a:r>
            <a:r>
              <a:rPr lang="uk-UA" sz="1600" dirty="0" err="1">
                <a:latin typeface="Times New Roman" panose="02020603050405020304" pitchFamily="18" charset="0"/>
                <a:cs typeface="Times New Roman" panose="02020603050405020304" pitchFamily="18" charset="0"/>
              </a:rPr>
              <a:t>приватності</a:t>
            </a:r>
            <a:r>
              <a:rPr lang="uk-UA" sz="1600" dirty="0">
                <a:latin typeface="Times New Roman" panose="02020603050405020304" pitchFamily="18" charset="0"/>
                <a:cs typeface="Times New Roman" panose="02020603050405020304" pitchFamily="18" charset="0"/>
              </a:rPr>
              <a:t> та належних умов є важливою проблемою, з якою стикаються військовослужбовці, особливо жінки, на передовій. </a:t>
            </a:r>
            <a:r>
              <a:rPr lang="uk-UA" sz="1600" dirty="0" err="1">
                <a:latin typeface="Times New Roman" panose="02020603050405020304" pitchFamily="18" charset="0"/>
                <a:cs typeface="Times New Roman" panose="02020603050405020304" pitchFamily="18" charset="0"/>
              </a:rPr>
              <a:t>Військовослужбовиці</a:t>
            </a:r>
            <a:r>
              <a:rPr lang="uk-UA" sz="1600" dirty="0">
                <a:latin typeface="Times New Roman" panose="02020603050405020304" pitchFamily="18" charset="0"/>
                <a:cs typeface="Times New Roman" panose="02020603050405020304" pitchFamily="18" charset="0"/>
              </a:rPr>
              <a:t> можуть стикаються з додатковими труднощами у зв'язку з особистою гігієною, особливо під час </a:t>
            </a:r>
            <a:r>
              <a:rPr lang="uk-UA" sz="1600" dirty="0" err="1">
                <a:latin typeface="Times New Roman" panose="02020603050405020304" pitchFamily="18" charset="0"/>
                <a:cs typeface="Times New Roman" panose="02020603050405020304" pitchFamily="18" charset="0"/>
              </a:rPr>
              <a:t>постментсруального</a:t>
            </a:r>
            <a:r>
              <a:rPr lang="uk-UA" sz="1600" dirty="0">
                <a:latin typeface="Times New Roman" panose="02020603050405020304" pitchFamily="18" charset="0"/>
                <a:cs typeface="Times New Roman" panose="02020603050405020304" pitchFamily="18" charset="0"/>
              </a:rPr>
              <a:t> синдрому. Недостатні санітарні умови та відсутність </a:t>
            </a:r>
            <a:r>
              <a:rPr lang="uk-UA" sz="1600" dirty="0" err="1">
                <a:latin typeface="Times New Roman" panose="02020603050405020304" pitchFamily="18" charset="0"/>
                <a:cs typeface="Times New Roman" panose="02020603050405020304" pitchFamily="18" charset="0"/>
              </a:rPr>
              <a:t>приватності</a:t>
            </a:r>
            <a:r>
              <a:rPr lang="uk-UA" sz="1600" dirty="0">
                <a:latin typeface="Times New Roman" panose="02020603050405020304" pitchFamily="18" charset="0"/>
                <a:cs typeface="Times New Roman" panose="02020603050405020304" pitchFamily="18" charset="0"/>
              </a:rPr>
              <a:t> для здійснення особистої гігієни можуть бути додатковим джерелом стресу та незручностей. </a:t>
            </a:r>
          </a:p>
          <a:p>
            <a:pPr indent="457200" algn="just"/>
            <a:r>
              <a:rPr lang="uk-UA" sz="1600" dirty="0">
                <a:latin typeface="Times New Roman" panose="02020603050405020304" pitchFamily="18" charset="0"/>
                <a:cs typeface="Times New Roman" panose="02020603050405020304" pitchFamily="18" charset="0"/>
              </a:rPr>
              <a:t>Відсутність можливості змінити одяг та недостатні санітарні умови можуть призвести до розвитку різних шкірних захворювань та інфекцій. </a:t>
            </a:r>
          </a:p>
          <a:p>
            <a:pPr indent="457200" algn="just"/>
            <a:r>
              <a:rPr lang="uk-UA" sz="1600" dirty="0">
                <a:latin typeface="Times New Roman" panose="02020603050405020304" pitchFamily="18" charset="0"/>
                <a:cs typeface="Times New Roman" panose="02020603050405020304" pitchFamily="18" charset="0"/>
              </a:rPr>
              <a:t>Чоловіки також стикаються з проблемами </a:t>
            </a:r>
            <a:r>
              <a:rPr lang="uk-UA" sz="1600" dirty="0" err="1">
                <a:latin typeface="Times New Roman" panose="02020603050405020304" pitchFamily="18" charset="0"/>
                <a:cs typeface="Times New Roman" panose="02020603050405020304" pitchFamily="18" charset="0"/>
              </a:rPr>
              <a:t>приватності</a:t>
            </a:r>
            <a:r>
              <a:rPr lang="uk-UA" sz="1600" dirty="0">
                <a:latin typeface="Times New Roman" panose="02020603050405020304" pitchFamily="18" charset="0"/>
                <a:cs typeface="Times New Roman" panose="02020603050405020304" pitchFamily="18" charset="0"/>
              </a:rPr>
              <a:t> та санітарних умов, хоча їх фізіологічні потреби можуть бути дещо менш складними. Однак, недостатня гігієна та відсутність </a:t>
            </a:r>
            <a:r>
              <a:rPr lang="uk-UA" sz="1600" dirty="0" err="1">
                <a:latin typeface="Times New Roman" panose="02020603050405020304" pitchFamily="18" charset="0"/>
                <a:cs typeface="Times New Roman" panose="02020603050405020304" pitchFamily="18" charset="0"/>
              </a:rPr>
              <a:t>приватності</a:t>
            </a:r>
            <a:r>
              <a:rPr lang="uk-UA" sz="1600" dirty="0">
                <a:latin typeface="Times New Roman" panose="02020603050405020304" pitchFamily="18" charset="0"/>
                <a:cs typeface="Times New Roman" panose="02020603050405020304" pitchFamily="18" charset="0"/>
              </a:rPr>
              <a:t> можуть також призвести до шкірних захворювань, інфекцій та загального дискомфорту. </a:t>
            </a:r>
          </a:p>
          <a:p>
            <a:pPr indent="457200" algn="just"/>
            <a:r>
              <a:rPr lang="uk-UA" sz="1600" dirty="0">
                <a:latin typeface="Times New Roman" panose="02020603050405020304" pitchFamily="18" charset="0"/>
                <a:cs typeface="Times New Roman" panose="02020603050405020304" pitchFamily="18" charset="0"/>
              </a:rPr>
              <a:t>Особи обох статей можуть відчувати психологічні наслідки від відсутності </a:t>
            </a:r>
            <a:r>
              <a:rPr lang="uk-UA" sz="1600" dirty="0" err="1">
                <a:latin typeface="Times New Roman" panose="02020603050405020304" pitchFamily="18" charset="0"/>
                <a:cs typeface="Times New Roman" panose="02020603050405020304" pitchFamily="18" charset="0"/>
              </a:rPr>
              <a:t>приватності</a:t>
            </a:r>
            <a:r>
              <a:rPr lang="uk-UA" sz="1600" dirty="0">
                <a:latin typeface="Times New Roman" panose="02020603050405020304" pitchFamily="18" charset="0"/>
                <a:cs typeface="Times New Roman" panose="02020603050405020304" pitchFamily="18" charset="0"/>
              </a:rPr>
              <a:t>, включаючи стрес, дискомфорт та зниження морального стану. Основний виклик полягає в тому, щоб забезпечити рівний доступ до відповідного спорядження та забезпечити комфорт і безпеку всіх військовослужбовців, незалежно від їх статі. </a:t>
            </a:r>
          </a:p>
        </p:txBody>
      </p:sp>
    </p:spTree>
    <p:extLst>
      <p:ext uri="{BB962C8B-B14F-4D97-AF65-F5344CB8AC3E}">
        <p14:creationId xmlns:p14="http://schemas.microsoft.com/office/powerpoint/2010/main" val="329588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2274B7F-58DD-0330-1214-05A562935D46}"/>
              </a:ext>
            </a:extLst>
          </p:cNvPr>
          <p:cNvSpPr txBox="1"/>
          <p:nvPr/>
        </p:nvSpPr>
        <p:spPr>
          <a:xfrm>
            <a:off x="3048811" y="0"/>
            <a:ext cx="6094378"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Виклики</a:t>
            </a:r>
          </a:p>
        </p:txBody>
      </p:sp>
      <p:sp>
        <p:nvSpPr>
          <p:cNvPr id="8" name="TextBox 7">
            <a:extLst>
              <a:ext uri="{FF2B5EF4-FFF2-40B4-BE49-F238E27FC236}">
                <a16:creationId xmlns:a16="http://schemas.microsoft.com/office/drawing/2014/main" id="{81654DB8-BD42-A673-C071-C77DFBF0A2DC}"/>
              </a:ext>
            </a:extLst>
          </p:cNvPr>
          <p:cNvSpPr txBox="1"/>
          <p:nvPr/>
        </p:nvSpPr>
        <p:spPr>
          <a:xfrm>
            <a:off x="-85060" y="731724"/>
            <a:ext cx="12277060"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Логістичні</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медичні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питання</a:t>
            </a:r>
            <a:r>
              <a:rPr lang="ru-RU" b="1" dirty="0">
                <a:latin typeface="Times New Roman" panose="02020603050405020304" pitchFamily="18" charset="0"/>
                <a:cs typeface="Times New Roman" panose="02020603050405020304" pitchFamily="18" charset="0"/>
              </a:rPr>
              <a:t> для </a:t>
            </a:r>
            <a:r>
              <a:rPr lang="ru-RU" b="1" dirty="0" err="1">
                <a:latin typeface="Times New Roman" panose="02020603050405020304" pitchFamily="18" charset="0"/>
                <a:cs typeface="Times New Roman" panose="02020603050405020304" pitchFamily="18" charset="0"/>
              </a:rPr>
              <a:t>українських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військовослужбовців</a:t>
            </a:r>
            <a:r>
              <a:rPr lang="ru-RU" b="1" dirty="0">
                <a:latin typeface="Times New Roman" panose="02020603050405020304" pitchFamily="18" charset="0"/>
                <a:cs typeface="Times New Roman" panose="02020603050405020304" pitchFamily="18" charset="0"/>
              </a:rPr>
              <a:t> в </a:t>
            </a:r>
            <a:r>
              <a:rPr lang="ru-RU" b="1" dirty="0" err="1">
                <a:latin typeface="Times New Roman" panose="02020603050405020304" pitchFamily="18" charset="0"/>
                <a:cs typeface="Times New Roman" panose="02020603050405020304" pitchFamily="18" charset="0"/>
              </a:rPr>
              <a:t>російсько-українській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війні</a:t>
            </a:r>
            <a:r>
              <a:rPr lang="ru-RU" b="1" dirty="0">
                <a:latin typeface="Times New Roman" panose="02020603050405020304" pitchFamily="18" charset="0"/>
                <a:cs typeface="Times New Roman" panose="02020603050405020304" pitchFamily="18" charset="0"/>
              </a:rPr>
              <a:t>.</a:t>
            </a:r>
            <a:endParaRPr lang="uk-UA"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CEA1B13A-7C96-994F-E2C7-69E2545030C4}"/>
              </a:ext>
            </a:extLst>
          </p:cNvPr>
          <p:cNvSpPr txBox="1"/>
          <p:nvPr/>
        </p:nvSpPr>
        <p:spPr>
          <a:xfrm>
            <a:off x="170121" y="1836141"/>
            <a:ext cx="12192000" cy="369332"/>
          </a:xfrm>
          <a:prstGeom prst="rect">
            <a:avLst/>
          </a:prstGeom>
          <a:noFill/>
        </p:spPr>
        <p:txBody>
          <a:bodyPr wrap="square">
            <a:spAutoFit/>
          </a:bodyPr>
          <a:lstStyle/>
          <a:p>
            <a:pPr algn="ctr"/>
            <a:r>
              <a:rPr lang="uk-UA" b="1" dirty="0">
                <a:latin typeface="Times New Roman" panose="02020603050405020304" pitchFamily="18" charset="0"/>
                <a:cs typeface="Times New Roman" panose="02020603050405020304" pitchFamily="18" charset="0"/>
              </a:rPr>
              <a:t>Медичні питання.</a:t>
            </a:r>
          </a:p>
        </p:txBody>
      </p:sp>
      <p:sp>
        <p:nvSpPr>
          <p:cNvPr id="12" name="TextBox 11">
            <a:extLst>
              <a:ext uri="{FF2B5EF4-FFF2-40B4-BE49-F238E27FC236}">
                <a16:creationId xmlns:a16="http://schemas.microsoft.com/office/drawing/2014/main" id="{9DFFD294-E971-0D4E-E975-7D71E0488018}"/>
              </a:ext>
            </a:extLst>
          </p:cNvPr>
          <p:cNvSpPr txBox="1"/>
          <p:nvPr/>
        </p:nvSpPr>
        <p:spPr>
          <a:xfrm>
            <a:off x="-42530" y="2294445"/>
            <a:ext cx="12192000" cy="1754326"/>
          </a:xfrm>
          <a:prstGeom prst="rect">
            <a:avLst/>
          </a:prstGeom>
          <a:noFill/>
        </p:spPr>
        <p:txBody>
          <a:bodyPr wrap="square">
            <a:spAutoFit/>
          </a:bodyPr>
          <a:lstStyle/>
          <a:p>
            <a:pPr indent="457200" algn="just"/>
            <a:r>
              <a:rPr lang="uk-UA" dirty="0">
                <a:latin typeface="Times New Roman" panose="02020603050405020304" pitchFamily="18" charset="0"/>
                <a:cs typeface="Times New Roman" panose="02020603050405020304" pitchFamily="18" charset="0"/>
              </a:rPr>
              <a:t>Що стосується медичних питань, то одним з ключових є доступ до спеціалізованих медичних послуг, які враховують фізіологічні особливості обох статей. Наприклад, жінки можуть мати потребу в гінекологічній допомозі, яка може бути важко доступна в умовах війни. </a:t>
            </a:r>
          </a:p>
          <a:p>
            <a:pPr indent="457200" algn="just"/>
            <a:r>
              <a:rPr lang="uk-UA" dirty="0">
                <a:latin typeface="Times New Roman" panose="02020603050405020304" pitchFamily="18" charset="0"/>
                <a:cs typeface="Times New Roman" panose="02020603050405020304" pitchFamily="18" charset="0"/>
              </a:rPr>
              <a:t>Розуміння та врахування статево-зумовлених відмінностей у медичних питаннях, включаючи психологічну підтримку, є критично важливим для забезпечення ефективної медичної допомоги для осіб обох статей. Ці та інші виклики вимагають особливого підходу під час організації логістичного та медичного забезпечення.</a:t>
            </a:r>
          </a:p>
        </p:txBody>
      </p:sp>
    </p:spTree>
    <p:extLst>
      <p:ext uri="{BB962C8B-B14F-4D97-AF65-F5344CB8AC3E}">
        <p14:creationId xmlns:p14="http://schemas.microsoft.com/office/powerpoint/2010/main" val="3585797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904C460-CF60-E15D-A489-063C08163DB8}"/>
              </a:ext>
            </a:extLst>
          </p:cNvPr>
          <p:cNvSpPr txBox="1"/>
          <p:nvPr/>
        </p:nvSpPr>
        <p:spPr>
          <a:xfrm>
            <a:off x="3048811" y="0"/>
            <a:ext cx="6094378"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Виклики</a:t>
            </a:r>
          </a:p>
        </p:txBody>
      </p:sp>
      <p:sp>
        <p:nvSpPr>
          <p:cNvPr id="6" name="TextBox 5">
            <a:extLst>
              <a:ext uri="{FF2B5EF4-FFF2-40B4-BE49-F238E27FC236}">
                <a16:creationId xmlns:a16="http://schemas.microsoft.com/office/drawing/2014/main" id="{DB852BA7-41EF-BD9C-4E1E-A6480933F68A}"/>
              </a:ext>
            </a:extLst>
          </p:cNvPr>
          <p:cNvSpPr txBox="1"/>
          <p:nvPr/>
        </p:nvSpPr>
        <p:spPr>
          <a:xfrm>
            <a:off x="95693" y="493839"/>
            <a:ext cx="12192000"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Виклики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безпеки</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захисту</a:t>
            </a:r>
            <a:r>
              <a:rPr lang="ru-RU" b="1" dirty="0">
                <a:latin typeface="Times New Roman" panose="02020603050405020304" pitchFamily="18" charset="0"/>
                <a:cs typeface="Times New Roman" panose="02020603050405020304" pitchFamily="18" charset="0"/>
              </a:rPr>
              <a:t> жінок та </a:t>
            </a:r>
            <a:r>
              <a:rPr lang="ru-RU" b="1" dirty="0" err="1">
                <a:latin typeface="Times New Roman" panose="02020603050405020304" pitchFamily="18" charset="0"/>
                <a:cs typeface="Times New Roman" panose="02020603050405020304" pitchFamily="18" charset="0"/>
              </a:rPr>
              <a:t>чоловіків</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військовослужбовців</a:t>
            </a:r>
            <a:r>
              <a:rPr lang="ru-RU" b="1" dirty="0">
                <a:latin typeface="Times New Roman" panose="02020603050405020304" pitchFamily="18" charset="0"/>
                <a:cs typeface="Times New Roman" panose="02020603050405020304" pitchFamily="18" charset="0"/>
              </a:rPr>
              <a:t>.</a:t>
            </a:r>
            <a:endParaRPr lang="uk-UA"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50C30101-1390-9872-14E3-C8CC02DAD5BB}"/>
              </a:ext>
            </a:extLst>
          </p:cNvPr>
          <p:cNvSpPr txBox="1"/>
          <p:nvPr/>
        </p:nvSpPr>
        <p:spPr>
          <a:xfrm>
            <a:off x="285307" y="1393509"/>
            <a:ext cx="11621386" cy="3139321"/>
          </a:xfrm>
          <a:prstGeom prst="rect">
            <a:avLst/>
          </a:prstGeom>
          <a:noFill/>
        </p:spPr>
        <p:txBody>
          <a:bodyPr wrap="square">
            <a:spAutoFit/>
          </a:bodyPr>
          <a:lstStyle/>
          <a:p>
            <a:pPr indent="457200" algn="just"/>
            <a:r>
              <a:rPr lang="uk-UA" dirty="0">
                <a:latin typeface="Times New Roman" panose="02020603050405020304" pitchFamily="18" charset="0"/>
                <a:cs typeface="Times New Roman" panose="02020603050405020304" pitchFamily="18" charset="0"/>
              </a:rPr>
              <a:t>Жінки та чоловіки, які служать в армії, стикаються з рядом загроз безпеки та захисту, багато з яких зумовлені військовим середовищем та специфікою війни. </a:t>
            </a:r>
          </a:p>
          <a:p>
            <a:pPr indent="457200" algn="just"/>
            <a:r>
              <a:rPr lang="uk-UA" dirty="0">
                <a:latin typeface="Times New Roman" panose="02020603050405020304" pitchFamily="18" charset="0"/>
                <a:cs typeface="Times New Roman" panose="02020603050405020304" pitchFamily="18" charset="0"/>
              </a:rPr>
              <a:t>І жінки і чоловіки під час бойових дій можуть отримати поранення, потрапити в полон та загинути. Однак жінки можуть додатково зазнавати насильства через ґендерні стереотипи. Стрес від участі в бойових діях, побачення смерті та руйнувань, може призвести до розвитку психологічних розладів, таких як посттравматичний стресовий розлад (</a:t>
            </a:r>
            <a:r>
              <a:rPr lang="uk-UA" dirty="0" err="1">
                <a:latin typeface="Times New Roman" panose="02020603050405020304" pitchFamily="18" charset="0"/>
                <a:cs typeface="Times New Roman" panose="02020603050405020304" pitchFamily="18" charset="0"/>
              </a:rPr>
              <a:t>ПТСР</a:t>
            </a:r>
            <a:r>
              <a:rPr lang="uk-UA" dirty="0">
                <a:latin typeface="Times New Roman" panose="02020603050405020304" pitchFamily="18" charset="0"/>
                <a:cs typeface="Times New Roman" panose="02020603050405020304" pitchFamily="18" charset="0"/>
              </a:rPr>
              <a:t>) у чоловіків і жінок. </a:t>
            </a:r>
          </a:p>
          <a:p>
            <a:pPr indent="457200" algn="just"/>
            <a:r>
              <a:rPr lang="uk-UA" dirty="0">
                <a:latin typeface="Times New Roman" panose="02020603050405020304" pitchFamily="18" charset="0"/>
                <a:cs typeface="Times New Roman" panose="02020603050405020304" pitchFamily="18" charset="0"/>
              </a:rPr>
              <a:t>Жінки у військовій службі можуть бути вразливими до сексуального насильства та домагань. Проте, це не виключає, що чоловіки теж можуть бути жертвами такого насильства. </a:t>
            </a:r>
          </a:p>
          <a:p>
            <a:pPr indent="457200" algn="just"/>
            <a:r>
              <a:rPr lang="uk-UA" dirty="0">
                <a:latin typeface="Times New Roman" panose="02020603050405020304" pitchFamily="18" charset="0"/>
                <a:cs typeface="Times New Roman" panose="02020603050405020304" pitchFamily="18" charset="0"/>
              </a:rPr>
              <a:t>Важливо пам'ятати, що всі ці виклики варіюються в залежності від контексту, включаючи культуру, релігію, політичну ситуацію, та інші фактори. Військові організації та правозахисники активно працюють над тим, щоб зменшити ці ризики та забезпечити безпеку та захист всіх військовослужбовців, незалежно від їх статі.</a:t>
            </a:r>
          </a:p>
        </p:txBody>
      </p:sp>
    </p:spTree>
    <p:extLst>
      <p:ext uri="{BB962C8B-B14F-4D97-AF65-F5344CB8AC3E}">
        <p14:creationId xmlns:p14="http://schemas.microsoft.com/office/powerpoint/2010/main" val="507489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0A40F4-8D22-7185-00B2-DE6AF2A9535F}"/>
              </a:ext>
            </a:extLst>
          </p:cNvPr>
          <p:cNvSpPr txBox="1"/>
          <p:nvPr/>
        </p:nvSpPr>
        <p:spPr>
          <a:xfrm>
            <a:off x="3047114" y="0"/>
            <a:ext cx="6097772"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Упередження і стереотипи</a:t>
            </a:r>
          </a:p>
        </p:txBody>
      </p:sp>
      <p:sp>
        <p:nvSpPr>
          <p:cNvPr id="7" name="TextBox 6">
            <a:extLst>
              <a:ext uri="{FF2B5EF4-FFF2-40B4-BE49-F238E27FC236}">
                <a16:creationId xmlns:a16="http://schemas.microsoft.com/office/drawing/2014/main" id="{663AEFA4-5717-1048-D5A4-336409FAED9D}"/>
              </a:ext>
            </a:extLst>
          </p:cNvPr>
          <p:cNvSpPr txBox="1"/>
          <p:nvPr/>
        </p:nvSpPr>
        <p:spPr>
          <a:xfrm>
            <a:off x="0" y="644398"/>
            <a:ext cx="12192000" cy="369332"/>
          </a:xfrm>
          <a:prstGeom prst="rect">
            <a:avLst/>
          </a:prstGeom>
          <a:noFill/>
        </p:spPr>
        <p:txBody>
          <a:bodyPr wrap="square">
            <a:spAutoFit/>
          </a:bodyPr>
          <a:lstStyle/>
          <a:p>
            <a:pPr algn="ctr"/>
            <a:r>
              <a:rPr lang="uk-UA" b="1" dirty="0">
                <a:latin typeface="Times New Roman" panose="02020603050405020304" pitchFamily="18" charset="0"/>
                <a:cs typeface="Times New Roman" panose="02020603050405020304" pitchFamily="18" charset="0"/>
              </a:rPr>
              <a:t>Соціокультурне відношення до військовослужбовців.</a:t>
            </a:r>
          </a:p>
        </p:txBody>
      </p:sp>
      <p:sp>
        <p:nvSpPr>
          <p:cNvPr id="9" name="TextBox 8">
            <a:extLst>
              <a:ext uri="{FF2B5EF4-FFF2-40B4-BE49-F238E27FC236}">
                <a16:creationId xmlns:a16="http://schemas.microsoft.com/office/drawing/2014/main" id="{8166E51B-40DD-108D-A139-8ACA2BB81198}"/>
              </a:ext>
            </a:extLst>
          </p:cNvPr>
          <p:cNvSpPr txBox="1"/>
          <p:nvPr/>
        </p:nvSpPr>
        <p:spPr>
          <a:xfrm>
            <a:off x="667194" y="1398482"/>
            <a:ext cx="6097772" cy="3170099"/>
          </a:xfrm>
          <a:prstGeom prst="rect">
            <a:avLst/>
          </a:prstGeom>
          <a:noFill/>
        </p:spPr>
        <p:txBody>
          <a:bodyPr wrap="square">
            <a:spAutoFit/>
          </a:bodyPr>
          <a:lstStyle/>
          <a:p>
            <a:r>
              <a:rPr lang="uk-UA" sz="2000" dirty="0">
                <a:latin typeface="Times New Roman" panose="02020603050405020304" pitchFamily="18" charset="0"/>
                <a:cs typeface="Times New Roman" panose="02020603050405020304" pitchFamily="18" charset="0"/>
              </a:rPr>
              <a:t>1. Чоловіча відвага</a:t>
            </a:r>
          </a:p>
          <a:p>
            <a:r>
              <a:rPr lang="uk-UA" sz="2000" dirty="0">
                <a:latin typeface="Times New Roman" panose="02020603050405020304" pitchFamily="18" charset="0"/>
                <a:cs typeface="Times New Roman" panose="02020603050405020304" pitchFamily="18" charset="0"/>
              </a:rPr>
              <a:t>2. Соціальні очікування</a:t>
            </a:r>
          </a:p>
          <a:p>
            <a:r>
              <a:rPr lang="uk-UA" sz="2000" dirty="0">
                <a:latin typeface="Times New Roman" panose="02020603050405020304" pitchFamily="18" charset="0"/>
                <a:cs typeface="Times New Roman" panose="02020603050405020304" pitchFamily="18" charset="0"/>
              </a:rPr>
              <a:t>3. Емоційна відчуженість</a:t>
            </a:r>
          </a:p>
          <a:p>
            <a:r>
              <a:rPr lang="uk-UA" sz="2000" dirty="0">
                <a:latin typeface="Times New Roman" panose="02020603050405020304" pitchFamily="18" charset="0"/>
                <a:cs typeface="Times New Roman" panose="02020603050405020304" pitchFamily="18" charset="0"/>
              </a:rPr>
              <a:t>4. </a:t>
            </a:r>
            <a:r>
              <a:rPr lang="uk-UA" sz="2000" dirty="0" err="1">
                <a:latin typeface="Times New Roman" panose="02020603050405020304" pitchFamily="18" charset="0"/>
                <a:cs typeface="Times New Roman" panose="02020603050405020304" pitchFamily="18" charset="0"/>
              </a:rPr>
              <a:t>Маскулінність</a:t>
            </a:r>
            <a:r>
              <a:rPr lang="uk-UA" sz="2000" dirty="0">
                <a:latin typeface="Times New Roman" panose="02020603050405020304" pitchFamily="18" charset="0"/>
                <a:cs typeface="Times New Roman" panose="02020603050405020304" pitchFamily="18" charset="0"/>
              </a:rPr>
              <a:t> та військова культура</a:t>
            </a:r>
          </a:p>
          <a:p>
            <a:r>
              <a:rPr lang="uk-UA" sz="2000" dirty="0">
                <a:latin typeface="Times New Roman" panose="02020603050405020304" pitchFamily="18" charset="0"/>
                <a:cs typeface="Times New Roman" panose="02020603050405020304" pitchFamily="18" charset="0"/>
              </a:rPr>
              <a:t>5. Традиційна роль жінки</a:t>
            </a:r>
          </a:p>
          <a:p>
            <a:r>
              <a:rPr lang="uk-UA" sz="2000" dirty="0">
                <a:latin typeface="Times New Roman" panose="02020603050405020304" pitchFamily="18" charset="0"/>
                <a:cs typeface="Times New Roman" panose="02020603050405020304" pitchFamily="18" charset="0"/>
              </a:rPr>
              <a:t>6. Фізичні обмеження</a:t>
            </a:r>
          </a:p>
          <a:p>
            <a:r>
              <a:rPr lang="uk-UA" sz="2000" dirty="0">
                <a:latin typeface="Times New Roman" panose="02020603050405020304" pitchFamily="18" charset="0"/>
                <a:cs typeface="Times New Roman" panose="02020603050405020304" pitchFamily="18" charset="0"/>
              </a:rPr>
              <a:t>7. Емоційна нестабільність</a:t>
            </a:r>
          </a:p>
          <a:p>
            <a:r>
              <a:rPr lang="uk-UA" sz="2000" dirty="0">
                <a:latin typeface="Times New Roman" panose="02020603050405020304" pitchFamily="18" charset="0"/>
                <a:cs typeface="Times New Roman" panose="02020603050405020304" pitchFamily="18" charset="0"/>
              </a:rPr>
              <a:t>8. Взаємодія в колективі</a:t>
            </a:r>
          </a:p>
          <a:p>
            <a:r>
              <a:rPr lang="uk-UA" sz="2000" dirty="0">
                <a:latin typeface="Times New Roman" panose="02020603050405020304" pitchFamily="18" charset="0"/>
                <a:cs typeface="Times New Roman" panose="02020603050405020304" pitchFamily="18" charset="0"/>
              </a:rPr>
              <a:t>9. Професійний розвиток</a:t>
            </a:r>
          </a:p>
          <a:p>
            <a:r>
              <a:rPr lang="uk-UA" sz="2000" dirty="0">
                <a:latin typeface="Times New Roman" panose="02020603050405020304" pitchFamily="18" charset="0"/>
                <a:cs typeface="Times New Roman" panose="02020603050405020304" pitchFamily="18" charset="0"/>
              </a:rPr>
              <a:t>10. Сімейні обов'язки</a:t>
            </a:r>
          </a:p>
        </p:txBody>
      </p:sp>
    </p:spTree>
    <p:extLst>
      <p:ext uri="{BB962C8B-B14F-4D97-AF65-F5344CB8AC3E}">
        <p14:creationId xmlns:p14="http://schemas.microsoft.com/office/powerpoint/2010/main" val="1883693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7B7304B-346E-52D9-CC60-93C1F89707EB}"/>
              </a:ext>
            </a:extLst>
          </p:cNvPr>
          <p:cNvSpPr txBox="1"/>
          <p:nvPr/>
        </p:nvSpPr>
        <p:spPr>
          <a:xfrm>
            <a:off x="3047114" y="0"/>
            <a:ext cx="6097772"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Упередження і стереотипи</a:t>
            </a:r>
          </a:p>
        </p:txBody>
      </p:sp>
      <p:sp>
        <p:nvSpPr>
          <p:cNvPr id="6" name="TextBox 5">
            <a:extLst>
              <a:ext uri="{FF2B5EF4-FFF2-40B4-BE49-F238E27FC236}">
                <a16:creationId xmlns:a16="http://schemas.microsoft.com/office/drawing/2014/main" id="{0CCDC3F7-A660-5365-BF27-C17CE0C7DC18}"/>
              </a:ext>
            </a:extLst>
          </p:cNvPr>
          <p:cNvSpPr txBox="1"/>
          <p:nvPr/>
        </p:nvSpPr>
        <p:spPr>
          <a:xfrm>
            <a:off x="0" y="538072"/>
            <a:ext cx="12192000"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Внутрішні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упередження</a:t>
            </a:r>
            <a:r>
              <a:rPr lang="ru-RU" b="1" dirty="0">
                <a:latin typeface="Times New Roman" panose="02020603050405020304" pitchFamily="18" charset="0"/>
                <a:cs typeface="Times New Roman" panose="02020603050405020304" pitchFamily="18" charset="0"/>
              </a:rPr>
              <a:t> у </a:t>
            </a:r>
            <a:r>
              <a:rPr lang="ru-RU" b="1" dirty="0" err="1">
                <a:latin typeface="Times New Roman" panose="02020603050405020304" pitchFamily="18" charset="0"/>
                <a:cs typeface="Times New Roman" panose="02020603050405020304" pitchFamily="18" charset="0"/>
              </a:rPr>
              <a:t>військовому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середовищі</a:t>
            </a:r>
            <a:endParaRPr lang="uk-UA"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A8193918-0AA7-C1C4-2107-5F24A35D7DA1}"/>
              </a:ext>
            </a:extLst>
          </p:cNvPr>
          <p:cNvSpPr txBox="1"/>
          <p:nvPr/>
        </p:nvSpPr>
        <p:spPr>
          <a:xfrm>
            <a:off x="0" y="1143300"/>
            <a:ext cx="12192000" cy="3970318"/>
          </a:xfrm>
          <a:prstGeom prst="rect">
            <a:avLst/>
          </a:prstGeom>
          <a:noFill/>
        </p:spPr>
        <p:txBody>
          <a:bodyPr wrap="square">
            <a:spAutoFit/>
          </a:bodyPr>
          <a:lstStyle/>
          <a:p>
            <a:pPr indent="457200" algn="just"/>
            <a:r>
              <a:rPr lang="uk-UA" dirty="0">
                <a:latin typeface="Times New Roman" panose="02020603050405020304" pitchFamily="18" charset="0"/>
                <a:cs typeface="Times New Roman" panose="02020603050405020304" pitchFamily="18" charset="0"/>
              </a:rPr>
              <a:t>Внутрішні упередження у військовому середовищі можуть мати різні прояви та відтінки, зокрема: </a:t>
            </a:r>
          </a:p>
          <a:p>
            <a:pPr indent="457200" algn="just"/>
            <a:r>
              <a:rPr lang="uk-UA" b="1" dirty="0">
                <a:latin typeface="Times New Roman" panose="02020603050405020304" pitchFamily="18" charset="0"/>
                <a:cs typeface="Times New Roman" panose="02020603050405020304" pitchFamily="18" charset="0"/>
              </a:rPr>
              <a:t>стать:</a:t>
            </a:r>
            <a:r>
              <a:rPr lang="uk-UA" dirty="0">
                <a:latin typeface="Times New Roman" panose="02020603050405020304" pitchFamily="18" charset="0"/>
                <a:cs typeface="Times New Roman" panose="02020603050405020304" pitchFamily="18" charset="0"/>
              </a:rPr>
              <a:t> часто жінки, які служать у військових формуваннях, можуть зіткнутися з упередженнями щодо їх фізичних або психологічних здібностей. Це може включати сумніви у їхній спроможності виконувати певні завдання або участь у бойових діях; </a:t>
            </a:r>
          </a:p>
          <a:p>
            <a:pPr indent="457200" algn="just"/>
            <a:r>
              <a:rPr lang="uk-UA" b="1" dirty="0">
                <a:latin typeface="Times New Roman" panose="02020603050405020304" pitchFamily="18" charset="0"/>
                <a:cs typeface="Times New Roman" panose="02020603050405020304" pitchFamily="18" charset="0"/>
              </a:rPr>
              <a:t>ранг та стаж:</a:t>
            </a:r>
            <a:r>
              <a:rPr lang="uk-UA" dirty="0">
                <a:latin typeface="Times New Roman" panose="02020603050405020304" pitchFamily="18" charset="0"/>
                <a:cs typeface="Times New Roman" panose="02020603050405020304" pitchFamily="18" charset="0"/>
              </a:rPr>
              <a:t> молодших або менш досвідчених військовослужбовців можуть сприймати з певним скептицизмом або недовірою, вважаючи, що вони не мають достатнього досвіду або знань; </a:t>
            </a:r>
          </a:p>
          <a:p>
            <a:pPr indent="457200" algn="just"/>
            <a:r>
              <a:rPr lang="uk-UA" b="1" dirty="0">
                <a:latin typeface="Times New Roman" panose="02020603050405020304" pitchFamily="18" charset="0"/>
                <a:cs typeface="Times New Roman" panose="02020603050405020304" pitchFamily="18" charset="0"/>
              </a:rPr>
              <a:t>етнічна та культурна належність: </a:t>
            </a:r>
            <a:r>
              <a:rPr lang="uk-UA" dirty="0">
                <a:latin typeface="Times New Roman" panose="02020603050405020304" pitchFamily="18" charset="0"/>
                <a:cs typeface="Times New Roman" panose="02020603050405020304" pitchFamily="18" charset="0"/>
              </a:rPr>
              <a:t>військовослужбовці з різних етнічних груп або культур можуть стикатися з упередженнями або стереотипами з боку своїх колег; </a:t>
            </a:r>
          </a:p>
          <a:p>
            <a:pPr indent="457200" algn="just"/>
            <a:r>
              <a:rPr lang="uk-UA" b="1" dirty="0">
                <a:latin typeface="Times New Roman" panose="02020603050405020304" pitchFamily="18" charset="0"/>
                <a:cs typeface="Times New Roman" panose="02020603050405020304" pitchFamily="18" charset="0"/>
              </a:rPr>
              <a:t>вікові стереотипи: </a:t>
            </a:r>
            <a:r>
              <a:rPr lang="uk-UA" dirty="0">
                <a:latin typeface="Times New Roman" panose="02020603050405020304" pitchFamily="18" charset="0"/>
                <a:cs typeface="Times New Roman" panose="02020603050405020304" pitchFamily="18" charset="0"/>
              </a:rPr>
              <a:t>молоді військовослужбовці можуть бути сприйняті як несерйозні або недостатньо зрілі, тоді як старші можуть вважатися застарілими або менш адаптованими до нових умов військової служби; </a:t>
            </a:r>
          </a:p>
          <a:p>
            <a:pPr indent="457200" algn="just"/>
            <a:r>
              <a:rPr lang="uk-UA" b="1" dirty="0">
                <a:latin typeface="Times New Roman" panose="02020603050405020304" pitchFamily="18" charset="0"/>
                <a:cs typeface="Times New Roman" panose="02020603050405020304" pitchFamily="18" charset="0"/>
              </a:rPr>
              <a:t>релігійна належність: </a:t>
            </a:r>
            <a:r>
              <a:rPr lang="uk-UA" dirty="0">
                <a:latin typeface="Times New Roman" panose="02020603050405020304" pitchFamily="18" charset="0"/>
                <a:cs typeface="Times New Roman" panose="02020603050405020304" pitchFamily="18" charset="0"/>
              </a:rPr>
              <a:t>у військовому середовищі може існувати упередження до осіб певних релігійних переконань; </a:t>
            </a:r>
          </a:p>
          <a:p>
            <a:pPr indent="457200" algn="just"/>
            <a:r>
              <a:rPr lang="uk-UA" b="1" dirty="0">
                <a:latin typeface="Times New Roman" panose="02020603050405020304" pitchFamily="18" charset="0"/>
                <a:cs typeface="Times New Roman" panose="02020603050405020304" pitchFamily="18" charset="0"/>
              </a:rPr>
              <a:t>освіта:</a:t>
            </a:r>
            <a:r>
              <a:rPr lang="uk-UA" dirty="0">
                <a:latin typeface="Times New Roman" panose="02020603050405020304" pitchFamily="18" charset="0"/>
                <a:cs typeface="Times New Roman" panose="02020603050405020304" pitchFamily="18" charset="0"/>
              </a:rPr>
              <a:t> іноді існує упередження до осіб з певним рівнем освіти або спеціалізацією, особливо якщо вона відмінна від загальноприйнятої у даному військовому колективі. </a:t>
            </a:r>
          </a:p>
          <a:p>
            <a:pPr indent="457200" algn="just"/>
            <a:r>
              <a:rPr lang="uk-UA" b="1" dirty="0">
                <a:latin typeface="Times New Roman" panose="02020603050405020304" pitchFamily="18" charset="0"/>
                <a:cs typeface="Times New Roman" panose="02020603050405020304" pitchFamily="18" charset="0"/>
              </a:rPr>
              <a:t>сексуальна орієнтація: </a:t>
            </a:r>
            <a:r>
              <a:rPr lang="uk-UA" dirty="0">
                <a:latin typeface="Times New Roman" panose="02020603050405020304" pitchFamily="18" charset="0"/>
                <a:cs typeface="Times New Roman" panose="02020603050405020304" pitchFamily="18" charset="0"/>
              </a:rPr>
              <a:t>у деяких військових середовищах існують упередження до осіб іншої сексуальної орієнтації.</a:t>
            </a:r>
          </a:p>
        </p:txBody>
      </p:sp>
    </p:spTree>
    <p:extLst>
      <p:ext uri="{BB962C8B-B14F-4D97-AF65-F5344CB8AC3E}">
        <p14:creationId xmlns:p14="http://schemas.microsoft.com/office/powerpoint/2010/main" val="3250927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99B13AE-AB8D-2D86-C31A-61AFBCA76002}"/>
              </a:ext>
            </a:extLst>
          </p:cNvPr>
          <p:cNvSpPr txBox="1"/>
          <p:nvPr/>
        </p:nvSpPr>
        <p:spPr>
          <a:xfrm>
            <a:off x="3047114" y="0"/>
            <a:ext cx="6097772"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Упередження і стереотипи</a:t>
            </a:r>
          </a:p>
        </p:txBody>
      </p:sp>
      <p:sp>
        <p:nvSpPr>
          <p:cNvPr id="6" name="TextBox 5">
            <a:extLst>
              <a:ext uri="{FF2B5EF4-FFF2-40B4-BE49-F238E27FC236}">
                <a16:creationId xmlns:a16="http://schemas.microsoft.com/office/drawing/2014/main" id="{92A8C164-DABD-AC87-82C7-4D911E7BBCD9}"/>
              </a:ext>
            </a:extLst>
          </p:cNvPr>
          <p:cNvSpPr txBox="1"/>
          <p:nvPr/>
        </p:nvSpPr>
        <p:spPr>
          <a:xfrm>
            <a:off x="0" y="461665"/>
            <a:ext cx="12192000"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Відображення</a:t>
            </a:r>
            <a:r>
              <a:rPr lang="ru-RU" b="1" dirty="0">
                <a:latin typeface="Times New Roman" panose="02020603050405020304" pitchFamily="18" charset="0"/>
                <a:cs typeface="Times New Roman" panose="02020603050405020304" pitchFamily="18" charset="0"/>
              </a:rPr>
              <a:t> у </a:t>
            </a:r>
            <a:r>
              <a:rPr lang="ru-RU" b="1" dirty="0" err="1">
                <a:latin typeface="Times New Roman" panose="02020603050405020304" pitchFamily="18" charset="0"/>
                <a:cs typeface="Times New Roman" panose="02020603050405020304" pitchFamily="18" charset="0"/>
              </a:rPr>
              <a:t>ЗМІ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військовослужбовиці</a:t>
            </a:r>
            <a:r>
              <a:rPr lang="ru-RU" b="1" dirty="0">
                <a:latin typeface="Times New Roman" panose="02020603050405020304" pitchFamily="18" charset="0"/>
                <a:cs typeface="Times New Roman" panose="02020603050405020304" pitchFamily="18" charset="0"/>
              </a:rPr>
              <a:t> в </a:t>
            </a:r>
            <a:r>
              <a:rPr lang="ru-RU" b="1" dirty="0" err="1">
                <a:latin typeface="Times New Roman" panose="02020603050405020304" pitchFamily="18" charset="0"/>
                <a:cs typeface="Times New Roman" panose="02020603050405020304" pitchFamily="18" charset="0"/>
              </a:rPr>
              <a:t>російсько-українській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війні</a:t>
            </a:r>
            <a:endParaRPr lang="uk-UA"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9D05FB7E-03DA-FED2-ACEC-3DB97B6C62E0}"/>
              </a:ext>
            </a:extLst>
          </p:cNvPr>
          <p:cNvSpPr txBox="1"/>
          <p:nvPr/>
        </p:nvSpPr>
        <p:spPr>
          <a:xfrm>
            <a:off x="0" y="1046455"/>
            <a:ext cx="12192000" cy="4524315"/>
          </a:xfrm>
          <a:prstGeom prst="rect">
            <a:avLst/>
          </a:prstGeom>
          <a:noFill/>
        </p:spPr>
        <p:txBody>
          <a:bodyPr wrap="square">
            <a:spAutoFit/>
          </a:bodyPr>
          <a:lstStyle/>
          <a:p>
            <a:pPr indent="457200" algn="just"/>
            <a:r>
              <a:rPr lang="uk-UA" b="1" dirty="0">
                <a:latin typeface="Times New Roman" panose="02020603050405020304" pitchFamily="18" charset="0"/>
                <a:cs typeface="Times New Roman" panose="02020603050405020304" pitchFamily="18" charset="0"/>
              </a:rPr>
              <a:t>Стереотипне відображення</a:t>
            </a:r>
            <a:r>
              <a:rPr lang="uk-UA" dirty="0">
                <a:latin typeface="Times New Roman" panose="02020603050405020304" pitchFamily="18" charset="0"/>
                <a:cs typeface="Times New Roman" panose="02020603050405020304" pitchFamily="18" charset="0"/>
              </a:rPr>
              <a:t>. ЗМІ іноді відображають жінок-військових у традиційних або стереотипних ролях, акцентуючи їхню вразливість чи емоційність. Таке зображення може зменшувати сприйняття їхньої професійної компетентності. Однак ЗМІ також звертають увагу на людський аспект війни, показуючи військовослужбовців як синів, дочок, батьків, матерів, чоловіків, дружин, братів і сестер, які борються на фронті, а їхні родини – вдома. </a:t>
            </a:r>
          </a:p>
          <a:p>
            <a:pPr indent="457200" algn="just"/>
            <a:r>
              <a:rPr lang="uk-UA" b="1" dirty="0">
                <a:latin typeface="Times New Roman" panose="02020603050405020304" pitchFamily="18" charset="0"/>
                <a:cs typeface="Times New Roman" panose="02020603050405020304" pitchFamily="18" charset="0"/>
              </a:rPr>
              <a:t>Героїчні образи. </a:t>
            </a:r>
            <a:r>
              <a:rPr lang="uk-UA" dirty="0">
                <a:latin typeface="Times New Roman" panose="02020603050405020304" pitchFamily="18" charset="0"/>
                <a:cs typeface="Times New Roman" panose="02020603050405020304" pitchFamily="18" charset="0"/>
              </a:rPr>
              <a:t>З іншого боку, деякі ЗМІ висвітлюють жінок у військовій службі як героїнь, які </a:t>
            </a:r>
            <a:r>
              <a:rPr lang="uk-UA" dirty="0" err="1">
                <a:latin typeface="Times New Roman" panose="02020603050405020304" pitchFamily="18" charset="0"/>
                <a:cs typeface="Times New Roman" panose="02020603050405020304" pitchFamily="18" charset="0"/>
              </a:rPr>
              <a:t>протистоять</a:t>
            </a:r>
            <a:r>
              <a:rPr lang="uk-UA" dirty="0">
                <a:latin typeface="Times New Roman" panose="02020603050405020304" pitchFamily="18" charset="0"/>
                <a:cs typeface="Times New Roman" panose="02020603050405020304" pitchFamily="18" charset="0"/>
              </a:rPr>
              <a:t> традиційним ґендерним нормам, що може стимулювати суспільство переглядати ролі жінок у новому світлі. </a:t>
            </a:r>
          </a:p>
          <a:p>
            <a:pPr indent="457200" algn="just"/>
            <a:r>
              <a:rPr lang="uk-UA" b="1" dirty="0">
                <a:latin typeface="Times New Roman" panose="02020603050405020304" pitchFamily="18" charset="0"/>
                <a:cs typeface="Times New Roman" panose="02020603050405020304" pitchFamily="18" charset="0"/>
              </a:rPr>
              <a:t>Питання ґендерної рівності.</a:t>
            </a:r>
            <a:r>
              <a:rPr lang="uk-UA" dirty="0">
                <a:latin typeface="Times New Roman" panose="02020603050405020304" pitchFamily="18" charset="0"/>
                <a:cs typeface="Times New Roman" panose="02020603050405020304" pitchFamily="18" charset="0"/>
              </a:rPr>
              <a:t> ЗМІ можуть обговорювати виклики та проблеми, з якими стикаються жінки на військовій службі, такі як упередження, дискримінація або сексуальне домагання. </a:t>
            </a:r>
          </a:p>
          <a:p>
            <a:pPr indent="457200" algn="just"/>
            <a:r>
              <a:rPr lang="uk-UA" b="1" dirty="0">
                <a:latin typeface="Times New Roman" panose="02020603050405020304" pitchFamily="18" charset="0"/>
                <a:cs typeface="Times New Roman" panose="02020603050405020304" pitchFamily="18" charset="0"/>
              </a:rPr>
              <a:t>Персональні історії. </a:t>
            </a:r>
            <a:r>
              <a:rPr lang="uk-UA" dirty="0">
                <a:latin typeface="Times New Roman" panose="02020603050405020304" pitchFamily="18" charset="0"/>
                <a:cs typeface="Times New Roman" panose="02020603050405020304" pitchFamily="18" charset="0"/>
              </a:rPr>
              <a:t>Детальні репортажі про конкретних жінок, які воюють, можуть допомогти публіці зрозуміти їхні мотиви, виклики та досягнення на особистому рівні. </a:t>
            </a:r>
          </a:p>
          <a:p>
            <a:pPr indent="457200" algn="just"/>
            <a:r>
              <a:rPr lang="uk-UA" b="1" dirty="0">
                <a:latin typeface="Times New Roman" panose="02020603050405020304" pitchFamily="18" charset="0"/>
                <a:cs typeface="Times New Roman" panose="02020603050405020304" pitchFamily="18" charset="0"/>
              </a:rPr>
              <a:t>Аналіз впливу. </a:t>
            </a:r>
            <a:r>
              <a:rPr lang="uk-UA" dirty="0">
                <a:latin typeface="Times New Roman" panose="02020603050405020304" pitchFamily="18" charset="0"/>
                <a:cs typeface="Times New Roman" panose="02020603050405020304" pitchFamily="18" charset="0"/>
              </a:rPr>
              <a:t>ЗМІ можуть досліджувати, як участь жінок у військовій службі впливає на динаміку розвитку військових формувань, їхню ефективність та моральний стан. </a:t>
            </a:r>
          </a:p>
          <a:p>
            <a:pPr indent="457200" algn="just"/>
            <a:r>
              <a:rPr lang="uk-UA" b="1" dirty="0" err="1">
                <a:latin typeface="Times New Roman" panose="02020603050405020304" pitchFamily="18" charset="0"/>
                <a:cs typeface="Times New Roman" panose="02020603050405020304" pitchFamily="18" charset="0"/>
              </a:rPr>
              <a:t>Контекстуалізація</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ЗМІ можуть звертатися до історичного та культурного контексту, щоб пояснити специфіку ролі жінок у військовій службі під час російсько-української війни. </a:t>
            </a:r>
          </a:p>
          <a:p>
            <a:pPr indent="457200" algn="just"/>
            <a:r>
              <a:rPr lang="uk-UA" b="1" dirty="0">
                <a:latin typeface="Times New Roman" panose="02020603050405020304" pitchFamily="18" charset="0"/>
                <a:cs typeface="Times New Roman" panose="02020603050405020304" pitchFamily="18" charset="0"/>
              </a:rPr>
              <a:t>Критика та дискусії.</a:t>
            </a:r>
            <a:r>
              <a:rPr lang="uk-UA" dirty="0">
                <a:latin typeface="Times New Roman" panose="02020603050405020304" pitchFamily="18" charset="0"/>
                <a:cs typeface="Times New Roman" panose="02020603050405020304" pitchFamily="18" charset="0"/>
              </a:rPr>
              <a:t> ЗМІ також можуть представляти різні точки зору на питання ґендерної рівності у військовій службі, сприяючи обговоренню та рефлексії серед аудиторії.</a:t>
            </a:r>
          </a:p>
        </p:txBody>
      </p:sp>
    </p:spTree>
    <p:extLst>
      <p:ext uri="{BB962C8B-B14F-4D97-AF65-F5344CB8AC3E}">
        <p14:creationId xmlns:p14="http://schemas.microsoft.com/office/powerpoint/2010/main" val="2401972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BBDBB96-C525-5158-621F-499FA36228D3}"/>
              </a:ext>
            </a:extLst>
          </p:cNvPr>
          <p:cNvSpPr txBox="1"/>
          <p:nvPr/>
        </p:nvSpPr>
        <p:spPr>
          <a:xfrm>
            <a:off x="0" y="0"/>
            <a:ext cx="12192000" cy="461665"/>
          </a:xfrm>
          <a:prstGeom prst="rect">
            <a:avLst/>
          </a:prstGeom>
          <a:noFill/>
        </p:spPr>
        <p:txBody>
          <a:bodyPr wrap="square">
            <a:spAutoFit/>
          </a:bodyPr>
          <a:lstStyle/>
          <a:p>
            <a:pPr algn="ctr"/>
            <a:r>
              <a:rPr lang="ru-RU" sz="2400" b="1" dirty="0" err="1">
                <a:latin typeface="Times New Roman" panose="02020603050405020304" pitchFamily="18" charset="0"/>
                <a:cs typeface="Times New Roman" panose="02020603050405020304" pitchFamily="18" charset="0"/>
              </a:rPr>
              <a:t>Приклади</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вдалих</a:t>
            </a:r>
            <a:r>
              <a:rPr lang="ru-RU" sz="2400" b="1" dirty="0">
                <a:latin typeface="Times New Roman" panose="02020603050405020304" pitchFamily="18" charset="0"/>
                <a:cs typeface="Times New Roman" panose="02020603050405020304" pitchFamily="18" charset="0"/>
              </a:rPr>
              <a:t> практик. </a:t>
            </a:r>
            <a:r>
              <a:rPr lang="ru-RU" sz="2400" b="1" dirty="0" err="1">
                <a:latin typeface="Times New Roman" panose="02020603050405020304" pitchFamily="18" charset="0"/>
                <a:cs typeface="Times New Roman" panose="02020603050405020304" pitchFamily="18" charset="0"/>
              </a:rPr>
              <a:t>Українські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жінки</a:t>
            </a:r>
            <a:r>
              <a:rPr lang="ru-RU" sz="2400" b="1" dirty="0">
                <a:latin typeface="Times New Roman" panose="02020603050405020304" pitchFamily="18" charset="0"/>
                <a:cs typeface="Times New Roman" panose="02020603050405020304" pitchFamily="18" charset="0"/>
              </a:rPr>
              <a:t> на </a:t>
            </a:r>
            <a:r>
              <a:rPr lang="ru-RU" sz="2400" b="1" dirty="0" err="1">
                <a:latin typeface="Times New Roman" panose="02020603050405020304" pitchFamily="18" charset="0"/>
                <a:cs typeface="Times New Roman" panose="02020603050405020304" pitchFamily="18" charset="0"/>
              </a:rPr>
              <a:t>лінії</a:t>
            </a:r>
            <a:r>
              <a:rPr lang="ru-RU" sz="2400" b="1" dirty="0">
                <a:latin typeface="Times New Roman" panose="02020603050405020304" pitchFamily="18" charset="0"/>
                <a:cs typeface="Times New Roman" panose="02020603050405020304" pitchFamily="18" charset="0"/>
              </a:rPr>
              <a:t> фронту.</a:t>
            </a:r>
            <a:endParaRPr lang="uk-UA" sz="2400" b="1"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A6A7EA74-DB3C-A228-0521-AF82A1C32566}"/>
              </a:ext>
            </a:extLst>
          </p:cNvPr>
          <p:cNvSpPr txBox="1"/>
          <p:nvPr/>
        </p:nvSpPr>
        <p:spPr>
          <a:xfrm>
            <a:off x="0" y="461665"/>
            <a:ext cx="12266428" cy="5355312"/>
          </a:xfrm>
          <a:prstGeom prst="rect">
            <a:avLst/>
          </a:prstGeom>
          <a:noFill/>
        </p:spPr>
        <p:txBody>
          <a:bodyPr wrap="square">
            <a:spAutoFit/>
          </a:bodyPr>
          <a:lstStyle/>
          <a:p>
            <a:pPr indent="457200" algn="just"/>
            <a:r>
              <a:rPr lang="uk-UA" dirty="0">
                <a:latin typeface="Times New Roman" panose="02020603050405020304" pitchFamily="18" charset="0"/>
                <a:cs typeface="Times New Roman" panose="02020603050405020304" pitchFamily="18" charset="0"/>
              </a:rPr>
              <a:t>1. </a:t>
            </a:r>
            <a:r>
              <a:rPr lang="uk-UA" b="1" dirty="0">
                <a:latin typeface="Times New Roman" panose="02020603050405020304" pitchFamily="18" charset="0"/>
                <a:cs typeface="Times New Roman" panose="02020603050405020304" pitchFamily="18" charset="0"/>
              </a:rPr>
              <a:t>«Чорний янгол» та «</a:t>
            </a:r>
            <a:r>
              <a:rPr lang="uk-UA" b="1" dirty="0" err="1">
                <a:latin typeface="Times New Roman" panose="02020603050405020304" pitchFamily="18" charset="0"/>
                <a:cs typeface="Times New Roman" panose="02020603050405020304" pitchFamily="18" charset="0"/>
              </a:rPr>
              <a:t>Віскас</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це псевдоніми жінок-снайперів, які стали легендою серед українських військовослужбовців. Їх влучність стали причиною багатьох розповідей на лінії фронту. </a:t>
            </a:r>
          </a:p>
          <a:p>
            <a:pPr indent="457200" algn="just"/>
            <a:r>
              <a:rPr lang="uk-UA" dirty="0">
                <a:latin typeface="Times New Roman" panose="02020603050405020304" pitchFamily="18" charset="0"/>
                <a:cs typeface="Times New Roman" panose="02020603050405020304" pitchFamily="18" charset="0"/>
              </a:rPr>
              <a:t>2. </a:t>
            </a:r>
            <a:r>
              <a:rPr lang="uk-UA" b="1" dirty="0">
                <a:latin typeface="Times New Roman" panose="02020603050405020304" pitchFamily="18" charset="0"/>
                <a:cs typeface="Times New Roman" panose="02020603050405020304" pitchFamily="18" charset="0"/>
              </a:rPr>
              <a:t>Аліна Жеваго </a:t>
            </a:r>
            <a:r>
              <a:rPr lang="uk-UA" dirty="0">
                <a:latin typeface="Times New Roman" panose="02020603050405020304" pitchFamily="18" charset="0"/>
                <a:cs typeface="Times New Roman" panose="02020603050405020304" pitchFamily="18" charset="0"/>
              </a:rPr>
              <a:t>– командир медичної групи, відома своєю відданістю службі та </a:t>
            </a:r>
            <a:r>
              <a:rPr lang="uk-UA" dirty="0" err="1">
                <a:latin typeface="Times New Roman" panose="02020603050405020304" pitchFamily="18" charset="0"/>
                <a:cs typeface="Times New Roman" panose="02020603050405020304" pitchFamily="18" charset="0"/>
              </a:rPr>
              <a:t>порятунковим</a:t>
            </a:r>
            <a:r>
              <a:rPr lang="uk-UA" dirty="0">
                <a:latin typeface="Times New Roman" panose="02020603050405020304" pitchFamily="18" charset="0"/>
                <a:cs typeface="Times New Roman" panose="02020603050405020304" pitchFamily="18" charset="0"/>
              </a:rPr>
              <a:t> діям на полі бою. </a:t>
            </a:r>
          </a:p>
          <a:p>
            <a:pPr indent="457200" algn="just"/>
            <a:r>
              <a:rPr lang="uk-UA" dirty="0">
                <a:latin typeface="Times New Roman" panose="02020603050405020304" pitchFamily="18" charset="0"/>
                <a:cs typeface="Times New Roman" panose="02020603050405020304" pitchFamily="18" charset="0"/>
              </a:rPr>
              <a:t>3. </a:t>
            </a:r>
            <a:r>
              <a:rPr lang="uk-UA" b="1" dirty="0">
                <a:latin typeface="Times New Roman" panose="02020603050405020304" pitchFamily="18" charset="0"/>
                <a:cs typeface="Times New Roman" panose="02020603050405020304" pitchFamily="18" charset="0"/>
              </a:rPr>
              <a:t>Аліса Шрамко на псевдо «Доля» </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санінструкторка</a:t>
            </a:r>
            <a:r>
              <a:rPr lang="uk-UA" dirty="0">
                <a:latin typeface="Times New Roman" panose="02020603050405020304" pitchFamily="18" charset="0"/>
                <a:cs typeface="Times New Roman" panose="02020603050405020304" pitchFamily="18" charset="0"/>
              </a:rPr>
              <a:t> Фастівського </a:t>
            </a:r>
            <a:r>
              <a:rPr lang="uk-UA" dirty="0" err="1">
                <a:latin typeface="Times New Roman" panose="02020603050405020304" pitchFamily="18" charset="0"/>
                <a:cs typeface="Times New Roman" panose="02020603050405020304" pitchFamily="18" charset="0"/>
              </a:rPr>
              <a:t>ДФТГ</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субінструкторка</a:t>
            </a:r>
            <a:r>
              <a:rPr lang="uk-UA" dirty="0">
                <a:latin typeface="Times New Roman" panose="02020603050405020304" pitchFamily="18" charset="0"/>
                <a:cs typeface="Times New Roman" panose="02020603050405020304" pitchFamily="18" charset="0"/>
              </a:rPr>
              <a:t> в Добровольчому медичному батальйоні «</a:t>
            </a:r>
            <a:r>
              <a:rPr lang="uk-UA" dirty="0" err="1">
                <a:latin typeface="Times New Roman" panose="02020603050405020304" pitchFamily="18" charset="0"/>
                <a:cs typeface="Times New Roman" panose="02020603050405020304" pitchFamily="18" charset="0"/>
              </a:rPr>
              <a:t>Госпітальєри</a:t>
            </a:r>
            <a:r>
              <a:rPr lang="uk-UA" dirty="0">
                <a:latin typeface="Times New Roman" panose="02020603050405020304" pitchFamily="18" charset="0"/>
                <a:cs typeface="Times New Roman" panose="02020603050405020304" pitchFamily="18" charset="0"/>
              </a:rPr>
              <a:t>». </a:t>
            </a:r>
          </a:p>
          <a:p>
            <a:pPr indent="457200" algn="just"/>
            <a:r>
              <a:rPr lang="uk-UA" dirty="0">
                <a:latin typeface="Times New Roman" panose="02020603050405020304" pitchFamily="18" charset="0"/>
                <a:cs typeface="Times New Roman" panose="02020603050405020304" pitchFamily="18" charset="0"/>
              </a:rPr>
              <a:t>4. </a:t>
            </a:r>
            <a:r>
              <a:rPr lang="uk-UA" b="1" dirty="0">
                <a:latin typeface="Times New Roman" panose="02020603050405020304" pitchFamily="18" charset="0"/>
                <a:cs typeface="Times New Roman" panose="02020603050405020304" pitchFamily="18" charset="0"/>
              </a:rPr>
              <a:t>Андріана Сусак-</a:t>
            </a:r>
            <a:r>
              <a:rPr lang="uk-UA" b="1" dirty="0" err="1">
                <a:latin typeface="Times New Roman" panose="02020603050405020304" pitchFamily="18" charset="0"/>
                <a:cs typeface="Times New Roman" panose="02020603050405020304" pitchFamily="18" charset="0"/>
              </a:rPr>
              <a:t>Арехта</a:t>
            </a:r>
            <a:r>
              <a:rPr lang="uk-UA" b="1" dirty="0">
                <a:latin typeface="Times New Roman" panose="02020603050405020304" pitchFamily="18" charset="0"/>
                <a:cs typeface="Times New Roman" panose="02020603050405020304" pitchFamily="18" charset="0"/>
              </a:rPr>
              <a:t> на псевдо </a:t>
            </a:r>
            <a:r>
              <a:rPr lang="uk-UA" b="1" dirty="0" err="1">
                <a:latin typeface="Times New Roman" panose="02020603050405020304" pitchFamily="18" charset="0"/>
                <a:cs typeface="Times New Roman" panose="02020603050405020304" pitchFamily="18" charset="0"/>
              </a:rPr>
              <a:t>Малиш</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учасниця </a:t>
            </a:r>
            <a:r>
              <a:rPr lang="uk-UA" dirty="0" err="1">
                <a:latin typeface="Times New Roman" panose="02020603050405020304" pitchFamily="18" charset="0"/>
                <a:cs typeface="Times New Roman" panose="02020603050405020304" pitchFamily="18" charset="0"/>
              </a:rPr>
              <a:t>російськоукраїнської</a:t>
            </a:r>
            <a:r>
              <a:rPr lang="uk-UA" dirty="0">
                <a:latin typeface="Times New Roman" panose="02020603050405020304" pitchFamily="18" charset="0"/>
                <a:cs typeface="Times New Roman" panose="02020603050405020304" pitchFamily="18" charset="0"/>
              </a:rPr>
              <a:t> війни ще з 8 травня 2014 року. Вона була </a:t>
            </a:r>
            <a:r>
              <a:rPr lang="uk-UA" dirty="0" err="1">
                <a:latin typeface="Times New Roman" panose="02020603050405020304" pitchFamily="18" charset="0"/>
                <a:cs typeface="Times New Roman" panose="02020603050405020304" pitchFamily="18" charset="0"/>
              </a:rPr>
              <a:t>доброволицею</a:t>
            </a:r>
            <a:r>
              <a:rPr lang="uk-UA" dirty="0">
                <a:latin typeface="Times New Roman" panose="02020603050405020304" pitchFamily="18" charset="0"/>
                <a:cs typeface="Times New Roman" panose="02020603050405020304" pitchFamily="18" charset="0"/>
              </a:rPr>
              <a:t> батальйону «</a:t>
            </a:r>
            <a:r>
              <a:rPr lang="uk-UA" dirty="0" err="1">
                <a:latin typeface="Times New Roman" panose="02020603050405020304" pitchFamily="18" charset="0"/>
                <a:cs typeface="Times New Roman" panose="02020603050405020304" pitchFamily="18" charset="0"/>
              </a:rPr>
              <a:t>Айдар</a:t>
            </a:r>
            <a:r>
              <a:rPr lang="uk-UA" dirty="0">
                <a:latin typeface="Times New Roman" panose="02020603050405020304" pitchFamily="18" charset="0"/>
                <a:cs typeface="Times New Roman" panose="02020603050405020304" pitchFamily="18" charset="0"/>
              </a:rPr>
              <a:t>». </a:t>
            </a:r>
          </a:p>
          <a:p>
            <a:pPr indent="457200" algn="just"/>
            <a:r>
              <a:rPr lang="uk-UA" dirty="0">
                <a:latin typeface="Times New Roman" panose="02020603050405020304" pitchFamily="18" charset="0"/>
                <a:cs typeface="Times New Roman" panose="02020603050405020304" pitchFamily="18" charset="0"/>
              </a:rPr>
              <a:t>5. </a:t>
            </a:r>
            <a:r>
              <a:rPr lang="uk-UA" b="1" dirty="0">
                <a:latin typeface="Times New Roman" panose="02020603050405020304" pitchFamily="18" charset="0"/>
                <a:cs typeface="Times New Roman" panose="02020603050405020304" pitchFamily="18" charset="0"/>
              </a:rPr>
              <a:t>Анна </a:t>
            </a:r>
            <a:r>
              <a:rPr lang="uk-UA" b="1" dirty="0" err="1">
                <a:latin typeface="Times New Roman" panose="02020603050405020304" pitchFamily="18" charset="0"/>
                <a:cs typeface="Times New Roman" panose="02020603050405020304" pitchFamily="18" charset="0"/>
              </a:rPr>
              <a:t>Кампан</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офіцерка</a:t>
            </a:r>
            <a:r>
              <a:rPr lang="uk-UA" dirty="0">
                <a:latin typeface="Times New Roman" panose="02020603050405020304" pitchFamily="18" charset="0"/>
                <a:cs typeface="Times New Roman" panose="02020603050405020304" pitchFamily="18" charset="0"/>
              </a:rPr>
              <a:t> медичної служби, яка багато разів виручала своїх товаришів під вогнем. Її зусилля та відданість долі військовослужбовців були високо оцінені її командою. </a:t>
            </a:r>
          </a:p>
          <a:p>
            <a:pPr indent="457200" algn="just"/>
            <a:r>
              <a:rPr lang="uk-UA" dirty="0">
                <a:latin typeface="Times New Roman" panose="02020603050405020304" pitchFamily="18" charset="0"/>
                <a:cs typeface="Times New Roman" panose="02020603050405020304" pitchFamily="18" charset="0"/>
              </a:rPr>
              <a:t>6. </a:t>
            </a:r>
            <a:r>
              <a:rPr lang="uk-UA" b="1" dirty="0">
                <a:latin typeface="Times New Roman" panose="02020603050405020304" pitchFamily="18" charset="0"/>
                <a:cs typeface="Times New Roman" panose="02020603050405020304" pitchFamily="18" charset="0"/>
              </a:rPr>
              <a:t>Валентина Будник </a:t>
            </a:r>
            <a:r>
              <a:rPr lang="uk-UA" dirty="0">
                <a:latin typeface="Times New Roman" panose="02020603050405020304" pitchFamily="18" charset="0"/>
                <a:cs typeface="Times New Roman" panose="02020603050405020304" pitchFamily="18" charset="0"/>
              </a:rPr>
              <a:t>– солдат, яка демонструвала високий рівень бойових навичок та лідерські якості. </a:t>
            </a:r>
          </a:p>
          <a:p>
            <a:pPr indent="457200" algn="just"/>
            <a:r>
              <a:rPr lang="uk-UA" dirty="0">
                <a:latin typeface="Times New Roman" panose="02020603050405020304" pitchFamily="18" charset="0"/>
                <a:cs typeface="Times New Roman" panose="02020603050405020304" pitchFamily="18" charset="0"/>
              </a:rPr>
              <a:t>7. </a:t>
            </a:r>
            <a:r>
              <a:rPr lang="uk-UA" b="1" dirty="0">
                <a:latin typeface="Times New Roman" panose="02020603050405020304" pitchFamily="18" charset="0"/>
                <a:cs typeface="Times New Roman" panose="02020603050405020304" pitchFamily="18" charset="0"/>
              </a:rPr>
              <a:t>Євгенія </a:t>
            </a:r>
            <a:r>
              <a:rPr lang="uk-UA" b="1" dirty="0" err="1">
                <a:latin typeface="Times New Roman" panose="02020603050405020304" pitchFamily="18" charset="0"/>
                <a:cs typeface="Times New Roman" panose="02020603050405020304" pitchFamily="18" charset="0"/>
              </a:rPr>
              <a:t>Заспа</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солдат, що відзначалась відвагою та невтомністю в умовах фронту. </a:t>
            </a:r>
          </a:p>
          <a:p>
            <a:pPr indent="457200" algn="just"/>
            <a:r>
              <a:rPr lang="uk-UA" dirty="0">
                <a:latin typeface="Times New Roman" panose="02020603050405020304" pitchFamily="18" charset="0"/>
                <a:cs typeface="Times New Roman" panose="02020603050405020304" pitchFamily="18" charset="0"/>
              </a:rPr>
              <a:t>8. </a:t>
            </a:r>
            <a:r>
              <a:rPr lang="uk-UA" b="1" dirty="0">
                <a:latin typeface="Times New Roman" panose="02020603050405020304" pitchFamily="18" charset="0"/>
                <a:cs typeface="Times New Roman" panose="02020603050405020304" pitchFamily="18" charset="0"/>
              </a:rPr>
              <a:t>Інна Веревська </a:t>
            </a:r>
            <a:r>
              <a:rPr lang="uk-UA" dirty="0">
                <a:latin typeface="Times New Roman" panose="02020603050405020304" pitchFamily="18" charset="0"/>
                <a:cs typeface="Times New Roman" panose="02020603050405020304" pitchFamily="18" charset="0"/>
              </a:rPr>
              <a:t>– лікарка, що надавала медичну допомогу пораненим в умовах бойових дій. </a:t>
            </a:r>
          </a:p>
          <a:p>
            <a:pPr indent="457200" algn="just"/>
            <a:r>
              <a:rPr lang="uk-UA" dirty="0">
                <a:latin typeface="Times New Roman" panose="02020603050405020304" pitchFamily="18" charset="0"/>
                <a:cs typeface="Times New Roman" panose="02020603050405020304" pitchFamily="18" charset="0"/>
              </a:rPr>
              <a:t>9. </a:t>
            </a:r>
            <a:r>
              <a:rPr lang="uk-UA" b="1" dirty="0">
                <a:latin typeface="Times New Roman" panose="02020603050405020304" pitchFamily="18" charset="0"/>
                <a:cs typeface="Times New Roman" panose="02020603050405020304" pitchFamily="18" charset="0"/>
              </a:rPr>
              <a:t>Ірина Барановська </a:t>
            </a:r>
            <a:r>
              <a:rPr lang="uk-UA" dirty="0">
                <a:latin typeface="Times New Roman" panose="02020603050405020304" pitchFamily="18" charset="0"/>
                <a:cs typeface="Times New Roman" panose="02020603050405020304" pitchFamily="18" charset="0"/>
              </a:rPr>
              <a:t>– розвідниця, відома своєю здатністю проникати на ворожу територію та збирати цінну інформацію. </a:t>
            </a:r>
          </a:p>
          <a:p>
            <a:pPr indent="457200" algn="just"/>
            <a:r>
              <a:rPr lang="uk-UA" dirty="0">
                <a:latin typeface="Times New Roman" panose="02020603050405020304" pitchFamily="18" charset="0"/>
                <a:cs typeface="Times New Roman" panose="02020603050405020304" pitchFamily="18" charset="0"/>
              </a:rPr>
              <a:t>10. </a:t>
            </a:r>
            <a:r>
              <a:rPr lang="uk-UA" b="1" dirty="0">
                <a:latin typeface="Times New Roman" panose="02020603050405020304" pitchFamily="18" charset="0"/>
                <a:cs typeface="Times New Roman" panose="02020603050405020304" pitchFamily="18" charset="0"/>
              </a:rPr>
              <a:t>Капітан Тетяна </a:t>
            </a:r>
            <a:r>
              <a:rPr lang="uk-UA" b="1" dirty="0" err="1">
                <a:latin typeface="Times New Roman" panose="02020603050405020304" pitchFamily="18" charset="0"/>
                <a:cs typeface="Times New Roman" panose="02020603050405020304" pitchFamily="18" charset="0"/>
              </a:rPr>
              <a:t>Апатченко</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начальник </a:t>
            </a:r>
            <a:r>
              <a:rPr lang="uk-UA" dirty="0" err="1">
                <a:latin typeface="Times New Roman" panose="02020603050405020304" pitchFamily="18" charset="0"/>
                <a:cs typeface="Times New Roman" panose="02020603050405020304" pitchFamily="18" charset="0"/>
              </a:rPr>
              <a:t>пресслужби</a:t>
            </a:r>
            <a:r>
              <a:rPr lang="uk-UA" dirty="0">
                <a:latin typeface="Times New Roman" panose="02020603050405020304" pitchFamily="18" charset="0"/>
                <a:cs typeface="Times New Roman" panose="02020603050405020304" pitchFamily="18" charset="0"/>
              </a:rPr>
              <a:t> окремої механізованої бригади імені кошового отамана Івана Сірка. </a:t>
            </a:r>
          </a:p>
          <a:p>
            <a:pPr indent="457200" algn="just"/>
            <a:r>
              <a:rPr lang="uk-UA" dirty="0">
                <a:latin typeface="Times New Roman" panose="02020603050405020304" pitchFamily="18" charset="0"/>
                <a:cs typeface="Times New Roman" panose="02020603050405020304" pitchFamily="18" charset="0"/>
              </a:rPr>
              <a:t>11. </a:t>
            </a:r>
            <a:r>
              <a:rPr lang="uk-UA" b="1" dirty="0">
                <a:latin typeface="Times New Roman" panose="02020603050405020304" pitchFamily="18" charset="0"/>
                <a:cs typeface="Times New Roman" panose="02020603050405020304" pitchFamily="18" charset="0"/>
              </a:rPr>
              <a:t>Капітан Христина Бойчук на псевдо Кудрява </a:t>
            </a:r>
            <a:r>
              <a:rPr lang="uk-UA" dirty="0">
                <a:latin typeface="Times New Roman" panose="02020603050405020304" pitchFamily="18" charset="0"/>
                <a:cs typeface="Times New Roman" panose="02020603050405020304" pitchFamily="18" charset="0"/>
              </a:rPr>
              <a:t>– заступниця командира мінометної батареї 4 бригади оперативного реагування Нацгвардії України. </a:t>
            </a:r>
          </a:p>
          <a:p>
            <a:pPr indent="457200" algn="just"/>
            <a:r>
              <a:rPr lang="uk-UA" dirty="0">
                <a:latin typeface="Times New Roman" panose="02020603050405020304" pitchFamily="18" charset="0"/>
                <a:cs typeface="Times New Roman" panose="02020603050405020304" pitchFamily="18" charset="0"/>
              </a:rPr>
              <a:t>12. </a:t>
            </a:r>
            <a:r>
              <a:rPr lang="uk-UA" b="1" dirty="0">
                <a:latin typeface="Times New Roman" panose="02020603050405020304" pitchFamily="18" charset="0"/>
                <a:cs typeface="Times New Roman" panose="02020603050405020304" pitchFamily="18" charset="0"/>
              </a:rPr>
              <a:t>Катерина </a:t>
            </a:r>
            <a:r>
              <a:rPr lang="uk-UA" b="1" dirty="0" err="1">
                <a:latin typeface="Times New Roman" panose="02020603050405020304" pitchFamily="18" charset="0"/>
                <a:cs typeface="Times New Roman" panose="02020603050405020304" pitchFamily="18" charset="0"/>
              </a:rPr>
              <a:t>Кірієнко</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командир артилерійського відділення, відзначалась точними вогневими ударами. </a:t>
            </a:r>
          </a:p>
        </p:txBody>
      </p:sp>
    </p:spTree>
    <p:extLst>
      <p:ext uri="{BB962C8B-B14F-4D97-AF65-F5344CB8AC3E}">
        <p14:creationId xmlns:p14="http://schemas.microsoft.com/office/powerpoint/2010/main" val="2624285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92DB25C-F73B-8029-770C-8BD755E3353A}"/>
              </a:ext>
            </a:extLst>
          </p:cNvPr>
          <p:cNvSpPr txBox="1"/>
          <p:nvPr/>
        </p:nvSpPr>
        <p:spPr>
          <a:xfrm>
            <a:off x="-74428" y="0"/>
            <a:ext cx="12192000" cy="6740307"/>
          </a:xfrm>
          <a:prstGeom prst="rect">
            <a:avLst/>
          </a:prstGeom>
          <a:noFill/>
        </p:spPr>
        <p:txBody>
          <a:bodyPr wrap="square">
            <a:spAutoFit/>
          </a:bodyPr>
          <a:lstStyle/>
          <a:p>
            <a:pPr indent="457200" algn="just"/>
            <a:r>
              <a:rPr lang="uk-UA" dirty="0">
                <a:latin typeface="Times New Roman" panose="02020603050405020304" pitchFamily="18" charset="0"/>
                <a:cs typeface="Times New Roman" panose="02020603050405020304" pitchFamily="18" charset="0"/>
              </a:rPr>
              <a:t>13. </a:t>
            </a:r>
            <a:r>
              <a:rPr lang="uk-UA" b="1" dirty="0">
                <a:latin typeface="Times New Roman" panose="02020603050405020304" pitchFamily="18" charset="0"/>
                <a:cs typeface="Times New Roman" panose="02020603050405020304" pitchFamily="18" charset="0"/>
              </a:rPr>
              <a:t>Катерина Поліщук на псевдо «Пташка»</a:t>
            </a:r>
            <a:r>
              <a:rPr lang="uk-UA" dirty="0">
                <a:latin typeface="Times New Roman" panose="02020603050405020304" pitchFamily="18" charset="0"/>
                <a:cs typeface="Times New Roman" panose="02020603050405020304" pitchFamily="18" charset="0"/>
              </a:rPr>
              <a:t> – </a:t>
            </a:r>
            <a:r>
              <a:rPr lang="uk-UA" dirty="0" err="1">
                <a:latin typeface="Times New Roman" panose="02020603050405020304" pitchFamily="18" charset="0"/>
                <a:cs typeface="Times New Roman" panose="02020603050405020304" pitchFamily="18" charset="0"/>
              </a:rPr>
              <a:t>парамедикиня</a:t>
            </a:r>
            <a:r>
              <a:rPr lang="uk-UA" dirty="0">
                <a:latin typeface="Times New Roman" panose="02020603050405020304" pitchFamily="18" charset="0"/>
                <a:cs typeface="Times New Roman" panose="02020603050405020304" pitchFamily="18" charset="0"/>
              </a:rPr>
              <a:t> з «Азовсталі». </a:t>
            </a:r>
          </a:p>
          <a:p>
            <a:pPr indent="457200" algn="just"/>
            <a:r>
              <a:rPr lang="uk-UA" dirty="0">
                <a:latin typeface="Times New Roman" panose="02020603050405020304" pitchFamily="18" charset="0"/>
                <a:cs typeface="Times New Roman" panose="02020603050405020304" pitchFamily="18" charset="0"/>
              </a:rPr>
              <a:t>14. </a:t>
            </a:r>
            <a:r>
              <a:rPr lang="uk-UA" b="1" dirty="0">
                <a:latin typeface="Times New Roman" panose="02020603050405020304" pitchFamily="18" charset="0"/>
                <a:cs typeface="Times New Roman" panose="02020603050405020304" pitchFamily="18" charset="0"/>
              </a:rPr>
              <a:t>Любов Кириленко </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снайперка</a:t>
            </a:r>
            <a:r>
              <a:rPr lang="uk-UA" dirty="0">
                <a:latin typeface="Times New Roman" panose="02020603050405020304" pitchFamily="18" charset="0"/>
                <a:cs typeface="Times New Roman" panose="02020603050405020304" pitchFamily="18" charset="0"/>
              </a:rPr>
              <a:t>, що здійснила кілька важливих ліквідацій ворожих командирів. </a:t>
            </a:r>
          </a:p>
          <a:p>
            <a:pPr indent="457200" algn="just"/>
            <a:r>
              <a:rPr lang="uk-UA" dirty="0">
                <a:latin typeface="Times New Roman" panose="02020603050405020304" pitchFamily="18" charset="0"/>
                <a:cs typeface="Times New Roman" panose="02020603050405020304" pitchFamily="18" charset="0"/>
              </a:rPr>
              <a:t>15. </a:t>
            </a:r>
            <a:r>
              <a:rPr lang="uk-UA" b="1" dirty="0">
                <a:latin typeface="Times New Roman" panose="02020603050405020304" pitchFamily="18" charset="0"/>
                <a:cs typeface="Times New Roman" panose="02020603050405020304" pitchFamily="18" charset="0"/>
              </a:rPr>
              <a:t>Людмила Жук </a:t>
            </a:r>
            <a:r>
              <a:rPr lang="uk-UA" dirty="0">
                <a:latin typeface="Times New Roman" panose="02020603050405020304" pitchFamily="18" charset="0"/>
                <a:cs typeface="Times New Roman" panose="02020603050405020304" pitchFamily="18" charset="0"/>
              </a:rPr>
              <a:t>– зв’язківка, відповідальна за підтримку зв'язку між різними частинами військового формування. </a:t>
            </a:r>
          </a:p>
          <a:p>
            <a:pPr indent="457200" algn="just"/>
            <a:r>
              <a:rPr lang="uk-UA" dirty="0">
                <a:latin typeface="Times New Roman" panose="02020603050405020304" pitchFamily="18" charset="0"/>
                <a:cs typeface="Times New Roman" panose="02020603050405020304" pitchFamily="18" charset="0"/>
              </a:rPr>
              <a:t>16. </a:t>
            </a:r>
            <a:r>
              <a:rPr lang="uk-UA" b="1" dirty="0">
                <a:latin typeface="Times New Roman" panose="02020603050405020304" pitchFamily="18" charset="0"/>
                <a:cs typeface="Times New Roman" panose="02020603050405020304" pitchFamily="18" charset="0"/>
              </a:rPr>
              <a:t>Марія Берлінська </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пілотесса</a:t>
            </a:r>
            <a:r>
              <a:rPr lang="uk-UA" dirty="0">
                <a:latin typeface="Times New Roman" panose="02020603050405020304" pitchFamily="18" charset="0"/>
                <a:cs typeface="Times New Roman" panose="02020603050405020304" pitchFamily="18" charset="0"/>
              </a:rPr>
              <a:t> безпілотних літальних апаратів, засновниця волонтерської ініціативи, що надає підтримку Збройним силам України. </a:t>
            </a:r>
          </a:p>
          <a:p>
            <a:pPr indent="457200" algn="just"/>
            <a:r>
              <a:rPr lang="uk-UA" dirty="0">
                <a:latin typeface="Times New Roman" panose="02020603050405020304" pitchFamily="18" charset="0"/>
                <a:cs typeface="Times New Roman" panose="02020603050405020304" pitchFamily="18" charset="0"/>
              </a:rPr>
              <a:t>17. </a:t>
            </a:r>
            <a:r>
              <a:rPr lang="uk-UA" b="1" dirty="0">
                <a:latin typeface="Times New Roman" panose="02020603050405020304" pitchFamily="18" charset="0"/>
                <a:cs typeface="Times New Roman" panose="02020603050405020304" pitchFamily="18" charset="0"/>
              </a:rPr>
              <a:t>Марта Дем'янчук (Юрко) на псевдо Стріла </a:t>
            </a:r>
            <a:r>
              <a:rPr lang="uk-UA" dirty="0">
                <a:latin typeface="Times New Roman" panose="02020603050405020304" pitchFamily="18" charset="0"/>
                <a:cs typeface="Times New Roman" panose="02020603050405020304" pitchFamily="18" charset="0"/>
              </a:rPr>
              <a:t>– бойова </a:t>
            </a:r>
            <a:r>
              <a:rPr lang="uk-UA" dirty="0" err="1">
                <a:latin typeface="Times New Roman" panose="02020603050405020304" pitchFamily="18" charset="0"/>
                <a:cs typeface="Times New Roman" panose="02020603050405020304" pitchFamily="18" charset="0"/>
              </a:rPr>
              <a:t>медикиня</a:t>
            </a:r>
            <a:r>
              <a:rPr lang="uk-UA" dirty="0">
                <a:latin typeface="Times New Roman" panose="02020603050405020304" pitchFamily="18" charset="0"/>
                <a:cs typeface="Times New Roman" panose="02020603050405020304" pitchFamily="18" charset="0"/>
              </a:rPr>
              <a:t> 10 </a:t>
            </a:r>
            <a:r>
              <a:rPr lang="uk-UA" dirty="0" err="1">
                <a:latin typeface="Times New Roman" panose="02020603050405020304" pitchFamily="18" charset="0"/>
                <a:cs typeface="Times New Roman" panose="02020603050405020304" pitchFamily="18" charset="0"/>
              </a:rPr>
              <a:t>гірсько</a:t>
            </a:r>
            <a:r>
              <a:rPr lang="uk-UA" dirty="0">
                <a:latin typeface="Times New Roman" panose="02020603050405020304" pitchFamily="18" charset="0"/>
                <a:cs typeface="Times New Roman" panose="02020603050405020304" pitchFamily="18" charset="0"/>
              </a:rPr>
              <a:t>-штурмової бригади «Едельвейс». </a:t>
            </a:r>
          </a:p>
          <a:p>
            <a:pPr indent="457200" algn="just"/>
            <a:r>
              <a:rPr lang="uk-UA" dirty="0">
                <a:latin typeface="Times New Roman" panose="02020603050405020304" pitchFamily="18" charset="0"/>
                <a:cs typeface="Times New Roman" panose="02020603050405020304" pitchFamily="18" charset="0"/>
              </a:rPr>
              <a:t>18. </a:t>
            </a:r>
            <a:r>
              <a:rPr lang="uk-UA" b="1" dirty="0">
                <a:latin typeface="Times New Roman" panose="02020603050405020304" pitchFamily="18" charset="0"/>
                <a:cs typeface="Times New Roman" panose="02020603050405020304" pitchFamily="18" charset="0"/>
              </a:rPr>
              <a:t>Наталія </a:t>
            </a:r>
            <a:r>
              <a:rPr lang="uk-UA" b="1" dirty="0" err="1">
                <a:latin typeface="Times New Roman" panose="02020603050405020304" pitchFamily="18" charset="0"/>
                <a:cs typeface="Times New Roman" panose="02020603050405020304" pitchFamily="18" charset="0"/>
              </a:rPr>
              <a:t>Бахтіярова</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відома медична сестра, яка рятувала бійців на передовій, загинула під час виконання обов'язків. </a:t>
            </a:r>
          </a:p>
          <a:p>
            <a:pPr indent="457200" algn="just"/>
            <a:r>
              <a:rPr lang="uk-UA" dirty="0">
                <a:latin typeface="Times New Roman" panose="02020603050405020304" pitchFamily="18" charset="0"/>
                <a:cs typeface="Times New Roman" panose="02020603050405020304" pitchFamily="18" charset="0"/>
              </a:rPr>
              <a:t>19. </a:t>
            </a:r>
            <a:r>
              <a:rPr lang="uk-UA" b="1" dirty="0">
                <a:latin typeface="Times New Roman" panose="02020603050405020304" pitchFamily="18" charset="0"/>
                <a:cs typeface="Times New Roman" panose="02020603050405020304" pitchFamily="18" charset="0"/>
              </a:rPr>
              <a:t>Оксана </a:t>
            </a:r>
            <a:r>
              <a:rPr lang="uk-UA" b="1" dirty="0" err="1">
                <a:latin typeface="Times New Roman" panose="02020603050405020304" pitchFamily="18" charset="0"/>
                <a:cs typeface="Times New Roman" panose="02020603050405020304" pitchFamily="18" charset="0"/>
              </a:rPr>
              <a:t>Рубаняк</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кулеметниця 72 окремої механізованої бригади імені Чорних Запорожців. </a:t>
            </a:r>
          </a:p>
          <a:p>
            <a:pPr indent="457200" algn="just"/>
            <a:r>
              <a:rPr lang="uk-UA" dirty="0">
                <a:latin typeface="Times New Roman" panose="02020603050405020304" pitchFamily="18" charset="0"/>
                <a:cs typeface="Times New Roman" panose="02020603050405020304" pitchFamily="18" charset="0"/>
              </a:rPr>
              <a:t>20. </a:t>
            </a:r>
            <a:r>
              <a:rPr lang="uk-UA" b="1" dirty="0">
                <a:latin typeface="Times New Roman" panose="02020603050405020304" pitchFamily="18" charset="0"/>
                <a:cs typeface="Times New Roman" panose="02020603050405020304" pitchFamily="18" charset="0"/>
              </a:rPr>
              <a:t>Оксана </a:t>
            </a:r>
            <a:r>
              <a:rPr lang="uk-UA" b="1" dirty="0" err="1">
                <a:latin typeface="Times New Roman" panose="02020603050405020304" pitchFamily="18" charset="0"/>
                <a:cs typeface="Times New Roman" panose="02020603050405020304" pitchFamily="18" charset="0"/>
              </a:rPr>
              <a:t>Якубова</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офіцер радіотехнічних військ, що керувала відділенням у зоні АТО. </a:t>
            </a:r>
          </a:p>
          <a:p>
            <a:pPr indent="457200" algn="just"/>
            <a:r>
              <a:rPr lang="uk-UA" dirty="0">
                <a:latin typeface="Times New Roman" panose="02020603050405020304" pitchFamily="18" charset="0"/>
                <a:cs typeface="Times New Roman" panose="02020603050405020304" pitchFamily="18" charset="0"/>
              </a:rPr>
              <a:t>21. </a:t>
            </a:r>
            <a:r>
              <a:rPr lang="uk-UA" b="1" dirty="0">
                <a:latin typeface="Times New Roman" panose="02020603050405020304" pitchFamily="18" charset="0"/>
                <a:cs typeface="Times New Roman" panose="02020603050405020304" pitchFamily="18" charset="0"/>
              </a:rPr>
              <a:t>Олена Білозерська </a:t>
            </a:r>
            <a:r>
              <a:rPr lang="uk-UA" dirty="0">
                <a:latin typeface="Times New Roman" panose="02020603050405020304" pitchFamily="18" charset="0"/>
                <a:cs typeface="Times New Roman" panose="02020603050405020304" pitchFamily="18" charset="0"/>
              </a:rPr>
              <a:t>– Олена є однією з найвідоміших </a:t>
            </a:r>
            <a:r>
              <a:rPr lang="uk-UA" dirty="0" err="1">
                <a:latin typeface="Times New Roman" panose="02020603050405020304" pitchFamily="18" charset="0"/>
                <a:cs typeface="Times New Roman" panose="02020603050405020304" pitchFamily="18" charset="0"/>
              </a:rPr>
              <a:t>жіноквійськових</a:t>
            </a:r>
            <a:r>
              <a:rPr lang="uk-UA" dirty="0">
                <a:latin typeface="Times New Roman" panose="02020603050405020304" pitchFamily="18" charset="0"/>
                <a:cs typeface="Times New Roman" panose="02020603050405020304" pitchFamily="18" charset="0"/>
              </a:rPr>
              <a:t>, яка брала активну участь у бойових діях. Як волонтер-бійця батальйону «</a:t>
            </a:r>
            <a:r>
              <a:rPr lang="uk-UA" dirty="0" err="1">
                <a:latin typeface="Times New Roman" panose="02020603050405020304" pitchFamily="18" charset="0"/>
                <a:cs typeface="Times New Roman" panose="02020603050405020304" pitchFamily="18" charset="0"/>
              </a:rPr>
              <a:t>Айдар</a:t>
            </a:r>
            <a:r>
              <a:rPr lang="uk-UA" dirty="0">
                <a:latin typeface="Times New Roman" panose="02020603050405020304" pitchFamily="18" charset="0"/>
                <a:cs typeface="Times New Roman" panose="02020603050405020304" pitchFamily="18" charset="0"/>
              </a:rPr>
              <a:t>», вона також є </a:t>
            </a:r>
            <a:r>
              <a:rPr lang="uk-UA" dirty="0" err="1">
                <a:latin typeface="Times New Roman" panose="02020603050405020304" pitchFamily="18" charset="0"/>
                <a:cs typeface="Times New Roman" panose="02020603050405020304" pitchFamily="18" charset="0"/>
              </a:rPr>
              <a:t>блогеркою</a:t>
            </a:r>
            <a:r>
              <a:rPr lang="uk-UA" dirty="0">
                <a:latin typeface="Times New Roman" panose="02020603050405020304" pitchFamily="18" charset="0"/>
                <a:cs typeface="Times New Roman" panose="02020603050405020304" pitchFamily="18" charset="0"/>
              </a:rPr>
              <a:t>, яка ділиться своїми </a:t>
            </a:r>
            <a:r>
              <a:rPr lang="uk-UA" dirty="0" err="1">
                <a:latin typeface="Times New Roman" panose="02020603050405020304" pitchFamily="18" charset="0"/>
                <a:cs typeface="Times New Roman" panose="02020603050405020304" pitchFamily="18" charset="0"/>
              </a:rPr>
              <a:t>досвідами</a:t>
            </a:r>
            <a:r>
              <a:rPr lang="uk-UA" dirty="0">
                <a:latin typeface="Times New Roman" panose="02020603050405020304" pitchFamily="18" charset="0"/>
                <a:cs typeface="Times New Roman" panose="02020603050405020304" pitchFamily="18" charset="0"/>
              </a:rPr>
              <a:t> з лінії фронту. </a:t>
            </a:r>
          </a:p>
          <a:p>
            <a:pPr indent="457200" algn="just"/>
            <a:r>
              <a:rPr lang="uk-UA" dirty="0">
                <a:latin typeface="Times New Roman" panose="02020603050405020304" pitchFamily="18" charset="0"/>
                <a:cs typeface="Times New Roman" panose="02020603050405020304" pitchFamily="18" charset="0"/>
              </a:rPr>
              <a:t>22. </a:t>
            </a:r>
            <a:r>
              <a:rPr lang="uk-UA" b="1" dirty="0">
                <a:latin typeface="Times New Roman" panose="02020603050405020304" pitchFamily="18" charset="0"/>
                <a:cs typeface="Times New Roman" panose="02020603050405020304" pitchFamily="18" charset="0"/>
              </a:rPr>
              <a:t>Олена Шостак </a:t>
            </a:r>
            <a:r>
              <a:rPr lang="uk-UA" dirty="0">
                <a:latin typeface="Times New Roman" panose="02020603050405020304" pitchFamily="18" charset="0"/>
                <a:cs typeface="Times New Roman" panose="02020603050405020304" pitchFamily="18" charset="0"/>
              </a:rPr>
              <a:t>– полковник, що командувала батальйоном і демонструвала високий рівень тактичної мудрості. </a:t>
            </a:r>
          </a:p>
          <a:p>
            <a:pPr indent="457200" algn="just"/>
            <a:r>
              <a:rPr lang="uk-UA" dirty="0">
                <a:latin typeface="Times New Roman" panose="02020603050405020304" pitchFamily="18" charset="0"/>
                <a:cs typeface="Times New Roman" panose="02020603050405020304" pitchFamily="18" charset="0"/>
              </a:rPr>
              <a:t>23. </a:t>
            </a:r>
            <a:r>
              <a:rPr lang="uk-UA" b="1" dirty="0">
                <a:latin typeface="Times New Roman" panose="02020603050405020304" pitchFamily="18" charset="0"/>
                <a:cs typeface="Times New Roman" panose="02020603050405020304" pitchFamily="18" charset="0"/>
              </a:rPr>
              <a:t>Ольга Гриневич </a:t>
            </a:r>
            <a:r>
              <a:rPr lang="uk-UA" dirty="0">
                <a:latin typeface="Times New Roman" panose="02020603050405020304" pitchFamily="18" charset="0"/>
                <a:cs typeface="Times New Roman" panose="02020603050405020304" pitchFamily="18" charset="0"/>
              </a:rPr>
              <a:t>– сержант, що активно </a:t>
            </a:r>
            <a:r>
              <a:rPr lang="uk-UA" dirty="0" err="1">
                <a:latin typeface="Times New Roman" panose="02020603050405020304" pitchFamily="18" charset="0"/>
                <a:cs typeface="Times New Roman" panose="02020603050405020304" pitchFamily="18" charset="0"/>
              </a:rPr>
              <a:t>юрала</a:t>
            </a:r>
            <a:r>
              <a:rPr lang="uk-UA" dirty="0">
                <a:latin typeface="Times New Roman" panose="02020603050405020304" pitchFamily="18" charset="0"/>
                <a:cs typeface="Times New Roman" panose="02020603050405020304" pitchFamily="18" charset="0"/>
              </a:rPr>
              <a:t> участь у розвідці та координації вогню. </a:t>
            </a:r>
          </a:p>
          <a:p>
            <a:pPr indent="457200" algn="just"/>
            <a:r>
              <a:rPr lang="uk-UA" dirty="0">
                <a:latin typeface="Times New Roman" panose="02020603050405020304" pitchFamily="18" charset="0"/>
                <a:cs typeface="Times New Roman" panose="02020603050405020304" pitchFamily="18" charset="0"/>
              </a:rPr>
              <a:t>24. </a:t>
            </a:r>
            <a:r>
              <a:rPr lang="uk-UA" b="1" dirty="0">
                <a:latin typeface="Times New Roman" panose="02020603050405020304" pitchFamily="18" charset="0"/>
                <a:cs typeface="Times New Roman" panose="02020603050405020304" pitchFamily="18" charset="0"/>
              </a:rPr>
              <a:t>Полковник Валерія </a:t>
            </a:r>
            <a:r>
              <a:rPr lang="uk-UA" b="1" dirty="0" err="1">
                <a:latin typeface="Times New Roman" panose="02020603050405020304" pitchFamily="18" charset="0"/>
                <a:cs typeface="Times New Roman" panose="02020603050405020304" pitchFamily="18" charset="0"/>
              </a:rPr>
              <a:t>Парада</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перша жінка-миротворець, яка представляла Україну в штабах Місій ООН </a:t>
            </a:r>
          </a:p>
          <a:p>
            <a:pPr indent="457200" algn="just"/>
            <a:r>
              <a:rPr lang="uk-UA" dirty="0">
                <a:latin typeface="Times New Roman" panose="02020603050405020304" pitchFamily="18" charset="0"/>
                <a:cs typeface="Times New Roman" panose="02020603050405020304" pitchFamily="18" charset="0"/>
              </a:rPr>
              <a:t>25. </a:t>
            </a:r>
            <a:r>
              <a:rPr lang="uk-UA" b="1" dirty="0">
                <a:latin typeface="Times New Roman" panose="02020603050405020304" pitchFamily="18" charset="0"/>
                <a:cs typeface="Times New Roman" panose="02020603050405020304" pitchFamily="18" charset="0"/>
              </a:rPr>
              <a:t>Солдат Катерина </a:t>
            </a:r>
            <a:r>
              <a:rPr lang="uk-UA" b="1" dirty="0" err="1">
                <a:latin typeface="Times New Roman" panose="02020603050405020304" pitchFamily="18" charset="0"/>
                <a:cs typeface="Times New Roman" panose="02020603050405020304" pitchFamily="18" charset="0"/>
              </a:rPr>
              <a:t>Бринецька</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стрілець 78 батальйону 102 окремої бригади Сил територіальної оборони </a:t>
            </a:r>
            <a:r>
              <a:rPr lang="uk-UA" dirty="0" err="1">
                <a:latin typeface="Times New Roman" panose="02020603050405020304" pitchFamily="18" charset="0"/>
                <a:cs typeface="Times New Roman" panose="02020603050405020304" pitchFamily="18" charset="0"/>
              </a:rPr>
              <a:t>ЗСУ</a:t>
            </a:r>
            <a:r>
              <a:rPr lang="uk-UA" dirty="0">
                <a:latin typeface="Times New Roman" panose="02020603050405020304" pitchFamily="18" charset="0"/>
                <a:cs typeface="Times New Roman" panose="02020603050405020304" pitchFamily="18" charset="0"/>
              </a:rPr>
              <a:t> Івано-Франківщини </a:t>
            </a:r>
          </a:p>
          <a:p>
            <a:pPr indent="457200" algn="just"/>
            <a:r>
              <a:rPr lang="uk-UA" dirty="0">
                <a:latin typeface="Times New Roman" panose="02020603050405020304" pitchFamily="18" charset="0"/>
                <a:cs typeface="Times New Roman" panose="02020603050405020304" pitchFamily="18" charset="0"/>
              </a:rPr>
              <a:t>26. </a:t>
            </a:r>
            <a:r>
              <a:rPr lang="uk-UA" b="1" dirty="0">
                <a:latin typeface="Times New Roman" panose="02020603050405020304" pitchFamily="18" charset="0"/>
                <a:cs typeface="Times New Roman" panose="02020603050405020304" pitchFamily="18" charset="0"/>
              </a:rPr>
              <a:t>Тамара </a:t>
            </a:r>
            <a:r>
              <a:rPr lang="uk-UA" b="1" dirty="0" err="1">
                <a:latin typeface="Times New Roman" panose="02020603050405020304" pitchFamily="18" charset="0"/>
                <a:cs typeface="Times New Roman" panose="02020603050405020304" pitchFamily="18" charset="0"/>
              </a:rPr>
              <a:t>Зеленська</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водій-механік, що відзначалась відвагою, </a:t>
            </a:r>
            <a:r>
              <a:rPr lang="uk-UA" dirty="0" err="1">
                <a:latin typeface="Times New Roman" panose="02020603050405020304" pitchFamily="18" charset="0"/>
                <a:cs typeface="Times New Roman" panose="02020603050405020304" pitchFamily="18" charset="0"/>
              </a:rPr>
              <a:t>перевозячи</a:t>
            </a:r>
            <a:r>
              <a:rPr lang="uk-UA" dirty="0">
                <a:latin typeface="Times New Roman" panose="02020603050405020304" pitchFamily="18" charset="0"/>
                <a:cs typeface="Times New Roman" panose="02020603050405020304" pitchFamily="18" charset="0"/>
              </a:rPr>
              <a:t> війська під ворожим вогнем. </a:t>
            </a:r>
          </a:p>
          <a:p>
            <a:pPr indent="457200" algn="just"/>
            <a:r>
              <a:rPr lang="uk-UA" dirty="0">
                <a:latin typeface="Times New Roman" panose="02020603050405020304" pitchFamily="18" charset="0"/>
                <a:cs typeface="Times New Roman" panose="02020603050405020304" pitchFamily="18" charset="0"/>
              </a:rPr>
              <a:t>27. </a:t>
            </a:r>
            <a:r>
              <a:rPr lang="uk-UA" b="1" dirty="0">
                <a:latin typeface="Times New Roman" panose="02020603050405020304" pitchFamily="18" charset="0"/>
                <a:cs typeface="Times New Roman" panose="02020603050405020304" pitchFamily="18" charset="0"/>
              </a:rPr>
              <a:t>Тетяна </a:t>
            </a:r>
            <a:r>
              <a:rPr lang="uk-UA" b="1" dirty="0" err="1">
                <a:latin typeface="Times New Roman" panose="02020603050405020304" pitchFamily="18" charset="0"/>
                <a:cs typeface="Times New Roman" panose="02020603050405020304" pitchFamily="18" charset="0"/>
              </a:rPr>
              <a:t>Чорновол</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старший лейтенант </a:t>
            </a:r>
            <a:r>
              <a:rPr lang="uk-UA" dirty="0" err="1">
                <a:latin typeface="Times New Roman" panose="02020603050405020304" pitchFamily="18" charset="0"/>
                <a:cs typeface="Times New Roman" panose="02020603050405020304" pitchFamily="18" charset="0"/>
              </a:rPr>
              <a:t>ЗСУ</a:t>
            </a:r>
            <a:r>
              <a:rPr lang="uk-UA" dirty="0">
                <a:latin typeface="Times New Roman" panose="02020603050405020304" pitchFamily="18" charset="0"/>
                <a:cs typeface="Times New Roman" panose="02020603050405020304" pitchFamily="18" charset="0"/>
              </a:rPr>
              <a:t>, командир протитанкового взводу, журналістка та активістка, яка приєдналась до батальйону «</a:t>
            </a:r>
            <a:r>
              <a:rPr lang="uk-UA" dirty="0" err="1">
                <a:latin typeface="Times New Roman" panose="02020603050405020304" pitchFamily="18" charset="0"/>
                <a:cs typeface="Times New Roman" panose="02020603050405020304" pitchFamily="18" charset="0"/>
              </a:rPr>
              <a:t>Айдар</a:t>
            </a:r>
            <a:r>
              <a:rPr lang="uk-UA" dirty="0">
                <a:latin typeface="Times New Roman" panose="02020603050405020304" pitchFamily="18" charset="0"/>
                <a:cs typeface="Times New Roman" panose="02020603050405020304" pitchFamily="18" charset="0"/>
              </a:rPr>
              <a:t>» та стала іконою </a:t>
            </a:r>
            <a:r>
              <a:rPr lang="uk-UA" dirty="0" err="1">
                <a:latin typeface="Times New Roman" panose="02020603050405020304" pitchFamily="18" charset="0"/>
                <a:cs typeface="Times New Roman" panose="02020603050405020304" pitchFamily="18" charset="0"/>
              </a:rPr>
              <a:t>відпору</a:t>
            </a:r>
            <a:r>
              <a:rPr lang="uk-UA" dirty="0">
                <a:latin typeface="Times New Roman" panose="02020603050405020304" pitchFamily="18" charset="0"/>
                <a:cs typeface="Times New Roman" panose="02020603050405020304" pitchFamily="18" charset="0"/>
              </a:rPr>
              <a:t> проти російської агресії. </a:t>
            </a:r>
          </a:p>
          <a:p>
            <a:pPr indent="457200" algn="just"/>
            <a:r>
              <a:rPr lang="uk-UA" dirty="0">
                <a:latin typeface="Times New Roman" panose="02020603050405020304" pitchFamily="18" charset="0"/>
                <a:cs typeface="Times New Roman" panose="02020603050405020304" pitchFamily="18" charset="0"/>
              </a:rPr>
              <a:t>28. </a:t>
            </a:r>
            <a:r>
              <a:rPr lang="uk-UA" b="1" dirty="0">
                <a:latin typeface="Times New Roman" panose="02020603050405020304" pitchFamily="18" charset="0"/>
                <a:cs typeface="Times New Roman" panose="02020603050405020304" pitchFamily="18" charset="0"/>
              </a:rPr>
              <a:t>Юлія </a:t>
            </a:r>
            <a:r>
              <a:rPr lang="uk-UA" b="1" dirty="0" err="1">
                <a:latin typeface="Times New Roman" panose="02020603050405020304" pitchFamily="18" charset="0"/>
                <a:cs typeface="Times New Roman" panose="02020603050405020304" pitchFamily="18" charset="0"/>
              </a:rPr>
              <a:t>Паєвська</a:t>
            </a:r>
            <a:r>
              <a:rPr lang="uk-UA" b="1" dirty="0">
                <a:latin typeface="Times New Roman" panose="02020603050405020304" pitchFamily="18" charset="0"/>
                <a:cs typeface="Times New Roman" panose="02020603050405020304" pitchFamily="18" charset="0"/>
              </a:rPr>
              <a:t> на псевдо «</a:t>
            </a:r>
            <a:r>
              <a:rPr lang="uk-UA" b="1" dirty="0" err="1">
                <a:latin typeface="Times New Roman" panose="02020603050405020304" pitchFamily="18" charset="0"/>
                <a:cs typeface="Times New Roman" panose="02020603050405020304" pitchFamily="18" charset="0"/>
              </a:rPr>
              <a:t>Тайра</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військовослужбовиця</a:t>
            </a:r>
            <a:r>
              <a:rPr lang="uk-UA" dirty="0">
                <a:latin typeface="Times New Roman" panose="02020603050405020304" pitchFamily="18" charset="0"/>
                <a:cs typeface="Times New Roman" panose="02020603050405020304" pitchFamily="18" charset="0"/>
              </a:rPr>
              <a:t>, спортсменка та волонтерка, була командиркою підрозділу "Янголи </a:t>
            </a:r>
            <a:r>
              <a:rPr lang="uk-UA" dirty="0" err="1">
                <a:latin typeface="Times New Roman" panose="02020603050405020304" pitchFamily="18" charset="0"/>
                <a:cs typeface="Times New Roman" panose="02020603050405020304" pitchFamily="18" charset="0"/>
              </a:rPr>
              <a:t>Тайри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парамедикинею</a:t>
            </a:r>
            <a:r>
              <a:rPr lang="uk-UA" dirty="0">
                <a:latin typeface="Times New Roman" panose="02020603050405020304" pitchFamily="18" charset="0"/>
                <a:cs typeface="Times New Roman" panose="02020603050405020304" pitchFamily="18" charset="0"/>
              </a:rPr>
              <a:t>. </a:t>
            </a:r>
          </a:p>
          <a:p>
            <a:pPr indent="457200" algn="just"/>
            <a:r>
              <a:rPr lang="uk-UA" dirty="0">
                <a:latin typeface="Times New Roman" panose="02020603050405020304" pitchFamily="18" charset="0"/>
                <a:cs typeface="Times New Roman" panose="02020603050405020304" pitchFamily="18" charset="0"/>
              </a:rPr>
              <a:t>29. </a:t>
            </a:r>
            <a:r>
              <a:rPr lang="uk-UA" b="1" dirty="0">
                <a:latin typeface="Times New Roman" panose="02020603050405020304" pitchFamily="18" charset="0"/>
                <a:cs typeface="Times New Roman" panose="02020603050405020304" pitchFamily="18" charset="0"/>
              </a:rPr>
              <a:t>Юлія </a:t>
            </a:r>
            <a:r>
              <a:rPr lang="uk-UA" b="1" dirty="0" err="1">
                <a:latin typeface="Times New Roman" panose="02020603050405020304" pitchFamily="18" charset="0"/>
                <a:cs typeface="Times New Roman" panose="02020603050405020304" pitchFamily="18" charset="0"/>
              </a:rPr>
              <a:t>Толмачова</a:t>
            </a:r>
            <a:r>
              <a:rPr lang="uk-UA" dirty="0">
                <a:latin typeface="Times New Roman" panose="02020603050405020304" pitchFamily="18" charset="0"/>
                <a:cs typeface="Times New Roman" panose="02020603050405020304" pitchFamily="18" charset="0"/>
              </a:rPr>
              <a:t> – старший сержант, водій-механік бронетранспортера. Вона демонструвала високий рівень професійних навичок, </a:t>
            </a:r>
            <a:r>
              <a:rPr lang="uk-UA" dirty="0" err="1">
                <a:latin typeface="Times New Roman" panose="02020603050405020304" pitchFamily="18" charset="0"/>
                <a:cs typeface="Times New Roman" panose="02020603050405020304" pitchFamily="18" charset="0"/>
              </a:rPr>
              <a:t>перевозячи</a:t>
            </a:r>
            <a:r>
              <a:rPr lang="uk-UA" dirty="0">
                <a:latin typeface="Times New Roman" panose="02020603050405020304" pitchFamily="18" charset="0"/>
                <a:cs typeface="Times New Roman" panose="02020603050405020304" pitchFamily="18" charset="0"/>
              </a:rPr>
              <a:t> своїх бійців у найбільш небезпечних зонах конфлікту.</a:t>
            </a:r>
          </a:p>
        </p:txBody>
      </p:sp>
    </p:spTree>
    <p:extLst>
      <p:ext uri="{BB962C8B-B14F-4D97-AF65-F5344CB8AC3E}">
        <p14:creationId xmlns:p14="http://schemas.microsoft.com/office/powerpoint/2010/main" val="4262990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D7DE60-8648-E360-B8FE-250B56B11C08}"/>
              </a:ext>
            </a:extLst>
          </p:cNvPr>
          <p:cNvSpPr txBox="1"/>
          <p:nvPr/>
        </p:nvSpPr>
        <p:spPr>
          <a:xfrm>
            <a:off x="47846" y="0"/>
            <a:ext cx="12096307"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Заходи і ініціативи, які спрямовані на підтримку жінок у військовій службі</a:t>
            </a:r>
          </a:p>
        </p:txBody>
      </p:sp>
      <p:sp>
        <p:nvSpPr>
          <p:cNvPr id="7" name="TextBox 6">
            <a:extLst>
              <a:ext uri="{FF2B5EF4-FFF2-40B4-BE49-F238E27FC236}">
                <a16:creationId xmlns:a16="http://schemas.microsoft.com/office/drawing/2014/main" id="{D00CC8AC-8472-FE04-8F6F-A5A17587B40B}"/>
              </a:ext>
            </a:extLst>
          </p:cNvPr>
          <p:cNvSpPr txBox="1"/>
          <p:nvPr/>
        </p:nvSpPr>
        <p:spPr>
          <a:xfrm>
            <a:off x="47846" y="461665"/>
            <a:ext cx="12192000" cy="5355312"/>
          </a:xfrm>
          <a:prstGeom prst="rect">
            <a:avLst/>
          </a:prstGeom>
          <a:noFill/>
        </p:spPr>
        <p:txBody>
          <a:bodyPr wrap="square">
            <a:spAutoFit/>
          </a:bodyPr>
          <a:lstStyle/>
          <a:p>
            <a:pPr indent="457200" algn="just"/>
            <a:r>
              <a:rPr lang="uk-UA" dirty="0">
                <a:latin typeface="Times New Roman" panose="02020603050405020304" pitchFamily="18" charset="0"/>
                <a:cs typeface="Times New Roman" panose="02020603050405020304" pitchFamily="18" charset="0"/>
              </a:rPr>
              <a:t>Важливо створити умови, за яких </a:t>
            </a:r>
            <a:r>
              <a:rPr lang="uk-UA" dirty="0" err="1">
                <a:latin typeface="Times New Roman" panose="02020603050405020304" pitchFamily="18" charset="0"/>
                <a:cs typeface="Times New Roman" panose="02020603050405020304" pitchFamily="18" charset="0"/>
              </a:rPr>
              <a:t>військовослужбовиці</a:t>
            </a:r>
            <a:r>
              <a:rPr lang="uk-UA" dirty="0">
                <a:latin typeface="Times New Roman" panose="02020603050405020304" pitchFamily="18" charset="0"/>
                <a:cs typeface="Times New Roman" panose="02020603050405020304" pitchFamily="18" charset="0"/>
              </a:rPr>
              <a:t> будуть відчувати себе підтриманими та відданими своєму вибору професії. Для цього можна впровадити наступні заходи і ініціативи: </a:t>
            </a:r>
          </a:p>
          <a:p>
            <a:pPr indent="457200" algn="just"/>
            <a:r>
              <a:rPr lang="uk-UA" dirty="0">
                <a:latin typeface="Times New Roman" panose="02020603050405020304" pitchFamily="18" charset="0"/>
                <a:cs typeface="Times New Roman" panose="02020603050405020304" pitchFamily="18" charset="0"/>
              </a:rPr>
              <a:t>курси для жінок з психологічної підготовки, фізичних навичок та специфічних військових дисциплін; </a:t>
            </a:r>
          </a:p>
          <a:p>
            <a:pPr indent="457200" algn="just"/>
            <a:r>
              <a:rPr lang="uk-UA" dirty="0">
                <a:latin typeface="Times New Roman" panose="02020603050405020304" pitchFamily="18" charset="0"/>
                <a:cs typeface="Times New Roman" panose="02020603050405020304" pitchFamily="18" charset="0"/>
              </a:rPr>
              <a:t>створення програм </a:t>
            </a:r>
            <a:r>
              <a:rPr lang="uk-UA" dirty="0" err="1">
                <a:latin typeface="Times New Roman" panose="02020603050405020304" pitchFamily="18" charset="0"/>
                <a:cs typeface="Times New Roman" panose="02020603050405020304" pitchFamily="18" charset="0"/>
              </a:rPr>
              <a:t>менторства</a:t>
            </a:r>
            <a:r>
              <a:rPr lang="uk-UA" dirty="0">
                <a:latin typeface="Times New Roman" panose="02020603050405020304" pitchFamily="18" charset="0"/>
                <a:cs typeface="Times New Roman" panose="02020603050405020304" pitchFamily="18" charset="0"/>
              </a:rPr>
              <a:t>, де досвідчені </a:t>
            </a:r>
            <a:r>
              <a:rPr lang="uk-UA" dirty="0" err="1">
                <a:latin typeface="Times New Roman" panose="02020603050405020304" pitchFamily="18" charset="0"/>
                <a:cs typeface="Times New Roman" panose="02020603050405020304" pitchFamily="18" charset="0"/>
              </a:rPr>
              <a:t>військовослужбовиці</a:t>
            </a:r>
            <a:r>
              <a:rPr lang="uk-UA" dirty="0">
                <a:latin typeface="Times New Roman" panose="02020603050405020304" pitchFamily="18" charset="0"/>
                <a:cs typeface="Times New Roman" panose="02020603050405020304" pitchFamily="18" charset="0"/>
              </a:rPr>
              <a:t> можуть ділитися своїм досвідом з новачками; </a:t>
            </a:r>
          </a:p>
          <a:p>
            <a:pPr indent="457200" algn="just"/>
            <a:r>
              <a:rPr lang="uk-UA" dirty="0">
                <a:latin typeface="Times New Roman" panose="02020603050405020304" pitchFamily="18" charset="0"/>
                <a:cs typeface="Times New Roman" panose="02020603050405020304" pitchFamily="18" charset="0"/>
              </a:rPr>
              <a:t>забезпечення доступу до медичних спеціалістів, які розуміють </a:t>
            </a:r>
            <a:r>
              <a:rPr lang="uk-UA" dirty="0" err="1">
                <a:latin typeface="Times New Roman" panose="02020603050405020304" pitchFamily="18" charset="0"/>
                <a:cs typeface="Times New Roman" panose="02020603050405020304" pitchFamily="18" charset="0"/>
              </a:rPr>
              <a:t>ґендерноспецифічні</a:t>
            </a:r>
            <a:r>
              <a:rPr lang="uk-UA" dirty="0">
                <a:latin typeface="Times New Roman" panose="02020603050405020304" pitchFamily="18" charset="0"/>
                <a:cs typeface="Times New Roman" panose="02020603050405020304" pitchFamily="18" charset="0"/>
              </a:rPr>
              <a:t> потреби; </a:t>
            </a:r>
          </a:p>
          <a:p>
            <a:pPr indent="457200" algn="just"/>
            <a:r>
              <a:rPr lang="uk-UA" dirty="0">
                <a:latin typeface="Times New Roman" panose="02020603050405020304" pitchFamily="18" charset="0"/>
                <a:cs typeface="Times New Roman" panose="02020603050405020304" pitchFamily="18" charset="0"/>
              </a:rPr>
              <a:t>проведення тренінгів та семінарів на тему ґендерної рівності для всіх військовослужбовців; </a:t>
            </a:r>
          </a:p>
          <a:p>
            <a:pPr indent="457200" algn="just"/>
            <a:r>
              <a:rPr lang="uk-UA" dirty="0">
                <a:latin typeface="Times New Roman" panose="02020603050405020304" pitchFamily="18" charset="0"/>
                <a:cs typeface="Times New Roman" panose="02020603050405020304" pitchFamily="18" charset="0"/>
              </a:rPr>
              <a:t>створення центрів підтримки для жінок, де вони можуть отримати консультації у питаннях, що стосуються стресу, </a:t>
            </a:r>
            <a:r>
              <a:rPr lang="uk-UA" dirty="0" err="1">
                <a:latin typeface="Times New Roman" panose="02020603050405020304" pitchFamily="18" charset="0"/>
                <a:cs typeface="Times New Roman" panose="02020603050405020304" pitchFamily="18" charset="0"/>
              </a:rPr>
              <a:t>ПТСР</a:t>
            </a:r>
            <a:r>
              <a:rPr lang="uk-UA" dirty="0">
                <a:latin typeface="Times New Roman" panose="02020603050405020304" pitchFamily="18" charset="0"/>
                <a:cs typeface="Times New Roman" panose="02020603050405020304" pitchFamily="18" charset="0"/>
              </a:rPr>
              <a:t> та інших психологічних аспектів служби; </a:t>
            </a:r>
          </a:p>
          <a:p>
            <a:pPr indent="457200" algn="just"/>
            <a:r>
              <a:rPr lang="uk-UA" dirty="0">
                <a:latin typeface="Times New Roman" panose="02020603050405020304" pitchFamily="18" charset="0"/>
                <a:cs typeface="Times New Roman" panose="02020603050405020304" pitchFamily="18" charset="0"/>
              </a:rPr>
              <a:t>виготовлення форми та спорядження, яке враховує анатомічні особливості жіночого тіла; </a:t>
            </a:r>
          </a:p>
          <a:p>
            <a:pPr indent="457200" algn="just"/>
            <a:r>
              <a:rPr lang="uk-UA" dirty="0">
                <a:latin typeface="Times New Roman" panose="02020603050405020304" pitchFamily="18" charset="0"/>
                <a:cs typeface="Times New Roman" panose="02020603050405020304" pitchFamily="18" charset="0"/>
              </a:rPr>
              <a:t>програми допомоги для сімей жінок-військовослужбовців, які перебувають на передовій; </a:t>
            </a:r>
          </a:p>
          <a:p>
            <a:pPr indent="457200" algn="just"/>
            <a:r>
              <a:rPr lang="uk-UA" dirty="0">
                <a:latin typeface="Times New Roman" panose="02020603050405020304" pitchFamily="18" charset="0"/>
                <a:cs typeface="Times New Roman" panose="02020603050405020304" pitchFamily="18" charset="0"/>
              </a:rPr>
              <a:t>стимулювання та підтримка жінок у їхньому професійному рості та досягненні вищих посад;</a:t>
            </a:r>
          </a:p>
          <a:p>
            <a:pPr indent="457200" algn="just"/>
            <a:r>
              <a:rPr lang="uk-UA" dirty="0">
                <a:latin typeface="Times New Roman" panose="02020603050405020304" pitchFamily="18" charset="0"/>
                <a:cs typeface="Times New Roman" panose="02020603050405020304" pitchFamily="18" charset="0"/>
              </a:rPr>
              <a:t>проведення тренінгів та введення жорстких заходів проти сексуальних домагань у військовому середовищі; </a:t>
            </a:r>
          </a:p>
          <a:p>
            <a:pPr indent="457200" algn="just"/>
            <a:r>
              <a:rPr lang="uk-UA" dirty="0">
                <a:latin typeface="Times New Roman" panose="02020603050405020304" pitchFamily="18" charset="0"/>
                <a:cs typeface="Times New Roman" panose="02020603050405020304" pitchFamily="18" charset="0"/>
              </a:rPr>
              <a:t>забезпечення доступу до юридичних консультацій у питаннях, що стосуються прав жінок у військовій службі; </a:t>
            </a:r>
          </a:p>
          <a:p>
            <a:pPr indent="457200" algn="just"/>
            <a:r>
              <a:rPr lang="uk-UA" dirty="0">
                <a:latin typeface="Times New Roman" panose="02020603050405020304" pitchFamily="18" charset="0"/>
                <a:cs typeface="Times New Roman" panose="02020603050405020304" pitchFamily="18" charset="0"/>
              </a:rPr>
              <a:t>проведення інформаційних кампаній серед громадськості з метою зміни ставлення до жінок у військовій службі;</a:t>
            </a:r>
          </a:p>
          <a:p>
            <a:pPr indent="457200" algn="just"/>
            <a:r>
              <a:rPr lang="uk-UA" dirty="0">
                <a:latin typeface="Times New Roman" panose="02020603050405020304" pitchFamily="18" charset="0"/>
                <a:cs typeface="Times New Roman" panose="02020603050405020304" pitchFamily="18" charset="0"/>
              </a:rPr>
              <a:t>створення окремих гуртожитків або приміщень для жінок для забезпечення їхньої безпеки; </a:t>
            </a:r>
          </a:p>
          <a:p>
            <a:pPr indent="457200" algn="just"/>
            <a:r>
              <a:rPr lang="uk-UA" dirty="0">
                <a:latin typeface="Times New Roman" panose="02020603050405020304" pitchFamily="18" charset="0"/>
                <a:cs typeface="Times New Roman" panose="02020603050405020304" pitchFamily="18" charset="0"/>
              </a:rPr>
              <a:t>запровадження квот або інших заходів для забезпечення репрезентативності жінок на всіх рівнях військової служби; </a:t>
            </a:r>
          </a:p>
          <a:p>
            <a:pPr indent="457200" algn="just"/>
            <a:r>
              <a:rPr lang="uk-UA" dirty="0">
                <a:latin typeface="Times New Roman" panose="02020603050405020304" pitchFamily="18" charset="0"/>
                <a:cs typeface="Times New Roman" panose="02020603050405020304" pitchFamily="18" charset="0"/>
              </a:rPr>
              <a:t>створення мережі спільнот для жінок у військовій службі, щоб вони могли ділитися досвідом та отримувати підтримку; </a:t>
            </a:r>
          </a:p>
          <a:p>
            <a:pPr indent="457200" algn="just"/>
            <a:r>
              <a:rPr lang="uk-UA" dirty="0">
                <a:latin typeface="Times New Roman" panose="02020603050405020304" pitchFamily="18" charset="0"/>
                <a:cs typeface="Times New Roman" panose="02020603050405020304" pitchFamily="18" charset="0"/>
              </a:rPr>
              <a:t>співпраця з громадськими організаціями та міжнародними партнерами для реалізації ґендерних ініціатив.</a:t>
            </a:r>
          </a:p>
        </p:txBody>
      </p:sp>
    </p:spTree>
    <p:extLst>
      <p:ext uri="{BB962C8B-B14F-4D97-AF65-F5344CB8AC3E}">
        <p14:creationId xmlns:p14="http://schemas.microsoft.com/office/powerpoint/2010/main" val="279375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9D752F-17B5-90CA-4053-4DEBA93C5C60}"/>
              </a:ext>
            </a:extLst>
          </p:cNvPr>
          <p:cNvSpPr>
            <a:spLocks noGrp="1"/>
          </p:cNvSpPr>
          <p:nvPr>
            <p:ph type="title"/>
          </p:nvPr>
        </p:nvSpPr>
        <p:spPr>
          <a:xfrm>
            <a:off x="260533" y="2304793"/>
            <a:ext cx="11522075" cy="1405108"/>
          </a:xfrm>
        </p:spPr>
        <p:txBody>
          <a:bodyPr>
            <a:normAutofit/>
          </a:bodyPr>
          <a:lstStyle/>
          <a:p>
            <a:pPr algn="ctr"/>
            <a:r>
              <a:rPr lang="uk-UA" sz="4800" b="1" dirty="0">
                <a:latin typeface="Times New Roman" panose="02020603050405020304" pitchFamily="18" charset="0"/>
                <a:cs typeface="Times New Roman" panose="02020603050405020304" pitchFamily="18" charset="0"/>
              </a:rPr>
              <a:t>ВИСНОВКИ</a:t>
            </a:r>
          </a:p>
        </p:txBody>
      </p:sp>
    </p:spTree>
    <p:extLst>
      <p:ext uri="{BB962C8B-B14F-4D97-AF65-F5344CB8AC3E}">
        <p14:creationId xmlns:p14="http://schemas.microsoft.com/office/powerpoint/2010/main" val="325998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8C547D-75A9-F4AC-6418-A0269F4F9B4B}"/>
              </a:ext>
            </a:extLst>
          </p:cNvPr>
          <p:cNvSpPr txBox="1"/>
          <p:nvPr/>
        </p:nvSpPr>
        <p:spPr>
          <a:xfrm>
            <a:off x="1037617" y="0"/>
            <a:ext cx="10116765" cy="461665"/>
          </a:xfrm>
          <a:prstGeom prst="rect">
            <a:avLst/>
          </a:prstGeom>
          <a:noFill/>
        </p:spPr>
        <p:txBody>
          <a:bodyPr wrap="square">
            <a:spAutoFit/>
          </a:bodyPr>
          <a:lstStyle/>
          <a:p>
            <a:pPr algn="ctr"/>
            <a:r>
              <a:rPr lang="ru-RU" sz="2400" b="1" i="0" u="none" strike="noStrike" baseline="0" dirty="0" err="1">
                <a:latin typeface="TimesNewRomanPS-BoldMT"/>
              </a:rPr>
              <a:t>Значущість</a:t>
            </a:r>
            <a:r>
              <a:rPr lang="ru-RU" sz="2400" b="1" i="0" u="none" strike="noStrike" baseline="0" dirty="0">
                <a:latin typeface="TimesNewRomanPS-BoldMT"/>
              </a:rPr>
              <a:t> </a:t>
            </a:r>
            <a:r>
              <a:rPr lang="ru-RU" sz="2400" b="1" i="0" u="none" strike="noStrike" baseline="0" dirty="0" err="1">
                <a:latin typeface="TimesNewRomanPS-BoldMT"/>
              </a:rPr>
              <a:t>ролі</a:t>
            </a:r>
            <a:r>
              <a:rPr lang="ru-RU" sz="2400" b="1" i="0" u="none" strike="noStrike" baseline="0" dirty="0">
                <a:latin typeface="TimesNewRomanPS-BoldMT"/>
              </a:rPr>
              <a:t> жінок у </a:t>
            </a:r>
            <a:r>
              <a:rPr lang="ru-RU" sz="2400" b="1" i="0" u="none" strike="noStrike" baseline="0" dirty="0" err="1">
                <a:latin typeface="TimesNewRomanPS-BoldMT"/>
              </a:rPr>
              <a:t>військових</a:t>
            </a:r>
            <a:r>
              <a:rPr lang="ru-RU" sz="2400" b="1" i="0" u="none" strike="noStrike" baseline="0" dirty="0">
                <a:latin typeface="TimesNewRomanPS-BoldMT"/>
              </a:rPr>
              <a:t> </a:t>
            </a:r>
            <a:r>
              <a:rPr lang="ru-RU" sz="2400" b="1" i="0" u="none" strike="noStrike" baseline="0" dirty="0" err="1">
                <a:latin typeface="TimesNewRomanPS-BoldMT"/>
              </a:rPr>
              <a:t>конфліктах</a:t>
            </a:r>
            <a:r>
              <a:rPr lang="ru-RU" sz="2400" b="1" i="0" u="none" strike="noStrike" baseline="0" dirty="0">
                <a:latin typeface="TimesNewRomanPS-BoldMT"/>
              </a:rPr>
              <a:t> </a:t>
            </a:r>
            <a:r>
              <a:rPr lang="ru-RU" sz="2400" b="1" i="0" u="none" strike="noStrike" baseline="0" dirty="0" err="1">
                <a:latin typeface="TimesNewRomanPS-BoldMT"/>
              </a:rPr>
              <a:t>загалом</a:t>
            </a:r>
            <a:endParaRPr lang="uk-UA" sz="2400" dirty="0"/>
          </a:p>
        </p:txBody>
      </p:sp>
      <p:sp>
        <p:nvSpPr>
          <p:cNvPr id="7" name="TextBox 6">
            <a:extLst>
              <a:ext uri="{FF2B5EF4-FFF2-40B4-BE49-F238E27FC236}">
                <a16:creationId xmlns:a16="http://schemas.microsoft.com/office/drawing/2014/main" id="{AA7E23ED-B4D5-3343-BD97-166BD5033AEE}"/>
              </a:ext>
            </a:extLst>
          </p:cNvPr>
          <p:cNvSpPr txBox="1"/>
          <p:nvPr/>
        </p:nvSpPr>
        <p:spPr>
          <a:xfrm>
            <a:off x="0" y="568670"/>
            <a:ext cx="11965020" cy="4524315"/>
          </a:xfrm>
          <a:prstGeom prst="rect">
            <a:avLst/>
          </a:prstGeom>
          <a:noFill/>
        </p:spPr>
        <p:txBody>
          <a:bodyPr wrap="square">
            <a:spAutoFit/>
          </a:bodyPr>
          <a:lstStyle/>
          <a:p>
            <a:pPr indent="457200" algn="just"/>
            <a:r>
              <a:rPr lang="uk-UA" sz="1600" dirty="0">
                <a:latin typeface="Times New Roman" panose="02020603050405020304" pitchFamily="18" charset="0"/>
                <a:cs typeface="Times New Roman" panose="02020603050405020304" pitchFamily="18" charset="0"/>
              </a:rPr>
              <a:t>Обговорення ролі </a:t>
            </a:r>
            <a:r>
              <a:rPr lang="uk-UA" sz="1600" dirty="0" err="1">
                <a:latin typeface="Times New Roman" panose="02020603050405020304" pitchFamily="18" charset="0"/>
                <a:cs typeface="Times New Roman" panose="02020603050405020304" pitchFamily="18" charset="0"/>
              </a:rPr>
              <a:t>військовослужбовиць</a:t>
            </a:r>
            <a:r>
              <a:rPr lang="uk-UA" sz="1600" dirty="0">
                <a:latin typeface="Times New Roman" panose="02020603050405020304" pitchFamily="18" charset="0"/>
                <a:cs typeface="Times New Roman" panose="02020603050405020304" pitchFamily="18" charset="0"/>
              </a:rPr>
              <a:t> у російсько-українській війні має ключове значення з кількох причин: </a:t>
            </a:r>
            <a:endParaRPr lang="en-US" sz="1600" dirty="0">
              <a:latin typeface="Times New Roman" panose="02020603050405020304" pitchFamily="18" charset="0"/>
              <a:cs typeface="Times New Roman" panose="02020603050405020304" pitchFamily="18" charset="0"/>
            </a:endParaRPr>
          </a:p>
          <a:p>
            <a:pPr indent="457200" algn="just"/>
            <a:r>
              <a:rPr lang="uk-UA" sz="1600" b="1" dirty="0">
                <a:latin typeface="Times New Roman" panose="02020603050405020304" pitchFamily="18" charset="0"/>
                <a:cs typeface="Times New Roman" panose="02020603050405020304" pitchFamily="18" charset="0"/>
              </a:rPr>
              <a:t>1. Визнання їх внеску: </a:t>
            </a:r>
            <a:r>
              <a:rPr lang="uk-UA" sz="1600" dirty="0">
                <a:latin typeface="Times New Roman" panose="02020603050405020304" pitchFamily="18" charset="0"/>
                <a:cs typeface="Times New Roman" panose="02020603050405020304" pitchFamily="18" charset="0"/>
              </a:rPr>
              <a:t>незважаючи на ґендерні стереотипи та упередження, багато жінок взяли активну участь у бойових діях, виконанні завдань бойового забезпечення, наданні медичної допомоги та у виконанні інших важливих завдань бойової служби. Їхній вклад заслуговує на визнання та повагу. </a:t>
            </a:r>
            <a:endParaRPr lang="en-US" sz="1600" dirty="0">
              <a:latin typeface="Times New Roman" panose="02020603050405020304" pitchFamily="18" charset="0"/>
              <a:cs typeface="Times New Roman" panose="02020603050405020304" pitchFamily="18" charset="0"/>
            </a:endParaRPr>
          </a:p>
          <a:p>
            <a:pPr indent="457200" algn="just"/>
            <a:r>
              <a:rPr lang="uk-UA" sz="1600" b="1" dirty="0">
                <a:latin typeface="Times New Roman" panose="02020603050405020304" pitchFamily="18" charset="0"/>
                <a:cs typeface="Times New Roman" panose="02020603050405020304" pitchFamily="18" charset="0"/>
              </a:rPr>
              <a:t>2. Боротьба з упередженнями:</a:t>
            </a:r>
            <a:r>
              <a:rPr lang="uk-UA" sz="1600" dirty="0">
                <a:latin typeface="Times New Roman" panose="02020603050405020304" pitchFamily="18" charset="0"/>
                <a:cs typeface="Times New Roman" panose="02020603050405020304" pitchFamily="18" charset="0"/>
              </a:rPr>
              <a:t> військова служба та, зокрема, участь у бойових діях часто вважаються «чоловічою» справою. Жінки, які вступають на військову службу, часто стикаються з ґендерними упередженнями. Підкреслення їхньої ролі допомагає змінити ці стереотипи. </a:t>
            </a:r>
            <a:endParaRPr lang="en-US" sz="1600" dirty="0">
              <a:latin typeface="Times New Roman" panose="02020603050405020304" pitchFamily="18" charset="0"/>
              <a:cs typeface="Times New Roman" panose="02020603050405020304" pitchFamily="18" charset="0"/>
            </a:endParaRPr>
          </a:p>
          <a:p>
            <a:pPr indent="457200" algn="just"/>
            <a:r>
              <a:rPr lang="uk-UA" sz="1600" b="1" dirty="0">
                <a:latin typeface="Times New Roman" panose="02020603050405020304" pitchFamily="18" charset="0"/>
                <a:cs typeface="Times New Roman" panose="02020603050405020304" pitchFamily="18" charset="0"/>
              </a:rPr>
              <a:t>3. Психологічна підтримка: </a:t>
            </a:r>
            <a:r>
              <a:rPr lang="uk-UA" sz="1600" dirty="0">
                <a:latin typeface="Times New Roman" panose="02020603050405020304" pitchFamily="18" charset="0"/>
                <a:cs typeface="Times New Roman" panose="02020603050405020304" pitchFamily="18" charset="0"/>
              </a:rPr>
              <a:t>розповіді про досвід жінок на війні можуть допомогти іншим жінкам, які пережили або переживають подібні обставини, почувати себе не самотніми та знайти способи адаптації та відновлення. </a:t>
            </a:r>
            <a:endParaRPr lang="en-US" sz="1600" dirty="0">
              <a:latin typeface="Times New Roman" panose="02020603050405020304" pitchFamily="18" charset="0"/>
              <a:cs typeface="Times New Roman" panose="02020603050405020304" pitchFamily="18" charset="0"/>
            </a:endParaRPr>
          </a:p>
          <a:p>
            <a:pPr indent="457200" algn="just"/>
            <a:r>
              <a:rPr lang="uk-UA" sz="1600" b="1" dirty="0">
                <a:latin typeface="Times New Roman" panose="02020603050405020304" pitchFamily="18" charset="0"/>
                <a:cs typeface="Times New Roman" panose="02020603050405020304" pitchFamily="18" charset="0"/>
              </a:rPr>
              <a:t>4. Зміцнення жіночого співтовариства</a:t>
            </a:r>
            <a:r>
              <a:rPr lang="uk-UA" sz="1600" dirty="0">
                <a:latin typeface="Times New Roman" panose="02020603050405020304" pitchFamily="18" charset="0"/>
                <a:cs typeface="Times New Roman" panose="02020603050405020304" pitchFamily="18" charset="0"/>
              </a:rPr>
              <a:t>: військовий досвід може створити унікальний зв'язок між жінками, які поділяли спільні виклики і перешкоди. Обговорення цього досвіду може зміцнити цей зв'язок та створити платформу для майбутньої підтримки. </a:t>
            </a:r>
            <a:endParaRPr lang="en-US" sz="1600" dirty="0">
              <a:latin typeface="Times New Roman" panose="02020603050405020304" pitchFamily="18" charset="0"/>
              <a:cs typeface="Times New Roman" panose="02020603050405020304" pitchFamily="18" charset="0"/>
            </a:endParaRPr>
          </a:p>
          <a:p>
            <a:pPr indent="457200" algn="just"/>
            <a:r>
              <a:rPr lang="uk-UA" sz="1600" b="1" dirty="0">
                <a:latin typeface="Times New Roman" panose="02020603050405020304" pitchFamily="18" charset="0"/>
                <a:cs typeface="Times New Roman" panose="02020603050405020304" pitchFamily="18" charset="0"/>
              </a:rPr>
              <a:t>5. Внесок у розвиток армії:</a:t>
            </a:r>
            <a:r>
              <a:rPr lang="uk-UA" sz="1600" dirty="0">
                <a:latin typeface="Times New Roman" panose="02020603050405020304" pitchFamily="18" charset="0"/>
                <a:cs typeface="Times New Roman" panose="02020603050405020304" pitchFamily="18" charset="0"/>
              </a:rPr>
              <a:t> досвід жінок може надати цінних уроків для реформування та модернізації сил оборони України. Вони можуть привести до вдосконалення системи тренувань військовослужбовців, вдосконалення тактики ведення бойових дій, логістичного та медичного забезпечення тощо. </a:t>
            </a:r>
            <a:endParaRPr lang="en-US" sz="1600" dirty="0">
              <a:latin typeface="Times New Roman" panose="02020603050405020304" pitchFamily="18" charset="0"/>
              <a:cs typeface="Times New Roman" panose="02020603050405020304" pitchFamily="18" charset="0"/>
            </a:endParaRPr>
          </a:p>
          <a:p>
            <a:pPr indent="457200" algn="just"/>
            <a:r>
              <a:rPr lang="uk-UA" sz="1600" b="1" dirty="0">
                <a:latin typeface="Times New Roman" panose="02020603050405020304" pitchFamily="18" charset="0"/>
                <a:cs typeface="Times New Roman" panose="02020603050405020304" pitchFamily="18" charset="0"/>
              </a:rPr>
              <a:t>6. Роль у миротворчих процесах: </a:t>
            </a:r>
            <a:r>
              <a:rPr lang="uk-UA" sz="1600" dirty="0">
                <a:latin typeface="Times New Roman" panose="02020603050405020304" pitchFamily="18" charset="0"/>
                <a:cs typeface="Times New Roman" panose="02020603050405020304" pitchFamily="18" charset="0"/>
              </a:rPr>
              <a:t>жінки часто підкреслюють важливість мирного вирішення конфліктів і можуть грати ключову роль у миротворчих зусиллях після завершення бойових дій. </a:t>
            </a:r>
            <a:endParaRPr lang="en-US" sz="1600" dirty="0">
              <a:latin typeface="Times New Roman" panose="02020603050405020304" pitchFamily="18" charset="0"/>
              <a:cs typeface="Times New Roman" panose="02020603050405020304" pitchFamily="18" charset="0"/>
            </a:endParaRPr>
          </a:p>
          <a:p>
            <a:pPr indent="457200" algn="just"/>
            <a:r>
              <a:rPr lang="uk-UA" sz="1600" b="1" dirty="0">
                <a:latin typeface="Times New Roman" panose="02020603050405020304" pitchFamily="18" charset="0"/>
                <a:cs typeface="Times New Roman" panose="02020603050405020304" pitchFamily="18" charset="0"/>
              </a:rPr>
              <a:t>7. Внесок у ґендерну рівність: </a:t>
            </a:r>
            <a:r>
              <a:rPr lang="uk-UA" sz="1600" dirty="0">
                <a:latin typeface="Times New Roman" panose="02020603050405020304" pitchFamily="18" charset="0"/>
                <a:cs typeface="Times New Roman" panose="02020603050405020304" pitchFamily="18" charset="0"/>
              </a:rPr>
              <a:t>визнання ролі жінок у військових конфліктах сприяє загальним зусиллям забезпечення ґендерної рівності в суспільстві. </a:t>
            </a:r>
          </a:p>
        </p:txBody>
      </p:sp>
    </p:spTree>
    <p:extLst>
      <p:ext uri="{BB962C8B-B14F-4D97-AF65-F5344CB8AC3E}">
        <p14:creationId xmlns:p14="http://schemas.microsoft.com/office/powerpoint/2010/main" val="2735778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23813D-B679-AEEF-5728-284443E8CCDF}"/>
              </a:ext>
            </a:extLst>
          </p:cNvPr>
          <p:cNvSpPr txBox="1"/>
          <p:nvPr/>
        </p:nvSpPr>
        <p:spPr>
          <a:xfrm>
            <a:off x="3048811" y="121754"/>
            <a:ext cx="6094378" cy="830997"/>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Ґендерні аспекти російсько-української війни</a:t>
            </a:r>
          </a:p>
        </p:txBody>
      </p:sp>
      <p:sp>
        <p:nvSpPr>
          <p:cNvPr id="7" name="TextBox 6">
            <a:extLst>
              <a:ext uri="{FF2B5EF4-FFF2-40B4-BE49-F238E27FC236}">
                <a16:creationId xmlns:a16="http://schemas.microsoft.com/office/drawing/2014/main" id="{8C595045-1DDD-445B-F76C-2B58348059C3}"/>
              </a:ext>
            </a:extLst>
          </p:cNvPr>
          <p:cNvSpPr txBox="1"/>
          <p:nvPr/>
        </p:nvSpPr>
        <p:spPr>
          <a:xfrm>
            <a:off x="284534" y="1259891"/>
            <a:ext cx="6094378" cy="2862322"/>
          </a:xfrm>
          <a:prstGeom prst="rect">
            <a:avLst/>
          </a:prstGeom>
          <a:noFill/>
        </p:spPr>
        <p:txBody>
          <a:bodyPr wrap="square">
            <a:spAutoFit/>
          </a:bodyPr>
          <a:lstStyle/>
          <a:p>
            <a:r>
              <a:rPr lang="uk-UA" dirty="0">
                <a:latin typeface="Times New Roman" panose="02020603050405020304" pitchFamily="18" charset="0"/>
                <a:cs typeface="Times New Roman" panose="02020603050405020304" pitchFamily="18" charset="0"/>
              </a:rPr>
              <a:t>1. Жінки на передовій.</a:t>
            </a:r>
          </a:p>
          <a:p>
            <a:r>
              <a:rPr lang="uk-UA" dirty="0">
                <a:latin typeface="Times New Roman" panose="02020603050405020304" pitchFamily="18" charset="0"/>
                <a:cs typeface="Times New Roman" panose="02020603050405020304" pitchFamily="18" charset="0"/>
              </a:rPr>
              <a:t>2. Стереотипи та упередження.</a:t>
            </a:r>
          </a:p>
          <a:p>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Жінки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чоловіки</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постраждали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війни</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4. </a:t>
            </a:r>
            <a:r>
              <a:rPr lang="ru-RU" dirty="0" err="1">
                <a:latin typeface="Times New Roman" panose="02020603050405020304" pitchFamily="18" charset="0"/>
                <a:cs typeface="Times New Roman" panose="02020603050405020304" pitchFamily="18" charset="0"/>
              </a:rPr>
              <a:t>Вплив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війни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родинне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життя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чоловіків</a:t>
            </a:r>
            <a:r>
              <a:rPr lang="ru-RU" dirty="0">
                <a:latin typeface="Times New Roman" panose="02020603050405020304" pitchFamily="18" charset="0"/>
                <a:cs typeface="Times New Roman" panose="02020603050405020304" pitchFamily="18" charset="0"/>
              </a:rPr>
              <a:t> і жінок.</a:t>
            </a:r>
          </a:p>
          <a:p>
            <a:r>
              <a:rPr lang="ru-RU" dirty="0">
                <a:latin typeface="Times New Roman" panose="02020603050405020304" pitchFamily="18" charset="0"/>
                <a:cs typeface="Times New Roman" panose="02020603050405020304" pitchFamily="18" charset="0"/>
              </a:rPr>
              <a:t>5. </a:t>
            </a:r>
            <a:r>
              <a:rPr lang="ru-RU" dirty="0" err="1">
                <a:latin typeface="Times New Roman" panose="02020603050405020304" pitchFamily="18" charset="0"/>
                <a:cs typeface="Times New Roman" panose="02020603050405020304" pitchFamily="18" charset="0"/>
              </a:rPr>
              <a:t>Жінки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чоловіки</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ролі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волонтерів</a:t>
            </a:r>
            <a:r>
              <a:rPr lang="ru-RU" dirty="0">
                <a:latin typeface="Times New Roman" panose="02020603050405020304" pitchFamily="18" charset="0"/>
                <a:cs typeface="Times New Roman" panose="02020603050405020304" pitchFamily="18" charset="0"/>
              </a:rPr>
              <a:t>.</a:t>
            </a:r>
          </a:p>
          <a:p>
            <a:r>
              <a:rPr lang="uk-UA" dirty="0">
                <a:latin typeface="Times New Roman" panose="02020603050405020304" pitchFamily="18" charset="0"/>
                <a:cs typeface="Times New Roman" panose="02020603050405020304" pitchFamily="18" charset="0"/>
              </a:rPr>
              <a:t>6. Соціальна реінтеграція.</a:t>
            </a:r>
          </a:p>
          <a:p>
            <a:r>
              <a:rPr lang="uk-UA" dirty="0">
                <a:latin typeface="Times New Roman" panose="02020603050405020304" pitchFamily="18" charset="0"/>
                <a:cs typeface="Times New Roman" panose="02020603050405020304" pitchFamily="18" charset="0"/>
              </a:rPr>
              <a:t>7. </a:t>
            </a:r>
            <a:r>
              <a:rPr lang="ru-RU" dirty="0" err="1">
                <a:latin typeface="Times New Roman" panose="02020603050405020304" pitchFamily="18" charset="0"/>
                <a:cs typeface="Times New Roman" panose="02020603050405020304" pitchFamily="18" charset="0"/>
              </a:rPr>
              <a:t>Ґендерна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нерівність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прийнятті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рішень</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8. </a:t>
            </a:r>
            <a:r>
              <a:rPr lang="ru-RU" dirty="0" err="1">
                <a:latin typeface="Times New Roman" panose="02020603050405020304" pitchFamily="18" charset="0"/>
                <a:cs typeface="Times New Roman" panose="02020603050405020304" pitchFamily="18" charset="0"/>
              </a:rPr>
              <a:t>Жінки</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чоловіки</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активістки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активісти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спільний</a:t>
            </a:r>
            <a:r>
              <a:rPr lang="ru-RU" dirty="0">
                <a:latin typeface="Times New Roman" panose="02020603050405020304" pitchFamily="18" charset="0"/>
                <a:cs typeface="Times New Roman" panose="02020603050405020304" pitchFamily="18" charset="0"/>
              </a:rPr>
              <a:t> рух на </a:t>
            </a:r>
            <a:r>
              <a:rPr lang="ru-RU" dirty="0" err="1">
                <a:latin typeface="Times New Roman" panose="02020603050405020304" pitchFamily="18" charset="0"/>
                <a:cs typeface="Times New Roman" panose="02020603050405020304" pitchFamily="18" charset="0"/>
              </a:rPr>
              <a:t>підтримку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нації</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війні</a:t>
            </a:r>
            <a:r>
              <a:rPr lang="ru-RU" dirty="0">
                <a:latin typeface="Times New Roman" panose="02020603050405020304" pitchFamily="18" charset="0"/>
                <a:cs typeface="Times New Roman" panose="02020603050405020304" pitchFamily="18" charset="0"/>
              </a:rPr>
              <a:t>. </a:t>
            </a:r>
          </a:p>
          <a:p>
            <a:endParaRPr lang="uk-UA" dirty="0">
              <a:latin typeface="Times New Roman" panose="02020603050405020304" pitchFamily="18" charset="0"/>
              <a:cs typeface="Times New Roman" panose="02020603050405020304" pitchFamily="18" charset="0"/>
            </a:endParaRPr>
          </a:p>
        </p:txBody>
      </p:sp>
      <p:pic>
        <p:nvPicPr>
          <p:cNvPr id="9" name="Рисунок 8" descr="Зображення, що містить одежа, Військова організація, Військова особа, солдат&#10;&#10;Автоматично згенерований опис">
            <a:extLst>
              <a:ext uri="{FF2B5EF4-FFF2-40B4-BE49-F238E27FC236}">
                <a16:creationId xmlns:a16="http://schemas.microsoft.com/office/drawing/2014/main" id="{CDA37FA3-A50D-0915-1843-94F3406F94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8912" y="1016742"/>
            <a:ext cx="5156977" cy="3862755"/>
          </a:xfrm>
          <a:prstGeom prst="rect">
            <a:avLst/>
          </a:prstGeom>
        </p:spPr>
      </p:pic>
    </p:spTree>
    <p:extLst>
      <p:ext uri="{BB962C8B-B14F-4D97-AF65-F5344CB8AC3E}">
        <p14:creationId xmlns:p14="http://schemas.microsoft.com/office/powerpoint/2010/main" val="201791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C2F3A78-7ABB-2ECA-AD28-DD47BA89A048}"/>
              </a:ext>
            </a:extLst>
          </p:cNvPr>
          <p:cNvSpPr txBox="1"/>
          <p:nvPr/>
        </p:nvSpPr>
        <p:spPr>
          <a:xfrm>
            <a:off x="243191" y="457200"/>
            <a:ext cx="11948809" cy="4801314"/>
          </a:xfrm>
          <a:prstGeom prst="rect">
            <a:avLst/>
          </a:prstGeom>
          <a:noFill/>
        </p:spPr>
        <p:txBody>
          <a:bodyPr wrap="square">
            <a:spAutoFit/>
          </a:bodyPr>
          <a:lstStyle/>
          <a:p>
            <a:pPr algn="ctr"/>
            <a:r>
              <a:rPr lang="uk-UA" b="1" dirty="0">
                <a:latin typeface="Times New Roman" panose="02020603050405020304" pitchFamily="18" charset="0"/>
                <a:cs typeface="Times New Roman" panose="02020603050405020304" pitchFamily="18" charset="0"/>
              </a:rPr>
              <a:t>Розуміння ґендерних аспектів російсько-української війни: чому це важливо? </a:t>
            </a:r>
          </a:p>
          <a:p>
            <a:pPr indent="457200"/>
            <a:r>
              <a:rPr lang="uk-UA" dirty="0">
                <a:latin typeface="Times New Roman" panose="02020603050405020304" pitchFamily="18" charset="0"/>
                <a:cs typeface="Times New Roman" panose="02020603050405020304" pitchFamily="18" charset="0"/>
              </a:rPr>
              <a:t>1. Глибше розуміння війни: війни та конфлікти впливають на людей різним чином, залежно від їхньої статі, ґендерної ідентичності, віку, соціального становища та інших факторів. Розуміння ґендерних аспектів дозволяє отримати більш комплексний погляд на війну і її наслідки. </a:t>
            </a:r>
          </a:p>
          <a:p>
            <a:pPr indent="457200"/>
            <a:r>
              <a:rPr lang="uk-UA" dirty="0">
                <a:latin typeface="Times New Roman" panose="02020603050405020304" pitchFamily="18" charset="0"/>
                <a:cs typeface="Times New Roman" panose="02020603050405020304" pitchFamily="18" charset="0"/>
              </a:rPr>
              <a:t>2. Ефективніші гуманітарні заходи: при розробці гуманітарних програм, знання ґендерних особливостей дозволяє надавати цільову допомогу тим, хто її потребує, враховуючи виклики конкретні потреби людей. </a:t>
            </a:r>
          </a:p>
          <a:p>
            <a:pPr indent="457200"/>
            <a:r>
              <a:rPr lang="uk-UA" dirty="0">
                <a:latin typeface="Times New Roman" panose="02020603050405020304" pitchFamily="18" charset="0"/>
                <a:cs typeface="Times New Roman" panose="02020603050405020304" pitchFamily="18" charset="0"/>
              </a:rPr>
              <a:t>3. Підтримка соціальної реінтеграції: після завершення військових дій, розуміння ґендерних викликів допоможе у формуванні ефективних програм соціальної підтримки та реінтеграції для жінок та чоловіків та відновлення країни в цілому. </a:t>
            </a:r>
          </a:p>
          <a:p>
            <a:pPr indent="457200"/>
            <a:r>
              <a:rPr lang="uk-UA" dirty="0">
                <a:latin typeface="Times New Roman" panose="02020603050405020304" pitchFamily="18" charset="0"/>
                <a:cs typeface="Times New Roman" panose="02020603050405020304" pitchFamily="18" charset="0"/>
              </a:rPr>
              <a:t>4. Визначення ґендерного насильства: в умовах війни, жінки та чоловіки можуть ставати жертвами специфічних форм насильства. Розуміння цього допоможе визначати та запобігати цим проблемам. </a:t>
            </a:r>
          </a:p>
          <a:p>
            <a:pPr indent="457200"/>
            <a:r>
              <a:rPr lang="uk-UA" dirty="0">
                <a:latin typeface="Times New Roman" panose="02020603050405020304" pitchFamily="18" charset="0"/>
                <a:cs typeface="Times New Roman" panose="02020603050405020304" pitchFamily="18" charset="0"/>
              </a:rPr>
              <a:t>5. Протидія стереотипам: війна часто посилює ґендерні стереотипи. Виявлення та розуміння цих стереотипів є важливим кроком до їх подолання та побудови рівноправного суспільства. </a:t>
            </a:r>
          </a:p>
          <a:p>
            <a:pPr indent="457200"/>
            <a:r>
              <a:rPr lang="uk-UA" dirty="0">
                <a:latin typeface="Times New Roman" panose="02020603050405020304" pitchFamily="18" charset="0"/>
                <a:cs typeface="Times New Roman" panose="02020603050405020304" pitchFamily="18" charset="0"/>
              </a:rPr>
              <a:t>6. Підтримка мирного процесу: жінки можуть грати ключову роль у процесах мирного врегулювання та відновлення. Визнання їх ролі та участі може сприяти стабільності та довготривалому миру. </a:t>
            </a:r>
          </a:p>
          <a:p>
            <a:pPr indent="457200"/>
            <a:r>
              <a:rPr lang="uk-UA" dirty="0">
                <a:latin typeface="Times New Roman" panose="02020603050405020304" pitchFamily="18" charset="0"/>
                <a:cs typeface="Times New Roman" panose="02020603050405020304" pitchFamily="18" charset="0"/>
              </a:rPr>
              <a:t>7. Формування пам'яті та історії: ґендерний підхід дозволяє враховувати різноманітні </a:t>
            </a:r>
            <a:r>
              <a:rPr lang="uk-UA" dirty="0" err="1">
                <a:latin typeface="Times New Roman" panose="02020603050405020304" pitchFamily="18" charset="0"/>
                <a:cs typeface="Times New Roman" panose="02020603050405020304" pitchFamily="18" charset="0"/>
              </a:rPr>
              <a:t>досвіди</a:t>
            </a:r>
            <a:r>
              <a:rPr lang="uk-UA" dirty="0">
                <a:latin typeface="Times New Roman" panose="02020603050405020304" pitchFamily="18" charset="0"/>
                <a:cs typeface="Times New Roman" panose="02020603050405020304" pitchFamily="18" charset="0"/>
              </a:rPr>
              <a:t> та переживання людей, формуючи більш повноцінне розуміння історії війни</a:t>
            </a:r>
          </a:p>
        </p:txBody>
      </p:sp>
    </p:spTree>
    <p:extLst>
      <p:ext uri="{BB962C8B-B14F-4D97-AF65-F5344CB8AC3E}">
        <p14:creationId xmlns:p14="http://schemas.microsoft.com/office/powerpoint/2010/main" val="221673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0C6A769-AEEE-A791-08AC-5DFA2D4792D3}"/>
              </a:ext>
            </a:extLst>
          </p:cNvPr>
          <p:cNvSpPr txBox="1"/>
          <p:nvPr/>
        </p:nvSpPr>
        <p:spPr>
          <a:xfrm>
            <a:off x="1429966" y="99987"/>
            <a:ext cx="9474740" cy="461665"/>
          </a:xfrm>
          <a:prstGeom prst="rect">
            <a:avLst/>
          </a:prstGeom>
          <a:noFill/>
        </p:spPr>
        <p:txBody>
          <a:bodyPr wrap="square">
            <a:spAutoFit/>
          </a:bodyPr>
          <a:lstStyle/>
          <a:p>
            <a:r>
              <a:rPr lang="ru-RU" sz="2400" b="1" dirty="0">
                <a:latin typeface="Times New Roman" panose="02020603050405020304" pitchFamily="18" charset="0"/>
                <a:cs typeface="Times New Roman" panose="02020603050405020304" pitchFamily="18" charset="0"/>
              </a:rPr>
              <a:t>24 лютого 2022 року. </a:t>
            </a:r>
            <a:r>
              <a:rPr lang="ru-RU" sz="2400" b="1" dirty="0" err="1">
                <a:latin typeface="Times New Roman" panose="02020603050405020304" pitchFamily="18" charset="0"/>
                <a:cs typeface="Times New Roman" panose="02020603050405020304" pitchFamily="18" charset="0"/>
              </a:rPr>
              <a:t>Ґендерна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реальність</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маскулінного</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війська</a:t>
            </a:r>
            <a:r>
              <a:rPr lang="ru-RU" sz="2400" b="1" dirty="0">
                <a:latin typeface="Times New Roman" panose="02020603050405020304" pitchFamily="18" charset="0"/>
                <a:cs typeface="Times New Roman" panose="02020603050405020304" pitchFamily="18" charset="0"/>
              </a:rPr>
              <a:t>.</a:t>
            </a:r>
            <a:endParaRPr lang="uk-UA" sz="2400"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2E836DE0-FAB0-EDA9-47DB-294FFDB24163}"/>
              </a:ext>
            </a:extLst>
          </p:cNvPr>
          <p:cNvSpPr txBox="1"/>
          <p:nvPr/>
        </p:nvSpPr>
        <p:spPr>
          <a:xfrm>
            <a:off x="372083" y="1028579"/>
            <a:ext cx="6094378" cy="3139321"/>
          </a:xfrm>
          <a:prstGeom prst="rect">
            <a:avLst/>
          </a:prstGeom>
          <a:noFill/>
        </p:spPr>
        <p:txBody>
          <a:bodyPr wrap="square">
            <a:spAutoFit/>
          </a:bodyPr>
          <a:lstStyle/>
          <a:p>
            <a:pPr indent="457200" algn="just"/>
            <a:r>
              <a:rPr lang="uk-UA" dirty="0">
                <a:latin typeface="Times New Roman" panose="02020603050405020304" pitchFamily="18" charset="0"/>
                <a:cs typeface="Times New Roman" panose="02020603050405020304" pitchFamily="18" charset="0"/>
              </a:rPr>
              <a:t>В секторі безпеки і оборони України проводилася чимала робота щодо впровадження державної ґендерної політики. Керівники різного рангу звітували про те як вони вже «впровадили ґендер» в свої військові організації і вже здавалося не має про що хвилюватися. Ось-ось ми повинні стати найбільш ґендерно-чутливою армією світу. Варто нагадати, що в Україні активно насаджувалися російські </a:t>
            </a:r>
            <a:r>
              <a:rPr lang="uk-UA" dirty="0" err="1">
                <a:latin typeface="Times New Roman" panose="02020603050405020304" pitchFamily="18" charset="0"/>
                <a:cs typeface="Times New Roman" panose="02020603050405020304" pitchFamily="18" charset="0"/>
              </a:rPr>
              <a:t>наративи</a:t>
            </a:r>
            <a:r>
              <a:rPr lang="uk-UA" dirty="0">
                <a:latin typeface="Times New Roman" panose="02020603050405020304" pitchFamily="18" charset="0"/>
                <a:cs typeface="Times New Roman" panose="02020603050405020304" pitchFamily="18" charset="0"/>
              </a:rPr>
              <a:t> «о </a:t>
            </a:r>
            <a:r>
              <a:rPr lang="uk-UA" dirty="0" err="1">
                <a:latin typeface="Times New Roman" panose="02020603050405020304" pitchFamily="18" charset="0"/>
                <a:cs typeface="Times New Roman" panose="02020603050405020304" pitchFamily="18" charset="0"/>
              </a:rPr>
              <a:t>вреде</a:t>
            </a:r>
            <a:r>
              <a:rPr lang="uk-UA" dirty="0">
                <a:latin typeface="Times New Roman" panose="02020603050405020304" pitchFamily="18" charset="0"/>
                <a:cs typeface="Times New Roman" panose="02020603050405020304" pitchFamily="18" charset="0"/>
              </a:rPr>
              <a:t> ґендерного </a:t>
            </a:r>
            <a:r>
              <a:rPr lang="uk-UA" dirty="0" err="1">
                <a:latin typeface="Times New Roman" panose="02020603050405020304" pitchFamily="18" charset="0"/>
                <a:cs typeface="Times New Roman" panose="02020603050405020304" pitchFamily="18" charset="0"/>
              </a:rPr>
              <a:t>равенства</a:t>
            </a:r>
            <a:r>
              <a:rPr lang="uk-UA" dirty="0">
                <a:latin typeface="Times New Roman" panose="02020603050405020304" pitchFamily="18" charset="0"/>
                <a:cs typeface="Times New Roman" panose="02020603050405020304" pitchFamily="18" charset="0"/>
              </a:rPr>
              <a:t>» та більшість керівників в секторі безпеки і оборони України звикли працювати за радянськими методами і в бачення майбутнього українського війська не вписувався «ґендер».</a:t>
            </a:r>
          </a:p>
        </p:txBody>
      </p:sp>
      <p:pic>
        <p:nvPicPr>
          <p:cNvPr id="9" name="Рисунок 8" descr="Зображення, що містить просто неба, солдат, військові, армія&#10;&#10;Автоматично згенерований опис">
            <a:extLst>
              <a:ext uri="{FF2B5EF4-FFF2-40B4-BE49-F238E27FC236}">
                <a16:creationId xmlns:a16="http://schemas.microsoft.com/office/drawing/2014/main" id="{7DEBE55A-7D4A-0F8B-15D8-843E96864B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43181" y="1635598"/>
            <a:ext cx="5380206" cy="3586804"/>
          </a:xfrm>
          <a:prstGeom prst="rect">
            <a:avLst/>
          </a:prstGeom>
        </p:spPr>
      </p:pic>
    </p:spTree>
    <p:extLst>
      <p:ext uri="{BB962C8B-B14F-4D97-AF65-F5344CB8AC3E}">
        <p14:creationId xmlns:p14="http://schemas.microsoft.com/office/powerpoint/2010/main" val="739810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50AB21D-3242-D8BD-89B4-AA81E8782C34}"/>
              </a:ext>
            </a:extLst>
          </p:cNvPr>
          <p:cNvSpPr txBox="1"/>
          <p:nvPr/>
        </p:nvSpPr>
        <p:spPr>
          <a:xfrm>
            <a:off x="479086" y="625281"/>
            <a:ext cx="6094378" cy="1754326"/>
          </a:xfrm>
          <a:prstGeom prst="rect">
            <a:avLst/>
          </a:prstGeom>
          <a:noFill/>
        </p:spPr>
        <p:txBody>
          <a:bodyPr wrap="square">
            <a:spAutoFit/>
          </a:bodyPr>
          <a:lstStyle/>
          <a:p>
            <a:r>
              <a:rPr lang="ru-RU" b="1" dirty="0" err="1">
                <a:latin typeface="Times New Roman" panose="02020603050405020304" pitchFamily="18" charset="0"/>
                <a:cs typeface="Times New Roman" panose="02020603050405020304" pitchFamily="18" charset="0"/>
              </a:rPr>
              <a:t>Чому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потрібні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зміни</a:t>
            </a:r>
            <a:r>
              <a:rPr lang="ru-RU" b="1" dirty="0">
                <a:latin typeface="Times New Roman" panose="02020603050405020304" pitchFamily="18" charset="0"/>
                <a:cs typeface="Times New Roman" panose="02020603050405020304" pitchFamily="18" charset="0"/>
              </a:rPr>
              <a:t> до Статуту </a:t>
            </a:r>
            <a:r>
              <a:rPr lang="ru-RU" b="1" dirty="0" err="1">
                <a:latin typeface="Times New Roman" panose="02020603050405020304" pitchFamily="18" charset="0"/>
                <a:cs typeface="Times New Roman" panose="02020603050405020304" pitchFamily="18" charset="0"/>
              </a:rPr>
              <a:t>внутрішньої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служби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Збройних</a:t>
            </a:r>
            <a:r>
              <a:rPr lang="ru-RU" b="1" dirty="0">
                <a:latin typeface="Times New Roman" panose="02020603050405020304" pitchFamily="18" charset="0"/>
                <a:cs typeface="Times New Roman" panose="02020603050405020304" pitchFamily="18" charset="0"/>
              </a:rPr>
              <a:t> сил України? </a:t>
            </a:r>
          </a:p>
          <a:p>
            <a:r>
              <a:rPr lang="ru-RU" dirty="0">
                <a:latin typeface="Times New Roman" panose="02020603050405020304" pitchFamily="18" charset="0"/>
                <a:cs typeface="Times New Roman" panose="02020603050405020304" pitchFamily="18" charset="0"/>
              </a:rPr>
              <a:t>1. Дискримінація </a:t>
            </a:r>
            <a:r>
              <a:rPr lang="ru-RU" dirty="0" err="1">
                <a:latin typeface="Times New Roman" panose="02020603050405020304" pitchFamily="18" charset="0"/>
                <a:cs typeface="Times New Roman" panose="02020603050405020304" pitchFamily="18" charset="0"/>
              </a:rPr>
              <a:t>дівчат</a:t>
            </a:r>
            <a:r>
              <a:rPr lang="ru-RU" dirty="0">
                <a:latin typeface="Times New Roman" panose="02020603050405020304" pitchFamily="18" charset="0"/>
                <a:cs typeface="Times New Roman" panose="02020603050405020304" pitchFamily="18" charset="0"/>
              </a:rPr>
              <a:t> і жінок.</a:t>
            </a:r>
          </a:p>
          <a:p>
            <a:r>
              <a:rPr lang="ru-RU" dirty="0">
                <a:latin typeface="Times New Roman" panose="02020603050405020304" pitchFamily="18" charset="0"/>
                <a:cs typeface="Times New Roman" panose="02020603050405020304" pitchFamily="18" charset="0"/>
              </a:rPr>
              <a:t>2. </a:t>
            </a:r>
            <a:r>
              <a:rPr lang="ru-RU" dirty="0" err="1">
                <a:latin typeface="Times New Roman" panose="02020603050405020304" pitchFamily="18" charset="0"/>
                <a:cs typeface="Times New Roman" panose="02020603050405020304" pitchFamily="18" charset="0"/>
              </a:rPr>
              <a:t>Створення</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дівчат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іміджу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баласту</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військовому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середовищі</a:t>
            </a:r>
            <a:r>
              <a:rPr lang="ru-RU" dirty="0">
                <a:latin typeface="Times New Roman" panose="02020603050405020304" pitchFamily="18" charset="0"/>
                <a:cs typeface="Times New Roman" panose="02020603050405020304" pitchFamily="18" charset="0"/>
              </a:rPr>
              <a:t>.</a:t>
            </a:r>
          </a:p>
          <a:p>
            <a:r>
              <a:rPr lang="uk-UA" dirty="0">
                <a:latin typeface="Times New Roman" panose="02020603050405020304" pitchFamily="18" charset="0"/>
                <a:cs typeface="Times New Roman" panose="02020603050405020304" pitchFamily="18" charset="0"/>
              </a:rPr>
              <a:t>3. Ґендерна дискримінація.</a:t>
            </a:r>
            <a:endParaRPr lang="ru-RU" dirty="0">
              <a:latin typeface="Times New Roman" panose="02020603050405020304" pitchFamily="18" charset="0"/>
              <a:cs typeface="Times New Roman" panose="02020603050405020304" pitchFamily="18" charset="0"/>
            </a:endParaRPr>
          </a:p>
        </p:txBody>
      </p:sp>
      <p:pic>
        <p:nvPicPr>
          <p:cNvPr id="7" name="Рисунок 6" descr="Зображення, що містить особа, чоловік, просто неба, одежа&#10;&#10;Автоматично згенерований опис">
            <a:extLst>
              <a:ext uri="{FF2B5EF4-FFF2-40B4-BE49-F238E27FC236}">
                <a16:creationId xmlns:a16="http://schemas.microsoft.com/office/drawing/2014/main" id="{0916DE71-D8F5-ACE7-9E8E-C47481C0C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9472" y="1925676"/>
            <a:ext cx="6573464" cy="3688444"/>
          </a:xfrm>
          <a:prstGeom prst="rect">
            <a:avLst/>
          </a:prstGeom>
        </p:spPr>
      </p:pic>
    </p:spTree>
    <p:extLst>
      <p:ext uri="{BB962C8B-B14F-4D97-AF65-F5344CB8AC3E}">
        <p14:creationId xmlns:p14="http://schemas.microsoft.com/office/powerpoint/2010/main" val="3562351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AD51689-ADE8-66FA-9508-C2290B2CC6A6}"/>
              </a:ext>
            </a:extLst>
          </p:cNvPr>
          <p:cNvSpPr txBox="1"/>
          <p:nvPr/>
        </p:nvSpPr>
        <p:spPr>
          <a:xfrm>
            <a:off x="3048811" y="0"/>
            <a:ext cx="6094378"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Виклики</a:t>
            </a:r>
          </a:p>
        </p:txBody>
      </p:sp>
      <p:sp>
        <p:nvSpPr>
          <p:cNvPr id="7" name="TextBox 6">
            <a:extLst>
              <a:ext uri="{FF2B5EF4-FFF2-40B4-BE49-F238E27FC236}">
                <a16:creationId xmlns:a16="http://schemas.microsoft.com/office/drawing/2014/main" id="{D1757074-4E57-CFE7-A13C-2A53AD9753BF}"/>
              </a:ext>
            </a:extLst>
          </p:cNvPr>
          <p:cNvSpPr txBox="1"/>
          <p:nvPr/>
        </p:nvSpPr>
        <p:spPr>
          <a:xfrm>
            <a:off x="1913512" y="461665"/>
            <a:ext cx="8364976"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Фізичні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виклики</a:t>
            </a:r>
            <a:r>
              <a:rPr lang="ru-RU" b="1" dirty="0">
                <a:latin typeface="Times New Roman" panose="02020603050405020304" pitchFamily="18" charset="0"/>
                <a:cs typeface="Times New Roman" panose="02020603050405020304" pitchFamily="18" charset="0"/>
              </a:rPr>
              <a:t> для </a:t>
            </a:r>
            <a:r>
              <a:rPr lang="ru-RU" b="1" dirty="0" err="1">
                <a:latin typeface="Times New Roman" panose="02020603050405020304" pitchFamily="18" charset="0"/>
                <a:cs typeface="Times New Roman" panose="02020603050405020304" pitchFamily="18" charset="0"/>
              </a:rPr>
              <a:t>військовослужбовців</a:t>
            </a:r>
            <a:r>
              <a:rPr lang="ru-RU" b="1" dirty="0">
                <a:latin typeface="Times New Roman" panose="02020603050405020304" pitchFamily="18" charset="0"/>
                <a:cs typeface="Times New Roman" panose="02020603050405020304" pitchFamily="18" charset="0"/>
              </a:rPr>
              <a:t> в </a:t>
            </a:r>
            <a:r>
              <a:rPr lang="ru-RU" b="1" dirty="0" err="1">
                <a:latin typeface="Times New Roman" panose="02020603050405020304" pitchFamily="18" charset="0"/>
                <a:cs typeface="Times New Roman" panose="02020603050405020304" pitchFamily="18" charset="0"/>
              </a:rPr>
              <a:t>повсякденній</a:t>
            </a:r>
            <a:r>
              <a:rPr lang="ru-RU" b="1" dirty="0">
                <a:latin typeface="Times New Roman" panose="02020603050405020304" pitchFamily="18" charset="0"/>
                <a:cs typeface="Times New Roman" panose="02020603050405020304" pitchFamily="18" charset="0"/>
              </a:rPr>
              <a:t> діяльності</a:t>
            </a:r>
            <a:endParaRPr lang="uk-UA" b="1"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5C292243-5627-B066-9863-4EE27C8D5A2D}"/>
              </a:ext>
            </a:extLst>
          </p:cNvPr>
          <p:cNvSpPr txBox="1"/>
          <p:nvPr/>
        </p:nvSpPr>
        <p:spPr>
          <a:xfrm>
            <a:off x="0" y="830997"/>
            <a:ext cx="12192000" cy="2031325"/>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Загальні</a:t>
            </a:r>
            <a:r>
              <a:rPr lang="ru-RU" b="1" dirty="0">
                <a:latin typeface="Times New Roman" panose="02020603050405020304" pitchFamily="18" charset="0"/>
                <a:cs typeface="Times New Roman" panose="02020603050405020304" pitchFamily="18" charset="0"/>
              </a:rPr>
              <a:t> для </a:t>
            </a:r>
            <a:r>
              <a:rPr lang="ru-RU" b="1" dirty="0" err="1">
                <a:latin typeface="Times New Roman" panose="02020603050405020304" pitchFamily="18" charset="0"/>
                <a:cs typeface="Times New Roman" panose="02020603050405020304" pitchFamily="18" charset="0"/>
              </a:rPr>
              <a:t>обох</a:t>
            </a:r>
            <a:r>
              <a:rPr lang="ru-RU" b="1" dirty="0">
                <a:latin typeface="Times New Roman" panose="02020603050405020304" pitchFamily="18" charset="0"/>
                <a:cs typeface="Times New Roman" panose="02020603050405020304" pitchFamily="18" charset="0"/>
              </a:rPr>
              <a:t> статей: </a:t>
            </a:r>
          </a:p>
          <a:p>
            <a:pPr indent="457200" algn="just"/>
            <a:r>
              <a:rPr lang="ru-RU" b="1" dirty="0" err="1">
                <a:latin typeface="Times New Roman" panose="02020603050405020304" pitchFamily="18" charset="0"/>
                <a:cs typeface="Times New Roman" panose="02020603050405020304" pitchFamily="18" charset="0"/>
              </a:rPr>
              <a:t>Травми</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перевтома</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тяжкі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фізичні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навантаження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тренування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нестача</a:t>
            </a:r>
            <a:r>
              <a:rPr lang="ru-RU" dirty="0">
                <a:latin typeface="Times New Roman" panose="02020603050405020304" pitchFamily="18" charset="0"/>
                <a:cs typeface="Times New Roman" panose="02020603050405020304" pitchFamily="18" charset="0"/>
              </a:rPr>
              <a:t> сну та </a:t>
            </a:r>
            <a:r>
              <a:rPr lang="ru-RU" dirty="0" err="1">
                <a:latin typeface="Times New Roman" panose="02020603050405020304" pitchFamily="18" charset="0"/>
                <a:cs typeface="Times New Roman" panose="02020603050405020304" pitchFamily="18" charset="0"/>
              </a:rPr>
              <a:t>стрес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призводити</a:t>
            </a:r>
            <a:r>
              <a:rPr lang="ru-RU" dirty="0">
                <a:latin typeface="Times New Roman" panose="02020603050405020304" pitchFamily="18" charset="0"/>
                <a:cs typeface="Times New Roman" panose="02020603050405020304" pitchFamily="18" charset="0"/>
              </a:rPr>
              <a:t> до травм та </a:t>
            </a:r>
            <a:r>
              <a:rPr lang="ru-RU" dirty="0" err="1">
                <a:latin typeface="Times New Roman" panose="02020603050405020304" pitchFamily="18" charset="0"/>
                <a:cs typeface="Times New Roman" panose="02020603050405020304" pitchFamily="18" charset="0"/>
              </a:rPr>
              <a:t>перевтоми</a:t>
            </a:r>
            <a:r>
              <a:rPr lang="ru-RU" dirty="0">
                <a:latin typeface="Times New Roman" panose="02020603050405020304" pitchFamily="18" charset="0"/>
                <a:cs typeface="Times New Roman" panose="02020603050405020304" pitchFamily="18" charset="0"/>
              </a:rPr>
              <a:t>. </a:t>
            </a:r>
          </a:p>
          <a:p>
            <a:pPr indent="457200" algn="just"/>
            <a:r>
              <a:rPr lang="ru-RU" b="1" dirty="0" err="1">
                <a:latin typeface="Times New Roman" panose="02020603050405020304" pitchFamily="18" charset="0"/>
                <a:cs typeface="Times New Roman" panose="02020603050405020304" pitchFamily="18" charset="0"/>
              </a:rPr>
              <a:t>Нестандартний</a:t>
            </a:r>
            <a:r>
              <a:rPr lang="ru-RU" b="1" dirty="0">
                <a:latin typeface="Times New Roman" panose="02020603050405020304" pitchFamily="18" charset="0"/>
                <a:cs typeface="Times New Roman" panose="02020603050405020304" pitchFamily="18" charset="0"/>
              </a:rPr>
              <a:t> режим дня: </a:t>
            </a:r>
            <a:r>
              <a:rPr lang="ru-RU" dirty="0" err="1">
                <a:latin typeface="Times New Roman" panose="02020603050405020304" pitchFamily="18" charset="0"/>
                <a:cs typeface="Times New Roman" panose="02020603050405020304" pitchFamily="18" charset="0"/>
              </a:rPr>
              <a:t>нерегулярний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графік</a:t>
            </a:r>
            <a:r>
              <a:rPr lang="ru-RU" dirty="0">
                <a:latin typeface="Times New Roman" panose="02020603050405020304" pitchFamily="18" charset="0"/>
                <a:cs typeface="Times New Roman" panose="02020603050405020304" pitchFamily="18" charset="0"/>
              </a:rPr>
              <a:t> роботи, </a:t>
            </a:r>
            <a:r>
              <a:rPr lang="ru-RU" dirty="0" err="1">
                <a:latin typeface="Times New Roman" panose="02020603050405020304" pitchFamily="18" charset="0"/>
                <a:cs typeface="Times New Roman" panose="02020603050405020304" pitchFamily="18" charset="0"/>
              </a:rPr>
              <a:t>чергування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довгі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перебування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полі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впливати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загальний</a:t>
            </a:r>
            <a:r>
              <a:rPr lang="ru-RU" dirty="0">
                <a:latin typeface="Times New Roman" panose="02020603050405020304" pitchFamily="18" charset="0"/>
                <a:cs typeface="Times New Roman" panose="02020603050405020304" pitchFamily="18" charset="0"/>
              </a:rPr>
              <a:t> стан </a:t>
            </a:r>
            <a:r>
              <a:rPr lang="ru-RU" dirty="0" err="1">
                <a:latin typeface="Times New Roman" panose="02020603050405020304" pitchFamily="18" charset="0"/>
                <a:cs typeface="Times New Roman" panose="02020603050405020304" pitchFamily="18" charset="0"/>
              </a:rPr>
              <a:t>здоров’я</a:t>
            </a:r>
            <a:r>
              <a:rPr lang="ru-RU" dirty="0">
                <a:latin typeface="Times New Roman" panose="02020603050405020304" pitchFamily="18" charset="0"/>
                <a:cs typeface="Times New Roman" panose="02020603050405020304" pitchFamily="18" charset="0"/>
              </a:rPr>
              <a:t>. </a:t>
            </a:r>
          </a:p>
          <a:p>
            <a:pPr indent="457200" algn="just"/>
            <a:r>
              <a:rPr lang="ru-RU" b="1" dirty="0" err="1">
                <a:latin typeface="Times New Roman" panose="02020603050405020304" pitchFamily="18" charset="0"/>
                <a:cs typeface="Times New Roman" panose="02020603050405020304" pitchFamily="18" charset="0"/>
              </a:rPr>
              <a:t>Екстремальні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умови</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військовослужбовці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виконувати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завдання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екстремальних</a:t>
            </a:r>
            <a:r>
              <a:rPr lang="ru-RU" dirty="0">
                <a:latin typeface="Times New Roman" panose="02020603050405020304" pitchFamily="18" charset="0"/>
                <a:cs typeface="Times New Roman" panose="02020603050405020304" pitchFamily="18" charset="0"/>
              </a:rPr>
              <a:t> умовах - холод, </a:t>
            </a:r>
            <a:r>
              <a:rPr lang="ru-RU" dirty="0" err="1">
                <a:latin typeface="Times New Roman" panose="02020603050405020304" pitchFamily="18" charset="0"/>
                <a:cs typeface="Times New Roman" panose="02020603050405020304" pitchFamily="18" charset="0"/>
              </a:rPr>
              <a:t>спека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висока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вологість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високогір'я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DCE435FC-C660-8057-F712-917281F4429B}"/>
              </a:ext>
            </a:extLst>
          </p:cNvPr>
          <p:cNvSpPr txBox="1"/>
          <p:nvPr/>
        </p:nvSpPr>
        <p:spPr>
          <a:xfrm>
            <a:off x="0" y="2721032"/>
            <a:ext cx="12192000" cy="2031325"/>
          </a:xfrm>
          <a:prstGeom prst="rect">
            <a:avLst/>
          </a:prstGeom>
          <a:noFill/>
        </p:spPr>
        <p:txBody>
          <a:bodyPr wrap="square">
            <a:spAutoFit/>
          </a:bodyPr>
          <a:lstStyle/>
          <a:p>
            <a:pPr algn="ctr"/>
            <a:r>
              <a:rPr lang="uk-UA" b="1" dirty="0">
                <a:latin typeface="Times New Roman" panose="02020603050405020304" pitchFamily="18" charset="0"/>
                <a:cs typeface="Times New Roman" panose="02020603050405020304" pitchFamily="18" charset="0"/>
              </a:rPr>
              <a:t>Для жінок: </a:t>
            </a:r>
          </a:p>
          <a:p>
            <a:pPr indent="457200" algn="just"/>
            <a:r>
              <a:rPr lang="uk-UA" b="1" dirty="0">
                <a:latin typeface="Times New Roman" panose="02020603050405020304" pitchFamily="18" charset="0"/>
                <a:cs typeface="Times New Roman" panose="02020603050405020304" pitchFamily="18" charset="0"/>
              </a:rPr>
              <a:t>Біологічні особливості: </a:t>
            </a:r>
            <a:r>
              <a:rPr lang="uk-UA" dirty="0">
                <a:latin typeface="Times New Roman" panose="02020603050405020304" pitchFamily="18" charset="0"/>
                <a:cs typeface="Times New Roman" panose="02020603050405020304" pitchFamily="18" charset="0"/>
              </a:rPr>
              <a:t>менструальний цикл та його наслідки (наприклад, менструальні болі) можуть становити виклик під час тривалих завдань військової служби чи тренувань. </a:t>
            </a:r>
          </a:p>
          <a:p>
            <a:pPr indent="457200" algn="just"/>
            <a:r>
              <a:rPr lang="uk-UA" b="1" dirty="0">
                <a:latin typeface="Times New Roman" panose="02020603050405020304" pitchFamily="18" charset="0"/>
                <a:cs typeface="Times New Roman" panose="02020603050405020304" pitchFamily="18" charset="0"/>
              </a:rPr>
              <a:t>Вагітність та материнство:</a:t>
            </a:r>
            <a:r>
              <a:rPr lang="uk-UA" dirty="0">
                <a:latin typeface="Times New Roman" panose="02020603050405020304" pitchFamily="18" charset="0"/>
                <a:cs typeface="Times New Roman" panose="02020603050405020304" pitchFamily="18" charset="0"/>
              </a:rPr>
              <a:t> жінки можуть стикатися з необхідністю збалансувати вагітність, пологи та </a:t>
            </a:r>
            <a:r>
              <a:rPr lang="uk-UA" dirty="0" err="1">
                <a:latin typeface="Times New Roman" panose="02020603050405020304" pitchFamily="18" charset="0"/>
                <a:cs typeface="Times New Roman" panose="02020603050405020304" pitchFamily="18" charset="0"/>
              </a:rPr>
              <a:t>постпологовий</a:t>
            </a:r>
            <a:r>
              <a:rPr lang="uk-UA" dirty="0">
                <a:latin typeface="Times New Roman" panose="02020603050405020304" pitchFamily="18" charset="0"/>
                <a:cs typeface="Times New Roman" panose="02020603050405020304" pitchFamily="18" charset="0"/>
              </a:rPr>
              <a:t> період із військовою службою. </a:t>
            </a:r>
          </a:p>
          <a:p>
            <a:pPr indent="457200" algn="just"/>
            <a:r>
              <a:rPr lang="uk-UA" b="1" dirty="0">
                <a:latin typeface="Times New Roman" panose="02020603050405020304" pitchFamily="18" charset="0"/>
                <a:cs typeface="Times New Roman" panose="02020603050405020304" pitchFamily="18" charset="0"/>
              </a:rPr>
              <a:t>Стандарти фізичної підготовки: </a:t>
            </a:r>
            <a:r>
              <a:rPr lang="uk-UA" dirty="0">
                <a:latin typeface="Times New Roman" panose="02020603050405020304" pitchFamily="18" charset="0"/>
                <a:cs typeface="Times New Roman" panose="02020603050405020304" pitchFamily="18" charset="0"/>
              </a:rPr>
              <a:t>хоча багато жінок здатні виконувати ті ж фізичні вправи, що й їхні колеги чоловіки, іноді стандарти фізичної підготовки доцільно адаптувати до фізіологічних особливостей жінок.</a:t>
            </a:r>
          </a:p>
        </p:txBody>
      </p:sp>
      <p:sp>
        <p:nvSpPr>
          <p:cNvPr id="13" name="TextBox 12">
            <a:extLst>
              <a:ext uri="{FF2B5EF4-FFF2-40B4-BE49-F238E27FC236}">
                <a16:creationId xmlns:a16="http://schemas.microsoft.com/office/drawing/2014/main" id="{6F278B55-F7FE-FA89-B6CA-8DEE1C320B49}"/>
              </a:ext>
            </a:extLst>
          </p:cNvPr>
          <p:cNvSpPr txBox="1"/>
          <p:nvPr/>
        </p:nvSpPr>
        <p:spPr>
          <a:xfrm>
            <a:off x="0" y="4888066"/>
            <a:ext cx="12192000" cy="1754326"/>
          </a:xfrm>
          <a:prstGeom prst="rect">
            <a:avLst/>
          </a:prstGeom>
          <a:noFill/>
        </p:spPr>
        <p:txBody>
          <a:bodyPr wrap="square">
            <a:spAutoFit/>
          </a:bodyPr>
          <a:lstStyle/>
          <a:p>
            <a:pPr algn="ctr"/>
            <a:r>
              <a:rPr lang="uk-UA" b="1" dirty="0">
                <a:latin typeface="Times New Roman" panose="02020603050405020304" pitchFamily="18" charset="0"/>
                <a:cs typeface="Times New Roman" panose="02020603050405020304" pitchFamily="18" charset="0"/>
              </a:rPr>
              <a:t>Для чоловіків:</a:t>
            </a:r>
          </a:p>
          <a:p>
            <a:pPr indent="457200" algn="just"/>
            <a:r>
              <a:rPr lang="uk-UA" b="1" dirty="0">
                <a:latin typeface="Times New Roman" panose="02020603050405020304" pitchFamily="18" charset="0"/>
                <a:cs typeface="Times New Roman" panose="02020603050405020304" pitchFamily="18" charset="0"/>
              </a:rPr>
              <a:t>Високі стандарти фізичної підготовки: </a:t>
            </a:r>
            <a:r>
              <a:rPr lang="uk-UA" dirty="0">
                <a:latin typeface="Times New Roman" panose="02020603050405020304" pitchFamily="18" charset="0"/>
                <a:cs typeface="Times New Roman" panose="02020603050405020304" pitchFamily="18" charset="0"/>
              </a:rPr>
              <a:t>від чоловіків зазвичай очікується демонстрація високого рівня фізичної здатності, їх невідповідність може призвести до психологічного тиску.</a:t>
            </a:r>
          </a:p>
          <a:p>
            <a:pPr indent="457200" algn="just"/>
            <a:r>
              <a:rPr lang="uk-UA" b="1" dirty="0">
                <a:latin typeface="Times New Roman" panose="02020603050405020304" pitchFamily="18" charset="0"/>
                <a:cs typeface="Times New Roman" panose="02020603050405020304" pitchFamily="18" charset="0"/>
              </a:rPr>
              <a:t>Військовий кодекс честі: </a:t>
            </a:r>
            <a:r>
              <a:rPr lang="uk-UA" dirty="0">
                <a:latin typeface="Times New Roman" panose="02020603050405020304" pitchFamily="18" charset="0"/>
                <a:cs typeface="Times New Roman" panose="02020603050405020304" pitchFamily="18" charset="0"/>
              </a:rPr>
              <a:t>чоловіки можуть відчувати тиск щодо відповідності соціальним нормам сміливості, відваги та</a:t>
            </a:r>
          </a:p>
          <a:p>
            <a:pPr algn="just"/>
            <a:r>
              <a:rPr lang="uk-UA" dirty="0">
                <a:latin typeface="Times New Roman" panose="02020603050405020304" pitchFamily="18" charset="0"/>
                <a:cs typeface="Times New Roman" panose="02020603050405020304" pitchFamily="18" charset="0"/>
              </a:rPr>
              <a:t>«</a:t>
            </a:r>
            <a:r>
              <a:rPr lang="uk-UA" dirty="0" err="1">
                <a:latin typeface="Times New Roman" panose="02020603050405020304" pitchFamily="18" charset="0"/>
                <a:cs typeface="Times New Roman" panose="02020603050405020304" pitchFamily="18" charset="0"/>
              </a:rPr>
              <a:t>маскулінності</a:t>
            </a:r>
            <a:r>
              <a:rPr lang="uk-UA" dirty="0">
                <a:latin typeface="Times New Roman" panose="02020603050405020304" pitchFamily="18" charset="0"/>
                <a:cs typeface="Times New Roman" panose="02020603050405020304" pitchFamily="18" charset="0"/>
              </a:rPr>
              <a:t>», що може призвести до ігнорування власних травм або потреб.</a:t>
            </a:r>
          </a:p>
        </p:txBody>
      </p:sp>
    </p:spTree>
    <p:extLst>
      <p:ext uri="{BB962C8B-B14F-4D97-AF65-F5344CB8AC3E}">
        <p14:creationId xmlns:p14="http://schemas.microsoft.com/office/powerpoint/2010/main" val="1501942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6C24167-F09C-CDD3-81B1-5E4B3A70B669}"/>
              </a:ext>
            </a:extLst>
          </p:cNvPr>
          <p:cNvSpPr txBox="1"/>
          <p:nvPr/>
        </p:nvSpPr>
        <p:spPr>
          <a:xfrm>
            <a:off x="1699436" y="369333"/>
            <a:ext cx="8793126"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Психологічні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виклики</a:t>
            </a:r>
            <a:r>
              <a:rPr lang="ru-RU" b="1" dirty="0">
                <a:latin typeface="Times New Roman" panose="02020603050405020304" pitchFamily="18" charset="0"/>
                <a:cs typeface="Times New Roman" panose="02020603050405020304" pitchFamily="18" charset="0"/>
              </a:rPr>
              <a:t> для </a:t>
            </a:r>
            <a:r>
              <a:rPr lang="ru-RU" b="1" dirty="0" err="1">
                <a:latin typeface="Times New Roman" panose="02020603050405020304" pitchFamily="18" charset="0"/>
                <a:cs typeface="Times New Roman" panose="02020603050405020304" pitchFamily="18" charset="0"/>
              </a:rPr>
              <a:t>військовослужбовців</a:t>
            </a:r>
            <a:r>
              <a:rPr lang="ru-RU" b="1" dirty="0">
                <a:latin typeface="Times New Roman" panose="02020603050405020304" pitchFamily="18" charset="0"/>
                <a:cs typeface="Times New Roman" panose="02020603050405020304" pitchFamily="18" charset="0"/>
              </a:rPr>
              <a:t> під час участі у </a:t>
            </a:r>
            <a:r>
              <a:rPr lang="ru-RU" b="1" dirty="0" err="1">
                <a:latin typeface="Times New Roman" panose="02020603050405020304" pitchFamily="18" charset="0"/>
                <a:cs typeface="Times New Roman" panose="02020603050405020304" pitchFamily="18" charset="0"/>
              </a:rPr>
              <a:t>бойових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діях</a:t>
            </a:r>
            <a:r>
              <a:rPr lang="ru-RU" b="1" dirty="0">
                <a:latin typeface="Times New Roman" panose="02020603050405020304" pitchFamily="18" charset="0"/>
                <a:cs typeface="Times New Roman" panose="02020603050405020304" pitchFamily="18" charset="0"/>
              </a:rPr>
              <a:t>.</a:t>
            </a:r>
            <a:endParaRPr lang="uk-UA"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9EFD034-D7D5-D134-FA67-5B04400642C2}"/>
              </a:ext>
            </a:extLst>
          </p:cNvPr>
          <p:cNvSpPr txBox="1"/>
          <p:nvPr/>
        </p:nvSpPr>
        <p:spPr>
          <a:xfrm>
            <a:off x="0" y="738665"/>
            <a:ext cx="12192000" cy="1923604"/>
          </a:xfrm>
          <a:prstGeom prst="rect">
            <a:avLst/>
          </a:prstGeom>
          <a:noFill/>
        </p:spPr>
        <p:txBody>
          <a:bodyPr wrap="square">
            <a:spAutoFit/>
          </a:bodyPr>
          <a:lstStyle/>
          <a:p>
            <a:pPr algn="ctr"/>
            <a:r>
              <a:rPr lang="uk-UA" sz="1700" b="1" dirty="0">
                <a:latin typeface="Times New Roman" panose="02020603050405020304" pitchFamily="18" charset="0"/>
                <a:cs typeface="Times New Roman" panose="02020603050405020304" pitchFamily="18" charset="0"/>
              </a:rPr>
              <a:t>Загальні для обох статей: </a:t>
            </a:r>
          </a:p>
          <a:p>
            <a:pPr indent="457200" algn="just"/>
            <a:r>
              <a:rPr lang="uk-UA" sz="1700" b="1" dirty="0">
                <a:latin typeface="Times New Roman" panose="02020603050405020304" pitchFamily="18" charset="0"/>
                <a:cs typeface="Times New Roman" panose="02020603050405020304" pitchFamily="18" charset="0"/>
              </a:rPr>
              <a:t>Посттравматичний стрес:</a:t>
            </a:r>
            <a:r>
              <a:rPr lang="uk-UA" sz="1700" dirty="0">
                <a:latin typeface="Times New Roman" panose="02020603050405020304" pitchFamily="18" charset="0"/>
                <a:cs typeface="Times New Roman" panose="02020603050405020304" pitchFamily="18" charset="0"/>
              </a:rPr>
              <a:t> зіткнення з насильством, загибеллю товаришів та іншими </a:t>
            </a:r>
            <a:r>
              <a:rPr lang="uk-UA" sz="1700" dirty="0" err="1">
                <a:latin typeface="Times New Roman" panose="02020603050405020304" pitchFamily="18" charset="0"/>
                <a:cs typeface="Times New Roman" panose="02020603050405020304" pitchFamily="18" charset="0"/>
              </a:rPr>
              <a:t>травмуючими</a:t>
            </a:r>
            <a:r>
              <a:rPr lang="uk-UA" sz="1700" dirty="0">
                <a:latin typeface="Times New Roman" panose="02020603050405020304" pitchFamily="18" charset="0"/>
                <a:cs typeface="Times New Roman" panose="02020603050405020304" pitchFamily="18" charset="0"/>
              </a:rPr>
              <a:t> подіями може призвести до посттравматичних стресових розладів; </a:t>
            </a:r>
          </a:p>
          <a:p>
            <a:pPr indent="457200" algn="just"/>
            <a:r>
              <a:rPr lang="uk-UA" sz="1700" b="1" dirty="0">
                <a:latin typeface="Times New Roman" panose="02020603050405020304" pitchFamily="18" charset="0"/>
                <a:cs typeface="Times New Roman" panose="02020603050405020304" pitchFamily="18" charset="0"/>
              </a:rPr>
              <a:t>Ізоляція від рідних: </a:t>
            </a:r>
            <a:r>
              <a:rPr lang="uk-UA" sz="1700" dirty="0">
                <a:latin typeface="Times New Roman" panose="02020603050405020304" pitchFamily="18" charset="0"/>
                <a:cs typeface="Times New Roman" panose="02020603050405020304" pitchFamily="18" charset="0"/>
              </a:rPr>
              <a:t>відсутність контакту з сім'єю та друзями може викликати відчуття самотності та ізоляції; </a:t>
            </a:r>
          </a:p>
          <a:p>
            <a:pPr indent="457200" algn="just"/>
            <a:r>
              <a:rPr lang="uk-UA" sz="1700" b="1" dirty="0">
                <a:latin typeface="Times New Roman" panose="02020603050405020304" pitchFamily="18" charset="0"/>
                <a:cs typeface="Times New Roman" panose="02020603050405020304" pitchFamily="18" charset="0"/>
              </a:rPr>
              <a:t>Адаптація до цивільного життя: </a:t>
            </a:r>
            <a:r>
              <a:rPr lang="uk-UA" sz="1700" dirty="0">
                <a:latin typeface="Times New Roman" panose="02020603050405020304" pitchFamily="18" charset="0"/>
                <a:cs typeface="Times New Roman" panose="02020603050405020304" pitchFamily="18" charset="0"/>
              </a:rPr>
              <a:t>після повернення зі служби адаптація до «звичайного» життя може бути складною; </a:t>
            </a:r>
          </a:p>
          <a:p>
            <a:pPr indent="457200" algn="just"/>
            <a:r>
              <a:rPr lang="uk-UA" sz="1700" b="1" dirty="0">
                <a:latin typeface="Times New Roman" panose="02020603050405020304" pitchFamily="18" charset="0"/>
                <a:cs typeface="Times New Roman" panose="02020603050405020304" pitchFamily="18" charset="0"/>
              </a:rPr>
              <a:t>Моральні травми: </a:t>
            </a:r>
            <a:r>
              <a:rPr lang="uk-UA" sz="1700" dirty="0">
                <a:latin typeface="Times New Roman" panose="02020603050405020304" pitchFamily="18" charset="0"/>
                <a:cs typeface="Times New Roman" panose="02020603050405020304" pitchFamily="18" charset="0"/>
              </a:rPr>
              <a:t>зіткнення з ситуаціями, які викликають сумніви в моральній правильності своїх дій, може мати глибокі психологічні наслідки.</a:t>
            </a:r>
          </a:p>
        </p:txBody>
      </p:sp>
      <p:sp>
        <p:nvSpPr>
          <p:cNvPr id="9" name="TextBox 8">
            <a:extLst>
              <a:ext uri="{FF2B5EF4-FFF2-40B4-BE49-F238E27FC236}">
                <a16:creationId xmlns:a16="http://schemas.microsoft.com/office/drawing/2014/main" id="{CC1FDCAF-988B-2D3B-679F-B4CB51255BC3}"/>
              </a:ext>
            </a:extLst>
          </p:cNvPr>
          <p:cNvSpPr txBox="1"/>
          <p:nvPr/>
        </p:nvSpPr>
        <p:spPr>
          <a:xfrm>
            <a:off x="-1" y="2519581"/>
            <a:ext cx="12192000" cy="2708434"/>
          </a:xfrm>
          <a:prstGeom prst="rect">
            <a:avLst/>
          </a:prstGeom>
          <a:noFill/>
        </p:spPr>
        <p:txBody>
          <a:bodyPr wrap="square">
            <a:spAutoFit/>
          </a:bodyPr>
          <a:lstStyle/>
          <a:p>
            <a:pPr algn="ctr"/>
            <a:r>
              <a:rPr lang="uk-UA" sz="1700" b="1" dirty="0">
                <a:latin typeface="Times New Roman" panose="02020603050405020304" pitchFamily="18" charset="0"/>
                <a:cs typeface="Times New Roman" panose="02020603050405020304" pitchFamily="18" charset="0"/>
              </a:rPr>
              <a:t>Для жінок: </a:t>
            </a:r>
          </a:p>
          <a:p>
            <a:pPr indent="457200" algn="just"/>
            <a:r>
              <a:rPr lang="uk-UA" sz="1700" b="1" dirty="0">
                <a:latin typeface="Times New Roman" panose="02020603050405020304" pitchFamily="18" charset="0"/>
                <a:cs typeface="Times New Roman" panose="02020603050405020304" pitchFamily="18" charset="0"/>
              </a:rPr>
              <a:t>Гендерні стереотипи: </a:t>
            </a:r>
            <a:r>
              <a:rPr lang="uk-UA" sz="1700" dirty="0">
                <a:latin typeface="Times New Roman" panose="02020603050405020304" pitchFamily="18" charset="0"/>
                <a:cs typeface="Times New Roman" panose="02020603050405020304" pitchFamily="18" charset="0"/>
              </a:rPr>
              <a:t>жінки можуть стикатися з певними очікуваннями або упередженнями щодо їхньої ролі, здатності та місця в армії; </a:t>
            </a:r>
          </a:p>
          <a:p>
            <a:pPr indent="457200" algn="just"/>
            <a:r>
              <a:rPr lang="uk-UA" sz="1700" b="1" dirty="0">
                <a:latin typeface="Times New Roman" panose="02020603050405020304" pitchFamily="18" charset="0"/>
                <a:cs typeface="Times New Roman" panose="02020603050405020304" pitchFamily="18" charset="0"/>
              </a:rPr>
              <a:t>Страх перед сексуальними нападами або домаганнями:</a:t>
            </a:r>
            <a:r>
              <a:rPr lang="uk-UA" sz="1700" dirty="0">
                <a:latin typeface="Times New Roman" panose="02020603050405020304" pitchFamily="18" charset="0"/>
                <a:cs typeface="Times New Roman" panose="02020603050405020304" pitchFamily="18" charset="0"/>
              </a:rPr>
              <a:t> війна часто супроводжується підвищеним ризиком сексуального насильства. </a:t>
            </a:r>
            <a:r>
              <a:rPr lang="uk-UA" sz="1700" dirty="0" err="1">
                <a:latin typeface="Times New Roman" panose="02020603050405020304" pitchFamily="18" charset="0"/>
                <a:cs typeface="Times New Roman" panose="02020603050405020304" pitchFamily="18" charset="0"/>
              </a:rPr>
              <a:t>Військовослужбовиці</a:t>
            </a:r>
            <a:r>
              <a:rPr lang="uk-UA" sz="1700" dirty="0">
                <a:latin typeface="Times New Roman" panose="02020603050405020304" pitchFamily="18" charset="0"/>
                <a:cs typeface="Times New Roman" panose="02020603050405020304" pitchFamily="18" charset="0"/>
              </a:rPr>
              <a:t> можуть бути особливо уразливими до таких атак з боку ворожих військ або навіть власних товаришів; </a:t>
            </a:r>
          </a:p>
          <a:p>
            <a:pPr indent="457200" algn="just"/>
            <a:r>
              <a:rPr lang="uk-UA" sz="1700" b="1" dirty="0">
                <a:latin typeface="Times New Roman" panose="02020603050405020304" pitchFamily="18" charset="0"/>
                <a:cs typeface="Times New Roman" panose="02020603050405020304" pitchFamily="18" charset="0"/>
              </a:rPr>
              <a:t>Сприйняття як «менш здатних»: </a:t>
            </a:r>
            <a:r>
              <a:rPr lang="uk-UA" sz="1700" dirty="0">
                <a:latin typeface="Times New Roman" panose="02020603050405020304" pitchFamily="18" charset="0"/>
                <a:cs typeface="Times New Roman" panose="02020603050405020304" pitchFamily="18" charset="0"/>
              </a:rPr>
              <a:t>деякі жінки можуть відчувати тиск зі сторони колег щодо того щоб жінки довели свою вартість або здатність виконувати завдання так само добре, як чоловіки. </a:t>
            </a:r>
          </a:p>
          <a:p>
            <a:pPr indent="457200" algn="just"/>
            <a:r>
              <a:rPr lang="uk-UA" sz="1700" b="1" dirty="0">
                <a:latin typeface="Times New Roman" panose="02020603050405020304" pitchFamily="18" charset="0"/>
                <a:cs typeface="Times New Roman" panose="02020603050405020304" pitchFamily="18" charset="0"/>
              </a:rPr>
              <a:t>Баланс між службою та сім'єю: </a:t>
            </a:r>
            <a:r>
              <a:rPr lang="uk-UA" sz="1700" dirty="0">
                <a:latin typeface="Times New Roman" panose="02020603050405020304" pitchFamily="18" charset="0"/>
                <a:cs typeface="Times New Roman" panose="02020603050405020304" pitchFamily="18" charset="0"/>
              </a:rPr>
              <a:t>жінки часто борються з проблемами знаходження балансу між роллю матері або дружини та військовою службою.</a:t>
            </a:r>
          </a:p>
        </p:txBody>
      </p:sp>
      <p:sp>
        <p:nvSpPr>
          <p:cNvPr id="11" name="TextBox 10">
            <a:extLst>
              <a:ext uri="{FF2B5EF4-FFF2-40B4-BE49-F238E27FC236}">
                <a16:creationId xmlns:a16="http://schemas.microsoft.com/office/drawing/2014/main" id="{C22E0FE1-3F5B-F9DF-064A-B566DCFB84D3}"/>
              </a:ext>
            </a:extLst>
          </p:cNvPr>
          <p:cNvSpPr txBox="1"/>
          <p:nvPr/>
        </p:nvSpPr>
        <p:spPr>
          <a:xfrm>
            <a:off x="1" y="5103674"/>
            <a:ext cx="12191999" cy="1661993"/>
          </a:xfrm>
          <a:prstGeom prst="rect">
            <a:avLst/>
          </a:prstGeom>
          <a:noFill/>
        </p:spPr>
        <p:txBody>
          <a:bodyPr wrap="square">
            <a:spAutoFit/>
          </a:bodyPr>
          <a:lstStyle/>
          <a:p>
            <a:pPr algn="ctr"/>
            <a:r>
              <a:rPr lang="uk-UA" sz="1700" b="1" dirty="0">
                <a:latin typeface="Times New Roman" panose="02020603050405020304" pitchFamily="18" charset="0"/>
                <a:cs typeface="Times New Roman" panose="02020603050405020304" pitchFamily="18" charset="0"/>
              </a:rPr>
              <a:t>Для чоловіків: </a:t>
            </a:r>
          </a:p>
          <a:p>
            <a:pPr indent="457200" algn="just"/>
            <a:r>
              <a:rPr lang="uk-UA" sz="1700" b="1" dirty="0">
                <a:latin typeface="Times New Roman" panose="02020603050405020304" pitchFamily="18" charset="0"/>
                <a:cs typeface="Times New Roman" panose="02020603050405020304" pitchFamily="18" charset="0"/>
              </a:rPr>
              <a:t>Соціальні очікування «</a:t>
            </a:r>
            <a:r>
              <a:rPr lang="uk-UA" sz="1700" b="1" dirty="0" err="1">
                <a:latin typeface="Times New Roman" panose="02020603050405020304" pitchFamily="18" charset="0"/>
                <a:cs typeface="Times New Roman" panose="02020603050405020304" pitchFamily="18" charset="0"/>
              </a:rPr>
              <a:t>маскулінності</a:t>
            </a:r>
            <a:r>
              <a:rPr lang="uk-UA" sz="1700" b="1" dirty="0">
                <a:latin typeface="Times New Roman" panose="02020603050405020304" pitchFamily="18" charset="0"/>
                <a:cs typeface="Times New Roman" panose="02020603050405020304" pitchFamily="18" charset="0"/>
              </a:rPr>
              <a:t>»:</a:t>
            </a:r>
            <a:r>
              <a:rPr lang="uk-UA" sz="1700" dirty="0">
                <a:latin typeface="Times New Roman" panose="02020603050405020304" pitchFamily="18" charset="0"/>
                <a:cs typeface="Times New Roman" panose="02020603050405020304" pitchFamily="18" charset="0"/>
              </a:rPr>
              <a:t> чоловіки можуть відчувати тиск з вимогою бути завжди «сильними» та не показувати емоцій. </a:t>
            </a:r>
          </a:p>
          <a:p>
            <a:pPr indent="457200" algn="just"/>
            <a:r>
              <a:rPr lang="uk-UA" sz="1700" b="1" dirty="0">
                <a:latin typeface="Times New Roman" panose="02020603050405020304" pitchFamily="18" charset="0"/>
                <a:cs typeface="Times New Roman" panose="02020603050405020304" pitchFamily="18" charset="0"/>
              </a:rPr>
              <a:t>Страх втрати статусу «захисника»: </a:t>
            </a:r>
            <a:r>
              <a:rPr lang="uk-UA" sz="1700" dirty="0">
                <a:latin typeface="Times New Roman" panose="02020603050405020304" pitchFamily="18" charset="0"/>
                <a:cs typeface="Times New Roman" panose="02020603050405020304" pitchFamily="18" charset="0"/>
              </a:rPr>
              <a:t>чоловіки можуть боятися нездатності захистити своїх товаришів або бути сприйнятими як «слабкими»; </a:t>
            </a:r>
          </a:p>
          <a:p>
            <a:pPr indent="457200" algn="just"/>
            <a:r>
              <a:rPr lang="uk-UA" sz="1700" b="1" dirty="0">
                <a:latin typeface="Times New Roman" panose="02020603050405020304" pitchFamily="18" charset="0"/>
                <a:cs typeface="Times New Roman" panose="02020603050405020304" pitchFamily="18" charset="0"/>
              </a:rPr>
              <a:t>Внутрішній тиск: </a:t>
            </a:r>
            <a:r>
              <a:rPr lang="uk-UA" sz="1700" dirty="0">
                <a:latin typeface="Times New Roman" panose="02020603050405020304" pitchFamily="18" charset="0"/>
                <a:cs typeface="Times New Roman" panose="02020603050405020304" pitchFamily="18" charset="0"/>
              </a:rPr>
              <a:t>страх перед невдачею або тиск бути кращим може впливати на психологічний стан чоловіка.</a:t>
            </a:r>
          </a:p>
        </p:txBody>
      </p:sp>
      <p:sp>
        <p:nvSpPr>
          <p:cNvPr id="12" name="TextBox 11">
            <a:extLst>
              <a:ext uri="{FF2B5EF4-FFF2-40B4-BE49-F238E27FC236}">
                <a16:creationId xmlns:a16="http://schemas.microsoft.com/office/drawing/2014/main" id="{1621E03A-4B89-0739-7C84-4F887B5CC143}"/>
              </a:ext>
            </a:extLst>
          </p:cNvPr>
          <p:cNvSpPr txBox="1"/>
          <p:nvPr/>
        </p:nvSpPr>
        <p:spPr>
          <a:xfrm>
            <a:off x="3048811" y="0"/>
            <a:ext cx="6094378"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Виклики</a:t>
            </a:r>
          </a:p>
        </p:txBody>
      </p:sp>
    </p:spTree>
    <p:extLst>
      <p:ext uri="{BB962C8B-B14F-4D97-AF65-F5344CB8AC3E}">
        <p14:creationId xmlns:p14="http://schemas.microsoft.com/office/powerpoint/2010/main" val="3585663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1218A2-EE46-FFB4-BDC1-8B1878429E88}"/>
              </a:ext>
            </a:extLst>
          </p:cNvPr>
          <p:cNvSpPr txBox="1"/>
          <p:nvPr/>
        </p:nvSpPr>
        <p:spPr>
          <a:xfrm>
            <a:off x="3048811" y="0"/>
            <a:ext cx="6094378" cy="461665"/>
          </a:xfrm>
          <a:prstGeom prst="rect">
            <a:avLst/>
          </a:prstGeom>
          <a:noFill/>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Виклики</a:t>
            </a:r>
          </a:p>
        </p:txBody>
      </p:sp>
      <p:sp>
        <p:nvSpPr>
          <p:cNvPr id="6" name="TextBox 5">
            <a:extLst>
              <a:ext uri="{FF2B5EF4-FFF2-40B4-BE49-F238E27FC236}">
                <a16:creationId xmlns:a16="http://schemas.microsoft.com/office/drawing/2014/main" id="{DF60B6E0-D2B2-9802-95DA-761BDCF9F362}"/>
              </a:ext>
            </a:extLst>
          </p:cNvPr>
          <p:cNvSpPr txBox="1"/>
          <p:nvPr/>
        </p:nvSpPr>
        <p:spPr>
          <a:xfrm>
            <a:off x="0" y="461665"/>
            <a:ext cx="12192000" cy="369332"/>
          </a:xfrm>
          <a:prstGeom prst="rect">
            <a:avLst/>
          </a:prstGeom>
          <a:noFill/>
        </p:spPr>
        <p:txBody>
          <a:bodyPr wrap="square">
            <a:spAutoFit/>
          </a:bodyPr>
          <a:lstStyle/>
          <a:p>
            <a:pPr algn="ctr"/>
            <a:r>
              <a:rPr lang="ru-RU" b="1" dirty="0" err="1">
                <a:latin typeface="Times New Roman" panose="02020603050405020304" pitchFamily="18" charset="0"/>
                <a:cs typeface="Times New Roman" panose="02020603050405020304" pitchFamily="18" charset="0"/>
              </a:rPr>
              <a:t>Психологічні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виклики</a:t>
            </a:r>
            <a:r>
              <a:rPr lang="ru-RU" b="1" dirty="0">
                <a:latin typeface="Times New Roman" panose="02020603050405020304" pitchFamily="18" charset="0"/>
                <a:cs typeface="Times New Roman" panose="02020603050405020304" pitchFamily="18" charset="0"/>
              </a:rPr>
              <a:t> для </a:t>
            </a:r>
            <a:r>
              <a:rPr lang="ru-RU" b="1" dirty="0" err="1">
                <a:latin typeface="Times New Roman" panose="02020603050405020304" pitchFamily="18" charset="0"/>
                <a:cs typeface="Times New Roman" panose="02020603050405020304" pitchFamily="18" charset="0"/>
              </a:rPr>
              <a:t>військовослужбовців</a:t>
            </a:r>
            <a:r>
              <a:rPr lang="ru-RU" b="1" dirty="0">
                <a:latin typeface="Times New Roman" panose="02020603050405020304" pitchFamily="18" charset="0"/>
                <a:cs typeface="Times New Roman" panose="02020603050405020304" pitchFamily="18" charset="0"/>
              </a:rPr>
              <a:t> щодо </a:t>
            </a:r>
            <a:r>
              <a:rPr lang="ru-RU" b="1" dirty="0" err="1">
                <a:latin typeface="Times New Roman" panose="02020603050405020304" pitchFamily="18" charset="0"/>
                <a:cs typeface="Times New Roman" panose="02020603050405020304" pitchFamily="18" charset="0"/>
              </a:rPr>
              <a:t>суміщення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служби</a:t>
            </a:r>
            <a:r>
              <a:rPr lang="ru-RU" b="1" dirty="0">
                <a:latin typeface="Times New Roman" panose="02020603050405020304" pitchFamily="18" charset="0"/>
                <a:cs typeface="Times New Roman" panose="02020603050405020304" pitchFamily="18" charset="0"/>
              </a:rPr>
              <a:t> з </a:t>
            </a:r>
            <a:r>
              <a:rPr lang="ru-RU" b="1" dirty="0" err="1">
                <a:latin typeface="Times New Roman" panose="02020603050405020304" pitchFamily="18" charset="0"/>
                <a:cs typeface="Times New Roman" panose="02020603050405020304" pitchFamily="18" charset="0"/>
              </a:rPr>
              <a:t>сімейними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обов'язками</a:t>
            </a:r>
            <a:r>
              <a:rPr lang="ru-RU" b="1" dirty="0">
                <a:latin typeface="Times New Roman" panose="02020603050405020304" pitchFamily="18" charset="0"/>
                <a:cs typeface="Times New Roman" panose="02020603050405020304" pitchFamily="18" charset="0"/>
              </a:rPr>
              <a:t>:</a:t>
            </a:r>
            <a:endParaRPr lang="uk-UA"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83CC08A2-F42C-11E8-152F-DE45F5996753}"/>
              </a:ext>
            </a:extLst>
          </p:cNvPr>
          <p:cNvSpPr txBox="1"/>
          <p:nvPr/>
        </p:nvSpPr>
        <p:spPr>
          <a:xfrm>
            <a:off x="0" y="1292662"/>
            <a:ext cx="12192000" cy="3693319"/>
          </a:xfrm>
          <a:prstGeom prst="rect">
            <a:avLst/>
          </a:prstGeom>
          <a:noFill/>
        </p:spPr>
        <p:txBody>
          <a:bodyPr wrap="square">
            <a:spAutoFit/>
          </a:bodyPr>
          <a:lstStyle/>
          <a:p>
            <a:pPr indent="457200"/>
            <a:r>
              <a:rPr lang="uk-UA" dirty="0">
                <a:latin typeface="Times New Roman" panose="02020603050405020304" pitchFamily="18" charset="0"/>
                <a:cs typeface="Times New Roman" panose="02020603050405020304" pitchFamily="18" charset="0"/>
              </a:rPr>
              <a:t>постійний баланс між професійними обов'язками та домашніми обов'язками може призводити до відчуття втоми, стресу і перевантаження; </a:t>
            </a:r>
          </a:p>
          <a:p>
            <a:pPr indent="457200"/>
            <a:r>
              <a:rPr lang="uk-UA" dirty="0">
                <a:latin typeface="Times New Roman" panose="02020603050405020304" pitchFamily="18" charset="0"/>
                <a:cs typeface="Times New Roman" panose="02020603050405020304" pitchFamily="18" charset="0"/>
              </a:rPr>
              <a:t>може виникати відчуття вини перед сім'єю за недостатнє присутність або участь у важливих подіях у житті родини; </a:t>
            </a:r>
          </a:p>
          <a:p>
            <a:pPr indent="457200"/>
            <a:r>
              <a:rPr lang="uk-UA" dirty="0">
                <a:latin typeface="Times New Roman" panose="02020603050405020304" pitchFamily="18" charset="0"/>
                <a:cs typeface="Times New Roman" panose="02020603050405020304" pitchFamily="18" charset="0"/>
              </a:rPr>
              <a:t>жінки та чоловіки можуть відчувати, що їх родина або спільнота не розуміє або не цінує їхній вклад у службу, а також їхнє бажання </a:t>
            </a:r>
            <a:r>
              <a:rPr lang="uk-UA" dirty="0" err="1">
                <a:latin typeface="Times New Roman" panose="02020603050405020304" pitchFamily="18" charset="0"/>
                <a:cs typeface="Times New Roman" panose="02020603050405020304" pitchFamily="18" charset="0"/>
              </a:rPr>
              <a:t>суміщувати</a:t>
            </a:r>
            <a:r>
              <a:rPr lang="uk-UA" dirty="0">
                <a:latin typeface="Times New Roman" panose="02020603050405020304" pitchFamily="18" charset="0"/>
                <a:cs typeface="Times New Roman" panose="02020603050405020304" pitchFamily="18" charset="0"/>
              </a:rPr>
              <a:t> професійні та сімейні обов'язки; </a:t>
            </a:r>
          </a:p>
          <a:p>
            <a:pPr indent="457200"/>
            <a:r>
              <a:rPr lang="uk-UA" dirty="0">
                <a:latin typeface="Times New Roman" panose="02020603050405020304" pitchFamily="18" charset="0"/>
                <a:cs typeface="Times New Roman" panose="02020603050405020304" pitchFamily="18" charset="0"/>
              </a:rPr>
              <a:t>тривала відсутність, стрес або травми, пов'язані з військовою службою, можуть ускладнювати взаємодію з членами сім'ї та викликати непорозуміння; </a:t>
            </a:r>
          </a:p>
          <a:p>
            <a:pPr indent="457200"/>
            <a:r>
              <a:rPr lang="uk-UA" dirty="0">
                <a:latin typeface="Times New Roman" panose="02020603050405020304" pitchFamily="18" charset="0"/>
                <a:cs typeface="Times New Roman" panose="02020603050405020304" pitchFamily="18" charset="0"/>
              </a:rPr>
              <a:t>постійна потреба в ролі солдата і матері, батька, сина чи доньки може призводити до емоційного вигорання, коли ресурси особистості вичерпані; </a:t>
            </a:r>
          </a:p>
          <a:p>
            <a:pPr indent="457200"/>
            <a:r>
              <a:rPr lang="uk-UA" dirty="0">
                <a:latin typeface="Times New Roman" panose="02020603050405020304" pitchFamily="18" charset="0"/>
                <a:cs typeface="Times New Roman" panose="02020603050405020304" pitchFamily="18" charset="0"/>
              </a:rPr>
              <a:t>суміщення служби з сімейними обов'язками може залишити мало часу для особистого догляду за собою, релаксації та відновлення; </a:t>
            </a:r>
          </a:p>
          <a:p>
            <a:pPr indent="457200"/>
            <a:r>
              <a:rPr lang="uk-UA" dirty="0">
                <a:latin typeface="Times New Roman" panose="02020603050405020304" pitchFamily="18" charset="0"/>
                <a:cs typeface="Times New Roman" panose="02020603050405020304" pitchFamily="18" charset="0"/>
              </a:rPr>
              <a:t>постійна потреба бути «на варті» як на службі, так і вдома, може призводити до загального виснаження та побічних наслідків (наприклад, домашнє насильство).</a:t>
            </a:r>
          </a:p>
        </p:txBody>
      </p:sp>
    </p:spTree>
    <p:extLst>
      <p:ext uri="{BB962C8B-B14F-4D97-AF65-F5344CB8AC3E}">
        <p14:creationId xmlns:p14="http://schemas.microsoft.com/office/powerpoint/2010/main" val="1647444197"/>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3307</Words>
  <Application>Microsoft Office PowerPoint</Application>
  <PresentationFormat>Широкий екран</PresentationFormat>
  <Paragraphs>172</Paragraphs>
  <Slides>19</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19</vt:i4>
      </vt:variant>
    </vt:vector>
  </HeadingPairs>
  <TitlesOfParts>
    <vt:vector size="23" baseType="lpstr">
      <vt:lpstr>Arial</vt:lpstr>
      <vt:lpstr>Times New Roman</vt:lpstr>
      <vt:lpstr>TimesNewRomanPS-BoldMT</vt:lpstr>
      <vt:lpstr>Тема Office</vt:lpstr>
      <vt:lpstr>РОСІЙСЬКО-УКРАЇНСЬКА ВІЙНА: ҐЕНДЕРНІ ВИКЛИКИ ТА УПЕРЕДЖЕННЯ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ВИСНОВКИ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седляківська Карина Геннадіївна</cp:lastModifiedBy>
  <cp:revision>10</cp:revision>
  <dcterms:created xsi:type="dcterms:W3CDTF">2023-01-12T09:20:21Z</dcterms:created>
  <dcterms:modified xsi:type="dcterms:W3CDTF">2024-10-28T12:56:43Z</dcterms:modified>
</cp:coreProperties>
</file>